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1.xml" ContentType="application/vnd.openxmlformats-officedocument.presentationml.tags+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795" r:id="rId5"/>
  </p:sldMasterIdLst>
  <p:notesMasterIdLst>
    <p:notesMasterId r:id="rId103"/>
  </p:notesMasterIdLst>
  <p:sldIdLst>
    <p:sldId id="257" r:id="rId6"/>
    <p:sldId id="494" r:id="rId7"/>
    <p:sldId id="2147482088" r:id="rId8"/>
    <p:sldId id="277" r:id="rId9"/>
    <p:sldId id="280" r:id="rId10"/>
    <p:sldId id="2147480587" r:id="rId11"/>
    <p:sldId id="455" r:id="rId12"/>
    <p:sldId id="295" r:id="rId13"/>
    <p:sldId id="2147480680" r:id="rId14"/>
    <p:sldId id="312" r:id="rId15"/>
    <p:sldId id="328" r:id="rId16"/>
    <p:sldId id="274" r:id="rId17"/>
    <p:sldId id="2141410775" r:id="rId18"/>
    <p:sldId id="2147479974" r:id="rId19"/>
    <p:sldId id="272" r:id="rId20"/>
    <p:sldId id="2147479976" r:id="rId21"/>
    <p:sldId id="2147479977" r:id="rId22"/>
    <p:sldId id="2147479984" r:id="rId23"/>
    <p:sldId id="2147479973" r:id="rId24"/>
    <p:sldId id="2147479985" r:id="rId25"/>
    <p:sldId id="2147479981" r:id="rId26"/>
    <p:sldId id="2147479983" r:id="rId27"/>
    <p:sldId id="2147479986" r:id="rId28"/>
    <p:sldId id="2147479991" r:id="rId29"/>
    <p:sldId id="2147479993" r:id="rId30"/>
    <p:sldId id="2147483647" r:id="rId31"/>
    <p:sldId id="2147470500" r:id="rId32"/>
    <p:sldId id="2147477168" r:id="rId33"/>
    <p:sldId id="2147483556" r:id="rId34"/>
    <p:sldId id="2147477189" r:id="rId35"/>
    <p:sldId id="2147483427" r:id="rId36"/>
    <p:sldId id="2147477172" r:id="rId37"/>
    <p:sldId id="2147477175" r:id="rId38"/>
    <p:sldId id="2147477190" r:id="rId39"/>
    <p:sldId id="2147477191" r:id="rId40"/>
    <p:sldId id="6362" r:id="rId41"/>
    <p:sldId id="6351" r:id="rId42"/>
    <p:sldId id="6336" r:id="rId43"/>
    <p:sldId id="6368" r:id="rId44"/>
    <p:sldId id="2147483551" r:id="rId45"/>
    <p:sldId id="6377" r:id="rId46"/>
    <p:sldId id="13179" r:id="rId47"/>
    <p:sldId id="13210" r:id="rId48"/>
    <p:sldId id="13203" r:id="rId49"/>
    <p:sldId id="13212" r:id="rId50"/>
    <p:sldId id="13205" r:id="rId51"/>
    <p:sldId id="13206" r:id="rId52"/>
    <p:sldId id="2147470603" r:id="rId53"/>
    <p:sldId id="2147483420" r:id="rId54"/>
    <p:sldId id="2147483553" r:id="rId55"/>
    <p:sldId id="2147481130" r:id="rId56"/>
    <p:sldId id="294" r:id="rId57"/>
    <p:sldId id="2147470503" r:id="rId58"/>
    <p:sldId id="2147477173" r:id="rId59"/>
    <p:sldId id="256" r:id="rId60"/>
    <p:sldId id="2147474139" r:id="rId61"/>
    <p:sldId id="2147483472" r:id="rId62"/>
    <p:sldId id="2147480869" r:id="rId63"/>
    <p:sldId id="2147480868" r:id="rId64"/>
    <p:sldId id="2147480889" r:id="rId65"/>
    <p:sldId id="2147470509" r:id="rId66"/>
    <p:sldId id="2147470561" r:id="rId67"/>
    <p:sldId id="2147482075" r:id="rId68"/>
    <p:sldId id="268" r:id="rId69"/>
    <p:sldId id="269" r:id="rId70"/>
    <p:sldId id="2147470563" r:id="rId71"/>
    <p:sldId id="2147482059" r:id="rId72"/>
    <p:sldId id="273" r:id="rId73"/>
    <p:sldId id="278" r:id="rId74"/>
    <p:sldId id="265" r:id="rId75"/>
    <p:sldId id="281" r:id="rId76"/>
    <p:sldId id="2147483409" r:id="rId77"/>
    <p:sldId id="264" r:id="rId78"/>
    <p:sldId id="261" r:id="rId79"/>
    <p:sldId id="2147481129" r:id="rId80"/>
    <p:sldId id="2147470567" r:id="rId81"/>
    <p:sldId id="282" r:id="rId82"/>
    <p:sldId id="283" r:id="rId83"/>
    <p:sldId id="270" r:id="rId84"/>
    <p:sldId id="267" r:id="rId85"/>
    <p:sldId id="2147470293" r:id="rId86"/>
    <p:sldId id="2147483424" r:id="rId87"/>
    <p:sldId id="2147479347" r:id="rId88"/>
    <p:sldId id="2147479349" r:id="rId89"/>
    <p:sldId id="2147479470" r:id="rId90"/>
    <p:sldId id="2147477133" r:id="rId91"/>
    <p:sldId id="2147483559" r:id="rId92"/>
    <p:sldId id="2147483644" r:id="rId93"/>
    <p:sldId id="2147483645" r:id="rId94"/>
    <p:sldId id="2147470574" r:id="rId95"/>
    <p:sldId id="271" r:id="rId96"/>
    <p:sldId id="259" r:id="rId97"/>
    <p:sldId id="262" r:id="rId98"/>
    <p:sldId id="263" r:id="rId99"/>
    <p:sldId id="260" r:id="rId100"/>
    <p:sldId id="266" r:id="rId101"/>
    <p:sldId id="292"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B2D62536-BF49-C820-3F28-F63B4A52388B}" name="Sandra Hannaford" initials="SH" userId="S::shannaford@ushealthconnect.com::800dddb0-2275-4ebd-abb6-1915b50ab6b8" providerId="AD"/>
  <p188:author id="{F81DE35A-50DD-831C-4C71-771EAADA53CF}" name="Paige Daniels" initials="PD" userId="S::pdaniels@ushealthconnect.com::86daaabd-8219-4d78-97e4-3e43d69765b9" providerId="AD"/>
  <p188:author id="{586D6ABC-9A93-2558-C565-0337598FE2D2}" name="Jocelyn Timko" initials="" userId="S::jtimko@ushealthconnect.com::7abe3607-283a-400d-b017-87d9fd22fa6b" providerId="AD"/>
  <p188:author id="{22EA85D3-0FE8-85B4-22BA-69E87A6F60E2}" name="Jocelyn Timko" initials="JT" userId="S::jocelyn.timko@ushealthconnect.com::7abe3607-283a-400d-b017-87d9fd22fa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931A"/>
    <a:srgbClr val="820152"/>
    <a:srgbClr val="000000"/>
    <a:srgbClr val="EB9F33"/>
    <a:srgbClr val="FFAC41"/>
    <a:srgbClr val="FFFFFF"/>
    <a:srgbClr val="007DC3"/>
    <a:srgbClr val="F1F7FD"/>
    <a:srgbClr val="FFD43C"/>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EA224-2ADD-DA4E-BB46-27C0C8E8EB91}" v="7" dt="2026-06-02T14:45:26.6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77222"/>
  </p:normalViewPr>
  <p:slideViewPr>
    <p:cSldViewPr snapToGrid="0">
      <p:cViewPr varScale="1">
        <p:scale>
          <a:sx n="57" d="100"/>
          <a:sy n="57" d="100"/>
        </p:scale>
        <p:origin x="85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notesMaster" Target="notesMasters/notesMaster1.xml"/><Relationship Id="rId108"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8/10/relationships/authors" Target="author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690309485763122E-2"/>
          <c:y val="4.660398378275022E-2"/>
          <c:w val="0.90407529827525412"/>
          <c:h val="0.90679203243449957"/>
        </c:manualLayout>
      </c:layout>
      <c:barChart>
        <c:barDir val="col"/>
        <c:grouping val="clustered"/>
        <c:varyColors val="0"/>
        <c:ser>
          <c:idx val="0"/>
          <c:order val="0"/>
          <c:tx>
            <c:strRef>
              <c:f>Sheet1!$B$1</c:f>
              <c:strCache>
                <c:ptCount val="1"/>
                <c:pt idx="0">
                  <c:v>Series 1</c:v>
                </c:pt>
              </c:strCache>
            </c:strRef>
          </c:tx>
          <c:spPr>
            <a:solidFill>
              <a:srgbClr val="4D9142"/>
            </a:solidFill>
            <a:ln>
              <a:noFill/>
            </a:ln>
            <a:effectLst/>
          </c:spPr>
          <c:invertIfNegative val="0"/>
          <c:dPt>
            <c:idx val="0"/>
            <c:invertIfNegative val="0"/>
            <c:bubble3D val="0"/>
            <c:spPr>
              <a:solidFill>
                <a:srgbClr val="004332"/>
              </a:solidFill>
              <a:ln>
                <a:noFill/>
              </a:ln>
              <a:effectLst/>
            </c:spPr>
            <c:extLst>
              <c:ext xmlns:c16="http://schemas.microsoft.com/office/drawing/2014/chart" uri="{C3380CC4-5D6E-409C-BE32-E72D297353CC}">
                <c16:uniqueId val="{00000024-D037-4809-B36F-D8F67E4E37AE}"/>
              </c:ext>
            </c:extLst>
          </c:dPt>
          <c:dPt>
            <c:idx val="1"/>
            <c:invertIfNegative val="0"/>
            <c:bubble3D val="0"/>
            <c:spPr>
              <a:solidFill>
                <a:srgbClr val="4E8F00"/>
              </a:solidFill>
              <a:ln>
                <a:noFill/>
              </a:ln>
              <a:effectLst/>
            </c:spPr>
            <c:extLst>
              <c:ext xmlns:c16="http://schemas.microsoft.com/office/drawing/2014/chart" uri="{C3380CC4-5D6E-409C-BE32-E72D297353CC}">
                <c16:uniqueId val="{00000001-33AA-4707-AC71-1EC1B0EA9018}"/>
              </c:ext>
            </c:extLst>
          </c:dPt>
          <c:dPt>
            <c:idx val="2"/>
            <c:invertIfNegative val="0"/>
            <c:bubble3D val="0"/>
            <c:spPr>
              <a:solidFill>
                <a:srgbClr val="009F4B"/>
              </a:solidFill>
              <a:ln>
                <a:noFill/>
              </a:ln>
              <a:effectLst/>
            </c:spPr>
            <c:extLst>
              <c:ext xmlns:c16="http://schemas.microsoft.com/office/drawing/2014/chart" uri="{C3380CC4-5D6E-409C-BE32-E72D297353CC}">
                <c16:uniqueId val="{00000003-33AA-4707-AC71-1EC1B0EA9018}"/>
              </c:ext>
            </c:extLst>
          </c:dPt>
          <c:dPt>
            <c:idx val="3"/>
            <c:invertIfNegative val="0"/>
            <c:bubble3D val="0"/>
            <c:spPr>
              <a:solidFill>
                <a:srgbClr val="7030A0"/>
              </a:solidFill>
              <a:ln>
                <a:noFill/>
              </a:ln>
              <a:effectLst/>
            </c:spPr>
            <c:extLst>
              <c:ext xmlns:c16="http://schemas.microsoft.com/office/drawing/2014/chart" uri="{C3380CC4-5D6E-409C-BE32-E72D297353CC}">
                <c16:uniqueId val="{00000005-33AA-4707-AC71-1EC1B0EA9018}"/>
              </c:ext>
            </c:extLst>
          </c:dPt>
          <c:dPt>
            <c:idx val="4"/>
            <c:invertIfNegative val="0"/>
            <c:bubble3D val="0"/>
            <c:spPr>
              <a:solidFill>
                <a:srgbClr val="C9473E"/>
              </a:solidFill>
              <a:ln>
                <a:noFill/>
              </a:ln>
              <a:effectLst/>
            </c:spPr>
            <c:extLst>
              <c:ext xmlns:c16="http://schemas.microsoft.com/office/drawing/2014/chart" uri="{C3380CC4-5D6E-409C-BE32-E72D297353CC}">
                <c16:uniqueId val="{00000007-33AA-4707-AC71-1EC1B0EA901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9-33AA-4707-AC71-1EC1B0EA9018}"/>
              </c:ext>
            </c:extLst>
          </c:dPt>
          <c:dPt>
            <c:idx val="6"/>
            <c:invertIfNegative val="0"/>
            <c:bubble3D val="0"/>
            <c:spPr>
              <a:solidFill>
                <a:srgbClr val="0070C0"/>
              </a:solidFill>
              <a:ln>
                <a:noFill/>
              </a:ln>
              <a:effectLst/>
            </c:spPr>
            <c:extLst>
              <c:ext xmlns:c16="http://schemas.microsoft.com/office/drawing/2014/chart" uri="{C3380CC4-5D6E-409C-BE32-E72D297353CC}">
                <c16:uniqueId val="{0000000B-33AA-4707-AC71-1EC1B0EA901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4"/>
                <c:pt idx="0">
                  <c:v>Category 1</c:v>
                </c:pt>
                <c:pt idx="1">
                  <c:v>Category 2</c:v>
                </c:pt>
                <c:pt idx="2">
                  <c:v>Category 3</c:v>
                </c:pt>
                <c:pt idx="3">
                  <c:v>Category 4</c:v>
                </c:pt>
              </c:strCache>
            </c:strRef>
          </c:cat>
          <c:val>
            <c:numRef>
              <c:f>Sheet1!$B$2:$B$8</c:f>
              <c:numCache>
                <c:formatCode>0.00</c:formatCode>
                <c:ptCount val="7"/>
                <c:pt idx="0">
                  <c:v>50</c:v>
                </c:pt>
                <c:pt idx="1">
                  <c:v>57.5</c:v>
                </c:pt>
                <c:pt idx="2">
                  <c:v>45</c:v>
                </c:pt>
                <c:pt idx="3">
                  <c:v>39</c:v>
                </c:pt>
                <c:pt idx="4">
                  <c:v>30</c:v>
                </c:pt>
                <c:pt idx="5">
                  <c:v>22</c:v>
                </c:pt>
                <c:pt idx="6">
                  <c:v>4</c:v>
                </c:pt>
              </c:numCache>
            </c:numRef>
          </c:val>
          <c:extLst>
            <c:ext xmlns:c16="http://schemas.microsoft.com/office/drawing/2014/chart" uri="{C3380CC4-5D6E-409C-BE32-E72D297353CC}">
              <c16:uniqueId val="{0000000C-33AA-4707-AC71-1EC1B0EA9018}"/>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rgbClr val="48776C"/>
              </a:solidFill>
              <a:ln>
                <a:noFill/>
              </a:ln>
              <a:effectLst/>
            </c:spPr>
            <c:extLst>
              <c:ext xmlns:c16="http://schemas.microsoft.com/office/drawing/2014/chart" uri="{C3380CC4-5D6E-409C-BE32-E72D297353CC}">
                <c16:uniqueId val="{0000000E-33AA-4707-AC71-1EC1B0EA9018}"/>
              </c:ext>
            </c:extLst>
          </c:dPt>
          <c:dPt>
            <c:idx val="1"/>
            <c:invertIfNegative val="0"/>
            <c:bubble3D val="0"/>
            <c:spPr>
              <a:solidFill>
                <a:srgbClr val="90BD45"/>
              </a:solidFill>
              <a:ln>
                <a:noFill/>
              </a:ln>
              <a:effectLst/>
            </c:spPr>
            <c:extLst>
              <c:ext xmlns:c16="http://schemas.microsoft.com/office/drawing/2014/chart" uri="{C3380CC4-5D6E-409C-BE32-E72D297353CC}">
                <c16:uniqueId val="{00000010-33AA-4707-AC71-1EC1B0EA9018}"/>
              </c:ext>
            </c:extLst>
          </c:dPt>
          <c:dPt>
            <c:idx val="2"/>
            <c:invertIfNegative val="0"/>
            <c:bubble3D val="0"/>
            <c:spPr>
              <a:solidFill>
                <a:srgbClr val="4FB47B"/>
              </a:solidFill>
              <a:ln>
                <a:noFill/>
              </a:ln>
              <a:effectLst/>
            </c:spPr>
            <c:extLst>
              <c:ext xmlns:c16="http://schemas.microsoft.com/office/drawing/2014/chart" uri="{C3380CC4-5D6E-409C-BE32-E72D297353CC}">
                <c16:uniqueId val="{00000012-33AA-4707-AC71-1EC1B0EA9018}"/>
              </c:ext>
            </c:extLst>
          </c:dPt>
          <c:dPt>
            <c:idx val="3"/>
            <c:invertIfNegative val="0"/>
            <c:bubble3D val="0"/>
            <c:spPr>
              <a:solidFill>
                <a:srgbClr val="956BAC"/>
              </a:solidFill>
              <a:ln>
                <a:noFill/>
              </a:ln>
              <a:effectLst/>
            </c:spPr>
            <c:extLst>
              <c:ext xmlns:c16="http://schemas.microsoft.com/office/drawing/2014/chart" uri="{C3380CC4-5D6E-409C-BE32-E72D297353CC}">
                <c16:uniqueId val="{00000014-33AA-4707-AC71-1EC1B0EA9018}"/>
              </c:ext>
            </c:extLst>
          </c:dPt>
          <c:dPt>
            <c:idx val="4"/>
            <c:invertIfNegative val="0"/>
            <c:bubble3D val="0"/>
            <c:spPr>
              <a:solidFill>
                <a:srgbClr val="F39689"/>
              </a:solidFill>
              <a:ln>
                <a:noFill/>
              </a:ln>
              <a:effectLst/>
            </c:spPr>
            <c:extLst>
              <c:ext xmlns:c16="http://schemas.microsoft.com/office/drawing/2014/chart" uri="{C3380CC4-5D6E-409C-BE32-E72D297353CC}">
                <c16:uniqueId val="{00000016-33AA-4707-AC71-1EC1B0EA9018}"/>
              </c:ext>
            </c:extLst>
          </c:dPt>
          <c:dPt>
            <c:idx val="5"/>
            <c:invertIfNegative val="0"/>
            <c:bubble3D val="0"/>
            <c:spPr>
              <a:solidFill>
                <a:srgbClr val="005092"/>
              </a:solidFill>
              <a:ln>
                <a:noFill/>
              </a:ln>
              <a:effectLst/>
            </c:spPr>
            <c:extLst>
              <c:ext xmlns:c16="http://schemas.microsoft.com/office/drawing/2014/chart" uri="{C3380CC4-5D6E-409C-BE32-E72D297353CC}">
                <c16:uniqueId val="{00000018-33AA-4707-AC71-1EC1B0EA901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4"/>
                <c:pt idx="0">
                  <c:v>Category 1</c:v>
                </c:pt>
                <c:pt idx="1">
                  <c:v>Category 2</c:v>
                </c:pt>
                <c:pt idx="2">
                  <c:v>Category 3</c:v>
                </c:pt>
                <c:pt idx="3">
                  <c:v>Category 4</c:v>
                </c:pt>
              </c:strCache>
            </c:strRef>
          </c:cat>
          <c:val>
            <c:numRef>
              <c:f>Sheet1!$C$2:$C$8</c:f>
              <c:numCache>
                <c:formatCode>0.00</c:formatCode>
                <c:ptCount val="7"/>
                <c:pt idx="0">
                  <c:v>75</c:v>
                </c:pt>
                <c:pt idx="1">
                  <c:v>84.6</c:v>
                </c:pt>
                <c:pt idx="2">
                  <c:v>63.6</c:v>
                </c:pt>
                <c:pt idx="3">
                  <c:v>56.3</c:v>
                </c:pt>
                <c:pt idx="4">
                  <c:v>44.4</c:v>
                </c:pt>
                <c:pt idx="5">
                  <c:v>56.3</c:v>
                </c:pt>
                <c:pt idx="6">
                  <c:v>0</c:v>
                </c:pt>
              </c:numCache>
            </c:numRef>
          </c:val>
          <c:extLst>
            <c:ext xmlns:c16="http://schemas.microsoft.com/office/drawing/2014/chart" uri="{C3380CC4-5D6E-409C-BE32-E72D297353CC}">
              <c16:uniqueId val="{00000019-33AA-4707-AC71-1EC1B0EA9018}"/>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rgbClr val="8AA7A0"/>
              </a:solidFill>
              <a:ln>
                <a:noFill/>
              </a:ln>
              <a:effectLst/>
            </c:spPr>
            <c:extLst>
              <c:ext xmlns:c16="http://schemas.microsoft.com/office/drawing/2014/chart" uri="{C3380CC4-5D6E-409C-BE32-E72D297353CC}">
                <c16:uniqueId val="{0000001B-33AA-4707-AC71-1EC1B0EA9018}"/>
              </c:ext>
            </c:extLst>
          </c:dPt>
          <c:dPt>
            <c:idx val="1"/>
            <c:invertIfNegative val="0"/>
            <c:bubble3D val="0"/>
            <c:spPr>
              <a:solidFill>
                <a:srgbClr val="C2DBA1"/>
              </a:solidFill>
              <a:ln>
                <a:noFill/>
              </a:ln>
              <a:effectLst/>
            </c:spPr>
            <c:extLst>
              <c:ext xmlns:c16="http://schemas.microsoft.com/office/drawing/2014/chart" uri="{C3380CC4-5D6E-409C-BE32-E72D297353CC}">
                <c16:uniqueId val="{0000001D-33AA-4707-AC71-1EC1B0EA9018}"/>
              </c:ext>
            </c:extLst>
          </c:dPt>
          <c:dPt>
            <c:idx val="2"/>
            <c:invertIfNegative val="0"/>
            <c:bubble3D val="0"/>
            <c:spPr>
              <a:solidFill>
                <a:srgbClr val="8DCAA9"/>
              </a:solidFill>
              <a:ln>
                <a:noFill/>
              </a:ln>
              <a:effectLst/>
            </c:spPr>
            <c:extLst>
              <c:ext xmlns:c16="http://schemas.microsoft.com/office/drawing/2014/chart" uri="{C3380CC4-5D6E-409C-BE32-E72D297353CC}">
                <c16:uniqueId val="{0000001F-33AA-4707-AC71-1EC1B0EA9018}"/>
              </c:ext>
            </c:extLst>
          </c:dPt>
          <c:dPt>
            <c:idx val="3"/>
            <c:invertIfNegative val="0"/>
            <c:bubble3D val="0"/>
            <c:spPr>
              <a:solidFill>
                <a:srgbClr val="956BAC"/>
              </a:solidFill>
              <a:ln>
                <a:noFill/>
              </a:ln>
              <a:effectLst/>
            </c:spPr>
            <c:extLst>
              <c:ext xmlns:c16="http://schemas.microsoft.com/office/drawing/2014/chart" uri="{C3380CC4-5D6E-409C-BE32-E72D297353CC}">
                <c16:uniqueId val="{00000021-33AA-4707-AC71-1EC1B0EA9018}"/>
              </c:ext>
            </c:extLst>
          </c:dPt>
          <c:dPt>
            <c:idx val="4"/>
            <c:invertIfNegative val="0"/>
            <c:bubble3D val="0"/>
            <c:spPr>
              <a:solidFill>
                <a:srgbClr val="F8C1BB"/>
              </a:solidFill>
              <a:ln>
                <a:noFill/>
              </a:ln>
              <a:effectLst/>
            </c:spPr>
            <c:extLst>
              <c:ext xmlns:c16="http://schemas.microsoft.com/office/drawing/2014/chart" uri="{C3380CC4-5D6E-409C-BE32-E72D297353CC}">
                <c16:uniqueId val="{00000023-33AA-4707-AC71-1EC1B0EA9018}"/>
              </c:ext>
            </c:extLst>
          </c:dPt>
          <c:dPt>
            <c:idx val="6"/>
            <c:invertIfNegative val="0"/>
            <c:bubble3D val="0"/>
            <c:spPr>
              <a:solidFill>
                <a:schemeClr val="accent2">
                  <a:lumMod val="10000"/>
                  <a:lumOff val="90000"/>
                </a:schemeClr>
              </a:solidFill>
              <a:ln>
                <a:noFill/>
              </a:ln>
              <a:effectLst/>
            </c:spPr>
            <c:extLst>
              <c:ext xmlns:c16="http://schemas.microsoft.com/office/drawing/2014/chart" uri="{C3380CC4-5D6E-409C-BE32-E72D297353CC}">
                <c16:uniqueId val="{00000025-33AA-4707-AC71-1EC1B0EA901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4"/>
                <c:pt idx="0">
                  <c:v>Category 1</c:v>
                </c:pt>
                <c:pt idx="1">
                  <c:v>Category 2</c:v>
                </c:pt>
                <c:pt idx="2">
                  <c:v>Category 3</c:v>
                </c:pt>
                <c:pt idx="3">
                  <c:v>Category 4</c:v>
                </c:pt>
              </c:strCache>
            </c:strRef>
          </c:cat>
          <c:val>
            <c:numRef>
              <c:f>Sheet1!$D$2:$D$8</c:f>
              <c:numCache>
                <c:formatCode>0.00</c:formatCode>
                <c:ptCount val="7"/>
                <c:pt idx="0">
                  <c:v>40</c:v>
                </c:pt>
                <c:pt idx="1">
                  <c:v>47.1</c:v>
                </c:pt>
                <c:pt idx="2">
                  <c:v>36.799999999999997</c:v>
                </c:pt>
                <c:pt idx="3">
                  <c:v>35</c:v>
                </c:pt>
                <c:pt idx="4">
                  <c:v>18.8</c:v>
                </c:pt>
                <c:pt idx="5">
                  <c:v>0</c:v>
                </c:pt>
                <c:pt idx="6">
                  <c:v>5.3</c:v>
                </c:pt>
              </c:numCache>
            </c:numRef>
          </c:val>
          <c:extLst>
            <c:ext xmlns:c16="http://schemas.microsoft.com/office/drawing/2014/chart" uri="{C3380CC4-5D6E-409C-BE32-E72D297353CC}">
              <c16:uniqueId val="{00000026-33AA-4707-AC71-1EC1B0EA9018}"/>
            </c:ext>
          </c:extLst>
        </c:ser>
        <c:dLbls>
          <c:showLegendKey val="0"/>
          <c:showVal val="0"/>
          <c:showCatName val="0"/>
          <c:showSerName val="0"/>
          <c:showPercent val="0"/>
          <c:showBubbleSize val="0"/>
        </c:dLbls>
        <c:gapWidth val="80"/>
        <c:overlap val="-15"/>
        <c:axId val="1044959320"/>
        <c:axId val="1044963584"/>
      </c:barChart>
      <c:catAx>
        <c:axId val="1044959320"/>
        <c:scaling>
          <c:orientation val="minMax"/>
        </c:scaling>
        <c:delete val="0"/>
        <c:axPos val="b"/>
        <c:numFmt formatCode="General" sourceLinked="1"/>
        <c:majorTickMark val="none"/>
        <c:minorTickMark val="none"/>
        <c:tickLblPos val="none"/>
        <c:spPr>
          <a:noFill/>
          <a:ln w="12700" cap="flat" cmpd="sng" algn="ctr">
            <a:solidFill>
              <a:schemeClr val="accent2"/>
            </a:solidFill>
            <a:round/>
          </a:ln>
          <a:effectLst/>
        </c:spPr>
        <c:txPr>
          <a:bodyPr rot="-60000000" spcFirstLastPara="1" vertOverflow="ellipsis" vert="horz" wrap="square" anchor="ctr" anchorCtr="1"/>
          <a:lstStyle/>
          <a:p>
            <a:pPr>
              <a:defRPr sz="1400" b="0" i="0" u="none" strike="noStrike" kern="1200" baseline="0">
                <a:solidFill>
                  <a:schemeClr val="accent2"/>
                </a:solidFill>
                <a:latin typeface="+mn-lt"/>
                <a:ea typeface="+mn-ea"/>
                <a:cs typeface="+mn-cs"/>
              </a:defRPr>
            </a:pPr>
            <a:endParaRPr lang="en-US"/>
          </a:p>
        </c:txPr>
        <c:crossAx val="1044963584"/>
        <c:crosses val="autoZero"/>
        <c:auto val="1"/>
        <c:lblAlgn val="ctr"/>
        <c:lblOffset val="0"/>
        <c:noMultiLvlLbl val="0"/>
      </c:catAx>
      <c:valAx>
        <c:axId val="1044963584"/>
        <c:scaling>
          <c:orientation val="minMax"/>
          <c:max val="100"/>
        </c:scaling>
        <c:delete val="0"/>
        <c:axPos val="l"/>
        <c:title>
          <c:tx>
            <c:rich>
              <a:bodyPr rot="-5400000" spcFirstLastPara="1" vertOverflow="ellipsis" vert="horz" wrap="square" anchor="ctr" anchorCtr="1"/>
              <a:lstStyle/>
              <a:p>
                <a:pPr>
                  <a:defRPr sz="1100" b="1" i="0" u="none" strike="noStrike" kern="1200" baseline="0">
                    <a:solidFill>
                      <a:schemeClr val="accent2"/>
                    </a:solidFill>
                    <a:latin typeface="+mn-lt"/>
                    <a:ea typeface="+mn-ea"/>
                    <a:cs typeface="+mn-cs"/>
                  </a:defRPr>
                </a:pPr>
                <a:r>
                  <a:rPr lang="en-GB" sz="1100" b="1">
                    <a:solidFill>
                      <a:schemeClr val="tx2"/>
                    </a:solidFill>
                    <a:effectLst/>
                  </a:rPr>
                  <a:t>Confirmed ORR by </a:t>
                </a:r>
                <a:br>
                  <a:rPr lang="en-GB" sz="1100" b="1">
                    <a:solidFill>
                      <a:schemeClr val="tx2"/>
                    </a:solidFill>
                    <a:effectLst/>
                  </a:rPr>
                </a:br>
                <a:r>
                  <a:rPr lang="en-GB" sz="1100" b="1">
                    <a:solidFill>
                      <a:schemeClr val="tx2"/>
                    </a:solidFill>
                    <a:effectLst/>
                  </a:rPr>
                  <a:t>investigator (%)</a:t>
                </a:r>
                <a:endParaRPr lang="en-GB" sz="1100">
                  <a:solidFill>
                    <a:schemeClr val="tx2"/>
                  </a:solidFill>
                  <a:effectLst/>
                </a:endParaRPr>
              </a:p>
            </c:rich>
          </c:tx>
          <c:layout>
            <c:manualLayout>
              <c:xMode val="edge"/>
              <c:yMode val="edge"/>
              <c:x val="0"/>
              <c:y val="0.19301561549381463"/>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accent2"/>
                  </a:solidFill>
                  <a:latin typeface="+mn-lt"/>
                  <a:ea typeface="+mn-ea"/>
                  <a:cs typeface="+mn-cs"/>
                </a:defRPr>
              </a:pPr>
              <a:endParaRPr lang="en-GB"/>
            </a:p>
          </c:txPr>
        </c:title>
        <c:numFmt formatCode="0" sourceLinked="0"/>
        <c:majorTickMark val="out"/>
        <c:minorTickMark val="none"/>
        <c:tickLblPos val="nextTo"/>
        <c:spPr>
          <a:noFill/>
          <a:ln w="12700">
            <a:solidFill>
              <a:schemeClr val="accent2"/>
            </a:solid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0449593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accent2"/>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929978785028435E-2"/>
          <c:y val="2.7537708442840859E-2"/>
          <c:w val="0.94953601487824202"/>
          <c:h val="0.85074472390971279"/>
        </c:manualLayout>
      </c:layout>
      <c:barChart>
        <c:barDir val="bar"/>
        <c:grouping val="stacked"/>
        <c:varyColors val="0"/>
        <c:ser>
          <c:idx val="0"/>
          <c:order val="0"/>
          <c:tx>
            <c:strRef>
              <c:f>Sheet1!$B$1</c:f>
              <c:strCache>
                <c:ptCount val="1"/>
                <c:pt idx="0">
                  <c:v>Grade &gt;3</c:v>
                </c:pt>
              </c:strCache>
            </c:strRef>
          </c:tx>
          <c:spPr>
            <a:solidFill>
              <a:srgbClr val="1C3F93"/>
            </a:solidFill>
            <a:ln>
              <a:noFill/>
            </a:ln>
            <a:effectLst/>
          </c:spPr>
          <c:invertIfNegative val="0"/>
          <c:dLbls>
            <c:dLbl>
              <c:idx val="0"/>
              <c:layout>
                <c:manualLayout>
                  <c:x val="-3.5414432118939161E-3"/>
                  <c:y val="-1.0072773288767594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99-4402-82CB-F715E0E9B5D9}"/>
                </c:ext>
              </c:extLst>
            </c:dLbl>
            <c:dLbl>
              <c:idx val="1"/>
              <c:delete val="1"/>
              <c:extLst>
                <c:ext xmlns:c15="http://schemas.microsoft.com/office/drawing/2012/chart" uri="{CE6537A1-D6FC-4f65-9D91-7224C49458BB}"/>
                <c:ext xmlns:c16="http://schemas.microsoft.com/office/drawing/2014/chart" uri="{C3380CC4-5D6E-409C-BE32-E72D297353CC}">
                  <c16:uniqueId val="{00000001-0B99-4402-82CB-F715E0E9B5D9}"/>
                </c:ext>
              </c:extLst>
            </c:dLbl>
            <c:dLbl>
              <c:idx val="4"/>
              <c:delete val="1"/>
              <c:extLst>
                <c:ext xmlns:c15="http://schemas.microsoft.com/office/drawing/2012/chart" uri="{CE6537A1-D6FC-4f65-9D91-7224C49458BB}"/>
                <c:ext xmlns:c16="http://schemas.microsoft.com/office/drawing/2014/chart" uri="{C3380CC4-5D6E-409C-BE32-E72D297353CC}">
                  <c16:uniqueId val="{00000000-0B99-4402-82CB-F715E0E9B5D9}"/>
                </c:ext>
              </c:extLst>
            </c:dLbl>
            <c:dLbl>
              <c:idx val="5"/>
              <c:delete val="1"/>
              <c:extLst>
                <c:ext xmlns:c15="http://schemas.microsoft.com/office/drawing/2012/chart" uri="{CE6537A1-D6FC-4f65-9D91-7224C49458BB}"/>
                <c:ext xmlns:c16="http://schemas.microsoft.com/office/drawing/2014/chart" uri="{C3380CC4-5D6E-409C-BE32-E72D297353CC}">
                  <c16:uniqueId val="{00000003-0B99-4402-82CB-F715E0E9B5D9}"/>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Leukopenia</c:v>
                </c:pt>
                <c:pt idx="1">
                  <c:v>Transaminases increased</c:v>
                </c:pt>
                <c:pt idx="2">
                  <c:v>Alopecia</c:v>
                </c:pt>
                <c:pt idx="3">
                  <c:v>Thrombocytopenia</c:v>
                </c:pt>
                <c:pt idx="4">
                  <c:v>Decreased appetite</c:v>
                </c:pt>
                <c:pt idx="5">
                  <c:v>Vomiting</c:v>
                </c:pt>
                <c:pt idx="6">
                  <c:v>Diarrhoea</c:v>
                </c:pt>
                <c:pt idx="7">
                  <c:v>Anemia</c:v>
                </c:pt>
                <c:pt idx="8">
                  <c:v>Neutropenia</c:v>
                </c:pt>
                <c:pt idx="9">
                  <c:v>Fatigue</c:v>
                </c:pt>
                <c:pt idx="10">
                  <c:v>Nausea</c:v>
                </c:pt>
              </c:strCache>
            </c:strRef>
          </c:cat>
          <c:val>
            <c:numRef>
              <c:f>Sheet1!$B$2:$B$12</c:f>
              <c:numCache>
                <c:formatCode>0.0</c:formatCode>
                <c:ptCount val="11"/>
                <c:pt idx="0">
                  <c:v>2.6</c:v>
                </c:pt>
                <c:pt idx="1">
                  <c:v>0.4</c:v>
                </c:pt>
                <c:pt idx="3">
                  <c:v>5.6</c:v>
                </c:pt>
                <c:pt idx="4">
                  <c:v>1.5</c:v>
                </c:pt>
                <c:pt idx="5">
                  <c:v>1.5</c:v>
                </c:pt>
                <c:pt idx="6">
                  <c:v>3.7</c:v>
                </c:pt>
                <c:pt idx="7">
                  <c:v>10.9</c:v>
                </c:pt>
                <c:pt idx="8">
                  <c:v>19.100000000000001</c:v>
                </c:pt>
                <c:pt idx="9">
                  <c:v>7.1</c:v>
                </c:pt>
                <c:pt idx="10">
                  <c:v>3.7</c:v>
                </c:pt>
              </c:numCache>
            </c:numRef>
          </c:val>
          <c:extLst>
            <c:ext xmlns:c16="http://schemas.microsoft.com/office/drawing/2014/chart" uri="{C3380CC4-5D6E-409C-BE32-E72D297353CC}">
              <c16:uniqueId val="{00000000-F022-4A37-9A69-35D3E66E00AD}"/>
            </c:ext>
          </c:extLst>
        </c:ser>
        <c:ser>
          <c:idx val="1"/>
          <c:order val="1"/>
          <c:tx>
            <c:strRef>
              <c:f>Sheet1!$C$1</c:f>
              <c:strCache>
                <c:ptCount val="1"/>
                <c:pt idx="0">
                  <c:v>Any grade adjusted for chart</c:v>
                </c:pt>
              </c:strCache>
            </c:strRef>
          </c:tx>
          <c:spPr>
            <a:solidFill>
              <a:srgbClr val="E8931A">
                <a:lumMod val="60000"/>
                <a:lumOff val="40000"/>
              </a:srgbClr>
            </a:solidFill>
            <a:ln>
              <a:noFill/>
            </a:ln>
            <a:effectLst/>
          </c:spPr>
          <c:invertIfNegative val="0"/>
          <c:cat>
            <c:strRef>
              <c:f>Sheet1!$A$2:$A$12</c:f>
              <c:strCache>
                <c:ptCount val="11"/>
                <c:pt idx="0">
                  <c:v>Leukopenia</c:v>
                </c:pt>
                <c:pt idx="1">
                  <c:v>Transaminases increased</c:v>
                </c:pt>
                <c:pt idx="2">
                  <c:v>Alopecia</c:v>
                </c:pt>
                <c:pt idx="3">
                  <c:v>Thrombocytopenia</c:v>
                </c:pt>
                <c:pt idx="4">
                  <c:v>Decreased appetite</c:v>
                </c:pt>
                <c:pt idx="5">
                  <c:v>Vomiting</c:v>
                </c:pt>
                <c:pt idx="6">
                  <c:v>Diarrhoea</c:v>
                </c:pt>
                <c:pt idx="7">
                  <c:v>Anemia</c:v>
                </c:pt>
                <c:pt idx="8">
                  <c:v>Neutropenia</c:v>
                </c:pt>
                <c:pt idx="9">
                  <c:v>Fatigue</c:v>
                </c:pt>
                <c:pt idx="10">
                  <c:v>Nausea</c:v>
                </c:pt>
              </c:strCache>
            </c:strRef>
          </c:cat>
          <c:val>
            <c:numRef>
              <c:f>Sheet1!$C$2:$C$12</c:f>
              <c:numCache>
                <c:formatCode>0.0</c:formatCode>
                <c:ptCount val="11"/>
                <c:pt idx="0">
                  <c:v>7.5</c:v>
                </c:pt>
                <c:pt idx="1">
                  <c:v>9.6999999999999993</c:v>
                </c:pt>
                <c:pt idx="2">
                  <c:v>16.899999999999999</c:v>
                </c:pt>
                <c:pt idx="3">
                  <c:v>11.6</c:v>
                </c:pt>
                <c:pt idx="4">
                  <c:v>16.100000000000001</c:v>
                </c:pt>
                <c:pt idx="5">
                  <c:v>23.2</c:v>
                </c:pt>
                <c:pt idx="6">
                  <c:v>22.1</c:v>
                </c:pt>
                <c:pt idx="7">
                  <c:v>16.8</c:v>
                </c:pt>
                <c:pt idx="8">
                  <c:v>13.5</c:v>
                </c:pt>
                <c:pt idx="9">
                  <c:v>33</c:v>
                </c:pt>
                <c:pt idx="10">
                  <c:v>51.2</c:v>
                </c:pt>
              </c:numCache>
            </c:numRef>
          </c:val>
          <c:extLst>
            <c:ext xmlns:c16="http://schemas.microsoft.com/office/drawing/2014/chart" uri="{C3380CC4-5D6E-409C-BE32-E72D297353CC}">
              <c16:uniqueId val="{00000001-F022-4A37-9A69-35D3E66E00AD}"/>
            </c:ext>
          </c:extLst>
        </c:ser>
        <c:dLbls>
          <c:showLegendKey val="0"/>
          <c:showVal val="0"/>
          <c:showCatName val="0"/>
          <c:showSerName val="0"/>
          <c:showPercent val="0"/>
          <c:showBubbleSize val="0"/>
        </c:dLbls>
        <c:gapWidth val="30"/>
        <c:overlap val="100"/>
        <c:axId val="1208847760"/>
        <c:axId val="1208847040"/>
      </c:barChart>
      <c:catAx>
        <c:axId val="1208847760"/>
        <c:scaling>
          <c:orientation val="minMax"/>
        </c:scaling>
        <c:delete val="0"/>
        <c:axPos val="l"/>
        <c:numFmt formatCode="General" sourceLinked="1"/>
        <c:majorTickMark val="out"/>
        <c:minorTickMark val="none"/>
        <c:tickLblPos val="none"/>
        <c:spPr>
          <a:noFill/>
          <a:ln w="12700" cap="sq" cmpd="sng" algn="ctr">
            <a:solidFill>
              <a:srgbClr val="003865"/>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08847040"/>
        <c:crosses val="autoZero"/>
        <c:auto val="1"/>
        <c:lblAlgn val="ctr"/>
        <c:lblOffset val="0"/>
        <c:noMultiLvlLbl val="0"/>
      </c:catAx>
      <c:valAx>
        <c:axId val="1208847040"/>
        <c:scaling>
          <c:orientation val="minMax"/>
        </c:scaling>
        <c:delete val="0"/>
        <c:axPos val="b"/>
        <c:numFmt formatCode="0" sourceLinked="0"/>
        <c:majorTickMark val="out"/>
        <c:minorTickMark val="none"/>
        <c:tickLblPos val="nextTo"/>
        <c:spPr>
          <a:noFill/>
          <a:ln w="12700" cap="sq">
            <a:solidFill>
              <a:srgbClr val="003865"/>
            </a:solidFill>
          </a:ln>
          <a:effectLst/>
        </c:spPr>
        <c:txPr>
          <a:bodyPr rot="-60000000" spcFirstLastPara="1" vertOverflow="ellipsis" vert="horz" wrap="square" anchor="ctr" anchorCtr="1"/>
          <a:lstStyle/>
          <a:p>
            <a:pPr>
              <a:defRPr sz="800" b="0" i="0" u="none" strike="noStrike" kern="1200" baseline="0">
                <a:solidFill>
                  <a:schemeClr val="accent2"/>
                </a:solidFill>
                <a:latin typeface="+mn-lt"/>
                <a:ea typeface="+mn-ea"/>
                <a:cs typeface="+mn-cs"/>
              </a:defRPr>
            </a:pPr>
            <a:endParaRPr lang="en-US"/>
          </a:p>
        </c:txPr>
        <c:crossAx val="1208847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3T19:41:59.686"/>
    </inkml:context>
    <inkml:brush xml:id="br0">
      <inkml:brushProperty name="width" value="0.2" units="cm"/>
      <inkml:brushProperty name="height" value="0.2" units="cm"/>
      <inkml:brushProperty name="color" value="#004F8B"/>
    </inkml:brush>
  </inkml:definitions>
  <inkml:trace contextRef="#ctx0" brushRef="#br0">0 217 6553,'3'1'85,"-1"0"-1,0 0 0,1 0 1,-1 0-1,0 1 0,0-1 0,0 1 1,0-1-1,0 1 0,0 0 1,0 0-1,0 0 0,-1 0 0,1 0 1,-1 0-1,2 4 0,3 2 81,9 12 255,-2 2-1,1-1 1,-3 1-1,0 0 0,10 34 1,-21-55-392,1 0-1,-1 1 1,1-1 0,-1 0 0,0 0 0,1 1 0,0-1-1,-1 0 1,1 1 0,0-1 0,-1 0 0,1 0 0,0 0-1,0 0 1,0 0 0,0 0 0,0 0 0,0 0 0,0-1-1,1 1 1,-2 0 0,2-1 0,-1 1 0,0-1 0,0 1-1,1-1 1,-1 1 0,0-1 0,1 0 0,-1 0 0,0 0-1,4 0 1,-3 0-15,1-1-1,-1 0 1,1 0-1,-1 0 1,0 0-1,0-1 1,1 0 0,-1 1-1,0-1 1,0 0-1,0 1 1,0-1-1,-1-1 1,1 1-1,-1 1 1,3-5-1,117-178-972,-37 62 317,-74 109 539,-1-1-1,10-25 0,-3 9-32,-7 15 120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E972C-863A-D741-B6C8-E5D0D71295C4}" type="datetimeFigureOut">
              <a:rPr lang="en-US" smtClean="0"/>
              <a:t>6/2/2026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C45EA-94B1-CB43-BD15-6A8600409710}" type="slidenum">
              <a:rPr lang="en-US" smtClean="0"/>
              <a:t>‹#›</a:t>
            </a:fld>
            <a:endParaRPr lang="en-US"/>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1</a:t>
            </a:fld>
            <a:endParaRPr lang="en-US"/>
          </a:p>
        </p:txBody>
      </p:sp>
    </p:spTree>
    <p:extLst>
      <p:ext uri="{BB962C8B-B14F-4D97-AF65-F5344CB8AC3E}">
        <p14:creationId xmlns:p14="http://schemas.microsoft.com/office/powerpoint/2010/main" val="1700911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The CAP guidelines for HER2 expression are always under evolution, but it's important to remember, even though we have this new approval based on gastric scoring, breast and gastric and colorectal, to some extent, via the HERACLES trial, are really the only tumors that have CAP guidelines. </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 </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And the breast guidelines, are always under evolution. For UPSC, which is uterine serous carcinoma, we don't have CAP guidelines; we have suggestions. But you can see how these differ, which is quite a challenge for our pathologists and for physicians in making sure that we're ordering you know the right assessment in the right patient setting, so that we know exactly what that tumor HER2 positivity or lack thereof correlates with in terms of the drugs we might use for that patient. </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 </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So this is really a complicated space and requires a lot of multidisciplinary interaction with our pathology colleagues to make sure that we get this right, depending on the tumor that we are assessing.</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12</a:t>
            </a:fld>
            <a:endParaRPr lang="en-US"/>
          </a:p>
        </p:txBody>
      </p:sp>
    </p:spTree>
    <p:extLst>
      <p:ext uri="{BB962C8B-B14F-4D97-AF65-F5344CB8AC3E}">
        <p14:creationId xmlns:p14="http://schemas.microsoft.com/office/powerpoint/2010/main" val="2321903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FED5A-374A-4498-A06B-DE363BC6BC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0964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for HER2 alterations (IHC/FISH) was largely limited to the few indications for trastuzumab and/or </a:t>
            </a:r>
            <a:r>
              <a:rPr lang="en-US" dirty="0" err="1"/>
              <a:t>pertuzumab</a:t>
            </a:r>
            <a:r>
              <a:rPr lang="en-US" dirty="0"/>
              <a:t>, until…</a:t>
            </a:r>
          </a:p>
        </p:txBody>
      </p:sp>
      <p:sp>
        <p:nvSpPr>
          <p:cNvPr id="4" name="Slide Number Placeholder 3"/>
          <p:cNvSpPr>
            <a:spLocks noGrp="1"/>
          </p:cNvSpPr>
          <p:nvPr>
            <p:ph type="sldNum" sz="quarter" idx="5"/>
          </p:nvPr>
        </p:nvSpPr>
        <p:spPr/>
        <p:txBody>
          <a:bodyPr/>
          <a:lstStyle/>
          <a:p>
            <a:fld id="{346C45EA-94B1-CB43-BD15-6A8600409710}" type="slidenum">
              <a:rPr lang="en-US" smtClean="0"/>
              <a:t>14</a:t>
            </a:fld>
            <a:endParaRPr lang="en-US"/>
          </a:p>
        </p:txBody>
      </p:sp>
    </p:spTree>
    <p:extLst>
      <p:ext uri="{BB962C8B-B14F-4D97-AF65-F5344CB8AC3E}">
        <p14:creationId xmlns:p14="http://schemas.microsoft.com/office/powerpoint/2010/main" val="3483908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…The 2024 FDA-approval of fam-trastuzumab </a:t>
            </a:r>
            <a:r>
              <a:rPr lang="en-US" dirty="0" err="1">
                <a:solidFill>
                  <a:schemeClr val="bg1"/>
                </a:solidFill>
              </a:rPr>
              <a:t>deruxtecan-nxki</a:t>
            </a:r>
            <a:r>
              <a:rPr lang="en-US" dirty="0">
                <a:solidFill>
                  <a:schemeClr val="bg1"/>
                </a:solidFill>
              </a:rPr>
              <a:t> for adult patients with unresectable or metastatic HER2-positive (IHC 3+) solid tumors who have received prior systemic treatment and have no satisfactory alternative treatment options.</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15</a:t>
            </a:fld>
            <a:endParaRPr lang="en-US"/>
          </a:p>
        </p:txBody>
      </p:sp>
    </p:spTree>
    <p:extLst>
      <p:ext uri="{BB962C8B-B14F-4D97-AF65-F5344CB8AC3E}">
        <p14:creationId xmlns:p14="http://schemas.microsoft.com/office/powerpoint/2010/main" val="2819853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evidence that HER2-targeting ADCs and TKIs may benefit beyond current indications.</a:t>
            </a:r>
          </a:p>
        </p:txBody>
      </p:sp>
      <p:sp>
        <p:nvSpPr>
          <p:cNvPr id="4" name="Slide Number Placeholder 3"/>
          <p:cNvSpPr>
            <a:spLocks noGrp="1"/>
          </p:cNvSpPr>
          <p:nvPr>
            <p:ph type="sldNum" sz="quarter" idx="5"/>
          </p:nvPr>
        </p:nvSpPr>
        <p:spPr/>
        <p:txBody>
          <a:bodyPr/>
          <a:lstStyle/>
          <a:p>
            <a:fld id="{346C45EA-94B1-CB43-BD15-6A8600409710}" type="slidenum">
              <a:rPr lang="en-US" smtClean="0"/>
              <a:t>16</a:t>
            </a:fld>
            <a:endParaRPr lang="en-US"/>
          </a:p>
        </p:txBody>
      </p:sp>
    </p:spTree>
    <p:extLst>
      <p:ext uri="{BB962C8B-B14F-4D97-AF65-F5344CB8AC3E}">
        <p14:creationId xmlns:p14="http://schemas.microsoft.com/office/powerpoint/2010/main" val="2027313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But again, what we're looking for here are HER2 expression which is from the tissue immunohistochemistry, and basically this was referring to an overabundance of HER2 protein on the surface of tumor cells. We're looking at amplification, which is an elevated number of HER2 or ERBB2 gene copies. Why? Because an increased number of transcripts leads to upregulation of signaling pathways. And then we're looking for HER2 mutations, which are activating mutations in the HER2 or again ERBB2 gene, which are less common but are targetable.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18</a:t>
            </a:fld>
            <a:endParaRPr lang="en-US"/>
          </a:p>
        </p:txBody>
      </p:sp>
    </p:spTree>
    <p:extLst>
      <p:ext uri="{BB962C8B-B14F-4D97-AF65-F5344CB8AC3E}">
        <p14:creationId xmlns:p14="http://schemas.microsoft.com/office/powerpoint/2010/main" val="101328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So we're looking for all of these for our patients. And when we look across tumor types, the size of the circle gives you the kind of highest prevalence of findings in that tumor. So for example, at the top here you can see salivary gland cancer. You'll find ERBB2 amplification in 40%, you'll find HER2 IHC 3+ in 15 to 37%, you'll find very few mutations, and that's kind of across the board what we see with mutations outside of like urinary tract cancer, for example. Uterine cancer, which is my world, we find HER2 2+ — that's what this group is—pretty commonly, especially in TP53-altered tumors, 3+ less so mutations almost never.</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 </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So this gives you a sense of how common some abnormality in HER2 testing is. The big question is, okay, if I find a 2+, if I find an amplification, if I find a mutation, what's the predictive value that that has so I can tell my patient the expectation that that medication will benefit him or her is really what's under sort of rapid discovery.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19</a:t>
            </a:fld>
            <a:endParaRPr lang="en-US"/>
          </a:p>
        </p:txBody>
      </p:sp>
    </p:spTree>
    <p:extLst>
      <p:ext uri="{BB962C8B-B14F-4D97-AF65-F5344CB8AC3E}">
        <p14:creationId xmlns:p14="http://schemas.microsoft.com/office/powerpoint/2010/main" val="1240857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So this just sort of reiterates the point that to this day, we only have CAP guidelines for breast and gastric cancer, and because of T-</a:t>
            </a:r>
            <a:r>
              <a:rPr lang="en-US" sz="1800" dirty="0" err="1">
                <a:effectLst/>
                <a:latin typeface="Verdana" panose="020B0604030504040204" pitchFamily="34" charset="0"/>
                <a:ea typeface="Verdana" panose="020B0604030504040204" pitchFamily="34" charset="0"/>
                <a:cs typeface="Verdana" panose="020B0604030504040204" pitchFamily="34" charset="0"/>
              </a:rPr>
              <a:t>DXd’s</a:t>
            </a:r>
            <a:r>
              <a:rPr lang="en-US" sz="1800" dirty="0">
                <a:effectLst/>
                <a:latin typeface="Verdana" panose="020B0604030504040204" pitchFamily="34" charset="0"/>
                <a:ea typeface="Verdana" panose="020B0604030504040204" pitchFamily="34" charset="0"/>
                <a:cs typeface="Verdana" panose="020B0604030504040204" pitchFamily="34" charset="0"/>
              </a:rPr>
              <a:t> approval in pan-tumor, outside of established CAP guidelines, like for all of gynecologic cancers as an example, we're using gastric scoring in most settings, in addition to the next-gen sequencing, to really assess for whether or not our patients are candidates for some of these HER2-targeting agents.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20</a:t>
            </a:fld>
            <a:endParaRPr lang="en-US"/>
          </a:p>
        </p:txBody>
      </p:sp>
    </p:spTree>
    <p:extLst>
      <p:ext uri="{BB962C8B-B14F-4D97-AF65-F5344CB8AC3E}">
        <p14:creationId xmlns:p14="http://schemas.microsoft.com/office/powerpoint/2010/main" val="2205647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9E1F7-D012-4734-9889-604A75068E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7523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9E1F7-D012-4734-9889-604A75068E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4882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C3F54-763A-EE41-8132-99EF986861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9E1F7-D012-4734-9889-604A75068E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692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So best practices right now at this point, we do want to identify all patients who may be eligible really for any of our HER2-targeting agents, but the most common one that our patients are eligible for right now is trastuzumab </a:t>
            </a:r>
            <a:r>
              <a:rPr lang="en-US" sz="1800" dirty="0" err="1">
                <a:effectLst/>
                <a:latin typeface="Verdana" panose="020B0604030504040204" pitchFamily="34" charset="0"/>
                <a:ea typeface="Verdana" panose="020B0604030504040204" pitchFamily="34" charset="0"/>
                <a:cs typeface="Verdana" panose="020B0604030504040204" pitchFamily="34" charset="0"/>
              </a:rPr>
              <a:t>deruxtecan</a:t>
            </a:r>
            <a:r>
              <a:rPr lang="en-US" sz="1800" dirty="0">
                <a:effectLst/>
                <a:latin typeface="Verdana" panose="020B0604030504040204" pitchFamily="34" charset="0"/>
                <a:ea typeface="Verdana" panose="020B0604030504040204" pitchFamily="34" charset="0"/>
                <a:cs typeface="Verdana" panose="020B0604030504040204" pitchFamily="34" charset="0"/>
              </a:rPr>
              <a:t> based on the recent FDA approval, and also NCCN listing in some tumors for 2+ and 3+.</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 </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We want to make sure we're doing IHC testing in all of our patients’ tumors that are metastatic and potentially candidates for T-</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and have it ideally as a part of the initial biomarker workup, so we don't get into the position of having exhausted blocks or no access to tissue to do this testing. We can do biopsies, of course, but if we can avoid that for our patients unless necessary, that is ideal. And we want to make sure we're utilizing FDA-approved tests and following CAP guidance for reporting these tests out.</a:t>
            </a:r>
          </a:p>
        </p:txBody>
      </p:sp>
      <p:sp>
        <p:nvSpPr>
          <p:cNvPr id="4" name="Slide Number Placeholder 3"/>
          <p:cNvSpPr>
            <a:spLocks noGrp="1"/>
          </p:cNvSpPr>
          <p:nvPr>
            <p:ph type="sldNum" sz="quarter" idx="5"/>
          </p:nvPr>
        </p:nvSpPr>
        <p:spPr/>
        <p:txBody>
          <a:bodyPr/>
          <a:lstStyle/>
          <a:p>
            <a:fld id="{346C45EA-94B1-CB43-BD15-6A8600409710}" type="slidenum">
              <a:rPr lang="en-US" smtClean="0"/>
              <a:t>26</a:t>
            </a:fld>
            <a:endParaRPr lang="en-US"/>
          </a:p>
        </p:txBody>
      </p:sp>
    </p:spTree>
    <p:extLst>
      <p:ext uri="{BB962C8B-B14F-4D97-AF65-F5344CB8AC3E}">
        <p14:creationId xmlns:p14="http://schemas.microsoft.com/office/powerpoint/2010/main" val="10295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Verdana" panose="020B0604030504040204" pitchFamily="34" charset="0"/>
                <a:ea typeface="Verdana" panose="020B0604030504040204" pitchFamily="34" charset="0"/>
                <a:cs typeface="Verdana" panose="020B0604030504040204" pitchFamily="34" charset="0"/>
              </a:rPr>
              <a:t>Let's just turn to how we got to the point of the approval in T-</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in solid tumors, and it comes from three studies. </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27</a:t>
            </a:fld>
            <a:endParaRPr lang="en-US"/>
          </a:p>
        </p:txBody>
      </p:sp>
    </p:spTree>
    <p:extLst>
      <p:ext uri="{BB962C8B-B14F-4D97-AF65-F5344CB8AC3E}">
        <p14:creationId xmlns:p14="http://schemas.microsoft.com/office/powerpoint/2010/main" val="2715111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Verdana" panose="020B0604030504040204" pitchFamily="34" charset="0"/>
                <a:ea typeface="Verdana" panose="020B0604030504040204" pitchFamily="34" charset="0"/>
                <a:cs typeface="Verdana" panose="020B0604030504040204" pitchFamily="34" charset="0"/>
              </a:rPr>
              <a:t>The first is DESTINY-</a:t>
            </a:r>
            <a:r>
              <a:rPr lang="en-US" sz="1800" dirty="0" err="1">
                <a:effectLst/>
                <a:latin typeface="Verdana" panose="020B0604030504040204" pitchFamily="34" charset="0"/>
                <a:ea typeface="Verdana" panose="020B0604030504040204" pitchFamily="34" charset="0"/>
                <a:cs typeface="Verdana" panose="020B0604030504040204" pitchFamily="34" charset="0"/>
              </a:rPr>
              <a:t>PanTumor</a:t>
            </a:r>
            <a:r>
              <a:rPr lang="en-US" sz="1800" dirty="0">
                <a:effectLst/>
                <a:latin typeface="Verdana" panose="020B0604030504040204" pitchFamily="34" charset="0"/>
                <a:ea typeface="Verdana" panose="020B0604030504040204" pitchFamily="34" charset="0"/>
                <a:cs typeface="Verdana" panose="020B0604030504040204" pitchFamily="34" charset="0"/>
              </a:rPr>
              <a:t>. This was a basket study of T-</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5.4 mg/kg in seven tumor cohorts, each about 40 patients. They were eligible if they had local testing for HER2 and it was 2+ or 3+.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145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Verdana" panose="020B0604030504040204" pitchFamily="34" charset="0"/>
                <a:ea typeface="Verdana" panose="020B0604030504040204" pitchFamily="34" charset="0"/>
                <a:cs typeface="Verdana" panose="020B0604030504040204" pitchFamily="34" charset="0"/>
              </a:rPr>
              <a:t>Part 2, which has not been reported out yet, is looking at 1+ and 2+, and so we're very excited about this and hopefully we'll see results of the study maybe in 2026.</a:t>
            </a:r>
            <a:br>
              <a:rPr lang="en-US" sz="1800" dirty="0">
                <a:effectLst/>
                <a:latin typeface="Verdana" panose="020B0604030504040204" pitchFamily="34" charset="0"/>
                <a:ea typeface="Verdana" panose="020B0604030504040204" pitchFamily="34" charset="0"/>
                <a:cs typeface="Verdana" panose="020B060403050404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300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But let's focus on the original study, which was just in patients with 2+ and 3+ local testing. One interesting thing just to be aware of is many of these tumors had had prior exposure to a HER2-targeting therapy. For example, endometrial cancer, almost 1/4 of patients had received prior therapy, mostly trastuzumab, and those can be assumed to be those that were 3+ or 2+ ISH, because that was the recommendation in that setting. Other tumors, it was about 35%, biliary tract about 17%, so many of these patients had had prior exposure to a monoclonal antibody or an agent, but not an antibody-drug conjugate with a topoisomerase payload.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812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Here are the responses, and you can see that in the 3+, this is why the approval is in 3+, the response rate was 62%, with a duration of response that was almost 2 years, so pretty remarkable across the board responses except for pancreas cancer, that led to a lot of interest in getting this approved and available for our patients.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69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clinically meaningful PFS outcomes with T-</a:t>
            </a:r>
            <a:r>
              <a:rPr lang="en-US" sz="1200" dirty="0" err="1"/>
              <a:t>DXd</a:t>
            </a:r>
            <a:r>
              <a:rPr lang="en-US" sz="1200" dirty="0"/>
              <a:t> were observed across various HER2-expressing solid tumors.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152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clinically meaningful PFS outcomes with T-</a:t>
            </a:r>
            <a:r>
              <a:rPr lang="en-US" sz="1200" dirty="0" err="1"/>
              <a:t>DXd</a:t>
            </a:r>
            <a:r>
              <a:rPr lang="en-US" sz="1200" dirty="0"/>
              <a:t> were observed across various HER2-expressing solid tumors.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559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clinically meaningful OS outcomes with T-</a:t>
            </a:r>
            <a:r>
              <a:rPr lang="en-US" sz="1200" dirty="0" err="1"/>
              <a:t>DXd</a:t>
            </a:r>
            <a:r>
              <a:rPr lang="en-US" sz="1200" dirty="0"/>
              <a:t> were observed across various HER2-expressing solid tumors.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30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B5F856-7C31-C34B-A83D-F197DABE6AD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clinically meaningful OS outcomes with T-</a:t>
            </a:r>
            <a:r>
              <a:rPr lang="en-US" sz="1200" dirty="0" err="1"/>
              <a:t>DXd</a:t>
            </a:r>
            <a:r>
              <a:rPr lang="en-US" sz="1200" dirty="0"/>
              <a:t> were observed across various HER2-expressing solid tumors.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240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Notes Placeholder 2">
            <a:extLst>
              <a:ext uri="{FF2B5EF4-FFF2-40B4-BE49-F238E27FC236}">
                <a16:creationId xmlns:a16="http://schemas.microsoft.com/office/drawing/2014/main" id="{DFD354CE-5961-9A3F-4B20-0EB1FEB5EF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The second study that contributed to the approval was DESTINY CRC-02. This was a randomized phase 2 dose-optimization study of 6.4 mg/kg versus 5.4. Really, we can talk all day about the importance of dose optimization, but this is an example of where the lower dose was better. So it was randomized initially and then expanded in stage II to get almost over 80 patients at 5.4. </a:t>
            </a:r>
          </a:p>
          <a:p>
            <a:endParaRPr lang="en-US" sz="1800" dirty="0">
              <a:effectLst/>
              <a:latin typeface="Calibri Light" panose="020F0302020204030204" pitchFamily="34" charset="0"/>
              <a:ea typeface="Times New Roman" panose="02020603050405020304" pitchFamily="18" charset="0"/>
            </a:endParaRPr>
          </a:p>
          <a:p>
            <a:r>
              <a:rPr lang="en-US" sz="1800" dirty="0">
                <a:effectLst/>
                <a:latin typeface="Calibri Light" panose="020F0302020204030204" pitchFamily="34" charset="0"/>
                <a:ea typeface="Times New Roman" panose="02020603050405020304" pitchFamily="18" charset="0"/>
              </a:rPr>
              <a:t>Patients had received previous chemotherapy (fluoropyrimidine, oxaliplatin, and irinotecan, unless contraindicated), and previous anti-EGFR, anti-VEGF, or anti-PD-L1 therapy (if </a:t>
            </a:r>
            <a:r>
              <a:rPr lang="en-US" sz="1800" dirty="0" err="1">
                <a:effectLst/>
                <a:latin typeface="Calibri Light" panose="020F0302020204030204" pitchFamily="34" charset="0"/>
                <a:ea typeface="Times New Roman" panose="02020603050405020304" pitchFamily="18" charset="0"/>
              </a:rPr>
              <a:t>tumour</a:t>
            </a:r>
            <a:r>
              <a:rPr lang="en-US" sz="1800" dirty="0">
                <a:effectLst/>
                <a:latin typeface="Calibri Light" panose="020F0302020204030204" pitchFamily="34" charset="0"/>
                <a:ea typeface="Times New Roman" panose="02020603050405020304" pitchFamily="18" charset="0"/>
              </a:rPr>
              <a:t> is microsatellite instability high, mismatch-repair deficient, or </a:t>
            </a:r>
            <a:r>
              <a:rPr lang="en-US" sz="1800" dirty="0" err="1">
                <a:effectLst/>
                <a:latin typeface="Calibri Light" panose="020F0302020204030204" pitchFamily="34" charset="0"/>
                <a:ea typeface="Times New Roman" panose="02020603050405020304" pitchFamily="18" charset="0"/>
              </a:rPr>
              <a:t>tumour</a:t>
            </a:r>
            <a:r>
              <a:rPr lang="en-US" sz="1800" dirty="0">
                <a:effectLst/>
                <a:latin typeface="Calibri Light" panose="020F0302020204030204" pitchFamily="34" charset="0"/>
                <a:ea typeface="Times New Roman" panose="02020603050405020304" pitchFamily="18" charset="0"/>
              </a:rPr>
              <a:t> mutational burden-high), if clinically indicated.</a:t>
            </a:r>
            <a:endParaRPr lang="en-US" dirty="0"/>
          </a:p>
        </p:txBody>
      </p:sp>
    </p:spTree>
    <p:extLst>
      <p:ext uri="{BB962C8B-B14F-4D97-AF65-F5344CB8AC3E}">
        <p14:creationId xmlns:p14="http://schemas.microsoft.com/office/powerpoint/2010/main" val="3968373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Notes Placeholder 2">
            <a:extLst>
              <a:ext uri="{FF2B5EF4-FFF2-40B4-BE49-F238E27FC236}">
                <a16:creationId xmlns:a16="http://schemas.microsoft.com/office/drawing/2014/main" id="{A130C8AB-7DC6-1D13-8EB4-3369B5994A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And this is that cohort, 5.4, you can see here the majority of patients were IHC 3+, almost 70%, and RAS wild-type, but there was a smattering of other cases. The majority of patients had metastatic tumors from the left colon, but you can see rectum and you can see right colon. So testing, irrespective of this, is important to identify the patients who may benefit.</a:t>
            </a:r>
          </a:p>
          <a:p>
            <a:endParaRPr lang="en-US" dirty="0"/>
          </a:p>
        </p:txBody>
      </p:sp>
    </p:spTree>
    <p:extLst>
      <p:ext uri="{BB962C8B-B14F-4D97-AF65-F5344CB8AC3E}">
        <p14:creationId xmlns:p14="http://schemas.microsoft.com/office/powerpoint/2010/main" val="767940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8BE6C101-D011-1CA0-DA50-B51482E5AE0D}"/>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And then when we look at efficacy here, you can see amongst this population, the response rate in patients who had received appropriate prior therapy was almost 40%, which is quite a nice signal. </a:t>
            </a:r>
            <a:endParaRPr lang="en-US" dirty="0"/>
          </a:p>
        </p:txBody>
      </p:sp>
    </p:spTree>
    <p:extLst>
      <p:ext uri="{BB962C8B-B14F-4D97-AF65-F5344CB8AC3E}">
        <p14:creationId xmlns:p14="http://schemas.microsoft.com/office/powerpoint/2010/main" val="3226493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9E04C33D-BA63-5D87-93DA-2840DB73D6C5}"/>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Verdana" panose="020B0604030504040204" pitchFamily="34" charset="0"/>
                <a:cs typeface="Verdana" panose="020B0604030504040204" pitchFamily="34" charset="0"/>
              </a:rPr>
              <a:t>But what you can see here is that it's mainly in the 3+. The 2+’s, these are very small numbers, though, only 18 patients. So we have to take it with a grain of salt, but this really is a 3+, again pointing to why the FDA approval was limited to 3+.</a:t>
            </a:r>
          </a:p>
          <a:p>
            <a:endParaRPr lang="en-US" dirty="0"/>
          </a:p>
        </p:txBody>
      </p:sp>
    </p:spTree>
    <p:extLst>
      <p:ext uri="{BB962C8B-B14F-4D97-AF65-F5344CB8AC3E}">
        <p14:creationId xmlns:p14="http://schemas.microsoft.com/office/powerpoint/2010/main" val="3514185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66117463-59AA-AB81-BCBB-F8EB7B31ADA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86826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6FC6B7BF-A609-53EA-535C-0B0536CA754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48910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24D59386-18B4-E953-A855-406E457A7E59}"/>
              </a:ext>
            </a:extLst>
          </p:cNvPr>
          <p:cNvSpPr>
            <a:spLocks noGrp="1"/>
          </p:cNvSpPr>
          <p:nvPr>
            <p:ph type="body" sz="quarter" idx="3"/>
          </p:nvPr>
        </p:nvSpPr>
        <p:spPr/>
        <p:txBody>
          <a:bodyPr/>
          <a:lstStyle/>
          <a:p>
            <a:r>
              <a:rPr lang="en-US" sz="1800" dirty="0">
                <a:effectLst/>
                <a:latin typeface="Verdana" panose="020B0604030504040204" pitchFamily="34" charset="0"/>
                <a:ea typeface="Verdana" panose="020B0604030504040204" pitchFamily="34" charset="0"/>
                <a:cs typeface="Verdana" panose="020B0604030504040204" pitchFamily="34" charset="0"/>
              </a:rPr>
              <a:t>And then the third study is DESTINY-Lung01, another randomized phase 2 clinical trial. I'm looking at cohort 1A, which is just the HER2 overexpressing 2+ or 3+. </a:t>
            </a:r>
            <a:endParaRPr lang="en-US" dirty="0"/>
          </a:p>
        </p:txBody>
      </p:sp>
    </p:spTree>
    <p:extLst>
      <p:ext uri="{BB962C8B-B14F-4D97-AF65-F5344CB8AC3E}">
        <p14:creationId xmlns:p14="http://schemas.microsoft.com/office/powerpoint/2010/main" val="3481978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C695316D-34C7-2F1F-2FC5-10FBFF4A98FD}"/>
              </a:ext>
            </a:extLst>
          </p:cNvPr>
          <p:cNvSpPr>
            <a:spLocks noGrp="1"/>
          </p:cNvSpPr>
          <p:nvPr>
            <p:ph type="body" sz="quarter" idx="3"/>
          </p:nvPr>
        </p:nvSpPr>
        <p:spPr/>
        <p:txBody>
          <a:bodyPr/>
          <a:lstStyle/>
          <a:p>
            <a:r>
              <a:rPr lang="en-US" sz="1800" dirty="0">
                <a:effectLst/>
                <a:latin typeface="Verdana" panose="020B0604030504040204" pitchFamily="34" charset="0"/>
                <a:ea typeface="Verdana" panose="020B0604030504040204" pitchFamily="34" charset="0"/>
                <a:cs typeface="Verdana" panose="020B0604030504040204" pitchFamily="34" charset="0"/>
              </a:rPr>
              <a:t>And here what you can see, again, these patients had received appropriate prior therapies, including platinum, immune checkpoint inhibitor, and docetaxel.</a:t>
            </a:r>
            <a:endParaRPr lang="en-US" dirty="0"/>
          </a:p>
        </p:txBody>
      </p:sp>
    </p:spTree>
    <p:extLst>
      <p:ext uri="{BB962C8B-B14F-4D97-AF65-F5344CB8AC3E}">
        <p14:creationId xmlns:p14="http://schemas.microsoft.com/office/powerpoint/2010/main" val="1870426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498E08B0-FF33-512A-68BB-D55E9F7B9641}"/>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t>
            </a:r>
            <a:r>
              <a:rPr lang="en-US" sz="1800" dirty="0">
                <a:effectLst/>
                <a:latin typeface="Verdana" panose="020B0604030504040204" pitchFamily="34" charset="0"/>
                <a:ea typeface="Verdana" panose="020B0604030504040204" pitchFamily="34" charset="0"/>
                <a:cs typeface="Verdana" panose="020B0604030504040204" pitchFamily="34" charset="0"/>
              </a:rPr>
              <a:t>had a response rate of 34%, which was felt to be superior to what would be considered standard of care. </a:t>
            </a:r>
            <a:endParaRPr lang="en-US" dirty="0"/>
          </a:p>
        </p:txBody>
      </p:sp>
    </p:spTree>
    <p:extLst>
      <p:ext uri="{BB962C8B-B14F-4D97-AF65-F5344CB8AC3E}">
        <p14:creationId xmlns:p14="http://schemas.microsoft.com/office/powerpoint/2010/main" val="223666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02B6B-1917-47AC-3DBF-2F63748E0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14AA1-7AE9-B047-D513-07D50D564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E7F85-33D9-62A4-9BE1-46676F41F0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04DC1C-539A-7C4B-4B3A-3E244B499E26}"/>
              </a:ext>
            </a:extLst>
          </p:cNvPr>
          <p:cNvSpPr>
            <a:spLocks noGrp="1"/>
          </p:cNvSpPr>
          <p:nvPr>
            <p:ph type="sldNum" sz="quarter" idx="5"/>
          </p:nvPr>
        </p:nvSpPr>
        <p:spPr/>
        <p:txBody>
          <a:bodyPr/>
          <a:lstStyle/>
          <a:p>
            <a:fld id="{346C45EA-94B1-CB43-BD15-6A8600409710}" type="slidenum">
              <a:rPr lang="en-US" smtClean="0"/>
              <a:t>4</a:t>
            </a:fld>
            <a:endParaRPr lang="en-US"/>
          </a:p>
        </p:txBody>
      </p:sp>
    </p:spTree>
    <p:extLst>
      <p:ext uri="{BB962C8B-B14F-4D97-AF65-F5344CB8AC3E}">
        <p14:creationId xmlns:p14="http://schemas.microsoft.com/office/powerpoint/2010/main" val="4132109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A11A922F-C058-192B-D4DC-654FB1C4F4A4}"/>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Verdana" panose="020B0604030504040204" pitchFamily="34" charset="0"/>
                <a:cs typeface="Verdana" panose="020B0604030504040204" pitchFamily="34" charset="0"/>
              </a:rPr>
              <a:t>Once again, though, the biggest driver of this were the 3+, where you have a response rate of 52% and only 20% for 2+, really justifying the FDA’s decision to allow this really only in 3+.</a:t>
            </a:r>
          </a:p>
          <a:p>
            <a:endParaRPr lang="en-US" dirty="0"/>
          </a:p>
        </p:txBody>
      </p:sp>
    </p:spTree>
    <p:extLst>
      <p:ext uri="{BB962C8B-B14F-4D97-AF65-F5344CB8AC3E}">
        <p14:creationId xmlns:p14="http://schemas.microsoft.com/office/powerpoint/2010/main" val="3587994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1D92C4C2-9C7A-F083-0965-6795B92C934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9705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Notes Placeholder 5">
            <a:extLst>
              <a:ext uri="{FF2B5EF4-FFF2-40B4-BE49-F238E27FC236}">
                <a16:creationId xmlns:a16="http://schemas.microsoft.com/office/drawing/2014/main" id="{AC2B1744-4E76-7C08-AE5D-8DDA95B6B48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88940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Roboto Condensed"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064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73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And so these are the three studies that led to the tumor-agnostic approval, and there's a lot of confirmatory trials going on across different tumor types to really see where T-</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best fits.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8979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Verdana" panose="020B0604030504040204" pitchFamily="34" charset="0"/>
                <a:cs typeface="Verdana" panose="020B0604030504040204" pitchFamily="34" charset="0"/>
              </a:rPr>
              <a:t>So conclusion one, the availability of HER2-targeting antibody-drug conjugates justifies the widespread testing, with currently gastric scoring for IHC unless otherwise indicated. Colorectal, we do need FISH. </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51</a:t>
            </a:fld>
            <a:endParaRPr lang="en-US"/>
          </a:p>
        </p:txBody>
      </p:sp>
    </p:spTree>
    <p:extLst>
      <p:ext uri="{BB962C8B-B14F-4D97-AF65-F5344CB8AC3E}">
        <p14:creationId xmlns:p14="http://schemas.microsoft.com/office/powerpoint/2010/main" val="2860578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Verdana" panose="020B0604030504040204" pitchFamily="34" charset="0"/>
                <a:cs typeface="Verdana" panose="020B0604030504040204" pitchFamily="34" charset="0"/>
              </a:rPr>
              <a:t>The question is, where do we prioritize this therapy in the lineup of available things for our patients? Given to that point we've got it in the recurrent setting, does it start to move up into earlier lines of therapy? Many trials—I'm just showing you an example in ovarian cancer—have moved T-</a:t>
            </a:r>
            <a:r>
              <a:rPr lang="en-US" sz="1200" dirty="0" err="1">
                <a:effectLst/>
                <a:latin typeface="Verdana" panose="020B0604030504040204" pitchFamily="34" charset="0"/>
                <a:ea typeface="Verdana" panose="020B0604030504040204" pitchFamily="34" charset="0"/>
                <a:cs typeface="Verdana" panose="020B0604030504040204" pitchFamily="34" charset="0"/>
              </a:rPr>
              <a:t>DXd</a:t>
            </a:r>
            <a:r>
              <a:rPr lang="en-US" sz="1200" dirty="0">
                <a:effectLst/>
                <a:latin typeface="Verdana" panose="020B0604030504040204" pitchFamily="34" charset="0"/>
                <a:ea typeface="Verdana" panose="020B0604030504040204" pitchFamily="34" charset="0"/>
                <a:cs typeface="Verdana" panose="020B0604030504040204" pitchFamily="34" charset="0"/>
              </a:rPr>
              <a:t> up into frontline maintenance in HER2-expressing tumors as an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And there's other examples in other solid tumors as well. Is this something that's relegated to the recurrent resistance setting, or do we move it up? And if so, in what population can we perhaps convert more patients to cure? So this is an exciting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9E1F7-D012-4734-9889-604A75068EB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613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178A7-FCBF-241E-7CF1-17FA5C454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546DA5-2B3B-7E8B-C2AD-86A657ACF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D7D11-970F-E1CB-7B25-3917D94674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The side effects haven't differed from breast cancer and gastric cancer. We see common but low-grade GI side effects. We see hematologic side effects that are probably modest, 30% all grades, relatively low rates of high-grade bone marrow suppression. The highest would be about 30% of patients with neutropenia, 20% with grade 3 or higher. And then ILD, which is, of course, the rare or uncommon side effect that we worry most about, sits around 10 to 14%, predominantly grade 1 and 2, because of advanced mitigation and detection training and strategy. </a:t>
            </a:r>
          </a:p>
          <a:p>
            <a:endParaRPr lang="en-US" dirty="0"/>
          </a:p>
        </p:txBody>
      </p:sp>
      <p:sp>
        <p:nvSpPr>
          <p:cNvPr id="4" name="Slide Number Placeholder 3">
            <a:extLst>
              <a:ext uri="{FF2B5EF4-FFF2-40B4-BE49-F238E27FC236}">
                <a16:creationId xmlns:a16="http://schemas.microsoft.com/office/drawing/2014/main" id="{ECFF8469-2952-5AE7-CEFA-A3EF8CA573D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31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This is an adverse event summary for T-</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We monitor ILD/pneumonitis, neutropenia, and left ventricular dysfunction.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97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It's been an exciting time over the past 10 years with the rapid development and approval of targeted therapies, some of which have been truly targeted, what we call tissue-agnostic, really just if we have the mutation, if we have the expression, we have the fusion, whatever tumor type, we can access these novel and active medications.</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 </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This slide just summarizes some of that exciting development released since 2017, with the approval of pembrolizumab in deficient mismatch repair or microsatellite unstable tumors, all the way to our most recent—what we're going to focus on today—in 2024, the approval of trastuzumab </a:t>
            </a:r>
            <a:r>
              <a:rPr lang="en-US" sz="1800" dirty="0" err="1">
                <a:effectLst/>
                <a:latin typeface="Verdana" panose="020B0604030504040204" pitchFamily="34" charset="0"/>
                <a:ea typeface="Verdana" panose="020B0604030504040204" pitchFamily="34" charset="0"/>
                <a:cs typeface="Verdana" panose="020B0604030504040204" pitchFamily="34" charset="0"/>
              </a:rPr>
              <a:t>deruxtecan</a:t>
            </a:r>
            <a:r>
              <a:rPr lang="en-US" sz="1800" dirty="0">
                <a:effectLst/>
                <a:latin typeface="Verdana" panose="020B0604030504040204" pitchFamily="34" charset="0"/>
                <a:ea typeface="Verdana" panose="020B0604030504040204" pitchFamily="34" charset="0"/>
                <a:cs typeface="Verdana" panose="020B0604030504040204" pitchFamily="34" charset="0"/>
              </a:rPr>
              <a:t> in HER2-positive solid tumors. So this is an exciting time for our patients.</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a:t>
            </a:fld>
            <a:endParaRPr lang="en-US"/>
          </a:p>
        </p:txBody>
      </p:sp>
    </p:spTree>
    <p:extLst>
      <p:ext uri="{BB962C8B-B14F-4D97-AF65-F5344CB8AC3E}">
        <p14:creationId xmlns:p14="http://schemas.microsoft.com/office/powerpoint/2010/main" val="2041295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2EF1ED-33D8-4194-BAF8-E6BC5B51ED0B}"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3977638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57</a:t>
            </a:fld>
            <a:endParaRPr lang="en-US"/>
          </a:p>
        </p:txBody>
      </p:sp>
    </p:spTree>
    <p:extLst>
      <p:ext uri="{BB962C8B-B14F-4D97-AF65-F5344CB8AC3E}">
        <p14:creationId xmlns:p14="http://schemas.microsoft.com/office/powerpoint/2010/main" val="4558922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5960" rtl="0" eaLnBrk="1" fontAlgn="auto" latinLnBrk="0" hangingPunct="1">
              <a:lnSpc>
                <a:spcPct val="100000"/>
              </a:lnSpc>
              <a:spcBef>
                <a:spcPts val="0"/>
              </a:spcBef>
              <a:spcAft>
                <a:spcPts val="0"/>
              </a:spcAft>
              <a:buClrTx/>
              <a:buSzTx/>
              <a:buFontTx/>
              <a:buNone/>
              <a:tabLst/>
              <a:defRPr/>
            </a:pPr>
            <a:r>
              <a:rPr lang="en-US" sz="1000" dirty="0">
                <a:effectLst/>
                <a:latin typeface="Verdana" panose="020B0604030504040204" pitchFamily="34" charset="0"/>
                <a:ea typeface="Verdana" panose="020B0604030504040204" pitchFamily="34" charset="0"/>
                <a:cs typeface="Verdana" panose="020B0604030504040204" pitchFamily="34" charset="0"/>
              </a:rPr>
              <a:t>The ILD strategies here are really developed from breast cancer and serve all solid tumors very well. Patients have to be made aware of what we're worried about. So if they have any new cough, any new respiratory symptom at all, they have to let us know instead of going to an urgent care facility. They need to be brought in. We need to do imaging, which includes a high-res CT and a pulmonology consultation. </a:t>
            </a:r>
          </a:p>
          <a:p>
            <a:pPr marL="0" marR="0" lvl="0" indent="0" algn="l" defTabSz="595960" rtl="0" eaLnBrk="1" fontAlgn="auto" latinLnBrk="0" hangingPunct="1">
              <a:lnSpc>
                <a:spcPct val="100000"/>
              </a:lnSpc>
              <a:spcBef>
                <a:spcPts val="0"/>
              </a:spcBef>
              <a:spcAft>
                <a:spcPts val="0"/>
              </a:spcAft>
              <a:buClrTx/>
              <a:buSzTx/>
              <a:buFontTx/>
              <a:buNone/>
              <a:tabLst/>
              <a:defRPr/>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59596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Verdana" panose="020B0604030504040204" pitchFamily="34" charset="0"/>
                <a:cs typeface="Verdana" panose="020B0604030504040204" pitchFamily="34" charset="0"/>
              </a:rPr>
              <a:t>And quite frankly, we want to be watching for changes on CT scan long before our patients ever report a symptom. And so this grade 1 identification of inflammatory changes on CT, grade 1 being before a patient has any symptoms, holding, consultation with pulmonology, low-dose steroids if indicated to get it to resolve quicker, is really our best opportunity to prevent high-grade complications from pneumonitis, allow resolution, and hopefully allow our patients to come back on this therapy, especially if it's providing clinical benefit with dose modifications. </a:t>
            </a:r>
          </a:p>
          <a:p>
            <a:pPr marL="0" marR="0" lvl="0" indent="0" algn="l" defTabSz="595960" rtl="0" eaLnBrk="1" fontAlgn="auto" latinLnBrk="0" hangingPunct="1">
              <a:lnSpc>
                <a:spcPct val="100000"/>
              </a:lnSpc>
              <a:spcBef>
                <a:spcPts val="0"/>
              </a:spcBef>
              <a:spcAft>
                <a:spcPts val="0"/>
              </a:spcAft>
              <a:buClrTx/>
              <a:buSzTx/>
              <a:buFontTx/>
              <a:buNone/>
              <a:tabLst/>
              <a:defRPr/>
            </a:pPr>
            <a:endParaRPr lang="en-US" sz="1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58</a:t>
            </a:fld>
            <a:endParaRPr lang="en-US"/>
          </a:p>
        </p:txBody>
      </p:sp>
    </p:spTree>
    <p:extLst>
      <p:ext uri="{BB962C8B-B14F-4D97-AF65-F5344CB8AC3E}">
        <p14:creationId xmlns:p14="http://schemas.microsoft.com/office/powerpoint/2010/main" val="503423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Managing nausea with T-</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a highly emetogenic regimen, includes premedication with the dexamethasone, ondansetron, and aprepitant. And if the patient still experiences nausea, olanzapine PRN can be added, and that can work quite nicely at helping patients feel very good while they're taking this medication.</a:t>
            </a:r>
          </a:p>
          <a:p>
            <a:endParaRPr lang="en-US" sz="1200" dirty="0"/>
          </a:p>
        </p:txBody>
      </p:sp>
      <p:sp>
        <p:nvSpPr>
          <p:cNvPr id="4" name="Slide Number Placeholder 3"/>
          <p:cNvSpPr>
            <a:spLocks noGrp="1"/>
          </p:cNvSpPr>
          <p:nvPr>
            <p:ph type="sldNum" sz="quarter" idx="5"/>
          </p:nvPr>
        </p:nvSpPr>
        <p:spPr/>
        <p:txBody>
          <a:bodyPr/>
          <a:lstStyle/>
          <a:p>
            <a:fld id="{346C45EA-94B1-CB43-BD15-6A8600409710}" type="slidenum">
              <a:rPr lang="en-US" smtClean="0"/>
              <a:t>59</a:t>
            </a:fld>
            <a:endParaRPr lang="en-US"/>
          </a:p>
        </p:txBody>
      </p:sp>
    </p:spTree>
    <p:extLst>
      <p:ext uri="{BB962C8B-B14F-4D97-AF65-F5344CB8AC3E}">
        <p14:creationId xmlns:p14="http://schemas.microsoft.com/office/powerpoint/2010/main" val="28190488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Left ventricular dysfunction is pretty uncommon, only about 4%, but we still have to watch for it because you don't want to miss that. And so there's very clear guidance in the package insert on what to do if you see drops in either the left ventricular ejection fraction or decreases from baseline.</a:t>
            </a:r>
          </a:p>
        </p:txBody>
      </p:sp>
      <p:sp>
        <p:nvSpPr>
          <p:cNvPr id="4" name="Slide Number Placeholder 3"/>
          <p:cNvSpPr>
            <a:spLocks noGrp="1"/>
          </p:cNvSpPr>
          <p:nvPr>
            <p:ph type="sldNum" sz="quarter" idx="5"/>
          </p:nvPr>
        </p:nvSpPr>
        <p:spPr/>
        <p:txBody>
          <a:bodyPr/>
          <a:lstStyle/>
          <a:p>
            <a:fld id="{346C45EA-94B1-CB43-BD15-6A8600409710}" type="slidenum">
              <a:rPr lang="en-US" smtClean="0"/>
              <a:t>60</a:t>
            </a:fld>
            <a:endParaRPr lang="en-US"/>
          </a:p>
        </p:txBody>
      </p:sp>
    </p:spTree>
    <p:extLst>
      <p:ext uri="{BB962C8B-B14F-4D97-AF65-F5344CB8AC3E}">
        <p14:creationId xmlns:p14="http://schemas.microsoft.com/office/powerpoint/2010/main" val="7800069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61</a:t>
            </a:fld>
            <a:endParaRPr lang="en-US"/>
          </a:p>
        </p:txBody>
      </p:sp>
    </p:spTree>
    <p:extLst>
      <p:ext uri="{BB962C8B-B14F-4D97-AF65-F5344CB8AC3E}">
        <p14:creationId xmlns:p14="http://schemas.microsoft.com/office/powerpoint/2010/main" val="5407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F381F-67BD-AA4E-2401-60FA54FF0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F6541-9BDC-8F63-0C5A-31D9BFAB2AE2}"/>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B6DD8391-944D-724E-D74B-A9D8C45A347F}"/>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3B84CE30-F294-B223-9BD4-F1569E0F9C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3668640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b) </a:t>
            </a:r>
            <a:r>
              <a:rPr lang="en-US" altLang="en-US" sz="1200" dirty="0"/>
              <a:t>Include HER2 IHC testing as part of initial biomarker workup for all patients with metastatic solid tumors</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64</a:t>
            </a:fld>
            <a:endParaRPr lang="en-US"/>
          </a:p>
        </p:txBody>
      </p:sp>
    </p:spTree>
    <p:extLst>
      <p:ext uri="{BB962C8B-B14F-4D97-AF65-F5344CB8AC3E}">
        <p14:creationId xmlns:p14="http://schemas.microsoft.com/office/powerpoint/2010/main" val="20564214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d) </a:t>
            </a:r>
            <a:r>
              <a:rPr lang="en-US" altLang="en-US" sz="1200" dirty="0"/>
              <a:t>IHC 3+</a:t>
            </a:r>
          </a:p>
          <a:p>
            <a:endParaRPr lang="en-US" dirty="0"/>
          </a:p>
          <a:p>
            <a:r>
              <a:rPr lang="en-US" dirty="0"/>
              <a:t>*In some cancers, </a:t>
            </a:r>
            <a:r>
              <a:rPr lang="en-US" b="0" i="0" u="none" strike="noStrike" dirty="0">
                <a:solidFill>
                  <a:srgbClr val="000000"/>
                </a:solidFill>
                <a:effectLst/>
                <a:latin typeface="Aptos" panose="020B0004020202020204" pitchFamily="34" charset="0"/>
              </a:rPr>
              <a:t>NCCN guidelines support T-</a:t>
            </a:r>
            <a:r>
              <a:rPr lang="en-US" b="0" i="0" u="none" strike="noStrike" dirty="0" err="1">
                <a:solidFill>
                  <a:srgbClr val="000000"/>
                </a:solidFill>
                <a:effectLst/>
                <a:latin typeface="Aptos" panose="020B0004020202020204" pitchFamily="34" charset="0"/>
              </a:rPr>
              <a:t>DXd</a:t>
            </a:r>
            <a:r>
              <a:rPr lang="en-US" b="0" i="0" u="none" strike="noStrike" dirty="0">
                <a:solidFill>
                  <a:srgbClr val="000000"/>
                </a:solidFill>
                <a:effectLst/>
                <a:latin typeface="Aptos" panose="020B0004020202020204" pitchFamily="34" charset="0"/>
              </a:rPr>
              <a:t> in HER2 IHC 2+/ISH+ (outside of the label); check guidelines</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65</a:t>
            </a:fld>
            <a:endParaRPr lang="en-US"/>
          </a:p>
        </p:txBody>
      </p:sp>
    </p:spTree>
    <p:extLst>
      <p:ext uri="{BB962C8B-B14F-4D97-AF65-F5344CB8AC3E}">
        <p14:creationId xmlns:p14="http://schemas.microsoft.com/office/powerpoint/2010/main" val="907807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F56CD-47DF-8CFC-CB0D-C03251C91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E3280-EAE9-2BF1-9325-AFEEA685C06D}"/>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4D0CAA62-4B1E-FE8E-0FEB-28F7F7EECE29}"/>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C440FA49-78EE-0E60-06AF-E3CE634054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2668096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Focusing just on HER2, this is a long story. This story and the remarkable evolution of the identification of HER2, first in breast and ovarian cancer. And you can see this trajectory with monoclonal antibodies, trastuzumab, </a:t>
            </a:r>
            <a:r>
              <a:rPr lang="en-US" sz="1800" dirty="0" err="1">
                <a:effectLst/>
                <a:latin typeface="Verdana" panose="020B0604030504040204" pitchFamily="34" charset="0"/>
                <a:ea typeface="Verdana" panose="020B0604030504040204" pitchFamily="34" charset="0"/>
                <a:cs typeface="Verdana" panose="020B0604030504040204" pitchFamily="34" charset="0"/>
              </a:rPr>
              <a:t>pertuzumab</a:t>
            </a:r>
            <a:r>
              <a:rPr lang="en-US" sz="1800" dirty="0">
                <a:effectLst/>
                <a:latin typeface="Verdana" panose="020B0604030504040204" pitchFamily="34" charset="0"/>
                <a:ea typeface="Verdana" panose="020B0604030504040204" pitchFamily="34" charset="0"/>
                <a:cs typeface="Verdana" panose="020B0604030504040204" pitchFamily="34" charset="0"/>
              </a:rPr>
              <a:t>, transitioning into tyrosine kinase inhibitors, lapatinib, neratinib, tucatinib, and then into the antibody-drug conjugate era, first with T-DM1 and now T-</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and even others in development. And this has been a rapidly evolving story with benefit to many patients with solid tumors.</a:t>
            </a:r>
          </a:p>
        </p:txBody>
      </p:sp>
    </p:spTree>
    <p:extLst>
      <p:ext uri="{BB962C8B-B14F-4D97-AF65-F5344CB8AC3E}">
        <p14:creationId xmlns:p14="http://schemas.microsoft.com/office/powerpoint/2010/main" val="2980891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290D4-E7B8-C6B8-4F4A-5FB49422B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4D958-2F81-CB2E-9B72-398C03260755}"/>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580EF5F1-B4DC-09C5-D7A5-0C6A680C6A51}"/>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C2173678-9B27-D7CE-C200-5516DDB228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20445853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DAD49-6481-D6E2-9F70-6842FDFE8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16C4A-0825-4D04-1824-06443E299D21}"/>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9D52197C-CDE8-FAC3-7008-C8E6D964C158}"/>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D54C008D-8717-5923-6960-E24210EE73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3588588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Correct answer: b) </a:t>
            </a:r>
            <a:r>
              <a:rPr lang="en-US" altLang="en-US" dirty="0"/>
              <a:t>Interrupt treatment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70</a:t>
            </a:fld>
            <a:endParaRPr lang="en-US"/>
          </a:p>
        </p:txBody>
      </p:sp>
    </p:spTree>
    <p:extLst>
      <p:ext uri="{BB962C8B-B14F-4D97-AF65-F5344CB8AC3E}">
        <p14:creationId xmlns:p14="http://schemas.microsoft.com/office/powerpoint/2010/main" val="1333389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E54FD-0C19-8AEF-1E00-37336175A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9257A-2EAF-F72D-9DBA-31EE558A20B2}"/>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C5AEBF08-5491-F649-CBBB-A6428B0A39A0}"/>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A924D6BB-C63A-3450-E2D1-DB8788F20C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31984079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252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0F71D-31FF-30D6-8314-EF9EEDD48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9E2A2-2AD8-6E7E-8A90-96423AD6FD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43169-44F5-CF02-9B25-89130703F962}"/>
              </a:ext>
            </a:extLst>
          </p:cNvPr>
          <p:cNvSpPr>
            <a:spLocks noGrp="1"/>
          </p:cNvSpPr>
          <p:nvPr>
            <p:ph type="body" idx="1"/>
          </p:nvPr>
        </p:nvSpPr>
        <p:spPr/>
        <p:txBody>
          <a:bodyPr/>
          <a:lstStyle/>
          <a:p>
            <a:pPr eaLnBrk="0" fontAlgn="base" hangingPunct="0">
              <a:spcBef>
                <a:spcPct val="30000"/>
              </a:spcBef>
              <a:spcAft>
                <a:spcPct val="0"/>
              </a:spcAft>
              <a:defRPr/>
            </a:pPr>
            <a:endParaRPr lang="en-US" dirty="0"/>
          </a:p>
        </p:txBody>
      </p:sp>
      <p:sp>
        <p:nvSpPr>
          <p:cNvPr id="4" name="Slide Number Placeholder 3">
            <a:extLst>
              <a:ext uri="{FF2B5EF4-FFF2-40B4-BE49-F238E27FC236}">
                <a16:creationId xmlns:a16="http://schemas.microsoft.com/office/drawing/2014/main" id="{99A709DF-025D-E917-3FD3-9397D6651FB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931F-C6A5-2642-B407-530B1428BF8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4641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solidFill>
                <a:srgbClr val="76717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5931F-C6A5-2642-B407-530B1428BF8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6115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F14D7-5962-88A1-FC17-A443C3EDB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CF9BF-15AA-109D-3F26-37D301636554}"/>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79350D4E-DBE9-80DA-B43C-7AF0FE3182C8}"/>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A3D2BA8D-A026-ED0D-74C6-E43F5BB3F0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40278787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0C775-403D-1386-5E34-F13736262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FBCD5-3450-1F97-8807-6630F67820F1}"/>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E985B560-6B67-A4B7-BD08-DA9182D112EC}"/>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6C1CCC0A-DAFD-F6BA-BCCF-A1BB49D435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36114914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d) Trastuzumab </a:t>
            </a:r>
            <a:r>
              <a:rPr lang="en-US" dirty="0" err="1"/>
              <a:t>deruxtecan</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79</a:t>
            </a:fld>
            <a:endParaRPr lang="en-US"/>
          </a:p>
        </p:txBody>
      </p:sp>
    </p:spTree>
    <p:extLst>
      <p:ext uri="{BB962C8B-B14F-4D97-AF65-F5344CB8AC3E}">
        <p14:creationId xmlns:p14="http://schemas.microsoft.com/office/powerpoint/2010/main" val="3891737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5AA66-E879-63C2-D530-91132994E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A0B4A-3972-968F-97E1-0C833C0EF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2AC38A-84B6-E525-432D-EB8600B0FAB1}"/>
              </a:ext>
            </a:extLst>
          </p:cNvPr>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When we talk about HER2 alterations, in the past, we were really just talking about what we used for identification, mainly in breast and gastric cancers, around immunohistochemistry and amplification. And that has broadened quite a bit, especially with the recent tumor-agnostic approval for trastuzumab </a:t>
            </a:r>
            <a:r>
              <a:rPr lang="en-US" sz="1800" dirty="0" err="1">
                <a:effectLst/>
                <a:latin typeface="Verdana" panose="020B0604030504040204" pitchFamily="34" charset="0"/>
                <a:ea typeface="Verdana" panose="020B0604030504040204" pitchFamily="34" charset="0"/>
                <a:cs typeface="Verdana" panose="020B0604030504040204" pitchFamily="34" charset="0"/>
              </a:rPr>
              <a:t>deruxtecan</a:t>
            </a:r>
            <a:r>
              <a:rPr lang="en-US" sz="1800" dirty="0">
                <a:effectLst/>
                <a:latin typeface="Verdana" panose="020B0604030504040204" pitchFamily="34" charset="0"/>
                <a:ea typeface="Verdana" panose="020B0604030504040204" pitchFamily="34" charset="0"/>
                <a:cs typeface="Verdana" panose="020B0604030504040204" pitchFamily="34" charset="0"/>
              </a:rPr>
              <a:t>.</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 </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What we're talking about when we're assessing a patient who has cancer, assessing their tumor for HER2 alterations, we're looking at all three of these categories now. We're looking for gene amplification. We're also looking for gene mutations, and these are incredibly important, for example, in lung cancer, breast cancer, a little less common but no less important in other solid tumors. This is detected by next-generation sequencing. Most commonly now our eyes are scanning pathology reports, and you know if we send things out for panel testing, we're looking for that immunohistochemistry, which is an overabundance of HER2 receptors on the cell surface, and this is detected by immunohistochemistry. In large part we're really testing the tumor for these alterations in our patients with solid tumors.</a:t>
            </a:r>
          </a:p>
          <a:p>
            <a:endParaRPr lang="en-US" sz="1000" dirty="0"/>
          </a:p>
        </p:txBody>
      </p:sp>
      <p:sp>
        <p:nvSpPr>
          <p:cNvPr id="4" name="Slide Number Placeholder 3">
            <a:extLst>
              <a:ext uri="{FF2B5EF4-FFF2-40B4-BE49-F238E27FC236}">
                <a16:creationId xmlns:a16="http://schemas.microsoft.com/office/drawing/2014/main" id="{4F50ACF7-4927-D8BB-5891-CEF2AC19DE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15BB3925-0308-F536-86E3-7CE5EBBBC419}"/>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OA39894 - Levy - Chairperson's Perspective</a:t>
            </a:r>
          </a:p>
        </p:txBody>
      </p:sp>
    </p:spTree>
    <p:extLst>
      <p:ext uri="{BB962C8B-B14F-4D97-AF65-F5344CB8AC3E}">
        <p14:creationId xmlns:p14="http://schemas.microsoft.com/office/powerpoint/2010/main" val="16931428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3E935-AC42-A3EB-67D6-01BCABA9D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93830-83C9-2BF6-8D2C-9D591DC04E3C}"/>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A3C3880B-85B9-9287-25A9-CF2BB6CD0CDE}"/>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393A6359-DD51-A0BC-9A25-1239543143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1622910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38C78-80D1-4F4F-8CF7-5B3F9F25E9C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Notes Placeholder 5">
            <a:extLst>
              <a:ext uri="{FF2B5EF4-FFF2-40B4-BE49-F238E27FC236}">
                <a16:creationId xmlns:a16="http://schemas.microsoft.com/office/drawing/2014/main" id="{F28B1FC8-2217-783E-341B-E59E7E78245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24545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51549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2699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6560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85</a:t>
            </a:fld>
            <a:endParaRPr lang="en-US"/>
          </a:p>
        </p:txBody>
      </p:sp>
    </p:spTree>
    <p:extLst>
      <p:ext uri="{BB962C8B-B14F-4D97-AF65-F5344CB8AC3E}">
        <p14:creationId xmlns:p14="http://schemas.microsoft.com/office/powerpoint/2010/main" val="41046201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32209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A6F77-0D49-4ED8-BA56-04C99C74CB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38560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46C45EA-94B1-CB43-BD15-6A8600409710}" type="slidenum">
              <a:rPr lang="en-US" smtClean="0"/>
              <a:t>88</a:t>
            </a:fld>
            <a:endParaRPr lang="en-US"/>
          </a:p>
        </p:txBody>
      </p:sp>
    </p:spTree>
    <p:extLst>
      <p:ext uri="{BB962C8B-B14F-4D97-AF65-F5344CB8AC3E}">
        <p14:creationId xmlns:p14="http://schemas.microsoft.com/office/powerpoint/2010/main" val="31603482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72F1F-A7AA-B7D7-77C9-A9B5E0676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72C911-4761-2EC1-8D88-EC684E882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5111C-6A6F-8E38-4294-2BE388E0E8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B34466-3C0B-DD9A-AE9E-A01EB59D819C}"/>
              </a:ext>
            </a:extLst>
          </p:cNvPr>
          <p:cNvSpPr>
            <a:spLocks noGrp="1"/>
          </p:cNvSpPr>
          <p:nvPr>
            <p:ph type="sldNum" sz="quarter" idx="5"/>
          </p:nvPr>
        </p:nvSpPr>
        <p:spPr/>
        <p:txBody>
          <a:bodyPr/>
          <a:lstStyle/>
          <a:p>
            <a:fld id="{346C45EA-94B1-CB43-BD15-6A8600409710}" type="slidenum">
              <a:rPr lang="en-US" smtClean="0"/>
              <a:t>89</a:t>
            </a:fld>
            <a:endParaRPr lang="en-US"/>
          </a:p>
        </p:txBody>
      </p:sp>
    </p:spTree>
    <p:extLst>
      <p:ext uri="{BB962C8B-B14F-4D97-AF65-F5344CB8AC3E}">
        <p14:creationId xmlns:p14="http://schemas.microsoft.com/office/powerpoint/2010/main" val="179715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Focusing on the IHC component a little bit more, this is really an evolving landscape. In the past, we had a two-category system. It's either HER2-positive or negative, but that's really how a lot of us categorized the tumor in our notes. We would just say HER2-positive, indicating it was either 3+ or 2+ ISH, or negative everything else. And now, because of the rapid evolution of trastuzumab </a:t>
            </a:r>
            <a:r>
              <a:rPr lang="en-US" sz="1800" dirty="0" err="1">
                <a:effectLst/>
                <a:latin typeface="Verdana" panose="020B0604030504040204" pitchFamily="34" charset="0"/>
                <a:ea typeface="Verdana" panose="020B0604030504040204" pitchFamily="34" charset="0"/>
                <a:cs typeface="Verdana" panose="020B0604030504040204" pitchFamily="34" charset="0"/>
              </a:rPr>
              <a:t>deruxtecan</a:t>
            </a:r>
            <a:r>
              <a:rPr lang="en-US" sz="1800" dirty="0">
                <a:effectLst/>
                <a:latin typeface="Verdana" panose="020B0604030504040204" pitchFamily="34" charset="0"/>
                <a:ea typeface="Verdana" panose="020B0604030504040204" pitchFamily="34" charset="0"/>
                <a:cs typeface="Verdana" panose="020B0604030504040204" pitchFamily="34" charset="0"/>
              </a:rPr>
              <a:t>, mainly in breast cancer, demonstrating efficacy at these other categories, HER2-low, HER2-ultralow, and I would say even 0, but that's a breast cancer story, now we're all having to go back and make sure if we said someone's tumor was HER2-negative, we know exactly what we're talking about there.</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 </a:t>
            </a:r>
          </a:p>
          <a:p>
            <a:pPr marL="0" marR="0" indent="0">
              <a:lnSpc>
                <a:spcPct val="150000"/>
              </a:lnSpc>
              <a:spcBef>
                <a:spcPts val="0"/>
              </a:spcBef>
              <a:spcAft>
                <a:spcPts val="0"/>
              </a:spcAft>
            </a:pPr>
            <a:r>
              <a:rPr lang="en-US" sz="1800" dirty="0">
                <a:effectLst/>
                <a:latin typeface="Verdana" panose="020B0604030504040204" pitchFamily="34" charset="0"/>
                <a:ea typeface="Verdana" panose="020B0604030504040204" pitchFamily="34" charset="0"/>
                <a:cs typeface="Verdana" panose="020B0604030504040204" pitchFamily="34" charset="0"/>
              </a:rPr>
              <a:t>So it's kind of a catch-up phase right now to make sure that we're appropriately classifying our patients' tumors so we can assess whether or not T-</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is an appropriate therapy for them. </a:t>
            </a:r>
          </a:p>
        </p:txBody>
      </p:sp>
      <p:sp>
        <p:nvSpPr>
          <p:cNvPr id="4" name="Slide Number Placeholder 3"/>
          <p:cNvSpPr>
            <a:spLocks noGrp="1"/>
          </p:cNvSpPr>
          <p:nvPr>
            <p:ph type="sldNum" sz="quarter" idx="5"/>
          </p:nvPr>
        </p:nvSpPr>
        <p:spPr/>
        <p:txBody>
          <a:bodyPr/>
          <a:lstStyle/>
          <a:p>
            <a:fld id="{346C45EA-94B1-CB43-BD15-6A8600409710}" type="slidenum">
              <a:rPr lang="en-US" smtClean="0"/>
              <a:t>9</a:t>
            </a:fld>
            <a:endParaRPr lang="en-US"/>
          </a:p>
        </p:txBody>
      </p:sp>
    </p:spTree>
    <p:extLst>
      <p:ext uri="{BB962C8B-B14F-4D97-AF65-F5344CB8AC3E}">
        <p14:creationId xmlns:p14="http://schemas.microsoft.com/office/powerpoint/2010/main" val="32504683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AB534-706A-1035-34BF-0264A9AC7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3EDC2-0A3B-6D4E-5EDA-8E8394F17CF2}"/>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5F21D724-5A15-F8F0-E804-81831893E057}"/>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FFA3DD82-CBDB-F03E-F976-55329A6858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11276432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3A77F-4CC1-1C4D-92D7-64FBFB4B8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55EB4-11B6-D88B-102D-F1D940B63283}"/>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1EC362F2-4A80-2306-0913-2E42BBA803CB}"/>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8CF60188-D47C-0038-A8BA-892168390E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2732578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c) Trastuzumab </a:t>
            </a:r>
            <a:r>
              <a:rPr lang="en-US" dirty="0" err="1"/>
              <a:t>deruxtecan</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93</a:t>
            </a:fld>
            <a:endParaRPr lang="en-US"/>
          </a:p>
        </p:txBody>
      </p:sp>
    </p:spTree>
    <p:extLst>
      <p:ext uri="{BB962C8B-B14F-4D97-AF65-F5344CB8AC3E}">
        <p14:creationId xmlns:p14="http://schemas.microsoft.com/office/powerpoint/2010/main" val="35829766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C4717-9C16-EE7F-F0C4-202FABA34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9154E-003C-9D81-3C5A-4BCF14847DAC}"/>
              </a:ext>
            </a:extLst>
          </p:cNvPr>
          <p:cNvSpPr>
            <a:spLocks noGrp="1" noRot="1" noChangeAspect="1"/>
          </p:cNvSpPr>
          <p:nvPr>
            <p:ph type="sldImg"/>
          </p:nvPr>
        </p:nvSpPr>
        <p:spPr>
          <a:xfrm>
            <a:off x="617538" y="339725"/>
            <a:ext cx="5921375" cy="3332163"/>
          </a:xfrm>
        </p:spPr>
      </p:sp>
      <p:sp>
        <p:nvSpPr>
          <p:cNvPr id="3" name="Notes Placeholder 2">
            <a:extLst>
              <a:ext uri="{FF2B5EF4-FFF2-40B4-BE49-F238E27FC236}">
                <a16:creationId xmlns:a16="http://schemas.microsoft.com/office/drawing/2014/main" id="{1BF8C75E-6AE8-F0C9-2F8F-E41880CFF7FB}"/>
              </a:ext>
            </a:extLst>
          </p:cNvPr>
          <p:cNvSpPr>
            <a:spLocks noGrp="1"/>
          </p:cNvSpPr>
          <p:nvPr>
            <p:ph type="body" idx="1"/>
          </p:nvPr>
        </p:nvSpPr>
        <p:spPr/>
        <p:txBody>
          <a:bodyPr/>
          <a:lstStyle/>
          <a:p>
            <a:endParaRPr lang="en-US" u="sng"/>
          </a:p>
          <a:p>
            <a:endParaRPr lang="en-US"/>
          </a:p>
        </p:txBody>
      </p:sp>
      <p:sp>
        <p:nvSpPr>
          <p:cNvPr id="4" name="Slide Number Placeholder 3">
            <a:extLst>
              <a:ext uri="{FF2B5EF4-FFF2-40B4-BE49-F238E27FC236}">
                <a16:creationId xmlns:a16="http://schemas.microsoft.com/office/drawing/2014/main" id="{0456934B-D2FC-78E1-BB56-C6030314A4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CA908-AAA3-7A45-9827-AE0E9CC1EE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Lucida Sans Unicode" pitchFamily="32"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Lucida Sans Unicode" pitchFamily="32" charset="0"/>
            </a:endParaRPr>
          </a:p>
        </p:txBody>
      </p:sp>
    </p:spTree>
    <p:extLst>
      <p:ext uri="{BB962C8B-B14F-4D97-AF65-F5344CB8AC3E}">
        <p14:creationId xmlns:p14="http://schemas.microsoft.com/office/powerpoint/2010/main" val="1356555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800" dirty="0">
                <a:effectLst/>
                <a:latin typeface="Verdana" panose="020B0604030504040204" pitchFamily="34" charset="0"/>
                <a:ea typeface="Verdana" panose="020B0604030504040204" pitchFamily="34" charset="0"/>
                <a:cs typeface="Verdana" panose="020B0604030504040204" pitchFamily="34" charset="0"/>
              </a:rPr>
              <a:t>Clinical takeaways are really we want to test everyone. And if we find 3+ IHC, we want to consider T-</a:t>
            </a:r>
            <a:r>
              <a:rPr lang="en-US" sz="1800" dirty="0" err="1">
                <a:effectLst/>
                <a:latin typeface="Verdana" panose="020B0604030504040204" pitchFamily="34" charset="0"/>
                <a:ea typeface="Verdana" panose="020B0604030504040204" pitchFamily="34" charset="0"/>
                <a:cs typeface="Verdana" panose="020B0604030504040204" pitchFamily="34" charset="0"/>
              </a:rPr>
              <a:t>DXd</a:t>
            </a:r>
            <a:r>
              <a:rPr lang="en-US" sz="1800" dirty="0">
                <a:effectLst/>
                <a:latin typeface="Verdana" panose="020B0604030504040204" pitchFamily="34" charset="0"/>
                <a:ea typeface="Verdana" panose="020B0604030504040204" pitchFamily="34" charset="0"/>
                <a:cs typeface="Verdana" panose="020B0604030504040204" pitchFamily="34" charset="0"/>
              </a:rPr>
              <a:t> for our patients once they have received therapies with an expected survival benefit, but before things that clearly don't have a survival benefit. And then trials will hopefully elucidate where to best use this in the future. </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96</a:t>
            </a:fld>
            <a:endParaRPr lang="en-US"/>
          </a:p>
        </p:txBody>
      </p:sp>
    </p:spTree>
    <p:extLst>
      <p:ext uri="{BB962C8B-B14F-4D97-AF65-F5344CB8AC3E}">
        <p14:creationId xmlns:p14="http://schemas.microsoft.com/office/powerpoint/2010/main" val="4013470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051DD-413C-F6B8-5A06-4C167F45D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9A911-F440-0F69-E511-3BF1E1BEA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FC9A7-A2AE-3D0D-FA00-7C1AF19BA0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850093-2D7E-BFA1-C6B7-CC3C15785F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176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IHC and FISH became the tests of choice for measuring biomarker HER2 in order to determine efficacy of anti-HER2 treatment in breast cancer.</a:t>
            </a:r>
          </a:p>
        </p:txBody>
      </p:sp>
      <p:sp>
        <p:nvSpPr>
          <p:cNvPr id="4" name="Slide Number Placeholder 3"/>
          <p:cNvSpPr>
            <a:spLocks noGrp="1"/>
          </p:cNvSpPr>
          <p:nvPr>
            <p:ph type="sldNum" sz="quarter" idx="5"/>
          </p:nvPr>
        </p:nvSpPr>
        <p:spPr/>
        <p:txBody>
          <a:bodyPr/>
          <a:lstStyle/>
          <a:p>
            <a:fld id="{346C45EA-94B1-CB43-BD15-6A8600409710}" type="slidenum">
              <a:rPr lang="en-US" smtClean="0"/>
              <a:t>11</a:t>
            </a:fld>
            <a:endParaRPr lang="en-US"/>
          </a:p>
        </p:txBody>
      </p:sp>
    </p:spTree>
    <p:extLst>
      <p:ext uri="{BB962C8B-B14F-4D97-AF65-F5344CB8AC3E}">
        <p14:creationId xmlns:p14="http://schemas.microsoft.com/office/powerpoint/2010/main" val="415063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953898-0ECA-6990-6980-48A428E02755}"/>
              </a:ext>
            </a:extLst>
          </p:cNvPr>
          <p:cNvSpPr/>
          <p:nvPr userDrawn="1"/>
        </p:nvSpPr>
        <p:spPr>
          <a:xfrm rot="10800000">
            <a:off x="-4" y="6056242"/>
            <a:ext cx="12192001" cy="801757"/>
          </a:xfrm>
          <a:prstGeom prst="rect">
            <a:avLst/>
          </a:prstGeom>
          <a:gradFill>
            <a:gsLst>
              <a:gs pos="0">
                <a:schemeClr val="accent2"/>
              </a:gs>
              <a:gs pos="99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364974" y="1433769"/>
            <a:ext cx="9144000" cy="2387600"/>
          </a:xfrm>
          <a:prstGeom prst="rect">
            <a:avLst/>
          </a:prstGeo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364974" y="3913444"/>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userDrawn="1"/>
        </p:nvPicPr>
        <p:blipFill>
          <a:blip r:embed="rId3"/>
          <a:stretch>
            <a:fillRect/>
          </a:stretch>
        </p:blipFill>
        <p:spPr>
          <a:xfrm>
            <a:off x="1524000" y="5944204"/>
            <a:ext cx="1325217" cy="1024031"/>
          </a:xfrm>
          <a:prstGeom prst="rect">
            <a:avLst/>
          </a:prstGeom>
        </p:spPr>
      </p:pic>
    </p:spTree>
    <p:extLst>
      <p:ext uri="{BB962C8B-B14F-4D97-AF65-F5344CB8AC3E}">
        <p14:creationId xmlns:p14="http://schemas.microsoft.com/office/powerpoint/2010/main" val="1662888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26524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688406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51947-156B-BA70-872B-4419BFFE0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F7962B-AF99-20C5-EF4E-6902B697D9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A26C46F2-363F-6C45-2B47-5BD327CD3A54}"/>
              </a:ext>
            </a:extLst>
          </p:cNvPr>
          <p:cNvSpPr>
            <a:spLocks noGrp="1"/>
          </p:cNvSpPr>
          <p:nvPr>
            <p:ph type="ftr" sz="quarter" idx="3"/>
          </p:nvPr>
        </p:nvSpPr>
        <p:spPr>
          <a:xfrm>
            <a:off x="838200" y="6176964"/>
            <a:ext cx="9211408" cy="544512"/>
          </a:xfrm>
          <a:prstGeom prst="rect">
            <a:avLst/>
          </a:prstGeom>
        </p:spPr>
        <p:txBody>
          <a:bodyPr/>
          <a:lstStyle>
            <a:lvl1pPr>
              <a:defRPr sz="1000">
                <a:solidFill>
                  <a:schemeClr val="tx1">
                    <a:lumMod val="75000"/>
                    <a:lumOff val="25000"/>
                  </a:schemeClr>
                </a:solidFill>
                <a:latin typeface="Helvetica" panose="020B0604020202020204" pitchFamily="34" charset="0"/>
                <a:cs typeface="Helvetica" panose="020B0604020202020204" pitchFamily="34" charset="0"/>
              </a:defRPr>
            </a:lvl1pPr>
          </a:lstStyle>
          <a:p>
            <a:endParaRPr lang="en-US"/>
          </a:p>
        </p:txBody>
      </p:sp>
      <p:grpSp>
        <p:nvGrpSpPr>
          <p:cNvPr id="9" name="Group 8">
            <a:extLst>
              <a:ext uri="{FF2B5EF4-FFF2-40B4-BE49-F238E27FC236}">
                <a16:creationId xmlns:a16="http://schemas.microsoft.com/office/drawing/2014/main" id="{C198DD4E-F79C-D807-B81E-6E260C26D26A}"/>
              </a:ext>
            </a:extLst>
          </p:cNvPr>
          <p:cNvGrpSpPr/>
          <p:nvPr/>
        </p:nvGrpSpPr>
        <p:grpSpPr>
          <a:xfrm>
            <a:off x="0" y="0"/>
            <a:ext cx="528918" cy="6858000"/>
            <a:chOff x="0" y="0"/>
            <a:chExt cx="528918" cy="6858000"/>
          </a:xfrm>
        </p:grpSpPr>
        <p:pic>
          <p:nvPicPr>
            <p:cNvPr id="5" name="Picture 4">
              <a:extLst>
                <a:ext uri="{FF2B5EF4-FFF2-40B4-BE49-F238E27FC236}">
                  <a16:creationId xmlns:a16="http://schemas.microsoft.com/office/drawing/2014/main" id="{D0935482-3393-8A55-DEA8-A317D0F73B17}"/>
                </a:ext>
              </a:extLst>
            </p:cNvPr>
            <p:cNvPicPr>
              <a:picLocks noChangeAspect="1"/>
            </p:cNvPicPr>
            <p:nvPr/>
          </p:nvPicPr>
          <p:blipFill rotWithShape="1">
            <a:blip r:embed="rId2"/>
            <a:srcRect l="42118"/>
            <a:stretch/>
          </p:blipFill>
          <p:spPr>
            <a:xfrm>
              <a:off x="0" y="0"/>
              <a:ext cx="443527" cy="6858000"/>
            </a:xfrm>
            <a:prstGeom prst="rect">
              <a:avLst/>
            </a:prstGeom>
          </p:spPr>
        </p:pic>
        <p:sp>
          <p:nvSpPr>
            <p:cNvPr id="8" name="Rectangle 7">
              <a:extLst>
                <a:ext uri="{FF2B5EF4-FFF2-40B4-BE49-F238E27FC236}">
                  <a16:creationId xmlns:a16="http://schemas.microsoft.com/office/drawing/2014/main" id="{7FD4718A-469E-426C-8A8B-3C61DBE00432}"/>
                </a:ext>
              </a:extLst>
            </p:cNvPr>
            <p:cNvSpPr/>
            <p:nvPr/>
          </p:nvSpPr>
          <p:spPr>
            <a:xfrm>
              <a:off x="443527" y="0"/>
              <a:ext cx="85391" cy="6858000"/>
            </a:xfrm>
            <a:prstGeom prst="rect">
              <a:avLst/>
            </a:prstGeom>
            <a:solidFill>
              <a:srgbClr val="5498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0496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1849E4-BBBC-4024-9198-964A681C76EB}"/>
              </a:ext>
            </a:extLst>
          </p:cNvPr>
          <p:cNvSpPr>
            <a:spLocks noGrp="1"/>
          </p:cNvSpPr>
          <p:nvPr>
            <p:ph idx="1"/>
          </p:nvPr>
        </p:nvSpPr>
        <p:spPr/>
        <p:txBody>
          <a:bodyPr/>
          <a:lstStyle>
            <a:lvl1pPr>
              <a:spcBef>
                <a:spcPts val="1800"/>
              </a:spcBef>
              <a:defRPr/>
            </a:lvl1pPr>
            <a:lvl2pPr>
              <a:spcBef>
                <a:spcPts val="12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1EBF4F42-0B5E-4B50-89A7-B1E688896283}"/>
              </a:ext>
            </a:extLst>
          </p:cNvPr>
          <p:cNvSpPr>
            <a:spLocks noGrp="1"/>
          </p:cNvSpPr>
          <p:nvPr>
            <p:ph type="body" sz="quarter" idx="16" hasCustomPrompt="1"/>
          </p:nvPr>
        </p:nvSpPr>
        <p:spPr>
          <a:xfrm>
            <a:off x="344312" y="6418905"/>
            <a:ext cx="11504788" cy="439095"/>
          </a:xfrm>
          <a:prstGeom prst="rect">
            <a:avLst/>
          </a:prstGeom>
        </p:spPr>
        <p:txBody>
          <a:bodyPr wrap="square" lIns="0" rIns="0" bIns="91440" anchor="b">
            <a:spAutoFit/>
          </a:bodyPr>
          <a:lstStyle>
            <a:lvl1pPr marL="0" indent="0">
              <a:lnSpc>
                <a:spcPct val="90000"/>
              </a:lnSpc>
              <a:spcBef>
                <a:spcPts val="300"/>
              </a:spcBef>
              <a:buNone/>
              <a:defRPr lang="en-US" sz="900" dirty="0">
                <a:solidFill>
                  <a:schemeClr val="bg1">
                    <a:lumMod val="50000"/>
                  </a:schemeClr>
                </a:solidFill>
              </a:defRPr>
            </a:lvl1pPr>
          </a:lstStyle>
          <a:p>
            <a:pPr marL="0" lvl="0" defTabSz="609570">
              <a:spcBef>
                <a:spcPts val="400"/>
              </a:spcBef>
            </a:pPr>
            <a:r>
              <a:rPr lang="en-US"/>
              <a:t>Click to input notes. </a:t>
            </a:r>
          </a:p>
          <a:p>
            <a:pPr marL="0" lvl="0" defTabSz="609570">
              <a:spcBef>
                <a:spcPts val="400"/>
              </a:spcBef>
            </a:pPr>
            <a:r>
              <a:rPr lang="en-US"/>
              <a:t>And to input references.</a:t>
            </a:r>
          </a:p>
        </p:txBody>
      </p:sp>
      <p:sp>
        <p:nvSpPr>
          <p:cNvPr id="13" name="Slide Number Placeholder 12">
            <a:extLst>
              <a:ext uri="{FF2B5EF4-FFF2-40B4-BE49-F238E27FC236}">
                <a16:creationId xmlns:a16="http://schemas.microsoft.com/office/drawing/2014/main" id="{B3A13575-426D-4119-B0E5-85D5DD8CC55C}"/>
              </a:ext>
            </a:extLst>
          </p:cNvPr>
          <p:cNvSpPr>
            <a:spLocks noGrp="1"/>
          </p:cNvSpPr>
          <p:nvPr>
            <p:ph type="sldNum" sz="quarter" idx="17"/>
          </p:nvPr>
        </p:nvSpPr>
        <p:spPr/>
        <p:txBody>
          <a:bodyPr/>
          <a:lstStyle/>
          <a:p>
            <a:fld id="{42BE3C38-BD62-4877-AC1D-8942FDFD0A3B}" type="slidenum">
              <a:rPr lang="en-US" smtClean="0"/>
              <a:pPr/>
              <a:t>‹#›</a:t>
            </a:fld>
            <a:endParaRPr lang="en-US">
              <a:latin typeface="Arial Narrow" panose="020B0606020202030204" pitchFamily="34" charset="0"/>
            </a:endParaRPr>
          </a:p>
        </p:txBody>
      </p:sp>
      <p:sp>
        <p:nvSpPr>
          <p:cNvPr id="2" name="Title 1">
            <a:extLst>
              <a:ext uri="{FF2B5EF4-FFF2-40B4-BE49-F238E27FC236}">
                <a16:creationId xmlns:a16="http://schemas.microsoft.com/office/drawing/2014/main" id="{B83346CC-B654-5562-991E-47EF92F4E40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8637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2" y="220500"/>
            <a:ext cx="12209319" cy="838200"/>
          </a:xfrm>
          <a:prstGeom prst="rect">
            <a:avLst/>
          </a:prstGeom>
        </p:spPr>
        <p:txBody>
          <a:bodyPr lIns="114286" tIns="57144" rIns="114286" bIns="57144"/>
          <a:lstStyle>
            <a:lvl1pPr>
              <a:defRPr sz="2933" b="1">
                <a:solidFill>
                  <a:schemeClr val="bg1"/>
                </a:solidFill>
              </a:defRPr>
            </a:lvl1pPr>
          </a:lstStyle>
          <a:p>
            <a:r>
              <a:rPr lang="en-US"/>
              <a:t>Click to edit Master title style</a:t>
            </a:r>
          </a:p>
        </p:txBody>
      </p:sp>
      <p:sp>
        <p:nvSpPr>
          <p:cNvPr id="3" name="Content Placeholder 2"/>
          <p:cNvSpPr>
            <a:spLocks noGrp="1"/>
          </p:cNvSpPr>
          <p:nvPr>
            <p:ph idx="1"/>
          </p:nvPr>
        </p:nvSpPr>
        <p:spPr>
          <a:xfrm>
            <a:off x="381002" y="1219200"/>
            <a:ext cx="11447319" cy="5181600"/>
          </a:xfrm>
          <a:prstGeom prst="rect">
            <a:avLst/>
          </a:prstGeom>
        </p:spPr>
        <p:txBody>
          <a:bodyPr lIns="114286" tIns="57144" rIns="114286" bIns="57144"/>
          <a:lstStyle>
            <a:lvl1pPr marL="232845" indent="-232845">
              <a:spcBef>
                <a:spcPts val="0"/>
              </a:spcBef>
              <a:spcAft>
                <a:spcPts val="1000"/>
              </a:spcAft>
              <a:defRPr sz="2400">
                <a:solidFill>
                  <a:schemeClr val="bg1"/>
                </a:solidFill>
              </a:defRPr>
            </a:lvl1pPr>
            <a:lvl2pPr marL="576821" indent="-237079">
              <a:spcBef>
                <a:spcPts val="0"/>
              </a:spcBef>
              <a:spcAft>
                <a:spcPts val="1000"/>
              </a:spcAft>
              <a:defRPr sz="2133">
                <a:solidFill>
                  <a:schemeClr val="bg1"/>
                </a:solidFill>
              </a:defRPr>
            </a:lvl2pPr>
            <a:lvl3pPr marL="842475" indent="-189451">
              <a:spcBef>
                <a:spcPts val="0"/>
              </a:spcBef>
              <a:spcAft>
                <a:spcPts val="1000"/>
              </a:spcAft>
              <a:defRPr sz="1867">
                <a:solidFill>
                  <a:schemeClr val="bg1"/>
                </a:solidFill>
              </a:defRPr>
            </a:lvl3pPr>
            <a:lvl4pPr marL="1141999" indent="-189451">
              <a:spcBef>
                <a:spcPts val="0"/>
              </a:spcBef>
              <a:spcAft>
                <a:spcPts val="1000"/>
              </a:spcAft>
              <a:defRPr sz="1600">
                <a:solidFill>
                  <a:schemeClr val="bg1"/>
                </a:solidFill>
              </a:defRPr>
            </a:lvl4pPr>
            <a:lvl5pPr marL="1452106" indent="-189451">
              <a:spcBef>
                <a:spcPts val="0"/>
              </a:spcBef>
              <a:spcAft>
                <a:spcPts val="1000"/>
              </a:spcAft>
              <a:defRPr sz="1467">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3571797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4AB0829-FCB3-4118-877F-8427668D340E}"/>
              </a:ext>
            </a:extLst>
          </p:cNvPr>
          <p:cNvSpPr>
            <a:spLocks noGrp="1"/>
          </p:cNvSpPr>
          <p:nvPr>
            <p:ph type="sldNum" sz="quarter" idx="10"/>
          </p:nvPr>
        </p:nvSpPr>
        <p:spPr/>
        <p:txBody>
          <a:bodyPr/>
          <a:lstStyle/>
          <a:p>
            <a:fld id="{42BE3C38-BD62-4877-AC1D-8942FDFD0A3B}" type="slidenum">
              <a:rPr lang="en-US" smtClean="0"/>
              <a:pPr/>
              <a:t>‹#›</a:t>
            </a:fld>
            <a:endParaRPr lang="en-US">
              <a:latin typeface="Arial Narrow" panose="020B0606020202030204" pitchFamily="34" charset="0"/>
            </a:endParaRPr>
          </a:p>
        </p:txBody>
      </p:sp>
      <p:sp>
        <p:nvSpPr>
          <p:cNvPr id="4" name="Text Placeholder 12">
            <a:extLst>
              <a:ext uri="{FF2B5EF4-FFF2-40B4-BE49-F238E27FC236}">
                <a16:creationId xmlns:a16="http://schemas.microsoft.com/office/drawing/2014/main" id="{1889658F-DA55-494B-87E0-3E68608C466E}"/>
              </a:ext>
            </a:extLst>
          </p:cNvPr>
          <p:cNvSpPr>
            <a:spLocks noGrp="1"/>
          </p:cNvSpPr>
          <p:nvPr>
            <p:ph type="body" sz="quarter" idx="19" hasCustomPrompt="1"/>
          </p:nvPr>
        </p:nvSpPr>
        <p:spPr>
          <a:xfrm>
            <a:off x="344312" y="6418905"/>
            <a:ext cx="11504788" cy="439095"/>
          </a:xfrm>
          <a:prstGeom prst="rect">
            <a:avLst/>
          </a:prstGeom>
        </p:spPr>
        <p:txBody>
          <a:bodyPr wrap="square" lIns="0" rIns="0" bIns="91440" anchor="b">
            <a:spAutoFit/>
          </a:bodyPr>
          <a:lstStyle>
            <a:lvl1pPr marL="0" indent="0">
              <a:lnSpc>
                <a:spcPct val="90000"/>
              </a:lnSpc>
              <a:spcBef>
                <a:spcPts val="300"/>
              </a:spcBef>
              <a:buNone/>
              <a:defRPr lang="en-US" sz="900" dirty="0">
                <a:solidFill>
                  <a:schemeClr val="bg1">
                    <a:lumMod val="50000"/>
                  </a:schemeClr>
                </a:solidFill>
              </a:defRPr>
            </a:lvl1pPr>
          </a:lstStyle>
          <a:p>
            <a:pPr marL="0" lvl="0" defTabSz="609570">
              <a:spcBef>
                <a:spcPts val="400"/>
              </a:spcBef>
            </a:pPr>
            <a:r>
              <a:rPr lang="en-US"/>
              <a:t>Click to input notes. </a:t>
            </a:r>
          </a:p>
          <a:p>
            <a:pPr marL="0" lvl="0" defTabSz="609570">
              <a:spcBef>
                <a:spcPts val="400"/>
              </a:spcBef>
            </a:pPr>
            <a:r>
              <a:rPr lang="en-US"/>
              <a:t>And to input references.</a:t>
            </a:r>
          </a:p>
        </p:txBody>
      </p:sp>
      <p:sp>
        <p:nvSpPr>
          <p:cNvPr id="3" name="Title 2">
            <a:extLst>
              <a:ext uri="{FF2B5EF4-FFF2-40B4-BE49-F238E27FC236}">
                <a16:creationId xmlns:a16="http://schemas.microsoft.com/office/drawing/2014/main" id="{696D18F6-54EC-0D98-C84B-AB1D2BC283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9544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ooter Content Slide">
    <p:spTree>
      <p:nvGrpSpPr>
        <p:cNvPr id="1" name=""/>
        <p:cNvGrpSpPr/>
        <p:nvPr/>
      </p:nvGrpSpPr>
      <p:grpSpPr>
        <a:xfrm>
          <a:off x="0" y="0"/>
          <a:ext cx="0" cy="0"/>
          <a:chOff x="0" y="0"/>
          <a:chExt cx="0" cy="0"/>
        </a:xfrm>
      </p:grpSpPr>
      <p:pic>
        <p:nvPicPr>
          <p:cNvPr id="12" name="Picture 11" descr="A blue and purple gradient&#10;&#10;AI-generated content may be incorrect.">
            <a:extLst>
              <a:ext uri="{FF2B5EF4-FFF2-40B4-BE49-F238E27FC236}">
                <a16:creationId xmlns:a16="http://schemas.microsoft.com/office/drawing/2014/main" id="{D3C9E310-5C9E-ADD9-3176-5CB5B65DE689}"/>
              </a:ext>
            </a:extLst>
          </p:cNvPr>
          <p:cNvPicPr>
            <a:picLocks noChangeAspect="1"/>
          </p:cNvPicPr>
          <p:nvPr userDrawn="1"/>
        </p:nvPicPr>
        <p:blipFill>
          <a:blip r:embed="rId2"/>
          <a:stretch>
            <a:fillRect/>
          </a:stretch>
        </p:blipFill>
        <p:spPr>
          <a:xfrm>
            <a:off x="0" y="0"/>
            <a:ext cx="12193200" cy="6858675"/>
          </a:xfrm>
          <a:prstGeom prst="rect">
            <a:avLst/>
          </a:prstGeom>
        </p:spPr>
      </p:pic>
      <p:sp>
        <p:nvSpPr>
          <p:cNvPr id="10" name="Rounded Rectangle 1">
            <a:extLst>
              <a:ext uri="{FF2B5EF4-FFF2-40B4-BE49-F238E27FC236}">
                <a16:creationId xmlns:a16="http://schemas.microsoft.com/office/drawing/2014/main" id="{E63622D9-5E38-E19C-2DED-F24916B9DC68}"/>
              </a:ext>
            </a:extLst>
          </p:cNvPr>
          <p:cNvSpPr/>
          <p:nvPr userDrawn="1"/>
        </p:nvSpPr>
        <p:spPr>
          <a:xfrm>
            <a:off x="290187" y="266180"/>
            <a:ext cx="11611627" cy="5910784"/>
          </a:xfrm>
          <a:prstGeom prst="roundRect">
            <a:avLst>
              <a:gd name="adj" fmla="val 4533"/>
            </a:avLst>
          </a:prstGeom>
          <a:gradFill flip="none" rotWithShape="1">
            <a:gsLst>
              <a:gs pos="0">
                <a:schemeClr val="accent1">
                  <a:lumMod val="5000"/>
                  <a:lumOff val="95000"/>
                  <a:alpha val="73217"/>
                </a:schemeClr>
              </a:gs>
              <a:gs pos="99000">
                <a:schemeClr val="bg1">
                  <a:lumMod val="0"/>
                  <a:lumOff val="100000"/>
                  <a:alpha val="91160"/>
                </a:schemeClr>
              </a:gs>
            </a:gsLst>
            <a:lin ang="0" scaled="0"/>
            <a:tileRect/>
          </a:gradFill>
          <a:ln>
            <a:solidFill>
              <a:schemeClr val="bg1"/>
            </a:solidFill>
          </a:ln>
          <a:effectLst>
            <a:outerShdw blurRad="368300" dist="76200" dir="5400000" sx="102000" sy="102000" algn="ctr" rotWithShape="0">
              <a:schemeClr val="accent4">
                <a:alpha val="59777"/>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bIns="360000" rtlCol="0" anchor="ctr"/>
          <a:lstStyle/>
          <a:p>
            <a:pPr algn="ctr"/>
            <a:endParaRPr lang="en-US" sz="2400" b="0" i="0">
              <a:solidFill>
                <a:schemeClr val="accent4"/>
              </a:solidFill>
              <a:latin typeface="Gotham Bold" panose="020B0604020202020204" charset="0"/>
              <a:cs typeface="Gotham Bold" panose="020B0604020202020204" charset="0"/>
            </a:endParaRPr>
          </a:p>
        </p:txBody>
      </p:sp>
      <p:sp>
        <p:nvSpPr>
          <p:cNvPr id="13" name="Content Placeholder 3">
            <a:extLst>
              <a:ext uri="{FF2B5EF4-FFF2-40B4-BE49-F238E27FC236}">
                <a16:creationId xmlns:a16="http://schemas.microsoft.com/office/drawing/2014/main" id="{54497616-A30A-8FB2-1C4B-5D03FF8C527C}"/>
              </a:ext>
            </a:extLst>
          </p:cNvPr>
          <p:cNvSpPr>
            <a:spLocks noGrp="1"/>
          </p:cNvSpPr>
          <p:nvPr>
            <p:ph sz="half" idx="13"/>
          </p:nvPr>
        </p:nvSpPr>
        <p:spPr>
          <a:xfrm>
            <a:off x="840178" y="1270861"/>
            <a:ext cx="10513621" cy="4545739"/>
          </a:xfrm>
          <a:prstGeom prst="roundRect">
            <a:avLst>
              <a:gd name="adj" fmla="val 4113"/>
            </a:avLst>
          </a:prstGeom>
          <a:noFill/>
          <a:ln w="19050">
            <a:noFill/>
          </a:ln>
        </p:spPr>
        <p:txBody>
          <a:bodyPr/>
          <a:lstStyle>
            <a:lvl1pPr>
              <a:defRPr sz="2400" b="0" i="0">
                <a:solidFill>
                  <a:schemeClr val="accent4"/>
                </a:solidFill>
                <a:latin typeface="Gotham Bold" pitchFamily="2" charset="0"/>
                <a:cs typeface="Gotham Bold" pitchFamily="2" charset="0"/>
              </a:defRPr>
            </a:lvl1pPr>
            <a:lvl2pPr>
              <a:defRPr sz="2000" b="0" i="0">
                <a:solidFill>
                  <a:schemeClr val="accent4"/>
                </a:solidFill>
                <a:latin typeface="Gotham Bold" pitchFamily="2" charset="0"/>
                <a:cs typeface="Gotham Bold" pitchFamily="2" charset="0"/>
              </a:defRPr>
            </a:lvl2pPr>
            <a:lvl3pPr>
              <a:defRPr sz="1800" b="0" i="0">
                <a:solidFill>
                  <a:schemeClr val="accent4"/>
                </a:solidFill>
                <a:latin typeface="Gotham Bold" pitchFamily="2" charset="0"/>
                <a:cs typeface="Gotham Bold" pitchFamily="2" charset="0"/>
              </a:defRPr>
            </a:lvl3pPr>
            <a:lvl4pPr>
              <a:defRPr sz="1600" b="0" i="0">
                <a:solidFill>
                  <a:schemeClr val="accent4"/>
                </a:solidFill>
                <a:latin typeface="Gotham Bold" pitchFamily="2" charset="0"/>
                <a:cs typeface="Gotham Bold" pitchFamily="2" charset="0"/>
              </a:defRPr>
            </a:lvl4pPr>
            <a:lvl5pPr>
              <a:defRPr sz="1400" b="0" i="0">
                <a:solidFill>
                  <a:schemeClr val="accent4"/>
                </a:solidFill>
                <a:latin typeface="Gotham Bold" pitchFamily="2" charset="0"/>
                <a:cs typeface="Gotham Bol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7BA2181B-152D-BBAB-9F17-55F4B8D52DBD}"/>
              </a:ext>
            </a:extLst>
          </p:cNvPr>
          <p:cNvSpPr>
            <a:spLocks noGrp="1"/>
          </p:cNvSpPr>
          <p:nvPr>
            <p:ph type="body" sz="quarter" idx="14" hasCustomPrompt="1"/>
          </p:nvPr>
        </p:nvSpPr>
        <p:spPr>
          <a:xfrm>
            <a:off x="839787" y="527050"/>
            <a:ext cx="10513621" cy="495300"/>
          </a:xfrm>
        </p:spPr>
        <p:txBody>
          <a:bodyPr>
            <a:noAutofit/>
          </a:bodyPr>
          <a:lstStyle>
            <a:lvl1pPr marL="0" indent="0">
              <a:buNone/>
              <a:defRPr sz="3200" b="1" i="0">
                <a:solidFill>
                  <a:schemeClr val="tx1"/>
                </a:solidFill>
                <a:latin typeface="Gotham Bold" pitchFamily="2" charset="0"/>
                <a:cs typeface="Gotham Bold" pitchFamily="2" charset="0"/>
              </a:defRPr>
            </a:lvl1pPr>
            <a:lvl2pPr marL="457200" indent="0" algn="l">
              <a:buNone/>
              <a:defRPr/>
            </a:lvl2pPr>
            <a:lvl4pPr marL="1371600" indent="0">
              <a:buNone/>
              <a:defRPr/>
            </a:lvl4pPr>
          </a:lstStyle>
          <a:p>
            <a:pPr lvl="0"/>
            <a:r>
              <a:rPr lang="en-US"/>
              <a:t>SUB TITLE</a:t>
            </a:r>
          </a:p>
        </p:txBody>
      </p:sp>
      <p:sp>
        <p:nvSpPr>
          <p:cNvPr id="4" name="Footer Placeholder 4">
            <a:extLst>
              <a:ext uri="{FF2B5EF4-FFF2-40B4-BE49-F238E27FC236}">
                <a16:creationId xmlns:a16="http://schemas.microsoft.com/office/drawing/2014/main" id="{FADFE28E-C034-5261-5DA5-70EB18194A8A}"/>
              </a:ext>
            </a:extLst>
          </p:cNvPr>
          <p:cNvSpPr>
            <a:spLocks noGrp="1"/>
          </p:cNvSpPr>
          <p:nvPr>
            <p:ph type="ftr" sz="quarter" idx="3"/>
          </p:nvPr>
        </p:nvSpPr>
        <p:spPr>
          <a:xfrm>
            <a:off x="290187" y="6356350"/>
            <a:ext cx="11611627" cy="365125"/>
          </a:xfrm>
          <a:prstGeom prst="rect">
            <a:avLst/>
          </a:prstGeom>
        </p:spPr>
        <p:txBody>
          <a:bodyPr vert="horz" lIns="91440" tIns="45720" rIns="91440" bIns="45720" rtlCol="0" anchor="ctr"/>
          <a:lstStyle>
            <a:lvl1pPr algn="l">
              <a:defRPr sz="800">
                <a:solidFill>
                  <a:schemeClr val="accent4"/>
                </a:solidFill>
              </a:defRPr>
            </a:lvl1pPr>
          </a:lstStyle>
          <a:p>
            <a:endParaRPr lang="en-US"/>
          </a:p>
        </p:txBody>
      </p:sp>
    </p:spTree>
    <p:extLst>
      <p:ext uri="{BB962C8B-B14F-4D97-AF65-F5344CB8AC3E}">
        <p14:creationId xmlns:p14="http://schemas.microsoft.com/office/powerpoint/2010/main" val="1801151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92397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2" name="Title 11"/>
          <p:cNvSpPr>
            <a:spLocks noGrp="1"/>
          </p:cNvSpPr>
          <p:nvPr>
            <p:ph type="title"/>
          </p:nvPr>
        </p:nvSpPr>
        <p:spPr>
          <a:xfrm>
            <a:off x="379141" y="365125"/>
            <a:ext cx="11496907" cy="1036955"/>
          </a:xfrm>
        </p:spPr>
        <p:txBody>
          <a:bodyPr>
            <a:normAutofit/>
          </a:bodyPr>
          <a:lstStyle>
            <a:lvl1pPr>
              <a:lnSpc>
                <a:spcPct val="100000"/>
              </a:lnSpc>
              <a:defRPr sz="2933">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19E6F7B-0EDC-9B4F-A4CB-D67EE8F19E7D}"/>
              </a:ext>
            </a:extLst>
          </p:cNvPr>
          <p:cNvSpPr>
            <a:spLocks noGrp="1"/>
          </p:cNvSpPr>
          <p:nvPr>
            <p:ph sz="quarter" idx="20"/>
          </p:nvPr>
        </p:nvSpPr>
        <p:spPr>
          <a:xfrm>
            <a:off x="379142" y="1402080"/>
            <a:ext cx="11620073" cy="4685149"/>
          </a:xfrm>
        </p:spPr>
        <p:txBody>
          <a:bodyPr/>
          <a:lstStyle>
            <a:lvl1pPr marL="0" indent="0">
              <a:lnSpc>
                <a:spcPct val="90000"/>
              </a:lnSpc>
              <a:spcBef>
                <a:spcPts val="533"/>
              </a:spcBef>
              <a:buClr>
                <a:schemeClr val="accent2"/>
              </a:buClr>
              <a:buNone/>
              <a:defRPr sz="1867">
                <a:solidFill>
                  <a:schemeClr val="tx1">
                    <a:lumMod val="75000"/>
                    <a:lumOff val="25000"/>
                  </a:schemeClr>
                </a:solidFill>
              </a:defRPr>
            </a:lvl1pPr>
            <a:lvl2pPr marL="304792" indent="-304792">
              <a:lnSpc>
                <a:spcPct val="90000"/>
              </a:lnSpc>
              <a:spcBef>
                <a:spcPts val="533"/>
              </a:spcBef>
              <a:spcAft>
                <a:spcPts val="0"/>
              </a:spcAft>
              <a:buClr>
                <a:schemeClr val="accent2"/>
              </a:buClr>
              <a:buFont typeface="Arial" panose="020B0604020202020204" pitchFamily="34" charset="0"/>
              <a:buChar char="•"/>
              <a:defRPr sz="1467">
                <a:solidFill>
                  <a:schemeClr val="tx1">
                    <a:lumMod val="75000"/>
                    <a:lumOff val="25000"/>
                  </a:schemeClr>
                </a:solidFill>
              </a:defRPr>
            </a:lvl2pPr>
            <a:lvl3pPr marL="609585" indent="-304792">
              <a:lnSpc>
                <a:spcPct val="90000"/>
              </a:lnSpc>
              <a:spcBef>
                <a:spcPts val="533"/>
              </a:spcBef>
              <a:spcAft>
                <a:spcPts val="0"/>
              </a:spcAft>
              <a:buClr>
                <a:schemeClr val="accent2"/>
              </a:buClr>
              <a:buFont typeface="Arial" panose="020B0604020202020204" pitchFamily="34" charset="0"/>
              <a:buChar char="−"/>
              <a:defRPr sz="1467">
                <a:solidFill>
                  <a:schemeClr val="tx1">
                    <a:lumMod val="75000"/>
                    <a:lumOff val="25000"/>
                  </a:schemeClr>
                </a:solidFill>
              </a:defRPr>
            </a:lvl3pPr>
            <a:lvl4pPr marL="914377" indent="-304792">
              <a:lnSpc>
                <a:spcPct val="90000"/>
              </a:lnSpc>
              <a:spcBef>
                <a:spcPts val="533"/>
              </a:spcBef>
              <a:spcAft>
                <a:spcPts val="0"/>
              </a:spcAft>
              <a:buClr>
                <a:schemeClr val="accent2"/>
              </a:buClr>
              <a:buFont typeface="Wingdings" panose="05000000000000000000" pitchFamily="2" charset="2"/>
              <a:buChar char="§"/>
              <a:defRPr sz="1467">
                <a:solidFill>
                  <a:schemeClr val="tx1">
                    <a:lumMod val="75000"/>
                    <a:lumOff val="25000"/>
                  </a:schemeClr>
                </a:solidFill>
              </a:defRPr>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BFFC4CC3-71BA-47F8-A7C6-22B5AD92F95B}"/>
              </a:ext>
            </a:extLst>
          </p:cNvPr>
          <p:cNvSpPr>
            <a:spLocks noGrp="1"/>
          </p:cNvSpPr>
          <p:nvPr>
            <p:ph type="body" sz="quarter" idx="21"/>
          </p:nvPr>
        </p:nvSpPr>
        <p:spPr>
          <a:xfrm>
            <a:off x="379141" y="6277511"/>
            <a:ext cx="10655057" cy="467560"/>
          </a:xfrm>
        </p:spPr>
        <p:txBody>
          <a:bodyPr anchor="b">
            <a:normAutofit/>
          </a:bodyPr>
          <a:lstStyle>
            <a:lvl1pPr marL="0" indent="0">
              <a:spcBef>
                <a:spcPts val="0"/>
              </a:spcBef>
              <a:spcAft>
                <a:spcPts val="267"/>
              </a:spcAft>
              <a:buFont typeface="Arial" panose="020B0604020202020204" pitchFamily="34" charset="0"/>
              <a:buNone/>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4126245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ed swooshes">
    <p:spTree>
      <p:nvGrpSpPr>
        <p:cNvPr id="1" name=""/>
        <p:cNvGrpSpPr/>
        <p:nvPr/>
      </p:nvGrpSpPr>
      <p:grpSpPr>
        <a:xfrm>
          <a:off x="0" y="0"/>
          <a:ext cx="0" cy="0"/>
          <a:chOff x="0" y="0"/>
          <a:chExt cx="0" cy="0"/>
        </a:xfrm>
      </p:grpSpPr>
      <p:pic>
        <p:nvPicPr>
          <p:cNvPr id="10" name="Picture 9" descr="A black and white striped background&#10;&#10;Description automatically generated">
            <a:extLst>
              <a:ext uri="{FF2B5EF4-FFF2-40B4-BE49-F238E27FC236}">
                <a16:creationId xmlns:a16="http://schemas.microsoft.com/office/drawing/2014/main" id="{77D75423-1E4C-DFF1-E015-DF3D28DCD555}"/>
              </a:ext>
            </a:extLst>
          </p:cNvPr>
          <p:cNvPicPr>
            <a:picLocks noChangeAspect="1"/>
          </p:cNvPicPr>
          <p:nvPr userDrawn="1"/>
        </p:nvPicPr>
        <p:blipFill>
          <a:blip r:embed="rId2"/>
          <a:stretch>
            <a:fillRect/>
          </a:stretch>
        </p:blipFill>
        <p:spPr>
          <a:xfrm>
            <a:off x="7386663" y="0"/>
            <a:ext cx="4452706" cy="6858000"/>
          </a:xfrm>
          <a:prstGeom prst="rect">
            <a:avLst/>
          </a:prstGeom>
        </p:spPr>
      </p:pic>
      <p:sp>
        <p:nvSpPr>
          <p:cNvPr id="3" name="Content Placeholder 2">
            <a:extLst>
              <a:ext uri="{FF2B5EF4-FFF2-40B4-BE49-F238E27FC236}">
                <a16:creationId xmlns:a16="http://schemas.microsoft.com/office/drawing/2014/main" id="{6E011C94-7065-6B81-92D2-63826CD8ECD2}"/>
              </a:ext>
            </a:extLst>
          </p:cNvPr>
          <p:cNvSpPr>
            <a:spLocks noGrp="1"/>
          </p:cNvSpPr>
          <p:nvPr>
            <p:ph idx="1"/>
          </p:nvPr>
        </p:nvSpPr>
        <p:spPr>
          <a:xfrm>
            <a:off x="553337" y="636104"/>
            <a:ext cx="11095323" cy="5224947"/>
          </a:xfrm>
        </p:spPr>
        <p:txBody>
          <a:bodyPr/>
          <a:lstStyle>
            <a:lvl1pPr marL="0" indent="0">
              <a:buNone/>
              <a:defRPr sz="3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E194F5-4C57-4BBC-38E4-7D4BD3F7DEF0}"/>
              </a:ext>
            </a:extLst>
          </p:cNvPr>
          <p:cNvPicPr>
            <a:picLocks noChangeAspect="1"/>
          </p:cNvPicPr>
          <p:nvPr userDrawn="1"/>
        </p:nvPicPr>
        <p:blipFill>
          <a:blip r:embed="rId3"/>
          <a:stretch>
            <a:fillRect/>
          </a:stretch>
        </p:blipFill>
        <p:spPr>
          <a:xfrm rot="16200000">
            <a:off x="5772283" y="828395"/>
            <a:ext cx="546099" cy="11125471"/>
          </a:xfrm>
          <a:prstGeom prst="rect">
            <a:avLst/>
          </a:prstGeom>
        </p:spPr>
      </p:pic>
      <p:sp>
        <p:nvSpPr>
          <p:cNvPr id="9" name="Google Shape;104;p4">
            <a:extLst>
              <a:ext uri="{FF2B5EF4-FFF2-40B4-BE49-F238E27FC236}">
                <a16:creationId xmlns:a16="http://schemas.microsoft.com/office/drawing/2014/main" id="{EEF07EDC-E2E2-1497-7CEC-AF2CA77C388B}"/>
              </a:ext>
            </a:extLst>
          </p:cNvPr>
          <p:cNvSpPr txBox="1"/>
          <p:nvPr userDrawn="1"/>
        </p:nvSpPr>
        <p:spPr>
          <a:xfrm>
            <a:off x="457084" y="6139380"/>
            <a:ext cx="4698800" cy="524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1333" b="1"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IGCS | 2024 Annual Global Meeting</a:t>
            </a:r>
            <a:endParaRPr sz="1333" b="1"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2" name="Picture 11">
            <a:extLst>
              <a:ext uri="{FF2B5EF4-FFF2-40B4-BE49-F238E27FC236}">
                <a16:creationId xmlns:a16="http://schemas.microsoft.com/office/drawing/2014/main" id="{BCBD2CEF-1CA0-A461-A766-F57AE1426B71}"/>
              </a:ext>
            </a:extLst>
          </p:cNvPr>
          <p:cNvPicPr>
            <a:picLocks noChangeAspect="1"/>
          </p:cNvPicPr>
          <p:nvPr userDrawn="1"/>
        </p:nvPicPr>
        <p:blipFill>
          <a:blip r:embed="rId4"/>
          <a:stretch>
            <a:fillRect/>
          </a:stretch>
        </p:blipFill>
        <p:spPr>
          <a:xfrm>
            <a:off x="4561803" y="6273190"/>
            <a:ext cx="3068393" cy="243406"/>
          </a:xfrm>
          <a:prstGeom prst="rect">
            <a:avLst/>
          </a:prstGeom>
        </p:spPr>
      </p:pic>
    </p:spTree>
    <p:extLst>
      <p:ext uri="{BB962C8B-B14F-4D97-AF65-F5344CB8AC3E}">
        <p14:creationId xmlns:p14="http://schemas.microsoft.com/office/powerpoint/2010/main" val="355332660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EF93B09-8887-1DC4-6BFB-AE156562ABD2}"/>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2">
            <a:extLst>
              <a:ext uri="{FF2B5EF4-FFF2-40B4-BE49-F238E27FC236}">
                <a16:creationId xmlns:a16="http://schemas.microsoft.com/office/drawing/2014/main" id="{B01F8B83-A08E-9C25-9D5E-499988C92166}"/>
              </a:ext>
            </a:extLst>
          </p:cNvPr>
          <p:cNvSpPr>
            <a:spLocks noGrp="1"/>
          </p:cNvSpPr>
          <p:nvPr>
            <p:ph idx="1"/>
          </p:nvPr>
        </p:nvSpPr>
        <p:spPr>
          <a:xfrm>
            <a:off x="838200" y="1331283"/>
            <a:ext cx="10515600"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8">
            <a:extLst>
              <a:ext uri="{FF2B5EF4-FFF2-40B4-BE49-F238E27FC236}">
                <a16:creationId xmlns:a16="http://schemas.microsoft.com/office/drawing/2014/main" id="{CD3DBE1F-2F5A-2E42-E42C-6BB000573CE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3829889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164B1B-1A41-0B9E-BC9C-D9389D16D42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686D7887-9242-0046-A7C2-D789B88EE0CE}"/>
              </a:ext>
            </a:extLst>
          </p:cNvPr>
          <p:cNvSpPr>
            <a:spLocks noGrp="1"/>
          </p:cNvSpPr>
          <p:nvPr>
            <p:ph idx="1" hasCustomPrompt="1"/>
          </p:nvPr>
        </p:nvSpPr>
        <p:spPr>
          <a:xfrm>
            <a:off x="372000" y="1472573"/>
            <a:ext cx="11448000" cy="4352643"/>
          </a:xfrm>
          <a:prstGeom prst="rect">
            <a:avLst/>
          </a:prstGeom>
        </p:spPr>
        <p:txBody>
          <a:bodyPr>
            <a:normAutofit/>
          </a:bodyPr>
          <a:lstStyle>
            <a:lvl1pPr marL="179996" indent="-179996">
              <a:lnSpc>
                <a:spcPct val="90000"/>
              </a:lnSpc>
              <a:spcBef>
                <a:spcPts val="1200"/>
              </a:spcBef>
              <a:spcAft>
                <a:spcPts val="0"/>
              </a:spcAft>
              <a:buClr>
                <a:schemeClr val="accent2"/>
              </a:buClr>
              <a:buFont typeface="Arial" panose="020B0604020202020204" pitchFamily="34" charset="0"/>
              <a:buChar char="•"/>
              <a:defRPr sz="1800" b="0" i="0">
                <a:solidFill>
                  <a:srgbClr val="000000"/>
                </a:solidFill>
                <a:latin typeface="+mn-lt"/>
                <a:cs typeface="Arial" panose="020B0604020202020204" pitchFamily="34" charset="0"/>
              </a:defRPr>
            </a:lvl1pPr>
            <a:lvl2pPr marL="359991" marR="0" indent="-179996" algn="l" defTabSz="914377"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600" b="0" i="0">
                <a:solidFill>
                  <a:srgbClr val="000000"/>
                </a:solidFill>
                <a:latin typeface="+mn-lt"/>
                <a:cs typeface="Arial" panose="020B0604020202020204" pitchFamily="34" charset="0"/>
              </a:defRPr>
            </a:lvl2pPr>
            <a:lvl3pPr marL="539987" marR="0" indent="-179996" algn="l" defTabSz="914377"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400" b="0" i="0">
                <a:solidFill>
                  <a:srgbClr val="000000"/>
                </a:solidFill>
                <a:latin typeface="+mn-lt"/>
                <a:cs typeface="Arial" panose="020B0604020202020204" pitchFamily="34" charset="0"/>
              </a:defRPr>
            </a:lvl3pPr>
            <a:lvl4pPr marL="719982" marR="0" indent="-179996" algn="l" defTabSz="914377"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sz="1200" b="0" i="0">
                <a:solidFill>
                  <a:srgbClr val="000000"/>
                </a:solidFill>
                <a:latin typeface="+mn-lt"/>
                <a:cs typeface="Arial" panose="020B0604020202020204" pitchFamily="34" charset="0"/>
              </a:defRPr>
            </a:lvl4pPr>
            <a:lvl5pPr marL="1828754" indent="0">
              <a:buNone/>
              <a:defRPr sz="1800" b="0" i="0">
                <a:latin typeface="Century Gothic" panose="020B0502020202020204" pitchFamily="34" charset="0"/>
              </a:defRPr>
            </a:lvl5pPr>
          </a:lstStyle>
          <a:p>
            <a:pPr lvl="0"/>
            <a:r>
              <a:rPr lang="en-US" noProof="0"/>
              <a:t>First level</a:t>
            </a:r>
          </a:p>
          <a:p>
            <a:pPr lvl="1"/>
            <a:r>
              <a:rPr lang="en-US" noProof="0"/>
              <a:t>Second level</a:t>
            </a:r>
          </a:p>
          <a:p>
            <a:pPr lvl="2"/>
            <a:r>
              <a:rPr lang="en-US" noProof="0"/>
              <a:t>Third level</a:t>
            </a:r>
          </a:p>
          <a:p>
            <a:pPr lvl="3"/>
            <a:r>
              <a:rPr lang="en-US" noProof="0"/>
              <a:t>Fourth level</a:t>
            </a:r>
          </a:p>
        </p:txBody>
      </p:sp>
      <p:sp>
        <p:nvSpPr>
          <p:cNvPr id="9" name="Title 1">
            <a:extLst>
              <a:ext uri="{FF2B5EF4-FFF2-40B4-BE49-F238E27FC236}">
                <a16:creationId xmlns:a16="http://schemas.microsoft.com/office/drawing/2014/main" id="{23A314D3-6367-3B42-A36A-FBBA2AE3CF21}"/>
              </a:ext>
            </a:extLst>
          </p:cNvPr>
          <p:cNvSpPr>
            <a:spLocks noGrp="1"/>
          </p:cNvSpPr>
          <p:nvPr>
            <p:ph type="title" hasCustomPrompt="1"/>
          </p:nvPr>
        </p:nvSpPr>
        <p:spPr>
          <a:xfrm>
            <a:off x="372001" y="320322"/>
            <a:ext cx="9067835" cy="949052"/>
          </a:xfrm>
          <a:prstGeom prst="rect">
            <a:avLst/>
          </a:prstGeom>
        </p:spPr>
        <p:txBody>
          <a:bodyPr anchor="b">
            <a:normAutofit/>
          </a:bodyPr>
          <a:lstStyle>
            <a:lvl1pPr>
              <a:defRPr sz="2800" b="0" i="0" cap="none" baseline="0">
                <a:solidFill>
                  <a:schemeClr val="tx2"/>
                </a:solidFill>
                <a:latin typeface="+mj-lt"/>
                <a:cs typeface="Arial" panose="020B0604020202020204" pitchFamily="34" charset="0"/>
              </a:defRPr>
            </a:lvl1pPr>
          </a:lstStyle>
          <a:p>
            <a:r>
              <a:rPr lang="en-US" noProof="0"/>
              <a:t>Slide title</a:t>
            </a:r>
          </a:p>
        </p:txBody>
      </p:sp>
      <p:sp>
        <p:nvSpPr>
          <p:cNvPr id="10" name="Text Placeholder 4">
            <a:extLst>
              <a:ext uri="{FF2B5EF4-FFF2-40B4-BE49-F238E27FC236}">
                <a16:creationId xmlns:a16="http://schemas.microsoft.com/office/drawing/2014/main" id="{A5564EF6-A62B-774C-BE45-4AB6A3EB8C7D}"/>
              </a:ext>
            </a:extLst>
          </p:cNvPr>
          <p:cNvSpPr>
            <a:spLocks noGrp="1"/>
          </p:cNvSpPr>
          <p:nvPr>
            <p:ph type="body" sz="quarter" idx="10" hasCustomPrompt="1"/>
          </p:nvPr>
        </p:nvSpPr>
        <p:spPr>
          <a:xfrm>
            <a:off x="372002" y="6264000"/>
            <a:ext cx="9844663" cy="548976"/>
          </a:xfrm>
          <a:prstGeom prst="rect">
            <a:avLst/>
          </a:prstGeom>
        </p:spPr>
        <p:txBody>
          <a:bodyPr lIns="0" tIns="0" rIns="0" bIns="0" anchor="b"/>
          <a:lstStyle>
            <a:lvl1pPr marL="0" indent="0">
              <a:spcBef>
                <a:spcPts val="0"/>
              </a:spcBef>
              <a:buNone/>
              <a:defRPr lang="en-US" sz="1000" b="0" i="0" dirty="0" smtClean="0">
                <a:solidFill>
                  <a:srgbClr val="000000"/>
                </a:solidFill>
                <a:latin typeface="Arial" panose="020B0604020202020204" pitchFamily="34" charset="0"/>
                <a:cs typeface="Arial" panose="020B0604020202020204" pitchFamily="34" charset="0"/>
              </a:defRPr>
            </a:lvl1pPr>
          </a:lstStyle>
          <a:p>
            <a:pPr marL="228594" lvl="0" indent="-228594"/>
            <a:r>
              <a:rPr lang="en-US" noProof="0"/>
              <a:t>Footnote</a:t>
            </a:r>
          </a:p>
        </p:txBody>
      </p:sp>
      <p:pic>
        <p:nvPicPr>
          <p:cNvPr id="5" name="Picture 4" descr="Chart, histogram&#10;&#10;Description automatically generated with medium confidence">
            <a:extLst>
              <a:ext uri="{FF2B5EF4-FFF2-40B4-BE49-F238E27FC236}">
                <a16:creationId xmlns:a16="http://schemas.microsoft.com/office/drawing/2014/main" id="{69EB7AAB-13FA-DAC8-916A-4FDFB16F19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34533" y="6173597"/>
            <a:ext cx="1292631" cy="633643"/>
          </a:xfrm>
          <a:prstGeom prst="rect">
            <a:avLst/>
          </a:prstGeom>
        </p:spPr>
      </p:pic>
    </p:spTree>
    <p:extLst>
      <p:ext uri="{BB962C8B-B14F-4D97-AF65-F5344CB8AC3E}">
        <p14:creationId xmlns:p14="http://schemas.microsoft.com/office/powerpoint/2010/main" val="345381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9E4489-5B82-E44B-BB50-F0218ED5221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8862EF02-87A9-EFDC-3880-0502448E34FC}"/>
              </a:ext>
            </a:extLst>
          </p:cNvPr>
          <p:cNvSpPr/>
          <p:nvPr userDrawn="1"/>
        </p:nvSpPr>
        <p:spPr>
          <a:xfrm>
            <a:off x="0" y="0"/>
            <a:ext cx="12192000" cy="6858000"/>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descr="Chart, histogram&#10;&#10;Description automatically generated with medium confidence">
            <a:extLst>
              <a:ext uri="{FF2B5EF4-FFF2-40B4-BE49-F238E27FC236}">
                <a16:creationId xmlns:a16="http://schemas.microsoft.com/office/drawing/2014/main" id="{C01E7C41-ABC6-FFCD-8E88-5A9E4242AD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34533" y="6173597"/>
            <a:ext cx="1292631" cy="633643"/>
          </a:xfrm>
          <a:prstGeom prst="rect">
            <a:avLst/>
          </a:prstGeom>
        </p:spPr>
      </p:pic>
      <p:sp>
        <p:nvSpPr>
          <p:cNvPr id="7" name="Title 1">
            <a:extLst>
              <a:ext uri="{FF2B5EF4-FFF2-40B4-BE49-F238E27FC236}">
                <a16:creationId xmlns:a16="http://schemas.microsoft.com/office/drawing/2014/main" id="{23A314D3-6367-3B42-A36A-FBBA2AE3CF21}"/>
              </a:ext>
            </a:extLst>
          </p:cNvPr>
          <p:cNvSpPr>
            <a:spLocks noGrp="1"/>
          </p:cNvSpPr>
          <p:nvPr>
            <p:ph type="title" hasCustomPrompt="1"/>
          </p:nvPr>
        </p:nvSpPr>
        <p:spPr>
          <a:xfrm>
            <a:off x="372001" y="320322"/>
            <a:ext cx="9067836" cy="949052"/>
          </a:xfrm>
          <a:prstGeom prst="rect">
            <a:avLst/>
          </a:prstGeom>
        </p:spPr>
        <p:txBody>
          <a:bodyPr anchor="b">
            <a:normAutofit/>
          </a:bodyPr>
          <a:lstStyle>
            <a:lvl1pPr>
              <a:defRPr sz="2800" b="0" i="0" cap="none" baseline="0">
                <a:solidFill>
                  <a:schemeClr val="tx1"/>
                </a:solidFill>
                <a:latin typeface="+mj-lt"/>
                <a:cs typeface="Arial" panose="020B0604020202020204" pitchFamily="34" charset="0"/>
              </a:defRPr>
            </a:lvl1pPr>
          </a:lstStyle>
          <a:p>
            <a:r>
              <a:rPr lang="en-US" noProof="0"/>
              <a:t>Slide title</a:t>
            </a:r>
          </a:p>
        </p:txBody>
      </p:sp>
      <p:sp>
        <p:nvSpPr>
          <p:cNvPr id="8" name="Text Placeholder 4">
            <a:extLst>
              <a:ext uri="{FF2B5EF4-FFF2-40B4-BE49-F238E27FC236}">
                <a16:creationId xmlns:a16="http://schemas.microsoft.com/office/drawing/2014/main" id="{1A6673D8-FCB6-6942-8FB4-2D3B46F7AB23}"/>
              </a:ext>
            </a:extLst>
          </p:cNvPr>
          <p:cNvSpPr>
            <a:spLocks noGrp="1"/>
          </p:cNvSpPr>
          <p:nvPr>
            <p:ph type="body" sz="quarter" idx="10" hasCustomPrompt="1"/>
          </p:nvPr>
        </p:nvSpPr>
        <p:spPr>
          <a:xfrm>
            <a:off x="372002" y="6264000"/>
            <a:ext cx="9844663" cy="548976"/>
          </a:xfrm>
          <a:prstGeom prst="rect">
            <a:avLst/>
          </a:prstGeom>
        </p:spPr>
        <p:txBody>
          <a:bodyPr lIns="0" tIns="0" rIns="0" bIns="0" anchor="b"/>
          <a:lstStyle>
            <a:lvl1pPr marL="0" indent="0">
              <a:spcBef>
                <a:spcPts val="0"/>
              </a:spcBef>
              <a:buNone/>
              <a:defRPr lang="en-US" sz="1000" b="0" i="0" dirty="0" smtClean="0">
                <a:solidFill>
                  <a:srgbClr val="000000"/>
                </a:solidFill>
                <a:latin typeface="Arial" panose="020B0604020202020204" pitchFamily="34" charset="0"/>
                <a:cs typeface="Arial" panose="020B0604020202020204" pitchFamily="34" charset="0"/>
              </a:defRPr>
            </a:lvl1pPr>
          </a:lstStyle>
          <a:p>
            <a:pPr marL="228594" lvl="0" indent="-228594"/>
            <a:r>
              <a:rPr lang="en-US" noProof="0"/>
              <a:t>Footnote</a:t>
            </a:r>
          </a:p>
        </p:txBody>
      </p:sp>
    </p:spTree>
    <p:extLst>
      <p:ext uri="{BB962C8B-B14F-4D97-AF65-F5344CB8AC3E}">
        <p14:creationId xmlns:p14="http://schemas.microsoft.com/office/powerpoint/2010/main" val="4025260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pic>
        <p:nvPicPr>
          <p:cNvPr id="11" name="Picture 10"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1077481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029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881A64-C7F9-FB85-BF55-C1709B5DF86E}"/>
              </a:ext>
            </a:extLst>
          </p:cNvPr>
          <p:cNvPicPr>
            <a:picLocks noChangeAspect="1"/>
          </p:cNvPicPr>
          <p:nvPr userDrawn="1"/>
        </p:nvPicPr>
        <p:blipFill rotWithShape="1">
          <a:blip r:embed="rId2"/>
          <a:srcRect b="3430"/>
          <a:stretch/>
        </p:blipFill>
        <p:spPr>
          <a:xfrm>
            <a:off x="1" y="235219"/>
            <a:ext cx="12191995" cy="6622781"/>
          </a:xfrm>
          <a:prstGeom prst="rect">
            <a:avLst/>
          </a:prstGeom>
        </p:spPr>
      </p:pic>
      <p:grpSp>
        <p:nvGrpSpPr>
          <p:cNvPr id="14" name="グループ化 4">
            <a:extLst>
              <a:ext uri="{FF2B5EF4-FFF2-40B4-BE49-F238E27FC236}">
                <a16:creationId xmlns:a16="http://schemas.microsoft.com/office/drawing/2014/main" id="{C582ED64-F989-0F33-EB0D-596D8F661740}"/>
              </a:ext>
            </a:extLst>
          </p:cNvPr>
          <p:cNvGrpSpPr/>
          <p:nvPr userDrawn="1"/>
        </p:nvGrpSpPr>
        <p:grpSpPr>
          <a:xfrm>
            <a:off x="7931869" y="176857"/>
            <a:ext cx="4027360" cy="642672"/>
            <a:chOff x="5948902" y="244153"/>
            <a:chExt cx="3020520" cy="482004"/>
          </a:xfrm>
        </p:grpSpPr>
        <p:pic>
          <p:nvPicPr>
            <p:cNvPr id="15" name="図 1">
              <a:extLst>
                <a:ext uri="{FF2B5EF4-FFF2-40B4-BE49-F238E27FC236}">
                  <a16:creationId xmlns:a16="http://schemas.microsoft.com/office/drawing/2014/main" id="{8E06C7AD-A2C5-6757-DAC7-29F82763D67E}"/>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16" name="Picture 15">
              <a:extLst>
                <a:ext uri="{FF2B5EF4-FFF2-40B4-BE49-F238E27FC236}">
                  <a16:creationId xmlns:a16="http://schemas.microsoft.com/office/drawing/2014/main" id="{C916D7A6-F333-724F-F46B-61A07C7E2E56}"/>
                </a:ext>
              </a:extLst>
            </p:cNvPr>
            <p:cNvPicPr>
              <a:picLocks noChangeAspect="1"/>
            </p:cNvPicPr>
            <p:nvPr userDrawn="1"/>
          </p:nvPicPr>
          <p:blipFill>
            <a:blip r:embed="rId4"/>
            <a:stretch>
              <a:fillRect/>
            </a:stretch>
          </p:blipFill>
          <p:spPr>
            <a:xfrm>
              <a:off x="7680308" y="244153"/>
              <a:ext cx="1289114" cy="345697"/>
            </a:xfrm>
            <a:prstGeom prst="rect">
              <a:avLst/>
            </a:prstGeom>
          </p:spPr>
        </p:pic>
        <p:cxnSp>
          <p:nvCxnSpPr>
            <p:cNvPr id="17" name="Straight Connector 16">
              <a:extLst>
                <a:ext uri="{FF2B5EF4-FFF2-40B4-BE49-F238E27FC236}">
                  <a16:creationId xmlns:a16="http://schemas.microsoft.com/office/drawing/2014/main" id="{E5652369-B227-6FF7-28F4-28B07B2584AE}"/>
                </a:ext>
              </a:extLst>
            </p:cNvPr>
            <p:cNvCxnSpPr/>
            <p:nvPr userDrawn="1"/>
          </p:nvCxnSpPr>
          <p:spPr>
            <a:xfrm>
              <a:off x="7530360" y="390498"/>
              <a:ext cx="0" cy="232128"/>
            </a:xfrm>
            <a:prstGeom prst="line">
              <a:avLst/>
            </a:prstGeom>
            <a:noFill/>
            <a:ln w="9525" cap="flat" cmpd="sng" algn="ctr">
              <a:solidFill>
                <a:srgbClr val="3F4444"/>
              </a:solidFill>
              <a:prstDash val="solid"/>
            </a:ln>
            <a:effectLst/>
          </p:spPr>
        </p:cxnSp>
      </p:grpSp>
      <p:sp>
        <p:nvSpPr>
          <p:cNvPr id="18" name="Rectangle 17">
            <a:extLst>
              <a:ext uri="{FF2B5EF4-FFF2-40B4-BE49-F238E27FC236}">
                <a16:creationId xmlns:a16="http://schemas.microsoft.com/office/drawing/2014/main" id="{F5657287-FFDE-90D0-003A-2468F6951B0C}"/>
              </a:ext>
            </a:extLst>
          </p:cNvPr>
          <p:cNvSpPr/>
          <p:nvPr userDrawn="1"/>
        </p:nvSpPr>
        <p:spPr>
          <a:xfrm>
            <a:off x="8092141" y="0"/>
            <a:ext cx="4099859" cy="169485"/>
          </a:xfrm>
          <a:prstGeom prst="rect">
            <a:avLst/>
          </a:prstGeom>
          <a:solidFill>
            <a:schemeClr val="accent1"/>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ctrTitle"/>
          </p:nvPr>
        </p:nvSpPr>
        <p:spPr>
          <a:xfrm>
            <a:off x="431800" y="932723"/>
            <a:ext cx="11328400" cy="1289368"/>
          </a:xfrm>
        </p:spPr>
        <p:txBody>
          <a:bodyPr anchor="t" anchorCtr="0">
            <a:noAutofit/>
          </a:bodyPr>
          <a:lstStyle>
            <a:lvl1pPr algn="l">
              <a:defRPr sz="3733"/>
            </a:lvl1pPr>
          </a:lstStyle>
          <a:p>
            <a:r>
              <a:rPr lang="en-US"/>
              <a:t>Click to edit Master title style</a:t>
            </a:r>
          </a:p>
        </p:txBody>
      </p:sp>
      <p:sp>
        <p:nvSpPr>
          <p:cNvPr id="3" name="Subtitle 2"/>
          <p:cNvSpPr>
            <a:spLocks noGrp="1"/>
          </p:cNvSpPr>
          <p:nvPr>
            <p:ph type="subTitle" idx="1" hasCustomPrompt="1"/>
          </p:nvPr>
        </p:nvSpPr>
        <p:spPr>
          <a:xfrm>
            <a:off x="431800" y="2601119"/>
            <a:ext cx="7500069" cy="417384"/>
          </a:xfrm>
        </p:spPr>
        <p:txBody>
          <a:bodyPr tIns="0" rIns="0" bIns="0" anchor="b" anchorCtr="0">
            <a:noAutofit/>
          </a:bodyPr>
          <a:lstStyle>
            <a:lvl1pPr marL="0" indent="0" algn="l">
              <a:buNone/>
              <a:defRPr sz="1867" b="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speaker title</a:t>
            </a:r>
          </a:p>
        </p:txBody>
      </p:sp>
      <p:sp>
        <p:nvSpPr>
          <p:cNvPr id="20" name="Text Placeholder 19">
            <a:extLst>
              <a:ext uri="{FF2B5EF4-FFF2-40B4-BE49-F238E27FC236}">
                <a16:creationId xmlns:a16="http://schemas.microsoft.com/office/drawing/2014/main" id="{4BD9412B-4BAF-AA20-AA91-5EB52A2CE607}"/>
              </a:ext>
            </a:extLst>
          </p:cNvPr>
          <p:cNvSpPr>
            <a:spLocks noGrp="1"/>
          </p:cNvSpPr>
          <p:nvPr>
            <p:ph type="body" sz="quarter" idx="10" hasCustomPrompt="1"/>
          </p:nvPr>
        </p:nvSpPr>
        <p:spPr>
          <a:xfrm>
            <a:off x="431800" y="3084869"/>
            <a:ext cx="7500069" cy="417600"/>
          </a:xfrm>
        </p:spPr>
        <p:txBody>
          <a:bodyPr vert="horz" lIns="0" tIns="0" rIns="0" bIns="0" rtlCol="0">
            <a:noAutofit/>
          </a:bodyPr>
          <a:lstStyle>
            <a:lvl1pPr marL="0" indent="0">
              <a:buNone/>
              <a:defRPr lang="en-US" sz="1600" b="0" dirty="0" smtClean="0"/>
            </a:lvl1pPr>
          </a:lstStyle>
          <a:p>
            <a:pPr marL="228594" lvl="0" indent="-228594"/>
            <a:r>
              <a:rPr lang="en-US"/>
              <a:t>Click to add event title</a:t>
            </a:r>
          </a:p>
        </p:txBody>
      </p:sp>
      <p:sp>
        <p:nvSpPr>
          <p:cNvPr id="21" name="TextBox 20">
            <a:extLst>
              <a:ext uri="{FF2B5EF4-FFF2-40B4-BE49-F238E27FC236}">
                <a16:creationId xmlns:a16="http://schemas.microsoft.com/office/drawing/2014/main" id="{24650089-47C2-3603-AE9A-C3C3219BFDB1}"/>
              </a:ext>
            </a:extLst>
          </p:cNvPr>
          <p:cNvSpPr txBox="1"/>
          <p:nvPr userDrawn="1"/>
        </p:nvSpPr>
        <p:spPr>
          <a:xfrm>
            <a:off x="431800" y="3883741"/>
            <a:ext cx="2812027" cy="188468"/>
          </a:xfrm>
          <a:prstGeom prst="rect">
            <a:avLst/>
          </a:prstGeom>
          <a:noFill/>
        </p:spPr>
        <p:txBody>
          <a:bodyPr wrap="square" lIns="0" tIns="0" rIns="0" bIns="0" rtlCol="0" anchor="ctr" anchorCtr="0">
            <a:noAutofit/>
          </a:bodyPr>
          <a:lstStyle/>
          <a:p>
            <a:pPr algn="l"/>
            <a:r>
              <a:rPr lang="en-GB" sz="933">
                <a:solidFill>
                  <a:schemeClr val="tx2"/>
                </a:solidFill>
              </a:rPr>
              <a:t>Confidential. For internal use only.</a:t>
            </a:r>
          </a:p>
        </p:txBody>
      </p:sp>
    </p:spTree>
    <p:extLst>
      <p:ext uri="{BB962C8B-B14F-4D97-AF65-F5344CB8AC3E}">
        <p14:creationId xmlns:p14="http://schemas.microsoft.com/office/powerpoint/2010/main" val="4507442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B0C08C-9D1A-24CB-3D68-F4572B56265E}"/>
              </a:ext>
            </a:extLst>
          </p:cNvPr>
          <p:cNvSpPr/>
          <p:nvPr userDrawn="1"/>
        </p:nvSpPr>
        <p:spPr>
          <a:xfrm>
            <a:off x="0" y="0"/>
            <a:ext cx="6096000" cy="685800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137240DB-E9B9-5EDC-74A9-77A0DE0F3DD1}"/>
              </a:ext>
            </a:extLst>
          </p:cNvPr>
          <p:cNvSpPr/>
          <p:nvPr userDrawn="1"/>
        </p:nvSpPr>
        <p:spPr>
          <a:xfrm>
            <a:off x="0" y="2011680"/>
            <a:ext cx="10040480" cy="280416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bg1"/>
              </a:solidFill>
            </a:endParaRPr>
          </a:p>
        </p:txBody>
      </p:sp>
      <p:sp>
        <p:nvSpPr>
          <p:cNvPr id="7" name="Rectangle 6">
            <a:extLst>
              <a:ext uri="{FF2B5EF4-FFF2-40B4-BE49-F238E27FC236}">
                <a16:creationId xmlns:a16="http://schemas.microsoft.com/office/drawing/2014/main" id="{A96D2AB2-C85C-0080-59EA-8D14E36A9A7E}"/>
              </a:ext>
            </a:extLst>
          </p:cNvPr>
          <p:cNvSpPr/>
          <p:nvPr userDrawn="1"/>
        </p:nvSpPr>
        <p:spPr>
          <a:xfrm>
            <a:off x="0" y="4209357"/>
            <a:ext cx="12192000" cy="12192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B6CCB434-14A9-D63A-D124-A00AF7A55817}"/>
              </a:ext>
            </a:extLst>
          </p:cNvPr>
          <p:cNvSpPr>
            <a:spLocks noGrp="1"/>
          </p:cNvSpPr>
          <p:nvPr>
            <p:ph type="title" hasCustomPrompt="1"/>
          </p:nvPr>
        </p:nvSpPr>
        <p:spPr>
          <a:xfrm>
            <a:off x="431800" y="3460535"/>
            <a:ext cx="11328400" cy="721992"/>
          </a:xfrm>
        </p:spPr>
        <p:txBody>
          <a:bodyPr anchor="b" anchorCtr="0"/>
          <a:lstStyle>
            <a:lvl1pPr>
              <a:defRPr/>
            </a:lvl1pPr>
          </a:lstStyle>
          <a:p>
            <a:r>
              <a:rPr lang="en-US"/>
              <a:t>Divider slide title </a:t>
            </a:r>
            <a:endParaRPr lang="en-GB"/>
          </a:p>
        </p:txBody>
      </p:sp>
      <p:grpSp>
        <p:nvGrpSpPr>
          <p:cNvPr id="8" name="グループ化 4">
            <a:extLst>
              <a:ext uri="{FF2B5EF4-FFF2-40B4-BE49-F238E27FC236}">
                <a16:creationId xmlns:a16="http://schemas.microsoft.com/office/drawing/2014/main" id="{A1A65184-38AA-9CFC-5B3C-27B629898FD6}"/>
              </a:ext>
            </a:extLst>
          </p:cNvPr>
          <p:cNvGrpSpPr/>
          <p:nvPr userDrawn="1"/>
        </p:nvGrpSpPr>
        <p:grpSpPr>
          <a:xfrm>
            <a:off x="7931869" y="176857"/>
            <a:ext cx="4027360" cy="642672"/>
            <a:chOff x="5948902" y="244153"/>
            <a:chExt cx="3020520" cy="482004"/>
          </a:xfrm>
        </p:grpSpPr>
        <p:pic>
          <p:nvPicPr>
            <p:cNvPr id="9" name="図 1">
              <a:extLst>
                <a:ext uri="{FF2B5EF4-FFF2-40B4-BE49-F238E27FC236}">
                  <a16:creationId xmlns:a16="http://schemas.microsoft.com/office/drawing/2014/main" id="{BB6E8C1C-CD39-8154-E789-94800F2D8A55}"/>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10" name="Picture 9">
              <a:extLst>
                <a:ext uri="{FF2B5EF4-FFF2-40B4-BE49-F238E27FC236}">
                  <a16:creationId xmlns:a16="http://schemas.microsoft.com/office/drawing/2014/main" id="{029EDE9A-E479-398C-6138-2E5476FEA99F}"/>
                </a:ext>
              </a:extLst>
            </p:cNvPr>
            <p:cNvPicPr>
              <a:picLocks noChangeAspect="1"/>
            </p:cNvPicPr>
            <p:nvPr userDrawn="1"/>
          </p:nvPicPr>
          <p:blipFill>
            <a:blip r:embed="rId3"/>
            <a:stretch>
              <a:fillRect/>
            </a:stretch>
          </p:blipFill>
          <p:spPr>
            <a:xfrm>
              <a:off x="7680308" y="244153"/>
              <a:ext cx="1289114" cy="345697"/>
            </a:xfrm>
            <a:prstGeom prst="rect">
              <a:avLst/>
            </a:prstGeom>
          </p:spPr>
        </p:pic>
        <p:cxnSp>
          <p:nvCxnSpPr>
            <p:cNvPr id="11" name="Straight Connector 10">
              <a:extLst>
                <a:ext uri="{FF2B5EF4-FFF2-40B4-BE49-F238E27FC236}">
                  <a16:creationId xmlns:a16="http://schemas.microsoft.com/office/drawing/2014/main" id="{2693C2C5-D170-FFA9-C3A7-1EA5C68C6047}"/>
                </a:ext>
              </a:extLst>
            </p:cNvPr>
            <p:cNvCxnSpPr/>
            <p:nvPr userDrawn="1"/>
          </p:nvCxnSpPr>
          <p:spPr>
            <a:xfrm>
              <a:off x="7530360" y="390498"/>
              <a:ext cx="0" cy="232128"/>
            </a:xfrm>
            <a:prstGeom prst="line">
              <a:avLst/>
            </a:prstGeom>
            <a:noFill/>
            <a:ln w="9525" cap="flat" cmpd="sng" algn="ctr">
              <a:solidFill>
                <a:srgbClr val="3F4444"/>
              </a:solidFill>
              <a:prstDash val="solid"/>
            </a:ln>
            <a:effectLst/>
          </p:spPr>
        </p:cxnSp>
      </p:grpSp>
      <p:sp>
        <p:nvSpPr>
          <p:cNvPr id="12" name="TextBox 11">
            <a:extLst>
              <a:ext uri="{FF2B5EF4-FFF2-40B4-BE49-F238E27FC236}">
                <a16:creationId xmlns:a16="http://schemas.microsoft.com/office/drawing/2014/main" id="{2342BA4F-D702-4B34-C380-5A1858A07FE2}"/>
              </a:ext>
            </a:extLst>
          </p:cNvPr>
          <p:cNvSpPr txBox="1"/>
          <p:nvPr userDrawn="1"/>
        </p:nvSpPr>
        <p:spPr>
          <a:xfrm>
            <a:off x="9389807" y="6483572"/>
            <a:ext cx="2812027" cy="400664"/>
          </a:xfrm>
          <a:prstGeom prst="rect">
            <a:avLst/>
          </a:prstGeom>
          <a:noFill/>
        </p:spPr>
        <p:txBody>
          <a:bodyPr wrap="square" rtlCol="0" anchor="ctr" anchorCtr="0">
            <a:noAutofit/>
          </a:bodyPr>
          <a:lstStyle/>
          <a:p>
            <a:pPr algn="r"/>
            <a:r>
              <a:rPr lang="en-GB" sz="933">
                <a:solidFill>
                  <a:schemeClr val="tx2"/>
                </a:solidFill>
              </a:rPr>
              <a:t>Confidential. For internal use only.</a:t>
            </a:r>
          </a:p>
        </p:txBody>
      </p:sp>
    </p:spTree>
    <p:extLst>
      <p:ext uri="{BB962C8B-B14F-4D97-AF65-F5344CB8AC3E}">
        <p14:creationId xmlns:p14="http://schemas.microsoft.com/office/powerpoint/2010/main" val="2297775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6D2AB2-C85C-0080-59EA-8D14E36A9A7E}"/>
              </a:ext>
            </a:extLst>
          </p:cNvPr>
          <p:cNvSpPr/>
          <p:nvPr userDrawn="1"/>
        </p:nvSpPr>
        <p:spPr>
          <a:xfrm>
            <a:off x="0" y="4209357"/>
            <a:ext cx="12192000" cy="12192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6E84F477-EFD8-01BC-3C50-CEC49B651D5A}"/>
              </a:ext>
            </a:extLst>
          </p:cNvPr>
          <p:cNvSpPr/>
          <p:nvPr userDrawn="1"/>
        </p:nvSpPr>
        <p:spPr>
          <a:xfrm>
            <a:off x="0" y="4331276"/>
            <a:ext cx="10040480" cy="243840"/>
          </a:xfrm>
          <a:prstGeom prst="rect">
            <a:avLst/>
          </a:prstGeom>
          <a:solidFill>
            <a:schemeClr val="accent3">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solidFill>
                <a:schemeClr val="bg1"/>
              </a:solidFill>
            </a:endParaRPr>
          </a:p>
        </p:txBody>
      </p:sp>
      <p:sp>
        <p:nvSpPr>
          <p:cNvPr id="2" name="Title 1">
            <a:extLst>
              <a:ext uri="{FF2B5EF4-FFF2-40B4-BE49-F238E27FC236}">
                <a16:creationId xmlns:a16="http://schemas.microsoft.com/office/drawing/2014/main" id="{B6CCB434-14A9-D63A-D124-A00AF7A55817}"/>
              </a:ext>
            </a:extLst>
          </p:cNvPr>
          <p:cNvSpPr>
            <a:spLocks noGrp="1"/>
          </p:cNvSpPr>
          <p:nvPr>
            <p:ph type="title" hasCustomPrompt="1"/>
          </p:nvPr>
        </p:nvSpPr>
        <p:spPr>
          <a:xfrm>
            <a:off x="431800" y="3460535"/>
            <a:ext cx="11328400" cy="721992"/>
          </a:xfrm>
        </p:spPr>
        <p:txBody>
          <a:bodyPr anchor="b" anchorCtr="0"/>
          <a:lstStyle>
            <a:lvl1pPr>
              <a:defRPr/>
            </a:lvl1pPr>
          </a:lstStyle>
          <a:p>
            <a:r>
              <a:rPr lang="en-US"/>
              <a:t>Divider slide title </a:t>
            </a:r>
            <a:endParaRPr lang="en-GB"/>
          </a:p>
        </p:txBody>
      </p:sp>
      <p:grpSp>
        <p:nvGrpSpPr>
          <p:cNvPr id="8" name="グループ化 4">
            <a:extLst>
              <a:ext uri="{FF2B5EF4-FFF2-40B4-BE49-F238E27FC236}">
                <a16:creationId xmlns:a16="http://schemas.microsoft.com/office/drawing/2014/main" id="{A1A65184-38AA-9CFC-5B3C-27B629898FD6}"/>
              </a:ext>
            </a:extLst>
          </p:cNvPr>
          <p:cNvGrpSpPr/>
          <p:nvPr userDrawn="1"/>
        </p:nvGrpSpPr>
        <p:grpSpPr>
          <a:xfrm>
            <a:off x="7931869" y="176857"/>
            <a:ext cx="4027360" cy="642672"/>
            <a:chOff x="5948902" y="244153"/>
            <a:chExt cx="3020520" cy="482004"/>
          </a:xfrm>
        </p:grpSpPr>
        <p:pic>
          <p:nvPicPr>
            <p:cNvPr id="9" name="図 1">
              <a:extLst>
                <a:ext uri="{FF2B5EF4-FFF2-40B4-BE49-F238E27FC236}">
                  <a16:creationId xmlns:a16="http://schemas.microsoft.com/office/drawing/2014/main" id="{BB6E8C1C-CD39-8154-E789-94800F2D8A55}"/>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8902" y="287924"/>
              <a:ext cx="1520047" cy="438233"/>
            </a:xfrm>
            <a:prstGeom prst="rect">
              <a:avLst/>
            </a:prstGeom>
          </p:spPr>
        </p:pic>
        <p:pic>
          <p:nvPicPr>
            <p:cNvPr id="10" name="Picture 9">
              <a:extLst>
                <a:ext uri="{FF2B5EF4-FFF2-40B4-BE49-F238E27FC236}">
                  <a16:creationId xmlns:a16="http://schemas.microsoft.com/office/drawing/2014/main" id="{029EDE9A-E479-398C-6138-2E5476FEA99F}"/>
                </a:ext>
              </a:extLst>
            </p:cNvPr>
            <p:cNvPicPr>
              <a:picLocks noChangeAspect="1"/>
            </p:cNvPicPr>
            <p:nvPr userDrawn="1"/>
          </p:nvPicPr>
          <p:blipFill>
            <a:blip r:embed="rId3"/>
            <a:stretch>
              <a:fillRect/>
            </a:stretch>
          </p:blipFill>
          <p:spPr>
            <a:xfrm>
              <a:off x="7680308" y="244153"/>
              <a:ext cx="1289114" cy="345697"/>
            </a:xfrm>
            <a:prstGeom prst="rect">
              <a:avLst/>
            </a:prstGeom>
          </p:spPr>
        </p:pic>
        <p:cxnSp>
          <p:nvCxnSpPr>
            <p:cNvPr id="11" name="Straight Connector 10">
              <a:extLst>
                <a:ext uri="{FF2B5EF4-FFF2-40B4-BE49-F238E27FC236}">
                  <a16:creationId xmlns:a16="http://schemas.microsoft.com/office/drawing/2014/main" id="{2693C2C5-D170-FFA9-C3A7-1EA5C68C6047}"/>
                </a:ext>
              </a:extLst>
            </p:cNvPr>
            <p:cNvCxnSpPr/>
            <p:nvPr userDrawn="1"/>
          </p:nvCxnSpPr>
          <p:spPr>
            <a:xfrm>
              <a:off x="7530360" y="390498"/>
              <a:ext cx="0" cy="232128"/>
            </a:xfrm>
            <a:prstGeom prst="line">
              <a:avLst/>
            </a:prstGeom>
            <a:noFill/>
            <a:ln w="9525" cap="flat" cmpd="sng" algn="ctr">
              <a:solidFill>
                <a:srgbClr val="3F4444"/>
              </a:solidFill>
              <a:prstDash val="solid"/>
            </a:ln>
            <a:effectLst/>
          </p:spPr>
        </p:cxnSp>
      </p:grpSp>
      <p:sp>
        <p:nvSpPr>
          <p:cNvPr id="4" name="TextBox 3">
            <a:extLst>
              <a:ext uri="{FF2B5EF4-FFF2-40B4-BE49-F238E27FC236}">
                <a16:creationId xmlns:a16="http://schemas.microsoft.com/office/drawing/2014/main" id="{7B80986C-93F3-DE11-E318-76999A417612}"/>
              </a:ext>
            </a:extLst>
          </p:cNvPr>
          <p:cNvSpPr txBox="1"/>
          <p:nvPr userDrawn="1"/>
        </p:nvSpPr>
        <p:spPr>
          <a:xfrm>
            <a:off x="9389807" y="6483572"/>
            <a:ext cx="2812027" cy="400664"/>
          </a:xfrm>
          <a:prstGeom prst="rect">
            <a:avLst/>
          </a:prstGeom>
          <a:noFill/>
        </p:spPr>
        <p:txBody>
          <a:bodyPr wrap="square" rtlCol="0" anchor="ctr" anchorCtr="0">
            <a:noAutofit/>
          </a:bodyPr>
          <a:lstStyle/>
          <a:p>
            <a:pPr algn="r"/>
            <a:r>
              <a:rPr lang="en-GB" sz="933">
                <a:solidFill>
                  <a:schemeClr val="tx2"/>
                </a:solidFill>
              </a:rPr>
              <a:t>Confidential. For internal use only.</a:t>
            </a:r>
          </a:p>
        </p:txBody>
      </p:sp>
    </p:spTree>
    <p:extLst>
      <p:ext uri="{BB962C8B-B14F-4D97-AF65-F5344CB8AC3E}">
        <p14:creationId xmlns:p14="http://schemas.microsoft.com/office/powerpoint/2010/main" val="4211413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GB"/>
          </a:p>
        </p:txBody>
      </p:sp>
      <p:sp>
        <p:nvSpPr>
          <p:cNvPr id="7" name="Text Placeholder 6">
            <a:extLst>
              <a:ext uri="{FF2B5EF4-FFF2-40B4-BE49-F238E27FC236}">
                <a16:creationId xmlns:a16="http://schemas.microsoft.com/office/drawing/2014/main" id="{11A75270-F2F6-FE4A-2E94-173861E4AD9C}"/>
              </a:ext>
            </a:extLst>
          </p:cNvPr>
          <p:cNvSpPr>
            <a:spLocks noGrp="1"/>
          </p:cNvSpPr>
          <p:nvPr>
            <p:ph type="body" sz="quarter" idx="13" hasCustomPrompt="1"/>
          </p:nvPr>
        </p:nvSpPr>
        <p:spPr>
          <a:xfrm>
            <a:off x="431801" y="943215"/>
            <a:ext cx="11328400" cy="374651"/>
          </a:xfrm>
        </p:spPr>
        <p:txBody>
          <a:bodyPr tIns="0" anchor="t" anchorCtr="0">
            <a:noAutofit/>
          </a:bodyPr>
          <a:lstStyle>
            <a:lvl1pPr marL="0" indent="0">
              <a:buNone/>
              <a:defRPr sz="2667">
                <a:solidFill>
                  <a:schemeClr val="tx1">
                    <a:lumMod val="50000"/>
                    <a:lumOff val="50000"/>
                  </a:schemeClr>
                </a:solidFill>
              </a:defRPr>
            </a:lvl1pPr>
          </a:lstStyle>
          <a:p>
            <a:pPr lvl="0"/>
            <a:r>
              <a:rPr lang="en-US"/>
              <a:t>Click to add subtitle</a:t>
            </a:r>
            <a:endParaRPr lang="en-GB"/>
          </a:p>
        </p:txBody>
      </p:sp>
    </p:spTree>
    <p:extLst>
      <p:ext uri="{BB962C8B-B14F-4D97-AF65-F5344CB8AC3E}">
        <p14:creationId xmlns:p14="http://schemas.microsoft.com/office/powerpoint/2010/main" val="327674756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62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431800" y="206057"/>
            <a:ext cx="11328400" cy="721992"/>
          </a:xfrm>
        </p:spPr>
        <p:txBody>
          <a:bodyPr/>
          <a:lstStyle/>
          <a:p>
            <a:r>
              <a:rPr lang="en-US"/>
              <a:t>Click to edit Master title style</a:t>
            </a:r>
          </a:p>
        </p:txBody>
      </p:sp>
      <p:sp>
        <p:nvSpPr>
          <p:cNvPr id="3" name="Content Placeholder 2"/>
          <p:cNvSpPr>
            <a:spLocks noGrp="1"/>
          </p:cNvSpPr>
          <p:nvPr>
            <p:ph idx="1"/>
          </p:nvPr>
        </p:nvSpPr>
        <p:spPr>
          <a:xfrm>
            <a:off x="431800" y="2084439"/>
            <a:ext cx="5556045" cy="38050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1257936" y="6501342"/>
            <a:ext cx="502264" cy="365125"/>
          </a:xfrm>
          <a:prstGeom prst="rect">
            <a:avLst/>
          </a:prstGeom>
        </p:spPr>
        <p:txBody>
          <a:bodyPr lIns="0" tIns="0" rIns="0" bIns="0"/>
          <a:lstStyle/>
          <a:p>
            <a:fld id="{9A4BCA3F-BBA0-4539-A085-D87401E2B4AC}" type="slidenum">
              <a:rPr lang="en-GB" smtClean="0"/>
              <a:t>‹#›</a:t>
            </a:fld>
            <a:endParaRPr lang="en-GB"/>
          </a:p>
        </p:txBody>
      </p:sp>
      <p:sp>
        <p:nvSpPr>
          <p:cNvPr id="4" name="Content Placeholder 2">
            <a:extLst>
              <a:ext uri="{FF2B5EF4-FFF2-40B4-BE49-F238E27FC236}">
                <a16:creationId xmlns:a16="http://schemas.microsoft.com/office/drawing/2014/main" id="{5FECD02D-34A9-C17E-9E1A-3EBDA8D9BEDF}"/>
              </a:ext>
            </a:extLst>
          </p:cNvPr>
          <p:cNvSpPr>
            <a:spLocks noGrp="1"/>
          </p:cNvSpPr>
          <p:nvPr>
            <p:ph idx="13"/>
          </p:nvPr>
        </p:nvSpPr>
        <p:spPr>
          <a:xfrm>
            <a:off x="6204155" y="2084439"/>
            <a:ext cx="5556045" cy="38050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B69D5B7B-FAAD-D3CF-B412-471ADAF4B7C1}"/>
              </a:ext>
            </a:extLst>
          </p:cNvPr>
          <p:cNvSpPr>
            <a:spLocks noGrp="1"/>
          </p:cNvSpPr>
          <p:nvPr>
            <p:ph type="body" sz="quarter" idx="14" hasCustomPrompt="1"/>
          </p:nvPr>
        </p:nvSpPr>
        <p:spPr>
          <a:xfrm>
            <a:off x="431802" y="1604433"/>
            <a:ext cx="5556044" cy="374651"/>
          </a:xfrm>
        </p:spPr>
        <p:txBody>
          <a:bodyPr tIns="0" rIns="0" bIns="0" anchor="b" anchorCtr="0">
            <a:noAutofit/>
          </a:bodyPr>
          <a:lstStyle>
            <a:lvl1pPr marL="0" indent="0">
              <a:buNone/>
              <a:defRPr sz="2667" b="1">
                <a:solidFill>
                  <a:schemeClr val="tx1">
                    <a:lumMod val="50000"/>
                    <a:lumOff val="50000"/>
                  </a:schemeClr>
                </a:solidFill>
              </a:defRPr>
            </a:lvl1pPr>
          </a:lstStyle>
          <a:p>
            <a:pPr lvl="0"/>
            <a:r>
              <a:rPr lang="en-US"/>
              <a:t>Click to add subtitle</a:t>
            </a:r>
            <a:endParaRPr lang="en-GB"/>
          </a:p>
        </p:txBody>
      </p:sp>
      <p:sp>
        <p:nvSpPr>
          <p:cNvPr id="8" name="Text Placeholder 6">
            <a:extLst>
              <a:ext uri="{FF2B5EF4-FFF2-40B4-BE49-F238E27FC236}">
                <a16:creationId xmlns:a16="http://schemas.microsoft.com/office/drawing/2014/main" id="{10EA32C7-58EF-CF9F-AD14-6CF6B43F437F}"/>
              </a:ext>
            </a:extLst>
          </p:cNvPr>
          <p:cNvSpPr>
            <a:spLocks noGrp="1"/>
          </p:cNvSpPr>
          <p:nvPr>
            <p:ph type="body" sz="quarter" idx="15" hasCustomPrompt="1"/>
          </p:nvPr>
        </p:nvSpPr>
        <p:spPr>
          <a:xfrm>
            <a:off x="6204156" y="1604433"/>
            <a:ext cx="5556045" cy="374651"/>
          </a:xfrm>
        </p:spPr>
        <p:txBody>
          <a:bodyPr tIns="0" rIns="0" bIns="0" anchor="b" anchorCtr="0">
            <a:noAutofit/>
          </a:bodyPr>
          <a:lstStyle>
            <a:lvl1pPr marL="0" indent="0">
              <a:buNone/>
              <a:defRPr sz="2667" b="1">
                <a:solidFill>
                  <a:schemeClr val="tx1">
                    <a:lumMod val="50000"/>
                    <a:lumOff val="50000"/>
                  </a:schemeClr>
                </a:solidFill>
              </a:defRPr>
            </a:lvl1pPr>
          </a:lstStyle>
          <a:p>
            <a:pPr lvl="0"/>
            <a:r>
              <a:rPr lang="en-US"/>
              <a:t>Click to add subtitle</a:t>
            </a:r>
            <a:endParaRPr lang="en-GB"/>
          </a:p>
        </p:txBody>
      </p:sp>
    </p:spTree>
    <p:extLst>
      <p:ext uri="{BB962C8B-B14F-4D97-AF65-F5344CB8AC3E}">
        <p14:creationId xmlns:p14="http://schemas.microsoft.com/office/powerpoint/2010/main" val="13231314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1995866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4B6B5EA-FEEE-A024-C2E5-CBBE110ECDB8}"/>
              </a:ext>
            </a:extLst>
          </p:cNvPr>
          <p:cNvSpPr/>
          <p:nvPr userDrawn="1"/>
        </p:nvSpPr>
        <p:spPr>
          <a:xfrm>
            <a:off x="9414934" y="324762"/>
            <a:ext cx="2428683" cy="2428683"/>
          </a:xfrm>
          <a:prstGeom prst="ellipse">
            <a:avLst/>
          </a:prstGeom>
          <a:solidFill>
            <a:srgbClr val="00B140"/>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75B"/>
              </a:solidFill>
            </a:endParaRPr>
          </a:p>
        </p:txBody>
      </p:sp>
      <p:sp>
        <p:nvSpPr>
          <p:cNvPr id="6" name="Title Placeholder 1">
            <a:extLst>
              <a:ext uri="{FF2B5EF4-FFF2-40B4-BE49-F238E27FC236}">
                <a16:creationId xmlns:a16="http://schemas.microsoft.com/office/drawing/2014/main" id="{C2497A12-EB9E-811B-7D26-C3E56E9607CB}"/>
              </a:ext>
            </a:extLst>
          </p:cNvPr>
          <p:cNvSpPr>
            <a:spLocks noGrp="1"/>
          </p:cNvSpPr>
          <p:nvPr>
            <p:ph type="title"/>
          </p:nvPr>
        </p:nvSpPr>
        <p:spPr>
          <a:xfrm>
            <a:off x="838200" y="365125"/>
            <a:ext cx="8385313" cy="871393"/>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24484DD4-6CB0-D7F2-F81E-5EF6B5B58BA7}"/>
              </a:ext>
            </a:extLst>
          </p:cNvPr>
          <p:cNvSpPr>
            <a:spLocks noGrp="1"/>
          </p:cNvSpPr>
          <p:nvPr>
            <p:ph idx="1"/>
          </p:nvPr>
        </p:nvSpPr>
        <p:spPr>
          <a:xfrm>
            <a:off x="838200" y="1331283"/>
            <a:ext cx="8385313"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75BB9C91-1CA9-D712-FA26-8BC4F6FDAF31}"/>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3320258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72933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476080"/>
            <a:ext cx="11366500" cy="672000"/>
          </a:xfrm>
          <a:prstGeom prst="rect">
            <a:avLst/>
          </a:prstGeom>
        </p:spPr>
        <p:txBody>
          <a:bodyPr vert="horz" lIns="0"/>
          <a:lstStyle>
            <a:lvl1pPr algn="l">
              <a:defRPr sz="3467" b="1" baseline="0">
                <a:solidFill>
                  <a:schemeClr val="tx2"/>
                </a:solidFill>
                <a:latin typeface="Arial" pitchFamily="34" charset="0"/>
                <a:cs typeface="Arial" pitchFamily="34" charset="0"/>
              </a:defRPr>
            </a:lvl1pPr>
          </a:lstStyle>
          <a:p>
            <a:r>
              <a:rPr lang="en-GB" noProof="0"/>
              <a:t>Click to add slide title</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2" y="1600202"/>
            <a:ext cx="11366500" cy="4552951"/>
          </a:xfrm>
          <a:prstGeom prst="rect">
            <a:avLst/>
          </a:prstGeom>
        </p:spPr>
        <p:txBody>
          <a:bodyPr lIns="0"/>
          <a:lstStyle>
            <a:lvl1pPr marL="0" indent="0">
              <a:buNone/>
              <a:defRPr sz="2667">
                <a:solidFill>
                  <a:schemeClr val="tx2"/>
                </a:solidFill>
              </a:defRPr>
            </a:lvl1pPr>
            <a:lvl2pPr marL="304784" indent="-304784">
              <a:buClr>
                <a:schemeClr val="accent3"/>
              </a:buClr>
              <a:buFont typeface="Arial" panose="020B0604020202020204" pitchFamily="34" charset="0"/>
              <a:buChar char="•"/>
              <a:defRPr sz="2400">
                <a:solidFill>
                  <a:schemeClr val="tx2"/>
                </a:solidFill>
              </a:defRPr>
            </a:lvl2pPr>
            <a:lvl3pPr marL="609570" indent="-304784">
              <a:buClr>
                <a:schemeClr val="accent3"/>
              </a:buClr>
              <a:buFont typeface="Arial" panose="020B0604020202020204" pitchFamily="34" charset="0"/>
              <a:buChar char="–"/>
              <a:defRPr sz="2133">
                <a:solidFill>
                  <a:schemeClr val="tx2"/>
                </a:solidFill>
              </a:defRPr>
            </a:lvl3pPr>
            <a:lvl4pPr marL="914354" indent="-304784">
              <a:buClr>
                <a:schemeClr val="accent3"/>
              </a:buClr>
              <a:buFont typeface="Arial" panose="020B0604020202020204" pitchFamily="34" charset="0"/>
              <a:buChar char="•"/>
              <a:defRPr sz="1867">
                <a:solidFill>
                  <a:schemeClr val="tx2"/>
                </a:solidFill>
              </a:defRPr>
            </a:lvl4pPr>
            <a:lvl5pPr marL="1219140" indent="-304784">
              <a:buClr>
                <a:schemeClr val="accent3"/>
              </a:buClr>
              <a:buFont typeface="Arial" panose="020B0604020202020204" pitchFamily="34" charset="0"/>
              <a:buChar char="–"/>
              <a:defRPr sz="1867">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5573EA1D-36B3-4FBF-A4F4-714A441EDA4F}"/>
              </a:ext>
            </a:extLst>
          </p:cNvPr>
          <p:cNvSpPr>
            <a:spLocks noGrp="1"/>
          </p:cNvSpPr>
          <p:nvPr>
            <p:ph type="subTitle" idx="12" hasCustomPrompt="1"/>
          </p:nvPr>
        </p:nvSpPr>
        <p:spPr>
          <a:xfrm>
            <a:off x="406401" y="189304"/>
            <a:ext cx="11366499" cy="283605"/>
          </a:xfrm>
          <a:prstGeom prst="rect">
            <a:avLst/>
          </a:prstGeom>
        </p:spPr>
        <p:txBody>
          <a:bodyPr lIns="0" anchor="ctr"/>
          <a:lstStyle>
            <a:lvl1pPr marL="0" indent="0" algn="l">
              <a:lnSpc>
                <a:spcPct val="100000"/>
              </a:lnSpc>
              <a:spcBef>
                <a:spcPts val="0"/>
              </a:spcBef>
              <a:buNone/>
              <a:defRPr sz="2400" i="1">
                <a:solidFill>
                  <a:schemeClr val="accent2"/>
                </a:solidFill>
                <a:latin typeface="Arial" pitchFamily="34" charset="0"/>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noProof="0"/>
              <a:t>Click to add subtitle</a:t>
            </a:r>
          </a:p>
        </p:txBody>
      </p:sp>
      <p:pic>
        <p:nvPicPr>
          <p:cNvPr id="12" name="Picture 11" descr="DSI-AZ-hor-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2427824338"/>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DS AZ_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403"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3"/>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3"/>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3" y="1600209"/>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63" indent="-304763">
              <a:buClr>
                <a:schemeClr val="accent3"/>
              </a:buClr>
              <a:buFont typeface="Arial" panose="020B0604020202020204" pitchFamily="34" charset="0"/>
              <a:buChar char="•"/>
              <a:defRPr sz="3200">
                <a:solidFill>
                  <a:schemeClr val="tx2"/>
                </a:solidFill>
              </a:defRPr>
            </a:lvl2pPr>
            <a:lvl3pPr marL="609526" indent="-304763">
              <a:buClr>
                <a:schemeClr val="accent3"/>
              </a:buClr>
              <a:buFont typeface="Arial" panose="020B0604020202020204" pitchFamily="34" charset="0"/>
              <a:buChar char="–"/>
              <a:defRPr sz="2667">
                <a:solidFill>
                  <a:schemeClr val="tx2"/>
                </a:solidFill>
              </a:defRPr>
            </a:lvl3pPr>
            <a:lvl4pPr marL="914288" indent="-304763">
              <a:buClr>
                <a:schemeClr val="accent3"/>
              </a:buClr>
              <a:buFont typeface="Arial" panose="020B0604020202020204" pitchFamily="34" charset="0"/>
              <a:buChar char="•"/>
              <a:defRPr sz="2400">
                <a:solidFill>
                  <a:schemeClr val="tx2"/>
                </a:solidFill>
              </a:defRPr>
            </a:lvl4pPr>
            <a:lvl5pPr marL="1219050" indent="-304763">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1" name="Picture 10"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174000"/>
            <a:ext cx="3439108" cy="684000"/>
          </a:xfrm>
          <a:prstGeom prst="rect">
            <a:avLst/>
          </a:prstGeom>
        </p:spPr>
      </p:pic>
    </p:spTree>
    <p:extLst>
      <p:ext uri="{BB962C8B-B14F-4D97-AF65-F5344CB8AC3E}">
        <p14:creationId xmlns:p14="http://schemas.microsoft.com/office/powerpoint/2010/main" val="261276763"/>
      </p:ext>
    </p:extLst>
  </p:cSld>
  <p:clrMapOvr>
    <a:masterClrMapping/>
  </p:clrMapOvr>
  <p:extLst>
    <p:ext uri="{DCECCB84-F9BA-43D5-87BE-67443E8EF086}">
      <p15:sldGuideLst xmlns:p15="http://schemas.microsoft.com/office/powerpoint/2012/main">
        <p15:guide id="1" orient="horz" pos="100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DS AZ Divider Slide_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userDrawn="1"/>
        </p:nvSpPr>
        <p:spPr>
          <a:xfrm>
            <a:off x="0" y="0"/>
            <a:ext cx="6096000" cy="685800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303"/>
          </a:p>
        </p:txBody>
      </p:sp>
      <p:sp>
        <p:nvSpPr>
          <p:cNvPr id="21" name="Rectangle 20">
            <a:extLst>
              <a:ext uri="{FF2B5EF4-FFF2-40B4-BE49-F238E27FC236}">
                <a16:creationId xmlns:a16="http://schemas.microsoft.com/office/drawing/2014/main" id="{9F455802-C6CB-4528-A810-863C9B97482D}"/>
              </a:ext>
            </a:extLst>
          </p:cNvPr>
          <p:cNvSpPr/>
          <p:nvPr userDrawn="1"/>
        </p:nvSpPr>
        <p:spPr>
          <a:xfrm>
            <a:off x="0" y="2011680"/>
            <a:ext cx="10040480" cy="280416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303"/>
          </a:p>
        </p:txBody>
      </p:sp>
      <p:sp>
        <p:nvSpPr>
          <p:cNvPr id="9" name="Title 8"/>
          <p:cNvSpPr>
            <a:spLocks noGrp="1"/>
          </p:cNvSpPr>
          <p:nvPr>
            <p:ph type="title" hasCustomPrompt="1"/>
          </p:nvPr>
        </p:nvSpPr>
        <p:spPr>
          <a:xfrm>
            <a:off x="264160" y="3509225"/>
            <a:ext cx="9120853" cy="672000"/>
          </a:xfrm>
          <a:prstGeom prst="rect">
            <a:avLst/>
          </a:prstGeom>
        </p:spPr>
        <p:txBody>
          <a:bodyPr vert="horz" anchor="b"/>
          <a:lstStyle>
            <a:lvl1pPr algn="l">
              <a:lnSpc>
                <a:spcPct val="90000"/>
              </a:lnSpc>
              <a:defRPr sz="3733" b="1" baseline="0">
                <a:solidFill>
                  <a:schemeClr val="tx1"/>
                </a:solidFill>
                <a:latin typeface="Arial" pitchFamily="34" charset="0"/>
                <a:cs typeface="Arial" pitchFamily="34" charset="0"/>
              </a:defRPr>
            </a:lvl1pPr>
          </a:lstStyle>
          <a:p>
            <a:r>
              <a:rPr lang="en-GB" noProof="0"/>
              <a:t>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4209357"/>
            <a:ext cx="12192000" cy="1219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3"/>
          </a:p>
        </p:txBody>
      </p:sp>
      <p:pic>
        <p:nvPicPr>
          <p:cNvPr id="10" name="Picture 9"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9645" y="123665"/>
            <a:ext cx="4392359" cy="873591"/>
          </a:xfrm>
          <a:prstGeom prst="rect">
            <a:avLst/>
          </a:prstGeom>
        </p:spPr>
      </p:pic>
    </p:spTree>
    <p:extLst>
      <p:ext uri="{BB962C8B-B14F-4D97-AF65-F5344CB8AC3E}">
        <p14:creationId xmlns:p14="http://schemas.microsoft.com/office/powerpoint/2010/main" val="260572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8A7201-317A-E1EE-DCE1-E7F436A0FA13}"/>
              </a:ext>
            </a:extLst>
          </p:cNvPr>
          <p:cNvSpPr>
            <a:spLocks noGrp="1"/>
          </p:cNvSpPr>
          <p:nvPr>
            <p:ph type="title"/>
          </p:nvPr>
        </p:nvSpPr>
        <p:spPr/>
        <p:txBody>
          <a:bodyPr/>
          <a:lstStyle/>
          <a:p>
            <a:r>
              <a:rPr lang="en-US"/>
              <a:t>Click to edit Master title style</a:t>
            </a:r>
            <a:endParaRPr lang="en-GB"/>
          </a:p>
        </p:txBody>
      </p:sp>
      <p:sp>
        <p:nvSpPr>
          <p:cNvPr id="8" name="Text Placeholder 8">
            <a:extLst>
              <a:ext uri="{FF2B5EF4-FFF2-40B4-BE49-F238E27FC236}">
                <a16:creationId xmlns:a16="http://schemas.microsoft.com/office/drawing/2014/main" id="{660CB224-A4CA-4206-D23A-799368AFDBC0}"/>
              </a:ext>
            </a:extLst>
          </p:cNvPr>
          <p:cNvSpPr>
            <a:spLocks noGrp="1"/>
          </p:cNvSpPr>
          <p:nvPr>
            <p:ph type="body" sz="quarter" idx="10"/>
          </p:nvPr>
        </p:nvSpPr>
        <p:spPr>
          <a:xfrm>
            <a:off x="3724275" y="5591597"/>
            <a:ext cx="6953250" cy="1006053"/>
          </a:xfrm>
        </p:spPr>
        <p:txBody>
          <a:bodyPr vert="horz" lIns="0" tIns="0" rIns="0" bIns="0" rtlCol="0" anchor="b">
            <a:normAutofit/>
          </a:bodyPr>
          <a:lstStyle>
            <a:lvl1pPr marL="0" indent="0">
              <a:buNone/>
              <a:defRPr lang="en-US" sz="1100" dirty="0" smtClean="0"/>
            </a:lvl1pPr>
          </a:lstStyle>
          <a:p>
            <a:pPr marL="228600" lvl="0" indent="-228600" algn="r">
              <a:lnSpc>
                <a:spcPct val="90000"/>
              </a:lnSpc>
              <a:spcAft>
                <a:spcPts val="0"/>
              </a:spcAft>
            </a:pPr>
            <a:r>
              <a:rPr lang="en-US"/>
              <a:t>Click to edit Master text styles</a:t>
            </a:r>
          </a:p>
        </p:txBody>
      </p:sp>
    </p:spTree>
    <p:custDataLst>
      <p:tags r:id="rId1"/>
    </p:custDataLst>
    <p:extLst>
      <p:ext uri="{BB962C8B-B14F-4D97-AF65-F5344CB8AC3E}">
        <p14:creationId xmlns:p14="http://schemas.microsoft.com/office/powerpoint/2010/main" val="2112742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09600" y="1523937"/>
            <a:ext cx="10972801" cy="4785385"/>
          </a:xfrm>
        </p:spPr>
        <p:txBody>
          <a:bodyPr>
            <a:normAutofit/>
          </a:bodyPr>
          <a:lstStyle>
            <a:lvl1pPr>
              <a:defRPr sz="2799"/>
            </a:lvl1pPr>
            <a:lvl2pPr>
              <a:defRPr sz="2399"/>
            </a:lvl2pPr>
            <a:lvl3pPr>
              <a:defRPr sz="1999"/>
            </a:lvl3pPr>
            <a:lvl4pPr>
              <a:defRPr sz="1799"/>
            </a:lvl4pPr>
            <a:lvl5pPr>
              <a:defRPr sz="1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934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w/ ref + fn">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a:t>Click to edit Master text styles</a:t>
            </a:r>
          </a:p>
        </p:txBody>
      </p:sp>
      <p:sp>
        <p:nvSpPr>
          <p:cNvPr id="6" name="Text Placeholder 4">
            <a:extLst>
              <a:ext uri="{FF2B5EF4-FFF2-40B4-BE49-F238E27FC236}">
                <a16:creationId xmlns:a16="http://schemas.microsoft.com/office/drawing/2014/main" id="{B45E2AFB-3FBB-49D0-16C6-2CC2961E693B}"/>
              </a:ext>
            </a:extLst>
          </p:cNvPr>
          <p:cNvSpPr>
            <a:spLocks noGrp="1"/>
          </p:cNvSpPr>
          <p:nvPr>
            <p:ph type="body" sz="quarter" idx="11"/>
          </p:nvPr>
        </p:nvSpPr>
        <p:spPr>
          <a:xfrm>
            <a:off x="383117" y="6303069"/>
            <a:ext cx="11448288" cy="256032"/>
          </a:xfrm>
          <a:prstGeom prst="rect">
            <a:avLst/>
          </a:prstGeom>
        </p:spPr>
        <p:txBody>
          <a:bodyPr anchor="b"/>
          <a:lstStyle>
            <a:lvl1pPr marL="0" indent="0">
              <a:spcBef>
                <a:spcPts val="0"/>
              </a:spcBef>
              <a:buNone/>
              <a:defRPr sz="1067" b="1">
                <a:solidFill>
                  <a:schemeClr val="bg1"/>
                </a:solidFill>
              </a:defRPr>
            </a:lvl1pPr>
            <a:lvl2pPr marL="380974" indent="0">
              <a:buNone/>
              <a:defRPr sz="1067">
                <a:solidFill>
                  <a:schemeClr val="bg1"/>
                </a:solidFill>
              </a:defRPr>
            </a:lvl2pPr>
            <a:lvl3pPr marL="761948" indent="0">
              <a:buNone/>
              <a:defRPr sz="1067">
                <a:solidFill>
                  <a:schemeClr val="bg1"/>
                </a:solidFill>
              </a:defRPr>
            </a:lvl3pPr>
            <a:lvl4pPr marL="1142922" indent="0">
              <a:buNone/>
              <a:defRPr sz="1067">
                <a:solidFill>
                  <a:schemeClr val="bg1"/>
                </a:solidFill>
              </a:defRPr>
            </a:lvl4pPr>
            <a:lvl5pPr marL="1523898" indent="0">
              <a:buNone/>
              <a:defRPr sz="1067">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854170179"/>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A3A3A"/>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24575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XIS Case Stud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 name="Text Placeholder 20"/>
          <p:cNvSpPr>
            <a:spLocks noGrp="1"/>
          </p:cNvSpPr>
          <p:nvPr>
            <p:ph type="body" sz="quarter" idx="21" hasCustomPrompt="1"/>
          </p:nvPr>
        </p:nvSpPr>
        <p:spPr>
          <a:xfrm>
            <a:off x="1095285" y="1106040"/>
            <a:ext cx="9996049" cy="284041"/>
          </a:xfrm>
          <a:prstGeom prst="rect">
            <a:avLst/>
          </a:prstGeom>
        </p:spPr>
        <p:txBody>
          <a:bodyPr anchor="ctr"/>
          <a:lstStyle>
            <a:lvl1pPr marL="0" indent="0" algn="ctr" defTabSz="630936">
              <a:spcBef>
                <a:spcPts val="600"/>
              </a:spcBef>
              <a:buNone/>
              <a:defRPr sz="1380" b="1"/>
            </a:lvl1pPr>
          </a:lstStyle>
          <a:p>
            <a:r>
              <a:t>XX-YEAR-OLD MAN/WOMAN</a:t>
            </a:r>
          </a:p>
        </p:txBody>
      </p:sp>
      <p:sp>
        <p:nvSpPr>
          <p:cNvPr id="24" name="Text Placeholder 20"/>
          <p:cNvSpPr>
            <a:spLocks noGrp="1"/>
          </p:cNvSpPr>
          <p:nvPr>
            <p:ph type="body" sz="quarter" idx="22" hasCustomPrompt="1"/>
          </p:nvPr>
        </p:nvSpPr>
        <p:spPr>
          <a:xfrm>
            <a:off x="1369329" y="1525141"/>
            <a:ext cx="4464203" cy="284038"/>
          </a:xfrm>
          <a:prstGeom prst="rect">
            <a:avLst/>
          </a:prstGeom>
        </p:spPr>
        <p:txBody>
          <a:bodyPr>
            <a:noAutofit/>
          </a:bodyPr>
          <a:lstStyle>
            <a:lvl1pPr marL="0" indent="0" defTabSz="694944">
              <a:spcBef>
                <a:spcPts val="700"/>
              </a:spcBef>
              <a:buNone/>
              <a:defRPr sz="1600" b="1">
                <a:solidFill>
                  <a:srgbClr val="367BBE"/>
                </a:solidFill>
              </a:defRPr>
            </a:lvl1pPr>
          </a:lstStyle>
          <a:p>
            <a:r>
              <a:t>Subheader:</a:t>
            </a:r>
          </a:p>
        </p:txBody>
      </p:sp>
      <p:sp>
        <p:nvSpPr>
          <p:cNvPr id="3" name="Title Placeholder 5">
            <a:extLst>
              <a:ext uri="{FF2B5EF4-FFF2-40B4-BE49-F238E27FC236}">
                <a16:creationId xmlns:a16="http://schemas.microsoft.com/office/drawing/2014/main" id="{CFC42A0F-EFCE-BD9A-0B22-B01DF954C856}"/>
              </a:ext>
            </a:extLst>
          </p:cNvPr>
          <p:cNvSpPr>
            <a:spLocks noGrp="1"/>
          </p:cNvSpPr>
          <p:nvPr>
            <p:ph type="title"/>
          </p:nvPr>
        </p:nvSpPr>
        <p:spPr>
          <a:xfrm>
            <a:off x="1106864" y="521208"/>
            <a:ext cx="9262872" cy="576072"/>
          </a:xfrm>
          <a:prstGeom prst="rect">
            <a:avLst/>
          </a:prstGeom>
        </p:spPr>
        <p:txBody>
          <a:bodyPr vert="horz" lIns="91440" tIns="45720" rIns="91440" bIns="45720" rtlCol="0" anchor="t">
            <a:normAutofit/>
          </a:bodyPr>
          <a:lstStyle/>
          <a:p>
            <a:r>
              <a:rPr lang="en-US"/>
              <a:t>Click to edit Master title style</a:t>
            </a:r>
          </a:p>
        </p:txBody>
      </p:sp>
      <p:sp>
        <p:nvSpPr>
          <p:cNvPr id="4" name="Text Placeholder 8">
            <a:extLst>
              <a:ext uri="{FF2B5EF4-FFF2-40B4-BE49-F238E27FC236}">
                <a16:creationId xmlns:a16="http://schemas.microsoft.com/office/drawing/2014/main" id="{DA4E93F9-86C3-E449-DAB6-B80AFAF81FFE}"/>
              </a:ext>
            </a:extLst>
          </p:cNvPr>
          <p:cNvSpPr>
            <a:spLocks noGrp="1"/>
          </p:cNvSpPr>
          <p:nvPr>
            <p:ph idx="1" hasCustomPrompt="1"/>
          </p:nvPr>
        </p:nvSpPr>
        <p:spPr>
          <a:xfrm>
            <a:off x="1379424" y="1955799"/>
            <a:ext cx="4475112" cy="3988408"/>
          </a:xfrm>
          <a:prstGeom prst="rect">
            <a:avLst/>
          </a:prstGeom>
        </p:spPr>
        <p:txBody>
          <a:bodyPr vert="horz" lIns="91440" tIns="45720" rIns="91440" bIns="45720" rtlCol="0">
            <a:normAutofit/>
          </a:bodyPr>
          <a:lstStyle>
            <a:lvl1pPr>
              <a:buClr>
                <a:srgbClr val="DC983B"/>
              </a:buClr>
              <a:defRPr/>
            </a:lvl1pPr>
            <a:lvl2pPr>
              <a:buClr>
                <a:srgbClr val="DC983B"/>
              </a:buClr>
              <a:defRPr/>
            </a:lvl2pPr>
            <a:lvl3pPr>
              <a:buClr>
                <a:srgbClr val="DC983B"/>
              </a:buClr>
              <a:defRPr/>
            </a:lvl3pPr>
            <a:lvl4pPr>
              <a:buClr>
                <a:srgbClr val="DC983B"/>
              </a:buClr>
              <a:defRPr/>
            </a:lvl4pPr>
            <a:lvl5pPr>
              <a:buClr>
                <a:srgbClr val="DC983B"/>
              </a:buClr>
              <a:defRPr/>
            </a:lvl5pPr>
          </a:lstStyle>
          <a:p>
            <a:pPr lvl="0"/>
            <a:r>
              <a:rPr lang="en-US"/>
              <a:t>Level one</a:t>
            </a:r>
          </a:p>
          <a:p>
            <a:pPr lvl="1"/>
            <a:r>
              <a:rPr lang="en-US"/>
              <a:t>Level two</a:t>
            </a:r>
          </a:p>
          <a:p>
            <a:pPr lvl="2"/>
            <a:r>
              <a:rPr lang="en-US"/>
              <a:t>Level three</a:t>
            </a:r>
          </a:p>
          <a:p>
            <a:pPr lvl="3"/>
            <a:r>
              <a:rPr lang="en-US"/>
              <a:t>Level four</a:t>
            </a:r>
          </a:p>
          <a:p>
            <a:pPr lvl="4"/>
            <a:r>
              <a:rPr lang="en-US"/>
              <a:t>Level five</a:t>
            </a:r>
          </a:p>
        </p:txBody>
      </p:sp>
      <p:sp>
        <p:nvSpPr>
          <p:cNvPr id="5" name="Footer Placeholder 10">
            <a:extLst>
              <a:ext uri="{FF2B5EF4-FFF2-40B4-BE49-F238E27FC236}">
                <a16:creationId xmlns:a16="http://schemas.microsoft.com/office/drawing/2014/main" id="{6EEF26A4-42EF-A2B4-A670-578A3622CA62}"/>
              </a:ext>
            </a:extLst>
          </p:cNvPr>
          <p:cNvSpPr>
            <a:spLocks noGrp="1"/>
          </p:cNvSpPr>
          <p:nvPr>
            <p:ph type="ftr" sz="quarter" idx="3"/>
          </p:nvPr>
        </p:nvSpPr>
        <p:spPr>
          <a:xfrm>
            <a:off x="1572768" y="6080760"/>
            <a:ext cx="9153144" cy="283464"/>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1250176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130642" y="1176337"/>
            <a:ext cx="9930715" cy="2252661"/>
          </a:xfrm>
          <a:prstGeom prst="rect">
            <a:avLst/>
          </a:prstGeom>
        </p:spPr>
        <p:txBody>
          <a:bodyPr anchor="b">
            <a:normAutofit/>
          </a:bodyPr>
          <a:lstStyle>
            <a:lvl1pPr>
              <a:defRPr sz="5400">
                <a:solidFill>
                  <a:schemeClr val="accent2"/>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130642" y="3588327"/>
            <a:ext cx="9930715" cy="1801986"/>
          </a:xfrm>
          <a:prstGeom prst="rect">
            <a:avLst/>
          </a:prstGeo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8" name="Rectangle 7">
            <a:extLst>
              <a:ext uri="{FF2B5EF4-FFF2-40B4-BE49-F238E27FC236}">
                <a16:creationId xmlns:a16="http://schemas.microsoft.com/office/drawing/2014/main" id="{C35C64C0-8ED6-0029-147C-45851A7C83A0}"/>
              </a:ext>
            </a:extLst>
          </p:cNvPr>
          <p:cNvSpPr/>
          <p:nvPr userDrawn="1"/>
        </p:nvSpPr>
        <p:spPr>
          <a:xfrm>
            <a:off x="0" y="5791200"/>
            <a:ext cx="1351722" cy="848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6CFAE0-17A1-A339-52BA-90606A0CA3EA}"/>
              </a:ext>
            </a:extLst>
          </p:cNvPr>
          <p:cNvPicPr>
            <a:picLocks noChangeAspect="1"/>
          </p:cNvPicPr>
          <p:nvPr userDrawn="1"/>
        </p:nvPicPr>
        <p:blipFill>
          <a:blip r:embed="rId2"/>
          <a:stretch>
            <a:fillRect/>
          </a:stretch>
        </p:blipFill>
        <p:spPr>
          <a:xfrm>
            <a:off x="1130642" y="5753822"/>
            <a:ext cx="1559083" cy="866157"/>
          </a:xfrm>
          <a:prstGeom prst="rect">
            <a:avLst/>
          </a:prstGeom>
        </p:spPr>
      </p:pic>
    </p:spTree>
    <p:extLst>
      <p:ext uri="{BB962C8B-B14F-4D97-AF65-F5344CB8AC3E}">
        <p14:creationId xmlns:p14="http://schemas.microsoft.com/office/powerpoint/2010/main" val="2374108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86F767F2-B9A5-092C-8442-E350F58B3B7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8">
            <a:extLst>
              <a:ext uri="{FF2B5EF4-FFF2-40B4-BE49-F238E27FC236}">
                <a16:creationId xmlns:a16="http://schemas.microsoft.com/office/drawing/2014/main" id="{BF0D31C7-3380-9235-901E-8E93D7E3A56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763192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376363"/>
            <a:ext cx="5157787"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376363"/>
            <a:ext cx="5183188"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48C6DA02-C3EE-DC69-3057-9C1CE70A3FEE}"/>
              </a:ext>
            </a:extLst>
          </p:cNvPr>
          <p:cNvSpPr>
            <a:spLocks noGrp="1"/>
          </p:cNvSpPr>
          <p:nvPr>
            <p:ph sz="half" idx="10"/>
          </p:nvPr>
        </p:nvSpPr>
        <p:spPr>
          <a:xfrm>
            <a:off x="838200" y="2340120"/>
            <a:ext cx="5181600" cy="33747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15F12633-902A-CE63-7D31-B07578BA030C}"/>
              </a:ext>
            </a:extLst>
          </p:cNvPr>
          <p:cNvSpPr>
            <a:spLocks noGrp="1"/>
          </p:cNvSpPr>
          <p:nvPr>
            <p:ph sz="half" idx="2"/>
          </p:nvPr>
        </p:nvSpPr>
        <p:spPr>
          <a:xfrm>
            <a:off x="6172200" y="2340120"/>
            <a:ext cx="5181600" cy="33747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DAFE9052-47F7-003B-FD52-9A896EB23884}"/>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11" name="Footer Placeholder 8">
            <a:extLst>
              <a:ext uri="{FF2B5EF4-FFF2-40B4-BE49-F238E27FC236}">
                <a16:creationId xmlns:a16="http://schemas.microsoft.com/office/drawing/2014/main" id="{1AEDE0CE-0735-6E75-1DEB-BDEEAD5B584E}"/>
              </a:ext>
            </a:extLst>
          </p:cNvPr>
          <p:cNvSpPr>
            <a:spLocks noGrp="1"/>
          </p:cNvSpPr>
          <p:nvPr>
            <p:ph type="ftr" sz="quarter" idx="11"/>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4223596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51844CF-8EEF-08F9-BC27-89613EA3EB3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7" name="Footer Placeholder 8">
            <a:extLst>
              <a:ext uri="{FF2B5EF4-FFF2-40B4-BE49-F238E27FC236}">
                <a16:creationId xmlns:a16="http://schemas.microsoft.com/office/drawing/2014/main" id="{D9F92E1D-C775-38FA-26EF-713C607310D1}"/>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69683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8">
            <a:extLst>
              <a:ext uri="{FF2B5EF4-FFF2-40B4-BE49-F238E27FC236}">
                <a16:creationId xmlns:a16="http://schemas.microsoft.com/office/drawing/2014/main" id="{EFB6B984-FFEE-A88E-5810-FECE31BEB4D3}"/>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49145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86F767F2-B9A5-092C-8442-E350F58B3B7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8">
            <a:extLst>
              <a:ext uri="{FF2B5EF4-FFF2-40B4-BE49-F238E27FC236}">
                <a16:creationId xmlns:a16="http://schemas.microsoft.com/office/drawing/2014/main" id="{BF0D31C7-3380-9235-901E-8E93D7E3A56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42178656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2.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39"/>
          <a:stretch>
            <a:fillRect/>
          </a:stretch>
        </p:blipFill>
        <p:spPr>
          <a:xfrm>
            <a:off x="84187" y="5951353"/>
            <a:ext cx="1203527" cy="668626"/>
          </a:xfrm>
          <a:prstGeom prst="rect">
            <a:avLst/>
          </a:prstGeom>
        </p:spPr>
      </p:pic>
      <p:sp>
        <p:nvSpPr>
          <p:cNvPr id="4" name="Title Placeholder 1">
            <a:extLst>
              <a:ext uri="{FF2B5EF4-FFF2-40B4-BE49-F238E27FC236}">
                <a16:creationId xmlns:a16="http://schemas.microsoft.com/office/drawing/2014/main" id="{61B412E6-22A5-F6D1-6C4D-7266299E05CD}"/>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5D74FEAA-7A87-7BDE-48ED-0DC26605B1D6}"/>
              </a:ext>
            </a:extLst>
          </p:cNvPr>
          <p:cNvSpPr>
            <a:spLocks noGrp="1"/>
          </p:cNvSpPr>
          <p:nvPr>
            <p:ph type="body" idx="1"/>
          </p:nvPr>
        </p:nvSpPr>
        <p:spPr>
          <a:xfrm>
            <a:off x="838200" y="1331283"/>
            <a:ext cx="10515600"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7AF65C9-EBA5-0F03-3B16-8308ED10CC28}"/>
              </a:ext>
            </a:extLst>
          </p:cNvPr>
          <p:cNvSpPr/>
          <p:nvPr userDrawn="1"/>
        </p:nvSpPr>
        <p:spPr>
          <a:xfrm rot="10800000">
            <a:off x="-2" y="6721250"/>
            <a:ext cx="12192001" cy="136750"/>
          </a:xfrm>
          <a:prstGeom prst="rect">
            <a:avLst/>
          </a:prstGeom>
          <a:gradFill>
            <a:gsLst>
              <a:gs pos="0">
                <a:schemeClr val="accent2"/>
              </a:gs>
              <a:gs pos="99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8">
            <a:extLst>
              <a:ext uri="{FF2B5EF4-FFF2-40B4-BE49-F238E27FC236}">
                <a16:creationId xmlns:a16="http://schemas.microsoft.com/office/drawing/2014/main" id="{9CACBC30-5FEB-08F0-A3AC-C0836706CEFF}"/>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690025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6" r:id="rId3"/>
    <p:sldLayoutId id="2147483679" r:id="rId4"/>
    <p:sldLayoutId id="2147483680" r:id="rId5"/>
    <p:sldLayoutId id="2147483681" r:id="rId6"/>
    <p:sldLayoutId id="2147483682" r:id="rId7"/>
    <p:sldLayoutId id="2147483683" r:id="rId8"/>
    <p:sldLayoutId id="2147483704" r:id="rId9"/>
    <p:sldLayoutId id="2147483720" r:id="rId10"/>
    <p:sldLayoutId id="2147483721" r:id="rId11"/>
    <p:sldLayoutId id="2147483722" r:id="rId12"/>
    <p:sldLayoutId id="2147483790" r:id="rId13"/>
    <p:sldLayoutId id="2147483791" r:id="rId14"/>
    <p:sldLayoutId id="2147483792" r:id="rId15"/>
    <p:sldLayoutId id="2147483793" r:id="rId16"/>
    <p:sldLayoutId id="2147483794" r:id="rId17"/>
    <p:sldLayoutId id="2147483735" r:id="rId18"/>
    <p:sldLayoutId id="2147483736" r:id="rId19"/>
    <p:sldLayoutId id="2147483737" r:id="rId20"/>
    <p:sldLayoutId id="2147483738" r:id="rId21"/>
    <p:sldLayoutId id="2147483739" r:id="rId22"/>
    <p:sldLayoutId id="2147483740" r:id="rId23"/>
    <p:sldLayoutId id="2147483760" r:id="rId24"/>
    <p:sldLayoutId id="2147483761" r:id="rId25"/>
    <p:sldLayoutId id="2147483762" r:id="rId26"/>
    <p:sldLayoutId id="2147483764" r:id="rId27"/>
    <p:sldLayoutId id="2147483766" r:id="rId28"/>
    <p:sldLayoutId id="2147483767" r:id="rId29"/>
    <p:sldLayoutId id="2147483768" r:id="rId30"/>
    <p:sldLayoutId id="2147483769" r:id="rId31"/>
    <p:sldLayoutId id="2147483770" r:id="rId32"/>
    <p:sldLayoutId id="2147483771" r:id="rId33"/>
    <p:sldLayoutId id="2147483787" r:id="rId34"/>
    <p:sldLayoutId id="2147483788" r:id="rId35"/>
    <p:sldLayoutId id="2147483789" r:id="rId36"/>
    <p:sldLayoutId id="2147483797" r:id="rId37"/>
  </p:sldLayoutIdLst>
  <p:hf sldNum="0" hdr="0" dt="0"/>
  <p:txStyles>
    <p:title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itle Placeholder 5">
            <a:extLst>
              <a:ext uri="{FF2B5EF4-FFF2-40B4-BE49-F238E27FC236}">
                <a16:creationId xmlns:a16="http://schemas.microsoft.com/office/drawing/2014/main" id="{982127D5-5ACA-11A4-A923-D17FE1817C16}"/>
              </a:ext>
            </a:extLst>
          </p:cNvPr>
          <p:cNvSpPr>
            <a:spLocks noGrp="1"/>
          </p:cNvSpPr>
          <p:nvPr>
            <p:ph type="title"/>
          </p:nvPr>
        </p:nvSpPr>
        <p:spPr>
          <a:xfrm>
            <a:off x="1106864" y="521208"/>
            <a:ext cx="9262872" cy="576072"/>
          </a:xfrm>
          <a:prstGeom prst="rect">
            <a:avLst/>
          </a:prstGeom>
        </p:spPr>
        <p:txBody>
          <a:bodyPr vert="horz" lIns="91440" tIns="45720" rIns="91440" bIns="45720" rtlCol="0" anchor="t">
            <a:normAutofit/>
          </a:bodyPr>
          <a:lstStyle/>
          <a:p>
            <a:r>
              <a:rPr lang="en-US"/>
              <a:t>Click to edit Master title style</a:t>
            </a:r>
          </a:p>
        </p:txBody>
      </p:sp>
      <p:sp>
        <p:nvSpPr>
          <p:cNvPr id="9" name="Text Placeholder 8">
            <a:extLst>
              <a:ext uri="{FF2B5EF4-FFF2-40B4-BE49-F238E27FC236}">
                <a16:creationId xmlns:a16="http://schemas.microsoft.com/office/drawing/2014/main" id="{9434210E-10F1-4259-0A3A-B65370F98313}"/>
              </a:ext>
            </a:extLst>
          </p:cNvPr>
          <p:cNvSpPr>
            <a:spLocks noGrp="1"/>
          </p:cNvSpPr>
          <p:nvPr>
            <p:ph type="body" idx="1"/>
          </p:nvPr>
        </p:nvSpPr>
        <p:spPr>
          <a:xfrm>
            <a:off x="1379424" y="1955799"/>
            <a:ext cx="4475112" cy="3988408"/>
          </a:xfrm>
          <a:prstGeom prst="rect">
            <a:avLst/>
          </a:prstGeom>
        </p:spPr>
        <p:txBody>
          <a:bodyPr vert="horz" lIns="91440" tIns="45720" rIns="91440" bIns="45720" rtlCol="0">
            <a:normAutofit/>
          </a:bodyPr>
          <a:lstStyle/>
          <a:p>
            <a:pPr lvl="0"/>
            <a:r>
              <a:rPr lang="en-US"/>
              <a:t>Level one</a:t>
            </a:r>
          </a:p>
          <a:p>
            <a:pPr lvl="1"/>
            <a:r>
              <a:rPr lang="en-US"/>
              <a:t>Level two</a:t>
            </a:r>
          </a:p>
          <a:p>
            <a:pPr lvl="2"/>
            <a:r>
              <a:rPr lang="en-US"/>
              <a:t>Level three</a:t>
            </a:r>
          </a:p>
          <a:p>
            <a:pPr lvl="3"/>
            <a:r>
              <a:rPr lang="en-US"/>
              <a:t>Level four</a:t>
            </a:r>
          </a:p>
          <a:p>
            <a:pPr lvl="4"/>
            <a:r>
              <a:rPr lang="en-US"/>
              <a:t>Level five</a:t>
            </a:r>
          </a:p>
        </p:txBody>
      </p:sp>
      <p:sp>
        <p:nvSpPr>
          <p:cNvPr id="11" name="Footer Placeholder 10">
            <a:extLst>
              <a:ext uri="{FF2B5EF4-FFF2-40B4-BE49-F238E27FC236}">
                <a16:creationId xmlns:a16="http://schemas.microsoft.com/office/drawing/2014/main" id="{9D118D59-0804-701D-DF1C-AF49ACA90B46}"/>
              </a:ext>
            </a:extLst>
          </p:cNvPr>
          <p:cNvSpPr>
            <a:spLocks noGrp="1"/>
          </p:cNvSpPr>
          <p:nvPr>
            <p:ph type="ftr" sz="quarter" idx="3"/>
          </p:nvPr>
        </p:nvSpPr>
        <p:spPr>
          <a:xfrm>
            <a:off x="1572768" y="6080760"/>
            <a:ext cx="9153144" cy="283464"/>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04468191"/>
      </p:ext>
    </p:extLst>
  </p:cSld>
  <p:clrMap bg1="lt1" tx1="dk1" bg2="lt2" tx2="dk2" accent1="accent1" accent2="accent2" accent3="accent3" accent4="accent4" accent5="accent5" accent6="accent6" hlink="hlink" folHlink="folHlink"/>
  <p:sldLayoutIdLst>
    <p:sldLayoutId id="2147483796" r:id="rId1"/>
  </p:sldLayoutIdLst>
  <p:transition spd="med"/>
  <p:hf sldNum="0" hdr="0" dt="0"/>
  <p:txStyles>
    <p:titleStyle>
      <a:lvl1pPr marL="0" marR="0" indent="0" algn="l" defTabSz="914400" rtl="0" eaLnBrk="1" latinLnBrk="0" hangingPunct="1">
        <a:lnSpc>
          <a:spcPct val="90000"/>
        </a:lnSpc>
        <a:spcBef>
          <a:spcPts val="0"/>
        </a:spcBef>
        <a:spcAft>
          <a:spcPts val="0"/>
        </a:spcAft>
        <a:buClrTx/>
        <a:buSzTx/>
        <a:buFontTx/>
        <a:buNone/>
        <a:tabLst/>
        <a:defRPr sz="3200" b="1" i="0" u="none" strike="noStrike" cap="none" spc="0" baseline="0">
          <a:solidFill>
            <a:schemeClr val="bg1"/>
          </a:solidFill>
          <a:uFillTx/>
          <a:latin typeface="Arial" panose="020B0604020202020204" pitchFamily="34" charset="0"/>
          <a:ea typeface="Arial" panose="020B0604020202020204" pitchFamily="34" charset="0"/>
          <a:cs typeface="Arial" panose="020B0604020202020204" pitchFamily="34" charset="0"/>
          <a:sym typeface="Aptos Display"/>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9pPr>
    </p:titleStyle>
    <p:bodyStyle>
      <a:lvl1pPr marL="295275" marR="0" indent="-29527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600" b="0" i="0" u="none" strike="noStrike" cap="none" spc="0" normalizeH="0" baseline="0" dirty="0" smtClean="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12"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customXml" Target="../ink/ink1.xml"/><Relationship Id="rId11" Type="http://schemas.openxmlformats.org/officeDocument/2006/relationships/image" Target="../media/image36.jpeg"/><Relationship Id="rId5" Type="http://schemas.openxmlformats.org/officeDocument/2006/relationships/image" Target="../media/image35.svg"/><Relationship Id="rId10" Type="http://schemas.openxmlformats.org/officeDocument/2006/relationships/image" Target="../media/image39.png"/><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42.sv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9D16-A03F-B9D6-0BC1-7EF08F4B1191}"/>
              </a:ext>
            </a:extLst>
          </p:cNvPr>
          <p:cNvSpPr>
            <a:spLocks noGrp="1"/>
          </p:cNvSpPr>
          <p:nvPr>
            <p:ph type="ctrTitle"/>
          </p:nvPr>
        </p:nvSpPr>
        <p:spPr>
          <a:xfrm>
            <a:off x="1364974" y="1184564"/>
            <a:ext cx="9144000" cy="3601749"/>
          </a:xfrm>
        </p:spPr>
        <p:txBody>
          <a:bodyPr>
            <a:normAutofit/>
          </a:bodyPr>
          <a:lstStyle/>
          <a:p>
            <a:pPr algn="ctr"/>
            <a:r>
              <a:rPr lang="en-US"/>
              <a:t>HER2 in Solid Tumors: From Pathology to Personalized Treatment Plans</a:t>
            </a:r>
          </a:p>
        </p:txBody>
      </p:sp>
    </p:spTree>
    <p:extLst>
      <p:ext uri="{BB962C8B-B14F-4D97-AF65-F5344CB8AC3E}">
        <p14:creationId xmlns:p14="http://schemas.microsoft.com/office/powerpoint/2010/main" val="2895226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393"/>
          </a:xfrm>
        </p:spPr>
        <p:txBody>
          <a:bodyPr>
            <a:normAutofit/>
          </a:bodyPr>
          <a:lstStyle/>
          <a:p>
            <a:r>
              <a:rPr lang="en-US"/>
              <a:t>How Did HER2 Testing Start? </a:t>
            </a:r>
          </a:p>
        </p:txBody>
      </p:sp>
      <p:sp>
        <p:nvSpPr>
          <p:cNvPr id="3" name="Content Placeholder 2"/>
          <p:cNvSpPr>
            <a:spLocks noGrp="1"/>
          </p:cNvSpPr>
          <p:nvPr>
            <p:ph idx="1"/>
          </p:nvPr>
        </p:nvSpPr>
        <p:spPr>
          <a:xfrm>
            <a:off x="838200" y="1331283"/>
            <a:ext cx="10515600" cy="4518799"/>
          </a:xfrm>
        </p:spPr>
        <p:txBody>
          <a:bodyPr>
            <a:normAutofit/>
          </a:bodyPr>
          <a:lstStyle/>
          <a:p>
            <a:pPr>
              <a:lnSpc>
                <a:spcPct val="100000"/>
              </a:lnSpc>
            </a:pPr>
            <a:r>
              <a:rPr lang="en-US" dirty="0"/>
              <a:t>1998 – </a:t>
            </a:r>
            <a:r>
              <a:rPr lang="en-US" dirty="0">
                <a:solidFill>
                  <a:schemeClr val="accent2"/>
                </a:solidFill>
              </a:rPr>
              <a:t>HER2 gene amplification and protein over-expression associated with adverse breast cancer outcomes</a:t>
            </a:r>
          </a:p>
          <a:p>
            <a:pPr>
              <a:lnSpc>
                <a:spcPct val="100000"/>
              </a:lnSpc>
            </a:pPr>
            <a:r>
              <a:rPr lang="en-US" dirty="0"/>
              <a:t>1998 – </a:t>
            </a:r>
            <a:r>
              <a:rPr lang="en-US" dirty="0">
                <a:solidFill>
                  <a:schemeClr val="accent2"/>
                </a:solidFill>
              </a:rPr>
              <a:t>Trastuzumab fast-tracked by FDA for approval for metastatic breast cancer treatment</a:t>
            </a:r>
          </a:p>
          <a:p>
            <a:pPr>
              <a:lnSpc>
                <a:spcPct val="100000"/>
              </a:lnSpc>
            </a:pPr>
            <a:r>
              <a:rPr lang="en-US" dirty="0"/>
              <a:t>2007 – </a:t>
            </a:r>
            <a:r>
              <a:rPr lang="en-US" noProof="0" dirty="0"/>
              <a:t>“Retrospective subgroup analyses of the early trastuzumab trials suggest that the antibody was most active in patients with tumors that showed </a:t>
            </a:r>
            <a:r>
              <a:rPr lang="en-US" noProof="0" dirty="0">
                <a:solidFill>
                  <a:schemeClr val="accent2"/>
                </a:solidFill>
              </a:rPr>
              <a:t>3+ HER2 staining intensity [by IHC] </a:t>
            </a:r>
            <a:r>
              <a:rPr lang="en-US" noProof="0" dirty="0"/>
              <a:t>or had </a:t>
            </a:r>
            <a:r>
              <a:rPr lang="en-US" noProof="0" dirty="0">
                <a:solidFill>
                  <a:schemeClr val="accent2"/>
                </a:solidFill>
              </a:rPr>
              <a:t>HER2 gene amplification on FISH</a:t>
            </a:r>
            <a:r>
              <a:rPr lang="en-US" noProof="0" dirty="0"/>
              <a:t>. No patient with only </a:t>
            </a:r>
            <a:r>
              <a:rPr lang="en-US" noProof="0" dirty="0">
                <a:solidFill>
                  <a:schemeClr val="accent2"/>
                </a:solidFill>
              </a:rPr>
              <a:t>2+</a:t>
            </a:r>
            <a:r>
              <a:rPr lang="en-US" noProof="0" dirty="0"/>
              <a:t> staining had a response unless </a:t>
            </a:r>
            <a:r>
              <a:rPr lang="en-US" noProof="0" dirty="0">
                <a:solidFill>
                  <a:schemeClr val="accent2"/>
                </a:solidFill>
              </a:rPr>
              <a:t>gene amplification </a:t>
            </a:r>
            <a:r>
              <a:rPr lang="en-US" noProof="0" dirty="0"/>
              <a:t>was detected.”               </a:t>
            </a:r>
          </a:p>
          <a:p>
            <a:pPr>
              <a:lnSpc>
                <a:spcPct val="100000"/>
              </a:lnSpc>
            </a:pPr>
            <a:endParaRPr lang="en-US" dirty="0"/>
          </a:p>
          <a:p>
            <a:pPr>
              <a:lnSpc>
                <a:spcPct val="100000"/>
              </a:lnSpc>
            </a:pPr>
            <a:endParaRPr lang="en-US" dirty="0"/>
          </a:p>
          <a:p>
            <a:pPr>
              <a:lnSpc>
                <a:spcPct val="100000"/>
              </a:lnSpc>
            </a:pPr>
            <a:endParaRPr lang="en-US" dirty="0"/>
          </a:p>
        </p:txBody>
      </p:sp>
      <p:sp>
        <p:nvSpPr>
          <p:cNvPr id="10" name="Footer Placeholder 5">
            <a:extLst>
              <a:ext uri="{FF2B5EF4-FFF2-40B4-BE49-F238E27FC236}">
                <a16:creationId xmlns:a16="http://schemas.microsoft.com/office/drawing/2014/main" id="{7B07B973-6F1D-33D7-7BF9-4BC8C33999C0}"/>
              </a:ext>
            </a:extLst>
          </p:cNvPr>
          <p:cNvSpPr>
            <a:spLocks noGrp="1"/>
          </p:cNvSpPr>
          <p:nvPr>
            <p:ph type="ftr" sz="quarter" idx="3"/>
          </p:nvPr>
        </p:nvSpPr>
        <p:spPr>
          <a:xfrm>
            <a:off x="1484243" y="6008640"/>
            <a:ext cx="9223513" cy="642566"/>
          </a:xfrm>
        </p:spPr>
        <p:txBody>
          <a:bodyPr/>
          <a:lstStyle/>
          <a:p>
            <a:pPr lvl="0">
              <a:defRPr/>
            </a:pPr>
            <a:r>
              <a:rPr lang="en-US" dirty="0" err="1">
                <a:solidFill>
                  <a:prstClr val="black"/>
                </a:solidFill>
                <a:latin typeface="Arial" panose="020B0604020202020204" pitchFamily="34" charset="0"/>
                <a:cs typeface="Arial" panose="020B0604020202020204" pitchFamily="34" charset="0"/>
              </a:rPr>
              <a:t>Hudis</a:t>
            </a:r>
            <a:r>
              <a:rPr lang="en-US" dirty="0">
                <a:solidFill>
                  <a:prstClr val="black"/>
                </a:solidFill>
                <a:latin typeface="Arial" panose="020B0604020202020204" pitchFamily="34" charset="0"/>
                <a:cs typeface="Arial" panose="020B0604020202020204" pitchFamily="34" charset="0"/>
              </a:rPr>
              <a:t>, CA. </a:t>
            </a:r>
            <a:r>
              <a:rPr lang="en-US" i="1" dirty="0">
                <a:solidFill>
                  <a:prstClr val="black"/>
                </a:solidFill>
                <a:latin typeface="Arial" panose="020B0604020202020204" pitchFamily="34" charset="0"/>
                <a:cs typeface="Arial" panose="020B0604020202020204" pitchFamily="34" charset="0"/>
              </a:rPr>
              <a:t>N Engl J Med. </a:t>
            </a:r>
            <a:r>
              <a:rPr lang="en-US" dirty="0">
                <a:solidFill>
                  <a:prstClr val="black"/>
                </a:solidFill>
                <a:latin typeface="Arial" panose="020B0604020202020204" pitchFamily="34" charset="0"/>
                <a:cs typeface="Arial" panose="020B0604020202020204" pitchFamily="34" charset="0"/>
              </a:rPr>
              <a:t>2007;357(1):39-51.</a:t>
            </a:r>
          </a:p>
        </p:txBody>
      </p:sp>
    </p:spTree>
    <p:extLst>
      <p:ext uri="{BB962C8B-B14F-4D97-AF65-F5344CB8AC3E}">
        <p14:creationId xmlns:p14="http://schemas.microsoft.com/office/powerpoint/2010/main" val="85850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C48E69-A615-CD0A-8DD1-D922134CA025}"/>
              </a:ext>
            </a:extLst>
          </p:cNvPr>
          <p:cNvSpPr>
            <a:spLocks noGrp="1"/>
          </p:cNvSpPr>
          <p:nvPr>
            <p:ph type="title"/>
          </p:nvPr>
        </p:nvSpPr>
        <p:spPr>
          <a:xfrm>
            <a:off x="838200" y="365125"/>
            <a:ext cx="10515600" cy="1885706"/>
          </a:xfrm>
        </p:spPr>
        <p:txBody>
          <a:bodyPr>
            <a:noAutofit/>
          </a:bodyPr>
          <a:lstStyle/>
          <a:p>
            <a:r>
              <a:rPr lang="en-US" dirty="0"/>
              <a:t>Based on all these results, IHC and FISH became the tests of choice for measuring biomarker HER2 in order to determine efficacy of anti-HER2 treatment in breast cancer</a:t>
            </a:r>
          </a:p>
        </p:txBody>
      </p:sp>
      <p:sp>
        <p:nvSpPr>
          <p:cNvPr id="2" name="Rectangle: Rounded Corners 1">
            <a:extLst>
              <a:ext uri="{FF2B5EF4-FFF2-40B4-BE49-F238E27FC236}">
                <a16:creationId xmlns:a16="http://schemas.microsoft.com/office/drawing/2014/main" id="{4EE0B534-62F7-E178-1B48-6382F8834303}"/>
              </a:ext>
            </a:extLst>
          </p:cNvPr>
          <p:cNvSpPr/>
          <p:nvPr/>
        </p:nvSpPr>
        <p:spPr>
          <a:xfrm>
            <a:off x="1035734" y="3135328"/>
            <a:ext cx="10120532" cy="14718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But this is all based on responses of breast cancer to trastuzumab – </a:t>
            </a:r>
            <a:b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how and what do need to know now in the era of ADCs and beyond? </a:t>
            </a:r>
          </a:p>
        </p:txBody>
      </p:sp>
    </p:spTree>
    <p:extLst>
      <p:ext uri="{BB962C8B-B14F-4D97-AF65-F5344CB8AC3E}">
        <p14:creationId xmlns:p14="http://schemas.microsoft.com/office/powerpoint/2010/main" val="193980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1141-F5A2-4F93-9BB8-116BD489AB3C}"/>
              </a:ext>
            </a:extLst>
          </p:cNvPr>
          <p:cNvSpPr>
            <a:spLocks noGrp="1"/>
          </p:cNvSpPr>
          <p:nvPr>
            <p:ph type="title"/>
          </p:nvPr>
        </p:nvSpPr>
        <p:spPr>
          <a:xfrm>
            <a:off x="838200" y="365125"/>
            <a:ext cx="8319868" cy="871538"/>
          </a:xfrm>
        </p:spPr>
        <p:txBody>
          <a:bodyPr>
            <a:normAutofit fontScale="90000"/>
          </a:bodyPr>
          <a:lstStyle/>
          <a:p>
            <a:r>
              <a:rPr lang="en-US"/>
              <a:t>Only Breast and Gastric Cancers Have CAP HER2 Guidelines</a:t>
            </a:r>
          </a:p>
        </p:txBody>
      </p:sp>
      <p:graphicFrame>
        <p:nvGraphicFramePr>
          <p:cNvPr id="8" name="Table 7">
            <a:extLst>
              <a:ext uri="{FF2B5EF4-FFF2-40B4-BE49-F238E27FC236}">
                <a16:creationId xmlns:a16="http://schemas.microsoft.com/office/drawing/2014/main" id="{B6D2BDDD-BCD1-43D1-8E58-DD9F9B20DD61}"/>
              </a:ext>
            </a:extLst>
          </p:cNvPr>
          <p:cNvGraphicFramePr>
            <a:graphicFrameLocks noGrp="1"/>
          </p:cNvGraphicFramePr>
          <p:nvPr>
            <p:extLst>
              <p:ext uri="{D42A27DB-BD31-4B8C-83A1-F6EECF244321}">
                <p14:modId xmlns:p14="http://schemas.microsoft.com/office/powerpoint/2010/main" val="536867954"/>
              </p:ext>
            </p:extLst>
          </p:nvPr>
        </p:nvGraphicFramePr>
        <p:xfrm>
          <a:off x="539890" y="1564079"/>
          <a:ext cx="11112220" cy="3992660"/>
        </p:xfrm>
        <a:graphic>
          <a:graphicData uri="http://schemas.openxmlformats.org/drawingml/2006/table">
            <a:tbl>
              <a:tblPr firstRow="1" bandRow="1">
                <a:tableStyleId>{5C22544A-7EE6-4342-B048-85BDC9FD1C3A}</a:tableStyleId>
              </a:tblPr>
              <a:tblGrid>
                <a:gridCol w="1309007">
                  <a:extLst>
                    <a:ext uri="{9D8B030D-6E8A-4147-A177-3AD203B41FA5}">
                      <a16:colId xmlns:a16="http://schemas.microsoft.com/office/drawing/2014/main" val="243650465"/>
                    </a:ext>
                  </a:extLst>
                </a:gridCol>
                <a:gridCol w="1617784">
                  <a:extLst>
                    <a:ext uri="{9D8B030D-6E8A-4147-A177-3AD203B41FA5}">
                      <a16:colId xmlns:a16="http://schemas.microsoft.com/office/drawing/2014/main" val="692779313"/>
                    </a:ext>
                  </a:extLst>
                </a:gridCol>
                <a:gridCol w="1617785">
                  <a:extLst>
                    <a:ext uri="{9D8B030D-6E8A-4147-A177-3AD203B41FA5}">
                      <a16:colId xmlns:a16="http://schemas.microsoft.com/office/drawing/2014/main" val="4020101247"/>
                    </a:ext>
                  </a:extLst>
                </a:gridCol>
                <a:gridCol w="1668026">
                  <a:extLst>
                    <a:ext uri="{9D8B030D-6E8A-4147-A177-3AD203B41FA5}">
                      <a16:colId xmlns:a16="http://schemas.microsoft.com/office/drawing/2014/main" val="1817126649"/>
                    </a:ext>
                  </a:extLst>
                </a:gridCol>
                <a:gridCol w="1607737">
                  <a:extLst>
                    <a:ext uri="{9D8B030D-6E8A-4147-A177-3AD203B41FA5}">
                      <a16:colId xmlns:a16="http://schemas.microsoft.com/office/drawing/2014/main" val="2965888772"/>
                    </a:ext>
                  </a:extLst>
                </a:gridCol>
                <a:gridCol w="1617784">
                  <a:extLst>
                    <a:ext uri="{9D8B030D-6E8A-4147-A177-3AD203B41FA5}">
                      <a16:colId xmlns:a16="http://schemas.microsoft.com/office/drawing/2014/main" val="2932926084"/>
                    </a:ext>
                  </a:extLst>
                </a:gridCol>
                <a:gridCol w="1674097">
                  <a:extLst>
                    <a:ext uri="{9D8B030D-6E8A-4147-A177-3AD203B41FA5}">
                      <a16:colId xmlns:a16="http://schemas.microsoft.com/office/drawing/2014/main" val="2323985437"/>
                    </a:ext>
                  </a:extLst>
                </a:gridCol>
              </a:tblGrid>
              <a:tr h="1051497">
                <a:tc>
                  <a:txBody>
                    <a:bodyPr/>
                    <a:lstStyle/>
                    <a:p>
                      <a:endParaRPr lang="en-US" sz="1400"/>
                    </a:p>
                  </a:txBody>
                  <a:tcPr marT="137160"/>
                </a:tc>
                <a:tc>
                  <a:txBody>
                    <a:bodyPr/>
                    <a:lstStyle/>
                    <a:p>
                      <a:r>
                        <a:rPr lang="en-US" sz="1400"/>
                        <a:t>Breast (ASCO/CAP 2007) </a:t>
                      </a:r>
                    </a:p>
                  </a:txBody>
                  <a:tcPr marT="137160"/>
                </a:tc>
                <a:tc>
                  <a:txBody>
                    <a:bodyPr/>
                    <a:lstStyle/>
                    <a:p>
                      <a:r>
                        <a:rPr lang="en-US" sz="1400"/>
                        <a:t>Breast (ASCO/CAP 2013)</a:t>
                      </a:r>
                    </a:p>
                  </a:txBody>
                  <a:tcPr marT="137160"/>
                </a:tc>
                <a:tc>
                  <a:txBody>
                    <a:bodyPr/>
                    <a:lstStyle/>
                    <a:p>
                      <a:r>
                        <a:rPr lang="en-US" sz="1400"/>
                        <a:t>Breast (ASCO/CAP 2018)</a:t>
                      </a:r>
                    </a:p>
                  </a:txBody>
                  <a:tcPr marT="137160"/>
                </a:tc>
                <a:tc>
                  <a:txBody>
                    <a:bodyPr/>
                    <a:lstStyle/>
                    <a:p>
                      <a:r>
                        <a:rPr lang="en-US" sz="1400"/>
                        <a:t>Gastric (ASCO/CAP 2016)</a:t>
                      </a:r>
                    </a:p>
                  </a:txBody>
                  <a:tcPr marT="137160"/>
                </a:tc>
                <a:tc>
                  <a:txBody>
                    <a:bodyPr/>
                    <a:lstStyle/>
                    <a:p>
                      <a:r>
                        <a:rPr lang="en-US" sz="1400"/>
                        <a:t>Colorectal (HERACLES trial)</a:t>
                      </a:r>
                    </a:p>
                  </a:txBody>
                  <a:tcPr marT="137160"/>
                </a:tc>
                <a:tc>
                  <a:txBody>
                    <a:bodyPr/>
                    <a:lstStyle/>
                    <a:p>
                      <a:r>
                        <a:rPr lang="en-US" sz="1400"/>
                        <a:t>UPSC</a:t>
                      </a:r>
                    </a:p>
                    <a:p>
                      <a:r>
                        <a:rPr lang="en-US" sz="1400"/>
                        <a:t>(Fader et al.)</a:t>
                      </a:r>
                    </a:p>
                  </a:txBody>
                  <a:tcPr marT="137160"/>
                </a:tc>
                <a:extLst>
                  <a:ext uri="{0D108BD9-81ED-4DB2-BD59-A6C34878D82A}">
                    <a16:rowId xmlns:a16="http://schemas.microsoft.com/office/drawing/2014/main" val="1631499926"/>
                  </a:ext>
                </a:extLst>
              </a:tr>
              <a:tr h="1051497">
                <a:tc>
                  <a:txBody>
                    <a:bodyPr/>
                    <a:lstStyle/>
                    <a:p>
                      <a:r>
                        <a:rPr lang="en-US" sz="1400" b="1"/>
                        <a:t>HER2 IHC 3+</a:t>
                      </a:r>
                    </a:p>
                  </a:txBody>
                  <a:tcPr marT="137160"/>
                </a:tc>
                <a:tc>
                  <a:txBody>
                    <a:bodyPr/>
                    <a:lstStyle/>
                    <a:p>
                      <a:r>
                        <a:rPr lang="en-US" sz="1400"/>
                        <a:t>&gt;30% strong, uniform, complete</a:t>
                      </a:r>
                    </a:p>
                  </a:txBody>
                  <a:tcPr marT="137160"/>
                </a:tc>
                <a:tc>
                  <a:txBody>
                    <a:bodyPr/>
                    <a:lstStyle/>
                    <a:p>
                      <a:r>
                        <a:rPr lang="en-US" sz="1400"/>
                        <a:t>&gt;10% circumferential, strong, complete</a:t>
                      </a:r>
                    </a:p>
                  </a:txBody>
                  <a:tcPr marT="137160"/>
                </a:tc>
                <a:tc>
                  <a:txBody>
                    <a:bodyPr/>
                    <a:lstStyle/>
                    <a:p>
                      <a:r>
                        <a:rPr lang="en-US" sz="1400"/>
                        <a:t>&gt;10% circumferential, strong, complete</a:t>
                      </a:r>
                    </a:p>
                  </a:txBody>
                  <a:tcPr marT="137160"/>
                </a:tc>
                <a:tc>
                  <a:txBody>
                    <a:bodyPr/>
                    <a:lstStyle/>
                    <a:p>
                      <a:r>
                        <a:rPr lang="en-US" sz="1400" u="none"/>
                        <a:t>≥</a:t>
                      </a:r>
                      <a:r>
                        <a:rPr lang="en-US" sz="1400"/>
                        <a:t>10%, strong complete or basolateral/lateral</a:t>
                      </a:r>
                    </a:p>
                  </a:txBody>
                  <a:tcPr marT="137160"/>
                </a:tc>
                <a:tc>
                  <a:txBody>
                    <a:bodyPr/>
                    <a:lstStyle/>
                    <a:p>
                      <a:r>
                        <a:rPr lang="en-US" sz="1400" u="none"/>
                        <a:t>≥</a:t>
                      </a:r>
                      <a:r>
                        <a:rPr lang="en-US" sz="1400"/>
                        <a:t>50% strong, complete or basolateral/lateral</a:t>
                      </a:r>
                    </a:p>
                  </a:txBody>
                  <a:tcPr marT="137160"/>
                </a:tc>
                <a:tc>
                  <a:txBody>
                    <a:bodyPr/>
                    <a:lstStyle/>
                    <a:p>
                      <a:r>
                        <a:rPr lang="en-US" sz="1400"/>
                        <a:t>&gt;30% strong complete or basolateral/lateral</a:t>
                      </a:r>
                    </a:p>
                  </a:txBody>
                  <a:tcPr marT="137160"/>
                </a:tc>
                <a:extLst>
                  <a:ext uri="{0D108BD9-81ED-4DB2-BD59-A6C34878D82A}">
                    <a16:rowId xmlns:a16="http://schemas.microsoft.com/office/drawing/2014/main" val="619779524"/>
                  </a:ext>
                </a:extLst>
              </a:tr>
              <a:tr h="1889666">
                <a:tc>
                  <a:txBody>
                    <a:bodyPr/>
                    <a:lstStyle/>
                    <a:p>
                      <a:r>
                        <a:rPr lang="en-US" sz="1400" b="1"/>
                        <a:t>HER2 FISH amplification</a:t>
                      </a:r>
                    </a:p>
                  </a:txBody>
                  <a:tcPr marT="137160"/>
                </a:tc>
                <a:tc>
                  <a:txBody>
                    <a:bodyPr/>
                    <a:lstStyle/>
                    <a:p>
                      <a:r>
                        <a:rPr lang="en-US" sz="1400"/>
                        <a:t>HER2/CEPT17 ratio &gt;2.2</a:t>
                      </a:r>
                    </a:p>
                    <a:p>
                      <a:r>
                        <a:rPr lang="en-US" sz="1400"/>
                        <a:t>Patients with HER2/CEPT17 ratio 2-2.2 eligible</a:t>
                      </a:r>
                    </a:p>
                  </a:txBody>
                  <a:tcPr marT="137160"/>
                </a:tc>
                <a:tc>
                  <a:txBody>
                    <a:bodyPr/>
                    <a:lstStyle/>
                    <a:p>
                      <a:r>
                        <a:rPr lang="en-US" sz="1400"/>
                        <a:t>HER2/CEPT17 </a:t>
                      </a:r>
                      <a:r>
                        <a:rPr lang="en-US" sz="1400" u="none"/>
                        <a:t>ratio ≥2.0 OR ratio &lt;2.0 and HER2 signal ≥</a:t>
                      </a:r>
                      <a:r>
                        <a:rPr lang="en-US" sz="1400"/>
                        <a:t>6.0/nucleus</a:t>
                      </a:r>
                    </a:p>
                    <a:p>
                      <a:endParaRPr lang="en-US" sz="1400"/>
                    </a:p>
                  </a:txBody>
                  <a:tcPr marT="1371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HER2/CEPT17 ratio </a:t>
                      </a:r>
                      <a:r>
                        <a:rPr lang="en-US" sz="1400" u="none"/>
                        <a:t>≥2.0 </a:t>
                      </a:r>
                      <a:r>
                        <a:rPr lang="en-US" sz="1400"/>
                        <a:t>OR ratio &lt;2.0 and HER2 signal </a:t>
                      </a:r>
                      <a:r>
                        <a:rPr lang="en-US" sz="1400" u="none"/>
                        <a:t>≥6.0</a:t>
                      </a:r>
                      <a:r>
                        <a:rPr lang="en-US" sz="1400"/>
                        <a:t>/nucleus (if IHC 2+ or 3+)</a:t>
                      </a:r>
                    </a:p>
                    <a:p>
                      <a:endParaRPr lang="en-US" sz="1400"/>
                    </a:p>
                  </a:txBody>
                  <a:tcPr marT="1371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HER2/CEPT17 ratio </a:t>
                      </a:r>
                      <a:r>
                        <a:rPr lang="en-US" sz="1400" u="none"/>
                        <a:t>≥2.0 OR ratio &lt;2.0 and HER2 signal ≥6.0/nucleus</a:t>
                      </a:r>
                    </a:p>
                  </a:txBody>
                  <a:tcPr marT="1371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HER2/CEPT17 </a:t>
                      </a:r>
                      <a:r>
                        <a:rPr lang="en-US" sz="1400" u="none"/>
                        <a:t>ratio ≥2.0 in ≥50% of cells</a:t>
                      </a:r>
                    </a:p>
                    <a:p>
                      <a:endParaRPr lang="en-US" sz="1400"/>
                    </a:p>
                  </a:txBody>
                  <a:tcPr marT="1371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HER2/CEPT17 ratio </a:t>
                      </a:r>
                      <a:r>
                        <a:rPr lang="en-US" sz="1400" u="none"/>
                        <a:t>≥</a:t>
                      </a:r>
                      <a:r>
                        <a:rPr lang="en-US" sz="1400"/>
                        <a:t>2.0</a:t>
                      </a:r>
                    </a:p>
                  </a:txBody>
                  <a:tcPr marT="137160"/>
                </a:tc>
                <a:extLst>
                  <a:ext uri="{0D108BD9-81ED-4DB2-BD59-A6C34878D82A}">
                    <a16:rowId xmlns:a16="http://schemas.microsoft.com/office/drawing/2014/main" val="4118151701"/>
                  </a:ext>
                </a:extLst>
              </a:tr>
            </a:tbl>
          </a:graphicData>
        </a:graphic>
      </p:graphicFrame>
      <p:sp>
        <p:nvSpPr>
          <p:cNvPr id="5" name="Footer Placeholder 5">
            <a:extLst>
              <a:ext uri="{FF2B5EF4-FFF2-40B4-BE49-F238E27FC236}">
                <a16:creationId xmlns:a16="http://schemas.microsoft.com/office/drawing/2014/main" id="{416D9C65-AA06-D3D7-7620-948355A38469}"/>
              </a:ext>
            </a:extLst>
          </p:cNvPr>
          <p:cNvSpPr>
            <a:spLocks noGrp="1"/>
          </p:cNvSpPr>
          <p:nvPr>
            <p:ph type="ftr" sz="quarter" idx="3"/>
          </p:nvPr>
        </p:nvSpPr>
        <p:spPr>
          <a:xfrm>
            <a:off x="1484243" y="6008640"/>
            <a:ext cx="9223513" cy="642566"/>
          </a:xfrm>
        </p:spPr>
        <p:txBody>
          <a:bodyPr/>
          <a:lstStyle/>
          <a:p>
            <a:pPr lvl="0">
              <a:defRPr/>
            </a:pPr>
            <a:r>
              <a:rPr lang="en-US">
                <a:solidFill>
                  <a:prstClr val="black"/>
                </a:solidFill>
              </a:rPr>
              <a:t>Buza N.</a:t>
            </a:r>
            <a:r>
              <a:rPr lang="en-US" i="1">
                <a:solidFill>
                  <a:prstClr val="black"/>
                </a:solidFill>
              </a:rPr>
              <a:t> Int J </a:t>
            </a:r>
            <a:r>
              <a:rPr lang="en-US" i="1" err="1">
                <a:solidFill>
                  <a:prstClr val="black"/>
                </a:solidFill>
              </a:rPr>
              <a:t>Gynecol</a:t>
            </a:r>
            <a:r>
              <a:rPr lang="en-US" i="1">
                <a:solidFill>
                  <a:prstClr val="black"/>
                </a:solidFill>
              </a:rPr>
              <a:t> Pathol. </a:t>
            </a:r>
            <a:r>
              <a:rPr lang="en-US">
                <a:solidFill>
                  <a:prstClr val="black"/>
                </a:solidFill>
              </a:rPr>
              <a:t>2021;40(1):17-23.</a:t>
            </a:r>
          </a:p>
        </p:txBody>
      </p:sp>
    </p:spTree>
    <p:extLst>
      <p:ext uri="{BB962C8B-B14F-4D97-AF65-F5344CB8AC3E}">
        <p14:creationId xmlns:p14="http://schemas.microsoft.com/office/powerpoint/2010/main" val="2286955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0349DE-CC9D-414A-9B8F-D606252271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7387" y="1484531"/>
            <a:ext cx="8420100" cy="4692650"/>
          </a:xfrm>
          <a:prstGeom prst="rect">
            <a:avLst/>
          </a:prstGeom>
        </p:spPr>
      </p:pic>
      <p:sp>
        <p:nvSpPr>
          <p:cNvPr id="2" name="Title 1">
            <a:extLst>
              <a:ext uri="{FF2B5EF4-FFF2-40B4-BE49-F238E27FC236}">
                <a16:creationId xmlns:a16="http://schemas.microsoft.com/office/drawing/2014/main" id="{AF5D5926-747B-4B4B-8849-0ED6DB11306A}"/>
              </a:ext>
            </a:extLst>
          </p:cNvPr>
          <p:cNvSpPr>
            <a:spLocks noGrp="1"/>
          </p:cNvSpPr>
          <p:nvPr>
            <p:ph type="title"/>
          </p:nvPr>
        </p:nvSpPr>
        <p:spPr>
          <a:xfrm>
            <a:off x="838200" y="131940"/>
            <a:ext cx="10515600" cy="871538"/>
          </a:xfrm>
        </p:spPr>
        <p:txBody>
          <a:bodyPr>
            <a:normAutofit/>
          </a:bodyPr>
          <a:lstStyle/>
          <a:p>
            <a:r>
              <a:rPr lang="en-US"/>
              <a:t>Endometrial Cancer Suggested Scoring</a:t>
            </a:r>
          </a:p>
        </p:txBody>
      </p:sp>
      <p:sp>
        <p:nvSpPr>
          <p:cNvPr id="16" name="Content Placeholder 15">
            <a:extLst>
              <a:ext uri="{FF2B5EF4-FFF2-40B4-BE49-F238E27FC236}">
                <a16:creationId xmlns:a16="http://schemas.microsoft.com/office/drawing/2014/main" id="{345ADE8B-ACFC-934D-EADD-CAFD8A5494B8}"/>
              </a:ext>
            </a:extLst>
          </p:cNvPr>
          <p:cNvSpPr>
            <a:spLocks noGrp="1"/>
          </p:cNvSpPr>
          <p:nvPr>
            <p:ph idx="1"/>
          </p:nvPr>
        </p:nvSpPr>
        <p:spPr>
          <a:xfrm>
            <a:off x="838199" y="897035"/>
            <a:ext cx="10847119" cy="1629868"/>
          </a:xfrm>
        </p:spPr>
        <p:txBody>
          <a:bodyPr>
            <a:normAutofit/>
          </a:bodyPr>
          <a:lstStyle/>
          <a:p>
            <a:pPr lvl="0"/>
            <a:r>
              <a:rPr lang="en-US" sz="1800"/>
              <a:t>Addition of trastuzumab to paclitaxel and carboplatin was endorsed by the NCCN in 2019</a:t>
            </a:r>
          </a:p>
          <a:p>
            <a:pPr lvl="0"/>
            <a:r>
              <a:rPr lang="en-US" sz="1800"/>
              <a:t>Pathologic evaluation of tumor HER2 protein expression and gene amp is a critical part of therapeutic decision making</a:t>
            </a:r>
          </a:p>
          <a:p>
            <a:endParaRPr lang="en-US" sz="1800"/>
          </a:p>
        </p:txBody>
      </p:sp>
      <p:sp>
        <p:nvSpPr>
          <p:cNvPr id="4" name="Footer Placeholder 3">
            <a:extLst>
              <a:ext uri="{FF2B5EF4-FFF2-40B4-BE49-F238E27FC236}">
                <a16:creationId xmlns:a16="http://schemas.microsoft.com/office/drawing/2014/main" id="{5A89A2D4-F31D-9B55-A5FE-AC63817793C2}"/>
              </a:ext>
            </a:extLst>
          </p:cNvPr>
          <p:cNvSpPr>
            <a:spLocks noGrp="1"/>
          </p:cNvSpPr>
          <p:nvPr>
            <p:ph type="ftr" sz="quarter" idx="3"/>
          </p:nvPr>
        </p:nvSpPr>
        <p:spPr>
          <a:xfrm>
            <a:off x="1401417" y="5964383"/>
            <a:ext cx="9223513" cy="642566"/>
          </a:xfrm>
        </p:spPr>
        <p:txBody>
          <a:bodyPr/>
          <a:lstStyle/>
          <a:p>
            <a:r>
              <a:rPr lang="da-DK"/>
              <a:t>Buza N, et al</a:t>
            </a:r>
            <a:r>
              <a:rPr lang="da-DK" i="1"/>
              <a:t>. Mod Pathol</a:t>
            </a:r>
            <a:r>
              <a:rPr lang="da-DK"/>
              <a:t>. 2021;34(6):1194-1202.</a:t>
            </a:r>
            <a:endParaRPr lang="en-US"/>
          </a:p>
        </p:txBody>
      </p:sp>
      <p:sp>
        <p:nvSpPr>
          <p:cNvPr id="7" name="Rectangle 6">
            <a:extLst>
              <a:ext uri="{FF2B5EF4-FFF2-40B4-BE49-F238E27FC236}">
                <a16:creationId xmlns:a16="http://schemas.microsoft.com/office/drawing/2014/main" id="{C724AB0E-AB02-27FF-E9CE-FBA24DF48FEF}"/>
              </a:ext>
            </a:extLst>
          </p:cNvPr>
          <p:cNvSpPr/>
          <p:nvPr/>
        </p:nvSpPr>
        <p:spPr>
          <a:xfrm>
            <a:off x="1932182" y="4547285"/>
            <a:ext cx="1893206" cy="1629868"/>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6E2F03E-780D-3E23-20F0-94513AD0668A}"/>
              </a:ext>
            </a:extLst>
          </p:cNvPr>
          <p:cNvSpPr/>
          <p:nvPr/>
        </p:nvSpPr>
        <p:spPr>
          <a:xfrm>
            <a:off x="3908795" y="4547313"/>
            <a:ext cx="2858529" cy="1629868"/>
          </a:xfrm>
          <a:prstGeom prst="rect">
            <a:avLst/>
          </a:prstGeom>
          <a:noFill/>
          <a:ln w="25400">
            <a:solidFill>
              <a:schemeClr val="bg1"/>
            </a:solidFill>
          </a:ln>
          <a:effectLst>
            <a:glow rad="76800">
              <a:schemeClr val="accent1">
                <a:alpha val="7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17BC11F1-20F1-97F5-4E34-9F32B5481924}"/>
              </a:ext>
            </a:extLst>
          </p:cNvPr>
          <p:cNvSpPr/>
          <p:nvPr/>
        </p:nvSpPr>
        <p:spPr>
          <a:xfrm>
            <a:off x="600159" y="2596867"/>
            <a:ext cx="1893206" cy="1950390"/>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Content Placeholder 15">
            <a:extLst>
              <a:ext uri="{FF2B5EF4-FFF2-40B4-BE49-F238E27FC236}">
                <a16:creationId xmlns:a16="http://schemas.microsoft.com/office/drawing/2014/main" id="{98B1EAC0-810D-F176-BCE9-BD8F33971E33}"/>
              </a:ext>
            </a:extLst>
          </p:cNvPr>
          <p:cNvSpPr txBox="1">
            <a:spLocks/>
          </p:cNvSpPr>
          <p:nvPr/>
        </p:nvSpPr>
        <p:spPr>
          <a:xfrm>
            <a:off x="8720895" y="2790662"/>
            <a:ext cx="3200402" cy="26719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lnSpc>
                <a:spcPct val="110000"/>
              </a:lnSpc>
            </a:pPr>
            <a:r>
              <a:rPr lang="en-US" sz="1800"/>
              <a:t>HER2 IHC score incorporates both staining intensity and percentage of tumor cell staining</a:t>
            </a:r>
          </a:p>
          <a:p>
            <a:pPr marL="180975" indent="-180975">
              <a:lnSpc>
                <a:spcPct val="110000"/>
              </a:lnSpc>
            </a:pPr>
            <a:r>
              <a:rPr lang="en-US" sz="1800"/>
              <a:t>Both complete and basolateral/lateral staining patterns count towards percentage staining </a:t>
            </a:r>
            <a:br>
              <a:rPr lang="en-US" sz="1800"/>
            </a:br>
            <a:r>
              <a:rPr lang="en-US" sz="1800"/>
              <a:t>cut-off</a:t>
            </a:r>
          </a:p>
        </p:txBody>
      </p:sp>
    </p:spTree>
    <p:extLst>
      <p:ext uri="{BB962C8B-B14F-4D97-AF65-F5344CB8AC3E}">
        <p14:creationId xmlns:p14="http://schemas.microsoft.com/office/powerpoint/2010/main" val="4287659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A8C4EA-97C1-A949-0B28-DD2228E530F0}"/>
              </a:ext>
            </a:extLst>
          </p:cNvPr>
          <p:cNvSpPr txBox="1">
            <a:spLocks/>
          </p:cNvSpPr>
          <p:nvPr/>
        </p:nvSpPr>
        <p:spPr>
          <a:xfrm>
            <a:off x="237067" y="164070"/>
            <a:ext cx="11177430" cy="9014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lnSpc>
                <a:spcPct val="100000"/>
              </a:lnSpc>
              <a:spcAft>
                <a:spcPts val="0"/>
              </a:spcAft>
              <a:buClrTx/>
              <a:buSzTx/>
              <a:tabLst/>
              <a:defRPr/>
            </a:pPr>
            <a:endParaRPr lang="en-US" sz="3600" b="1">
              <a:solidFill>
                <a:schemeClr val="accent2"/>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8444DE3-F313-D75D-99D1-081BF6422CD0}"/>
              </a:ext>
            </a:extLst>
          </p:cNvPr>
          <p:cNvSpPr>
            <a:spLocks noGrp="1"/>
          </p:cNvSpPr>
          <p:nvPr>
            <p:ph type="title"/>
          </p:nvPr>
        </p:nvSpPr>
        <p:spPr>
          <a:xfrm>
            <a:off x="838200" y="365125"/>
            <a:ext cx="10515600" cy="1431996"/>
          </a:xfrm>
        </p:spPr>
        <p:txBody>
          <a:bodyPr>
            <a:noAutofit/>
          </a:bodyPr>
          <a:lstStyle/>
          <a:p>
            <a:r>
              <a:rPr lang="en-US" dirty="0"/>
              <a:t>Testing for HER2 Alterations (IHC/FISH) Was Largely Limited to the Few Indications for Trastuzumab and/or </a:t>
            </a:r>
            <a:r>
              <a:rPr lang="en-US" dirty="0" err="1"/>
              <a:t>Pertuzumab</a:t>
            </a:r>
            <a:r>
              <a:rPr lang="en-US" dirty="0"/>
              <a:t>, Until…</a:t>
            </a:r>
          </a:p>
        </p:txBody>
      </p:sp>
      <p:sp>
        <p:nvSpPr>
          <p:cNvPr id="12" name="TextBox 11">
            <a:extLst>
              <a:ext uri="{FF2B5EF4-FFF2-40B4-BE49-F238E27FC236}">
                <a16:creationId xmlns:a16="http://schemas.microsoft.com/office/drawing/2014/main" id="{DFC31869-8CE1-3909-F5BF-53F9C9E53F99}"/>
              </a:ext>
            </a:extLst>
          </p:cNvPr>
          <p:cNvSpPr txBox="1"/>
          <p:nvPr/>
        </p:nvSpPr>
        <p:spPr>
          <a:xfrm>
            <a:off x="1532965" y="2838211"/>
            <a:ext cx="9107556" cy="1477328"/>
          </a:xfrm>
          <a:prstGeom prst="rect">
            <a:avLst/>
          </a:prstGeom>
          <a:solidFill>
            <a:schemeClr val="accent2"/>
          </a:solidFill>
          <a:ln>
            <a:solidFill>
              <a:schemeClr val="tx1"/>
            </a:solidFill>
          </a:ln>
        </p:spPr>
        <p:txBody>
          <a:bodyPr wrap="square" tIns="182880" bIns="182880" rtlCol="0" anchor="ctr">
            <a:spAutoFit/>
          </a:bodyPr>
          <a:lstStyle/>
          <a:p>
            <a:r>
              <a:rPr lang="en-US">
                <a:solidFill>
                  <a:schemeClr val="bg1"/>
                </a:solidFill>
              </a:rPr>
              <a:t>January 19, 2023 — The Food and Drug Administration (FDA) granted accelerated approval to tucatinib in combination with trastuzumab for RAS wild-type HER2-positive unresectable or metastatic colorectal cancer that has progressed following fluoropyrimidine-, oxaliplatin-, and irinotecan-based chemotherapy.</a:t>
            </a:r>
          </a:p>
        </p:txBody>
      </p:sp>
    </p:spTree>
    <p:extLst>
      <p:ext uri="{BB962C8B-B14F-4D97-AF65-F5344CB8AC3E}">
        <p14:creationId xmlns:p14="http://schemas.microsoft.com/office/powerpoint/2010/main" val="2681782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54070-7D1E-4D00-F0CD-810DBCF60D9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A63449E-CFD0-DAA4-5186-BD11DAD943C8}"/>
              </a:ext>
            </a:extLst>
          </p:cNvPr>
          <p:cNvSpPr txBox="1">
            <a:spLocks/>
          </p:cNvSpPr>
          <p:nvPr/>
        </p:nvSpPr>
        <p:spPr>
          <a:xfrm>
            <a:off x="237067" y="164070"/>
            <a:ext cx="11177430" cy="9014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lnSpc>
                <a:spcPct val="100000"/>
              </a:lnSpc>
              <a:spcAft>
                <a:spcPts val="0"/>
              </a:spcAft>
              <a:buClrTx/>
              <a:buSzTx/>
              <a:tabLst/>
              <a:defRPr/>
            </a:pPr>
            <a:endParaRPr lang="en-US" sz="3600" b="1">
              <a:solidFill>
                <a:schemeClr val="accent2"/>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7BF9696-42D7-EB8B-25C1-9E1FF8FAAEAD}"/>
              </a:ext>
            </a:extLst>
          </p:cNvPr>
          <p:cNvSpPr>
            <a:spLocks noGrp="1"/>
          </p:cNvSpPr>
          <p:nvPr>
            <p:ph type="title"/>
          </p:nvPr>
        </p:nvSpPr>
        <p:spPr>
          <a:xfrm>
            <a:off x="838200" y="365125"/>
            <a:ext cx="10515600" cy="1431996"/>
          </a:xfrm>
        </p:spPr>
        <p:txBody>
          <a:bodyPr>
            <a:noAutofit/>
          </a:bodyPr>
          <a:lstStyle/>
          <a:p>
            <a:r>
              <a:rPr lang="en-US"/>
              <a:t>Testing for HER2 Alterations (IHC/FISH) Was Largely Limited to the Few Indications for Trastuzumab and/or </a:t>
            </a:r>
            <a:r>
              <a:rPr lang="en-US" err="1"/>
              <a:t>Pertuzumab</a:t>
            </a:r>
            <a:r>
              <a:rPr lang="en-US"/>
              <a:t>, Until…</a:t>
            </a:r>
          </a:p>
        </p:txBody>
      </p:sp>
      <p:sp>
        <p:nvSpPr>
          <p:cNvPr id="12" name="TextBox 11">
            <a:extLst>
              <a:ext uri="{FF2B5EF4-FFF2-40B4-BE49-F238E27FC236}">
                <a16:creationId xmlns:a16="http://schemas.microsoft.com/office/drawing/2014/main" id="{BD510952-50C3-7451-A982-D347F2DBCB97}"/>
              </a:ext>
            </a:extLst>
          </p:cNvPr>
          <p:cNvSpPr txBox="1"/>
          <p:nvPr/>
        </p:nvSpPr>
        <p:spPr>
          <a:xfrm>
            <a:off x="1532965" y="2838211"/>
            <a:ext cx="9107556" cy="1477328"/>
          </a:xfrm>
          <a:prstGeom prst="rect">
            <a:avLst/>
          </a:prstGeom>
          <a:solidFill>
            <a:schemeClr val="accent2"/>
          </a:solidFill>
          <a:ln>
            <a:solidFill>
              <a:schemeClr val="tx1"/>
            </a:solidFill>
          </a:ln>
        </p:spPr>
        <p:txBody>
          <a:bodyPr wrap="square" tIns="182880" bIns="182880" rtlCol="0" anchor="ctr">
            <a:spAutoFit/>
          </a:bodyPr>
          <a:lstStyle/>
          <a:p>
            <a:r>
              <a:rPr lang="en-US">
                <a:solidFill>
                  <a:schemeClr val="bg1"/>
                </a:solidFill>
              </a:rPr>
              <a:t>January 19, 2023 — The Food and Drug Administration (FDA) granted accelerated approval to tucatinib in combination with trastuzumab for RAS wild-type HER2-positive unresectable or metastatic colorectal cancer that has progressed following fluoropyrimidine-, oxaliplatin-, and irinotecan-based chemotherapy.</a:t>
            </a:r>
          </a:p>
        </p:txBody>
      </p:sp>
      <p:sp>
        <p:nvSpPr>
          <p:cNvPr id="3" name="TextBox 2">
            <a:extLst>
              <a:ext uri="{FF2B5EF4-FFF2-40B4-BE49-F238E27FC236}">
                <a16:creationId xmlns:a16="http://schemas.microsoft.com/office/drawing/2014/main" id="{453B0BE0-1C63-D7E1-FE5D-0AB98DDC4599}"/>
              </a:ext>
            </a:extLst>
          </p:cNvPr>
          <p:cNvSpPr txBox="1"/>
          <p:nvPr/>
        </p:nvSpPr>
        <p:spPr>
          <a:xfrm>
            <a:off x="1675740" y="3125362"/>
            <a:ext cx="9107556" cy="1477328"/>
          </a:xfrm>
          <a:prstGeom prst="rect">
            <a:avLst/>
          </a:prstGeom>
          <a:solidFill>
            <a:schemeClr val="accent2"/>
          </a:solidFill>
          <a:ln>
            <a:solidFill>
              <a:schemeClr val="tx1"/>
            </a:solidFill>
          </a:ln>
        </p:spPr>
        <p:txBody>
          <a:bodyPr wrap="square" tIns="182880" bIns="182880" rtlCol="0" anchor="ctr">
            <a:spAutoFit/>
          </a:bodyPr>
          <a:lstStyle/>
          <a:p>
            <a:r>
              <a:rPr lang="en-US" dirty="0">
                <a:solidFill>
                  <a:schemeClr val="bg1"/>
                </a:solidFill>
              </a:rPr>
              <a:t>April 5, 2024 — The Food and Drug Administration (FDA) granted accelerated approval to fam-trastuzumab </a:t>
            </a:r>
            <a:r>
              <a:rPr lang="en-US" dirty="0" err="1">
                <a:solidFill>
                  <a:schemeClr val="bg1"/>
                </a:solidFill>
              </a:rPr>
              <a:t>deruxtecan-nxki</a:t>
            </a:r>
            <a:r>
              <a:rPr lang="en-US" dirty="0">
                <a:solidFill>
                  <a:schemeClr val="bg1"/>
                </a:solidFill>
              </a:rPr>
              <a:t> for adult patients with unresectable or metastatic HER2-positive (IHC 3+) solid tumors who have received prior systemic treatment and have no satisfactory alternative treatment options.</a:t>
            </a:r>
          </a:p>
        </p:txBody>
      </p:sp>
    </p:spTree>
    <p:extLst>
      <p:ext uri="{BB962C8B-B14F-4D97-AF65-F5344CB8AC3E}">
        <p14:creationId xmlns:p14="http://schemas.microsoft.com/office/powerpoint/2010/main" val="1366933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BA782-3D63-EE2D-FF50-F69F3863682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C9EAF20-0CE8-BC4D-2165-F3E188D3FFD8}"/>
              </a:ext>
            </a:extLst>
          </p:cNvPr>
          <p:cNvSpPr txBox="1">
            <a:spLocks/>
          </p:cNvSpPr>
          <p:nvPr/>
        </p:nvSpPr>
        <p:spPr>
          <a:xfrm>
            <a:off x="237067" y="164070"/>
            <a:ext cx="11177430" cy="90140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fontAlgn="auto">
              <a:lnSpc>
                <a:spcPct val="100000"/>
              </a:lnSpc>
              <a:spcAft>
                <a:spcPts val="0"/>
              </a:spcAft>
              <a:buClrTx/>
              <a:buSzTx/>
              <a:tabLst/>
              <a:defRPr/>
            </a:pPr>
            <a:endParaRPr lang="en-US" sz="2800" b="1">
              <a:solidFill>
                <a:schemeClr val="accent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AFA662B-B630-45D3-7BDC-10EA09D7AB2D}"/>
              </a:ext>
            </a:extLst>
          </p:cNvPr>
          <p:cNvPicPr>
            <a:picLocks noChangeAspect="1"/>
          </p:cNvPicPr>
          <p:nvPr/>
        </p:nvPicPr>
        <p:blipFill>
          <a:blip r:embed="rId3"/>
          <a:stretch>
            <a:fillRect/>
          </a:stretch>
        </p:blipFill>
        <p:spPr>
          <a:xfrm>
            <a:off x="1403563" y="1319437"/>
            <a:ext cx="9488556" cy="3650507"/>
          </a:xfrm>
          <a:prstGeom prst="rect">
            <a:avLst/>
          </a:prstGeom>
          <a:ln>
            <a:noFill/>
          </a:ln>
        </p:spPr>
      </p:pic>
      <p:sp>
        <p:nvSpPr>
          <p:cNvPr id="7" name="TextBox 6">
            <a:extLst>
              <a:ext uri="{FF2B5EF4-FFF2-40B4-BE49-F238E27FC236}">
                <a16:creationId xmlns:a16="http://schemas.microsoft.com/office/drawing/2014/main" id="{F68814CB-7AD5-D4A3-8B30-39C5144D5290}"/>
              </a:ext>
            </a:extLst>
          </p:cNvPr>
          <p:cNvSpPr txBox="1"/>
          <p:nvPr/>
        </p:nvSpPr>
        <p:spPr>
          <a:xfrm>
            <a:off x="1532965" y="5111388"/>
            <a:ext cx="9107556" cy="646331"/>
          </a:xfrm>
          <a:prstGeom prst="rect">
            <a:avLst/>
          </a:prstGeom>
          <a:solidFill>
            <a:schemeClr val="accent2"/>
          </a:solidFill>
          <a:ln>
            <a:solidFill>
              <a:schemeClr val="tx1"/>
            </a:solidFill>
          </a:ln>
        </p:spPr>
        <p:txBody>
          <a:bodyPr wrap="square" tIns="182880" bIns="18288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Trastuzumab deruxtecan in gastric scoring HER2-positive disease (IHC 2+ and 3+)</a:t>
            </a:r>
          </a:p>
        </p:txBody>
      </p:sp>
      <p:sp>
        <p:nvSpPr>
          <p:cNvPr id="3" name="Title 2">
            <a:extLst>
              <a:ext uri="{FF2B5EF4-FFF2-40B4-BE49-F238E27FC236}">
                <a16:creationId xmlns:a16="http://schemas.microsoft.com/office/drawing/2014/main" id="{2AD4E900-9735-08B0-FCC5-A960AB9FE134}"/>
              </a:ext>
            </a:extLst>
          </p:cNvPr>
          <p:cNvSpPr>
            <a:spLocks noGrp="1"/>
          </p:cNvSpPr>
          <p:nvPr>
            <p:ph type="title"/>
          </p:nvPr>
        </p:nvSpPr>
        <p:spPr>
          <a:xfrm>
            <a:off x="838200" y="365125"/>
            <a:ext cx="10941424" cy="871393"/>
          </a:xfrm>
        </p:spPr>
        <p:txBody>
          <a:bodyPr>
            <a:normAutofit fontScale="90000"/>
          </a:bodyPr>
          <a:lstStyle/>
          <a:p>
            <a:r>
              <a:rPr lang="en-US" dirty="0"/>
              <a:t>And Further Evidence That HER2-Targeting ADCs and TKIs May Benefit Beyond Current Indications</a:t>
            </a:r>
          </a:p>
        </p:txBody>
      </p:sp>
      <p:sp>
        <p:nvSpPr>
          <p:cNvPr id="2" name="Footer Placeholder 3">
            <a:extLst>
              <a:ext uri="{FF2B5EF4-FFF2-40B4-BE49-F238E27FC236}">
                <a16:creationId xmlns:a16="http://schemas.microsoft.com/office/drawing/2014/main" id="{EA99AA63-7868-2D5D-2235-99806F4DFE24}"/>
              </a:ext>
            </a:extLst>
          </p:cNvPr>
          <p:cNvSpPr>
            <a:spLocks noGrp="1"/>
          </p:cNvSpPr>
          <p:nvPr>
            <p:ph type="ftr" sz="quarter" idx="3"/>
          </p:nvPr>
        </p:nvSpPr>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b="0" i="0" u="none" strike="noStrike" kern="0" cap="none" spc="0" normalizeH="0" baseline="0" noProof="0">
                <a:ln>
                  <a:noFill/>
                </a:ln>
                <a:solidFill>
                  <a:srgbClr val="000000"/>
                </a:solidFill>
                <a:effectLst/>
                <a:uLnTx/>
                <a:uFillTx/>
                <a:latin typeface="+mj-lt"/>
                <a:ea typeface="+mn-ea"/>
                <a:cs typeface="Arial"/>
                <a:sym typeface="Arial"/>
              </a:rPr>
              <a:t>Meric-Bernstam F, et al. </a:t>
            </a:r>
            <a:r>
              <a:rPr kumimoji="0" lang="en-US" b="0" i="1" u="none" strike="noStrike" kern="0" cap="none" spc="0" normalizeH="0" baseline="0" noProof="0">
                <a:ln>
                  <a:noFill/>
                </a:ln>
                <a:solidFill>
                  <a:srgbClr val="000000"/>
                </a:solidFill>
                <a:effectLst/>
                <a:uLnTx/>
                <a:uFillTx/>
                <a:latin typeface="+mj-lt"/>
                <a:ea typeface="+mn-ea"/>
                <a:cs typeface="Arial"/>
                <a:sym typeface="Arial"/>
              </a:rPr>
              <a:t>J Clin Oncol. </a:t>
            </a:r>
            <a:r>
              <a:rPr kumimoji="0" lang="en-US" b="0" i="0" u="none" strike="noStrike" kern="0" cap="none" spc="0" normalizeH="0" baseline="0" noProof="0">
                <a:ln>
                  <a:noFill/>
                </a:ln>
                <a:solidFill>
                  <a:srgbClr val="000000"/>
                </a:solidFill>
                <a:effectLst/>
                <a:uLnTx/>
                <a:uFillTx/>
                <a:latin typeface="+mj-lt"/>
                <a:ea typeface="+mn-ea"/>
                <a:cs typeface="Arial"/>
                <a:sym typeface="Arial"/>
              </a:rPr>
              <a:t>2024</a:t>
            </a:r>
            <a:r>
              <a:rPr lang="en-US" kern="0">
                <a:solidFill>
                  <a:srgbClr val="000000"/>
                </a:solidFill>
                <a:latin typeface="+mj-lt"/>
                <a:cs typeface="Arial"/>
                <a:sym typeface="Arial"/>
              </a:rPr>
              <a:t>;42(1):47-58.</a:t>
            </a:r>
            <a:endParaRPr kumimoji="0" lang="en-US" b="0" i="0" u="none" strike="noStrike" kern="0" cap="none" spc="0" normalizeH="0" baseline="0" noProof="0">
              <a:ln>
                <a:noFill/>
              </a:ln>
              <a:solidFill>
                <a:srgbClr val="000000"/>
              </a:solidFill>
              <a:effectLst/>
              <a:uLnTx/>
              <a:uFillTx/>
              <a:latin typeface="+mj-lt"/>
              <a:ea typeface="+mn-ea"/>
              <a:cs typeface="Arial"/>
              <a:sym typeface="Arial"/>
            </a:endParaRPr>
          </a:p>
        </p:txBody>
      </p:sp>
    </p:spTree>
    <p:extLst>
      <p:ext uri="{BB962C8B-B14F-4D97-AF65-F5344CB8AC3E}">
        <p14:creationId xmlns:p14="http://schemas.microsoft.com/office/powerpoint/2010/main" val="116554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5A06F98-0D6B-5757-9202-66145D52470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803790E-29D2-3040-8ADC-935C3635AE5D}"/>
              </a:ext>
            </a:extLst>
          </p:cNvPr>
          <p:cNvSpPr txBox="1"/>
          <p:nvPr/>
        </p:nvSpPr>
        <p:spPr>
          <a:xfrm>
            <a:off x="3671094" y="5160143"/>
            <a:ext cx="4943517" cy="646331"/>
          </a:xfrm>
          <a:prstGeom prst="rect">
            <a:avLst/>
          </a:prstGeom>
          <a:solidFill>
            <a:schemeClr val="accent2"/>
          </a:solidFill>
          <a:ln>
            <a:solidFill>
              <a:schemeClr val="tx1"/>
            </a:solidFill>
          </a:ln>
        </p:spPr>
        <p:txBody>
          <a:bodyPr wrap="square" tIns="182880" bIns="18288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Trastuzumab deruxtecan in HER2 mutations</a:t>
            </a:r>
          </a:p>
        </p:txBody>
      </p:sp>
      <p:sp>
        <p:nvSpPr>
          <p:cNvPr id="4" name="Title 3">
            <a:extLst>
              <a:ext uri="{FF2B5EF4-FFF2-40B4-BE49-F238E27FC236}">
                <a16:creationId xmlns:a16="http://schemas.microsoft.com/office/drawing/2014/main" id="{98FFD8E1-01E1-85B5-FC97-19F5241ABC27}"/>
              </a:ext>
            </a:extLst>
          </p:cNvPr>
          <p:cNvSpPr>
            <a:spLocks noGrp="1"/>
          </p:cNvSpPr>
          <p:nvPr>
            <p:ph type="title"/>
          </p:nvPr>
        </p:nvSpPr>
        <p:spPr>
          <a:xfrm>
            <a:off x="838200" y="365125"/>
            <a:ext cx="10793506" cy="871393"/>
          </a:xfrm>
        </p:spPr>
        <p:txBody>
          <a:bodyPr>
            <a:normAutofit fontScale="90000"/>
          </a:bodyPr>
          <a:lstStyle/>
          <a:p>
            <a:r>
              <a:rPr lang="en-US"/>
              <a:t>And Further Evidence That HER2-Targeting ADCs and TKIs May Benefit Beyond Current Indications</a:t>
            </a:r>
          </a:p>
        </p:txBody>
      </p:sp>
      <p:sp>
        <p:nvSpPr>
          <p:cNvPr id="2" name="Footer Placeholder 1">
            <a:extLst>
              <a:ext uri="{FF2B5EF4-FFF2-40B4-BE49-F238E27FC236}">
                <a16:creationId xmlns:a16="http://schemas.microsoft.com/office/drawing/2014/main" id="{345E83DD-3E63-A8EB-7A83-D254F1FD174B}"/>
              </a:ext>
            </a:extLst>
          </p:cNvPr>
          <p:cNvSpPr>
            <a:spLocks noGrp="1"/>
          </p:cNvSpPr>
          <p:nvPr>
            <p:ph type="ftr" sz="quarter" idx="3"/>
          </p:nvPr>
        </p:nvSpPr>
        <p:spPr/>
        <p:txBody>
          <a:bodyPr/>
          <a:lstStyle/>
          <a:p>
            <a:r>
              <a:rPr lang="en-US"/>
              <a:t>Li BT, et al. ESMO 2023. Abstract 1321MO.</a:t>
            </a:r>
          </a:p>
        </p:txBody>
      </p:sp>
      <p:sp>
        <p:nvSpPr>
          <p:cNvPr id="8" name="Title 2">
            <a:extLst>
              <a:ext uri="{FF2B5EF4-FFF2-40B4-BE49-F238E27FC236}">
                <a16:creationId xmlns:a16="http://schemas.microsoft.com/office/drawing/2014/main" id="{84A3F0A2-BB1F-FA59-9C54-671745731D76}"/>
              </a:ext>
            </a:extLst>
          </p:cNvPr>
          <p:cNvSpPr txBox="1">
            <a:spLocks/>
          </p:cNvSpPr>
          <p:nvPr/>
        </p:nvSpPr>
        <p:spPr>
          <a:xfrm>
            <a:off x="1284248" y="-360535"/>
            <a:ext cx="10515600" cy="871393"/>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endParaRPr lang="en-US"/>
          </a:p>
        </p:txBody>
      </p:sp>
      <p:grpSp>
        <p:nvGrpSpPr>
          <p:cNvPr id="13" name="Group 12">
            <a:extLst>
              <a:ext uri="{FF2B5EF4-FFF2-40B4-BE49-F238E27FC236}">
                <a16:creationId xmlns:a16="http://schemas.microsoft.com/office/drawing/2014/main" id="{078CB277-8E4E-1739-9CBA-C8C23ACC45CD}"/>
              </a:ext>
            </a:extLst>
          </p:cNvPr>
          <p:cNvGrpSpPr/>
          <p:nvPr/>
        </p:nvGrpSpPr>
        <p:grpSpPr>
          <a:xfrm>
            <a:off x="1165233" y="1174878"/>
            <a:ext cx="9736029" cy="3907775"/>
            <a:chOff x="1723800" y="1452282"/>
            <a:chExt cx="8859036" cy="3555774"/>
          </a:xfrm>
        </p:grpSpPr>
        <p:pic>
          <p:nvPicPr>
            <p:cNvPr id="3" name="Picture 2">
              <a:extLst>
                <a:ext uri="{FF2B5EF4-FFF2-40B4-BE49-F238E27FC236}">
                  <a16:creationId xmlns:a16="http://schemas.microsoft.com/office/drawing/2014/main" id="{480254A0-E3E3-64D5-E9AD-A74D688C052F}"/>
                </a:ext>
              </a:extLst>
            </p:cNvPr>
            <p:cNvPicPr>
              <a:picLocks noChangeAspect="1"/>
            </p:cNvPicPr>
            <p:nvPr/>
          </p:nvPicPr>
          <p:blipFill>
            <a:blip r:embed="rId2"/>
            <a:srcRect/>
            <a:stretch>
              <a:fillRect/>
            </a:stretch>
          </p:blipFill>
          <p:spPr>
            <a:xfrm>
              <a:off x="1723800" y="1578880"/>
              <a:ext cx="8744399" cy="3429176"/>
            </a:xfrm>
            <a:prstGeom prst="rect">
              <a:avLst/>
            </a:prstGeom>
            <a:ln w="38100">
              <a:noFill/>
            </a:ln>
          </p:spPr>
        </p:pic>
        <p:sp>
          <p:nvSpPr>
            <p:cNvPr id="11" name="Rectangle 10">
              <a:extLst>
                <a:ext uri="{FF2B5EF4-FFF2-40B4-BE49-F238E27FC236}">
                  <a16:creationId xmlns:a16="http://schemas.microsoft.com/office/drawing/2014/main" id="{41A2FAC6-0491-1D58-6C0E-3F84DB8218AC}"/>
                </a:ext>
              </a:extLst>
            </p:cNvPr>
            <p:cNvSpPr/>
            <p:nvPr/>
          </p:nvSpPr>
          <p:spPr>
            <a:xfrm>
              <a:off x="2770094" y="1452282"/>
              <a:ext cx="4235824" cy="322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F55671-3A5F-0537-F9B0-E2B29846CA5C}"/>
                </a:ext>
              </a:extLst>
            </p:cNvPr>
            <p:cNvSpPr/>
            <p:nvPr/>
          </p:nvSpPr>
          <p:spPr>
            <a:xfrm>
              <a:off x="9708776" y="1452282"/>
              <a:ext cx="874060" cy="3227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88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54FE-C60A-FC28-008B-F265335636F4}"/>
              </a:ext>
            </a:extLst>
          </p:cNvPr>
          <p:cNvSpPr txBox="1">
            <a:spLocks/>
          </p:cNvSpPr>
          <p:nvPr/>
        </p:nvSpPr>
        <p:spPr>
          <a:xfrm>
            <a:off x="237067" y="164070"/>
            <a:ext cx="11177430" cy="9014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4" name="Picture 3">
            <a:extLst>
              <a:ext uri="{FF2B5EF4-FFF2-40B4-BE49-F238E27FC236}">
                <a16:creationId xmlns:a16="http://schemas.microsoft.com/office/drawing/2014/main" id="{05061B8B-36E3-9617-B085-A943D24FAACB}"/>
              </a:ext>
            </a:extLst>
          </p:cNvPr>
          <p:cNvPicPr>
            <a:picLocks noChangeAspect="1"/>
          </p:cNvPicPr>
          <p:nvPr/>
        </p:nvPicPr>
        <p:blipFill>
          <a:blip r:embed="rId3"/>
          <a:srcRect b="11334"/>
          <a:stretch>
            <a:fillRect/>
          </a:stretch>
        </p:blipFill>
        <p:spPr>
          <a:xfrm>
            <a:off x="252468" y="1808149"/>
            <a:ext cx="11687064" cy="3584603"/>
          </a:xfrm>
          <a:prstGeom prst="rect">
            <a:avLst/>
          </a:prstGeom>
        </p:spPr>
      </p:pic>
      <p:sp>
        <p:nvSpPr>
          <p:cNvPr id="3" name="Title 2">
            <a:extLst>
              <a:ext uri="{FF2B5EF4-FFF2-40B4-BE49-F238E27FC236}">
                <a16:creationId xmlns:a16="http://schemas.microsoft.com/office/drawing/2014/main" id="{72E13899-01BC-54C0-06A3-3F321CEDBF90}"/>
              </a:ext>
            </a:extLst>
          </p:cNvPr>
          <p:cNvSpPr>
            <a:spLocks noGrp="1"/>
          </p:cNvSpPr>
          <p:nvPr>
            <p:ph type="title"/>
          </p:nvPr>
        </p:nvSpPr>
        <p:spPr/>
        <p:txBody>
          <a:bodyPr>
            <a:normAutofit fontScale="90000"/>
          </a:bodyPr>
          <a:lstStyle/>
          <a:p>
            <a:r>
              <a:rPr lang="en-US"/>
              <a:t>We Are Identifying More Alterations in HER2 With Common Use of NGS Plus Panels of IHC</a:t>
            </a:r>
          </a:p>
        </p:txBody>
      </p:sp>
      <p:sp>
        <p:nvSpPr>
          <p:cNvPr id="7" name="Footer Placeholder 6">
            <a:extLst>
              <a:ext uri="{FF2B5EF4-FFF2-40B4-BE49-F238E27FC236}">
                <a16:creationId xmlns:a16="http://schemas.microsoft.com/office/drawing/2014/main" id="{9B3BA665-28A8-4B2A-1E19-4331C1847F7F}"/>
              </a:ext>
            </a:extLst>
          </p:cNvPr>
          <p:cNvSpPr>
            <a:spLocks noGrp="1"/>
          </p:cNvSpPr>
          <p:nvPr>
            <p:ph type="ftr" sz="quarter" idx="3"/>
          </p:nvPr>
        </p:nvSpPr>
        <p:spPr>
          <a:xfrm>
            <a:off x="1401418" y="5964383"/>
            <a:ext cx="8038418" cy="642566"/>
          </a:xfrm>
        </p:spPr>
        <p:txBody>
          <a:bodyPr/>
          <a:lstStyle/>
          <a:p>
            <a:r>
              <a:rPr lang="en-US"/>
              <a:t>*ISH is a molecular testing method that detects HER2 (ERBB2) DNA copy number, while NGS detects both HER2 (ERBB2) DNA copy number, RNA transcripts, and/or HER2 (ERBB2) mutations.</a:t>
            </a:r>
            <a:br>
              <a:rPr lang="en-US"/>
            </a:br>
            <a:r>
              <a:rPr lang="en-US"/>
              <a:t>HER2Know. https://www.her2know.com/content/dam/</a:t>
            </a:r>
            <a:r>
              <a:rPr lang="en-US" err="1"/>
              <a:t>intelligentcontent</a:t>
            </a:r>
            <a:r>
              <a:rPr lang="en-US"/>
              <a:t>/unbranded/her2know-phase-2/us/</a:t>
            </a:r>
            <a:r>
              <a:rPr lang="en-US" err="1"/>
              <a:t>en</a:t>
            </a:r>
            <a:r>
              <a:rPr lang="en-US"/>
              <a:t>/resources/HER2-Testing-in-Solid-Tumors.pdf</a:t>
            </a:r>
          </a:p>
        </p:txBody>
      </p:sp>
      <p:sp>
        <p:nvSpPr>
          <p:cNvPr id="5" name="Rectangle 4">
            <a:extLst>
              <a:ext uri="{FF2B5EF4-FFF2-40B4-BE49-F238E27FC236}">
                <a16:creationId xmlns:a16="http://schemas.microsoft.com/office/drawing/2014/main" id="{2160D826-F2CE-6B5C-AA0D-5E9C37EB7A0B}"/>
              </a:ext>
            </a:extLst>
          </p:cNvPr>
          <p:cNvSpPr/>
          <p:nvPr/>
        </p:nvSpPr>
        <p:spPr>
          <a:xfrm>
            <a:off x="1649113" y="1900749"/>
            <a:ext cx="1973763" cy="3388883"/>
          </a:xfrm>
          <a:prstGeom prst="rect">
            <a:avLst/>
          </a:prstGeom>
          <a:noFill/>
          <a:ln w="25400">
            <a:solidFill>
              <a:schemeClr val="bg1"/>
            </a:solidFill>
          </a:ln>
          <a:effectLst>
            <a:glow rad="76800">
              <a:schemeClr val="accent1">
                <a:alpha val="7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4816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593C1-B6AC-271E-C0EF-493D5C555AEA}"/>
              </a:ext>
            </a:extLst>
          </p:cNvPr>
          <p:cNvPicPr>
            <a:picLocks noChangeAspect="1"/>
          </p:cNvPicPr>
          <p:nvPr/>
        </p:nvPicPr>
        <p:blipFill>
          <a:blip r:embed="rId3"/>
          <a:srcRect b="8111"/>
          <a:stretch>
            <a:fillRect/>
          </a:stretch>
        </p:blipFill>
        <p:spPr>
          <a:xfrm>
            <a:off x="2380036" y="1605225"/>
            <a:ext cx="7431927" cy="5107330"/>
          </a:xfrm>
          <a:prstGeom prst="rect">
            <a:avLst/>
          </a:prstGeom>
        </p:spPr>
      </p:pic>
      <p:sp>
        <p:nvSpPr>
          <p:cNvPr id="2" name="Title 1">
            <a:extLst>
              <a:ext uri="{FF2B5EF4-FFF2-40B4-BE49-F238E27FC236}">
                <a16:creationId xmlns:a16="http://schemas.microsoft.com/office/drawing/2014/main" id="{BF960B73-3954-0853-348D-7B3E2D1529DA}"/>
              </a:ext>
            </a:extLst>
          </p:cNvPr>
          <p:cNvSpPr>
            <a:spLocks noGrp="1"/>
          </p:cNvSpPr>
          <p:nvPr>
            <p:ph type="title"/>
          </p:nvPr>
        </p:nvSpPr>
        <p:spPr>
          <a:xfrm>
            <a:off x="838200" y="365125"/>
            <a:ext cx="10515600" cy="1208181"/>
          </a:xfrm>
        </p:spPr>
        <p:txBody>
          <a:bodyPr>
            <a:normAutofit fontScale="90000"/>
          </a:bodyPr>
          <a:lstStyle/>
          <a:p>
            <a:r>
              <a:rPr lang="en-US"/>
              <a:t>HER2 IHC, Amplification, and Mutations by Disease Type: What Is the Predictive Value of Each </a:t>
            </a:r>
            <a:br>
              <a:rPr lang="en-US"/>
            </a:br>
            <a:r>
              <a:rPr lang="en-US"/>
              <a:t>of These Across Solid Tumors?</a:t>
            </a:r>
          </a:p>
        </p:txBody>
      </p:sp>
      <p:sp>
        <p:nvSpPr>
          <p:cNvPr id="3" name="Footer Placeholder 2">
            <a:extLst>
              <a:ext uri="{FF2B5EF4-FFF2-40B4-BE49-F238E27FC236}">
                <a16:creationId xmlns:a16="http://schemas.microsoft.com/office/drawing/2014/main" id="{83F9F24C-D8D4-7BD3-3DB2-F9806AB2B81E}"/>
              </a:ext>
            </a:extLst>
          </p:cNvPr>
          <p:cNvSpPr>
            <a:spLocks noGrp="1"/>
          </p:cNvSpPr>
          <p:nvPr>
            <p:ph type="ftr" sz="quarter" idx="3"/>
          </p:nvPr>
        </p:nvSpPr>
        <p:spPr/>
        <p:txBody>
          <a:bodyPr/>
          <a:lstStyle/>
          <a:p>
            <a:r>
              <a:rPr lang="en-US"/>
              <a:t>Yoon J, Oh DY. </a:t>
            </a:r>
            <a:r>
              <a:rPr lang="en-US" i="1"/>
              <a:t>Nat Rev Clin Oncol</a:t>
            </a:r>
            <a:r>
              <a:rPr lang="en-US"/>
              <a:t>. 2024;21(9):675-700.</a:t>
            </a:r>
          </a:p>
        </p:txBody>
      </p:sp>
      <p:pic>
        <p:nvPicPr>
          <p:cNvPr id="6" name="Picture 5">
            <a:extLst>
              <a:ext uri="{FF2B5EF4-FFF2-40B4-BE49-F238E27FC236}">
                <a16:creationId xmlns:a16="http://schemas.microsoft.com/office/drawing/2014/main" id="{E4DA9743-7AD6-45F6-87C9-E4A13E1312B4}"/>
              </a:ext>
            </a:extLst>
          </p:cNvPr>
          <p:cNvPicPr>
            <a:picLocks noChangeAspect="1"/>
          </p:cNvPicPr>
          <p:nvPr/>
        </p:nvPicPr>
        <p:blipFill>
          <a:blip r:embed="rId3"/>
          <a:srcRect l="46133" t="92709"/>
          <a:stretch>
            <a:fillRect/>
          </a:stretch>
        </p:blipFill>
        <p:spPr>
          <a:xfrm>
            <a:off x="1002542" y="1605225"/>
            <a:ext cx="3621927" cy="366650"/>
          </a:xfrm>
          <a:prstGeom prst="rect">
            <a:avLst/>
          </a:prstGeom>
        </p:spPr>
      </p:pic>
    </p:spTree>
    <p:extLst>
      <p:ext uri="{BB962C8B-B14F-4D97-AF65-F5344CB8AC3E}">
        <p14:creationId xmlns:p14="http://schemas.microsoft.com/office/powerpoint/2010/main" val="146565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506703"/>
            <a:ext cx="9550400" cy="1676400"/>
          </a:xfrm>
        </p:spPr>
        <p:txBody>
          <a:bodyPr>
            <a:normAutofit/>
          </a:bodyPr>
          <a:lstStyle/>
          <a:p>
            <a:pPr>
              <a:defRPr/>
            </a:pPr>
            <a:r>
              <a:rPr lang="en-US" sz="4000" dirty="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dirty="0">
                <a:solidFill>
                  <a:schemeClr val="tx1"/>
                </a:solidFill>
                <a:latin typeface="Arial" charset="0"/>
                <a:ea typeface="ＭＳ Ｐゴシック" charset="0"/>
              </a:rPr>
              <a:t>This slide deck in its original and unaltered format is for educational purposes and is current as of May 2026.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conditions and possible contraindications </a:t>
            </a:r>
            <a:r>
              <a:rPr lang="en-US" altLang="ja-JP" sz="1799" dirty="0">
                <a:latin typeface="Arial" charset="0"/>
                <a:ea typeface="ＭＳ Ｐゴシック" charset="0"/>
              </a:rPr>
              <a:t>and/or</a:t>
            </a:r>
            <a:r>
              <a:rPr lang="en-US" altLang="ja-JP" sz="1799" dirty="0">
                <a:solidFill>
                  <a:schemeClr val="tx1"/>
                </a:solidFill>
                <a:latin typeface="Arial" charset="0"/>
                <a:ea typeface="ＭＳ Ｐゴシック" charset="0"/>
              </a:rPr>
              <a:t> dangers in use, review of any applicable manufacturer</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s product information, and comparison with recommendations of other authorities.</a:t>
            </a:r>
            <a:endParaRPr lang="en-US" sz="1799" dirty="0">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8B7C4-0D80-4A65-541E-B3C28152D968}"/>
              </a:ext>
            </a:extLst>
          </p:cNvPr>
          <p:cNvPicPr>
            <a:picLocks noChangeAspect="1"/>
          </p:cNvPicPr>
          <p:nvPr/>
        </p:nvPicPr>
        <p:blipFill>
          <a:blip r:embed="rId3"/>
          <a:srcRect b="10840"/>
          <a:stretch>
            <a:fillRect/>
          </a:stretch>
        </p:blipFill>
        <p:spPr>
          <a:xfrm>
            <a:off x="1415682" y="1428444"/>
            <a:ext cx="9360636" cy="4478482"/>
          </a:xfrm>
          <a:prstGeom prst="rect">
            <a:avLst/>
          </a:prstGeom>
        </p:spPr>
      </p:pic>
      <p:sp>
        <p:nvSpPr>
          <p:cNvPr id="4" name="Title 1">
            <a:extLst>
              <a:ext uri="{FF2B5EF4-FFF2-40B4-BE49-F238E27FC236}">
                <a16:creationId xmlns:a16="http://schemas.microsoft.com/office/drawing/2014/main" id="{28CEBBAA-282A-831A-560A-AAA22D12BA71}"/>
              </a:ext>
            </a:extLst>
          </p:cNvPr>
          <p:cNvSpPr txBox="1">
            <a:spLocks/>
          </p:cNvSpPr>
          <p:nvPr/>
        </p:nvSpPr>
        <p:spPr>
          <a:xfrm>
            <a:off x="237067" y="164070"/>
            <a:ext cx="11177430" cy="9014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2" name="Title 1">
            <a:extLst>
              <a:ext uri="{FF2B5EF4-FFF2-40B4-BE49-F238E27FC236}">
                <a16:creationId xmlns:a16="http://schemas.microsoft.com/office/drawing/2014/main" id="{8A20E0F2-1D4B-A7B6-EDB4-85B2B047DD6D}"/>
              </a:ext>
            </a:extLst>
          </p:cNvPr>
          <p:cNvSpPr>
            <a:spLocks noGrp="1"/>
          </p:cNvSpPr>
          <p:nvPr>
            <p:ph type="title"/>
          </p:nvPr>
        </p:nvSpPr>
        <p:spPr>
          <a:xfrm>
            <a:off x="838200" y="365125"/>
            <a:ext cx="10515600" cy="871393"/>
          </a:xfrm>
        </p:spPr>
        <p:txBody>
          <a:bodyPr>
            <a:normAutofit fontScale="90000"/>
          </a:bodyPr>
          <a:lstStyle/>
          <a:p>
            <a:r>
              <a:rPr lang="en-US"/>
              <a:t>Still, Only Breast and Gastric Have CAP Guidelines—</a:t>
            </a:r>
            <a:br>
              <a:rPr lang="en-US"/>
            </a:br>
            <a:r>
              <a:rPr lang="en-US"/>
              <a:t>We Have a Lot to Learn in Order to Effectively Guide Therapy Across Other Solid Tumors</a:t>
            </a:r>
          </a:p>
        </p:txBody>
      </p:sp>
      <p:sp>
        <p:nvSpPr>
          <p:cNvPr id="5" name="Footer Placeholder 6">
            <a:extLst>
              <a:ext uri="{FF2B5EF4-FFF2-40B4-BE49-F238E27FC236}">
                <a16:creationId xmlns:a16="http://schemas.microsoft.com/office/drawing/2014/main" id="{C0BB9F99-A067-FB18-4872-F90DEA27B8DA}"/>
              </a:ext>
            </a:extLst>
          </p:cNvPr>
          <p:cNvSpPr>
            <a:spLocks noGrp="1"/>
          </p:cNvSpPr>
          <p:nvPr>
            <p:ph type="ftr" sz="quarter" idx="3"/>
          </p:nvPr>
        </p:nvSpPr>
        <p:spPr>
          <a:xfrm>
            <a:off x="1401417" y="5964383"/>
            <a:ext cx="9223513" cy="642566"/>
          </a:xfrm>
        </p:spPr>
        <p:txBody>
          <a:bodyPr/>
          <a:lstStyle/>
          <a:p>
            <a:r>
              <a:rPr lang="en-US"/>
              <a:t>*Assay-scoring system combinations should be validated according to the intended clinical use of the test, and the validation cohort should consist of at least 20 positive and 20 negative tissues. **Scoring criteria at discretion of laboratory director. †Where specific templates are not available, the CAP template for Reporting Results of Quantitative IHC Biomarker Testing of  Specimens from Patients With Carcinoma may be used.</a:t>
            </a:r>
            <a:br>
              <a:rPr lang="en-US"/>
            </a:br>
            <a:r>
              <a:rPr lang="en-US"/>
              <a:t>HER2Know. https://www.her2know.com/content/dam/</a:t>
            </a:r>
            <a:r>
              <a:rPr lang="en-US" err="1"/>
              <a:t>intelligentcontent</a:t>
            </a:r>
            <a:r>
              <a:rPr lang="en-US"/>
              <a:t>/unbranded/her2know-phase-2/us/</a:t>
            </a:r>
            <a:r>
              <a:rPr lang="en-US" err="1"/>
              <a:t>en</a:t>
            </a:r>
            <a:r>
              <a:rPr lang="en-US"/>
              <a:t>/resources/HER2-Testing-in-Solid-Tumors.pdf</a:t>
            </a:r>
          </a:p>
        </p:txBody>
      </p:sp>
    </p:spTree>
    <p:extLst>
      <p:ext uri="{BB962C8B-B14F-4D97-AF65-F5344CB8AC3E}">
        <p14:creationId xmlns:p14="http://schemas.microsoft.com/office/powerpoint/2010/main" val="3459489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0A63ACE-95E6-3CE7-E78F-6B3E0C6A4FAD}"/>
              </a:ext>
            </a:extLst>
          </p:cNvPr>
          <p:cNvGrpSpPr/>
          <p:nvPr/>
        </p:nvGrpSpPr>
        <p:grpSpPr>
          <a:xfrm>
            <a:off x="2830900" y="47313"/>
            <a:ext cx="7806652" cy="6631272"/>
            <a:chOff x="4900347" y="625631"/>
            <a:chExt cx="6576784" cy="5586574"/>
          </a:xfrm>
        </p:grpSpPr>
        <p:pic>
          <p:nvPicPr>
            <p:cNvPr id="10" name="Picture 9">
              <a:extLst>
                <a:ext uri="{FF2B5EF4-FFF2-40B4-BE49-F238E27FC236}">
                  <a16:creationId xmlns:a16="http://schemas.microsoft.com/office/drawing/2014/main" id="{2DF20151-56A0-2EC4-022B-0C3A342050EA}"/>
                </a:ext>
              </a:extLst>
            </p:cNvPr>
            <p:cNvPicPr>
              <a:picLocks noChangeAspect="1"/>
            </p:cNvPicPr>
            <p:nvPr/>
          </p:nvPicPr>
          <p:blipFill>
            <a:blip r:embed="rId3"/>
            <a:srcRect l="1170" t="475"/>
            <a:stretch>
              <a:fillRect/>
            </a:stretch>
          </p:blipFill>
          <p:spPr>
            <a:xfrm>
              <a:off x="4983197" y="625631"/>
              <a:ext cx="6493934" cy="5586574"/>
            </a:xfrm>
            <a:prstGeom prst="rect">
              <a:avLst/>
            </a:prstGeom>
          </p:spPr>
        </p:pic>
        <p:sp>
          <p:nvSpPr>
            <p:cNvPr id="11" name="Rectangle 10">
              <a:extLst>
                <a:ext uri="{FF2B5EF4-FFF2-40B4-BE49-F238E27FC236}">
                  <a16:creationId xmlns:a16="http://schemas.microsoft.com/office/drawing/2014/main" id="{DEB6AFEB-8AC4-8A35-8430-A7514DBB025E}"/>
                </a:ext>
              </a:extLst>
            </p:cNvPr>
            <p:cNvSpPr/>
            <p:nvPr/>
          </p:nvSpPr>
          <p:spPr>
            <a:xfrm>
              <a:off x="11165199" y="674973"/>
              <a:ext cx="287858" cy="3211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FCDE6F-4AC1-4848-CA50-4508989F60D6}"/>
                </a:ext>
              </a:extLst>
            </p:cNvPr>
            <p:cNvSpPr/>
            <p:nvPr/>
          </p:nvSpPr>
          <p:spPr>
            <a:xfrm>
              <a:off x="4900347" y="5872935"/>
              <a:ext cx="1028497" cy="2431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3">
            <a:extLst>
              <a:ext uri="{FF2B5EF4-FFF2-40B4-BE49-F238E27FC236}">
                <a16:creationId xmlns:a16="http://schemas.microsoft.com/office/drawing/2014/main" id="{0F584F93-F1CE-141F-A4DA-66C40866D7D9}"/>
              </a:ext>
            </a:extLst>
          </p:cNvPr>
          <p:cNvSpPr>
            <a:spLocks noGrp="1"/>
          </p:cNvSpPr>
          <p:nvPr>
            <p:ph type="title"/>
          </p:nvPr>
        </p:nvSpPr>
        <p:spPr>
          <a:xfrm>
            <a:off x="838200" y="105882"/>
            <a:ext cx="3209365" cy="1423334"/>
          </a:xfrm>
        </p:spPr>
        <p:txBody>
          <a:bodyPr>
            <a:normAutofit fontScale="90000"/>
          </a:bodyPr>
          <a:lstStyle/>
          <a:p>
            <a:r>
              <a:rPr lang="en-US"/>
              <a:t>Gastric HER2 IHC Scoring Algorithm</a:t>
            </a:r>
          </a:p>
        </p:txBody>
      </p:sp>
      <p:sp>
        <p:nvSpPr>
          <p:cNvPr id="3" name="Footer Placeholder 2">
            <a:extLst>
              <a:ext uri="{FF2B5EF4-FFF2-40B4-BE49-F238E27FC236}">
                <a16:creationId xmlns:a16="http://schemas.microsoft.com/office/drawing/2014/main" id="{FB900863-EFF2-9F54-FDED-3CECF25B466F}"/>
              </a:ext>
            </a:extLst>
          </p:cNvPr>
          <p:cNvSpPr>
            <a:spLocks noGrp="1"/>
          </p:cNvSpPr>
          <p:nvPr>
            <p:ph type="ftr" sz="quarter" idx="3"/>
          </p:nvPr>
        </p:nvSpPr>
        <p:spPr/>
        <p:txBody>
          <a:bodyPr/>
          <a:lstStyle/>
          <a:p>
            <a:r>
              <a:rPr lang="en-US"/>
              <a:t>HER2Know. </a:t>
            </a:r>
            <a:br>
              <a:rPr lang="en-US"/>
            </a:br>
            <a:r>
              <a:rPr lang="en-US"/>
              <a:t>https://www.her2know.com/gastric-</a:t>
            </a:r>
            <a:r>
              <a:rPr lang="en-US" err="1"/>
              <a:t>overview.html</a:t>
            </a:r>
            <a:endParaRPr lang="en-US"/>
          </a:p>
        </p:txBody>
      </p:sp>
    </p:spTree>
    <p:extLst>
      <p:ext uri="{BB962C8B-B14F-4D97-AF65-F5344CB8AC3E}">
        <p14:creationId xmlns:p14="http://schemas.microsoft.com/office/powerpoint/2010/main" val="3140179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427C-6682-DB16-5C0C-80F0B0562EAE}"/>
              </a:ext>
            </a:extLst>
          </p:cNvPr>
          <p:cNvSpPr>
            <a:spLocks noGrp="1"/>
          </p:cNvSpPr>
          <p:nvPr>
            <p:ph type="title"/>
          </p:nvPr>
        </p:nvSpPr>
        <p:spPr>
          <a:xfrm>
            <a:off x="838199" y="365125"/>
            <a:ext cx="7996519" cy="871393"/>
          </a:xfrm>
        </p:spPr>
        <p:txBody>
          <a:bodyPr>
            <a:normAutofit fontScale="90000"/>
          </a:bodyPr>
          <a:lstStyle/>
          <a:p>
            <a:r>
              <a:rPr lang="en-US"/>
              <a:t>How Does HER2 in Gastric Cancers Differ From Breast?</a:t>
            </a:r>
          </a:p>
        </p:txBody>
      </p:sp>
      <p:sp>
        <p:nvSpPr>
          <p:cNvPr id="5" name="Footer Placeholder 2">
            <a:extLst>
              <a:ext uri="{FF2B5EF4-FFF2-40B4-BE49-F238E27FC236}">
                <a16:creationId xmlns:a16="http://schemas.microsoft.com/office/drawing/2014/main" id="{90F9851E-3167-3358-E9A2-E669A74A37FD}"/>
              </a:ext>
            </a:extLst>
          </p:cNvPr>
          <p:cNvSpPr>
            <a:spLocks noGrp="1"/>
          </p:cNvSpPr>
          <p:nvPr>
            <p:ph type="ftr" sz="quarter" idx="3"/>
          </p:nvPr>
        </p:nvSpPr>
        <p:spPr/>
        <p:txBody>
          <a:bodyPr/>
          <a:lstStyle/>
          <a:p>
            <a:r>
              <a:rPr lang="en-US"/>
              <a:t>HER2Know. https://www.her2know.com/gastric-overview.html</a:t>
            </a:r>
          </a:p>
        </p:txBody>
      </p:sp>
      <p:grpSp>
        <p:nvGrpSpPr>
          <p:cNvPr id="12" name="Group 11">
            <a:extLst>
              <a:ext uri="{FF2B5EF4-FFF2-40B4-BE49-F238E27FC236}">
                <a16:creationId xmlns:a16="http://schemas.microsoft.com/office/drawing/2014/main" id="{8258B831-C6A3-EEF7-3958-0F7C0112E2FF}"/>
              </a:ext>
            </a:extLst>
          </p:cNvPr>
          <p:cNvGrpSpPr/>
          <p:nvPr/>
        </p:nvGrpSpPr>
        <p:grpSpPr>
          <a:xfrm>
            <a:off x="249956" y="2299447"/>
            <a:ext cx="11692087" cy="2474259"/>
            <a:chOff x="856993" y="2314308"/>
            <a:chExt cx="10802471" cy="2286000"/>
          </a:xfrm>
        </p:grpSpPr>
        <p:pic>
          <p:nvPicPr>
            <p:cNvPr id="3" name="Picture 2">
              <a:extLst>
                <a:ext uri="{FF2B5EF4-FFF2-40B4-BE49-F238E27FC236}">
                  <a16:creationId xmlns:a16="http://schemas.microsoft.com/office/drawing/2014/main" id="{6229EA58-EA8A-68B8-0029-ED02C39BE757}"/>
                </a:ext>
              </a:extLst>
            </p:cNvPr>
            <p:cNvPicPr>
              <a:picLocks noChangeAspect="1"/>
            </p:cNvPicPr>
            <p:nvPr/>
          </p:nvPicPr>
          <p:blipFill>
            <a:blip r:embed="rId2"/>
            <a:srcRect l="4214" t="21817" r="3656" b="17825"/>
            <a:stretch>
              <a:fillRect/>
            </a:stretch>
          </p:blipFill>
          <p:spPr>
            <a:xfrm>
              <a:off x="856993" y="2314308"/>
              <a:ext cx="10802471" cy="2286000"/>
            </a:xfrm>
            <a:prstGeom prst="rect">
              <a:avLst/>
            </a:prstGeom>
          </p:spPr>
        </p:pic>
        <p:sp>
          <p:nvSpPr>
            <p:cNvPr id="6" name="Rectangle 5">
              <a:extLst>
                <a:ext uri="{FF2B5EF4-FFF2-40B4-BE49-F238E27FC236}">
                  <a16:creationId xmlns:a16="http://schemas.microsoft.com/office/drawing/2014/main" id="{762CB766-5108-ED67-64BE-DB050F0128C1}"/>
                </a:ext>
              </a:extLst>
            </p:cNvPr>
            <p:cNvSpPr/>
            <p:nvPr/>
          </p:nvSpPr>
          <p:spPr>
            <a:xfrm>
              <a:off x="7295103" y="2783393"/>
              <a:ext cx="311499" cy="160774"/>
            </a:xfrm>
            <a:prstGeom prst="rect">
              <a:avLst/>
            </a:prstGeom>
            <a:solidFill>
              <a:srgbClr val="F1F7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8BDD58-835D-F030-54DC-82CC48B16A27}"/>
                </a:ext>
              </a:extLst>
            </p:cNvPr>
            <p:cNvSpPr/>
            <p:nvPr/>
          </p:nvSpPr>
          <p:spPr>
            <a:xfrm>
              <a:off x="6563248" y="3348613"/>
              <a:ext cx="311499" cy="160774"/>
            </a:xfrm>
            <a:prstGeom prst="rect">
              <a:avLst/>
            </a:prstGeom>
            <a:solidFill>
              <a:srgbClr val="F1F7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00DF47-5B6E-0E3F-ADDD-63C5D38FB508}"/>
                </a:ext>
              </a:extLst>
            </p:cNvPr>
            <p:cNvSpPr/>
            <p:nvPr/>
          </p:nvSpPr>
          <p:spPr>
            <a:xfrm>
              <a:off x="5618703" y="4051160"/>
              <a:ext cx="311499" cy="160774"/>
            </a:xfrm>
            <a:prstGeom prst="rect">
              <a:avLst/>
            </a:prstGeom>
            <a:solidFill>
              <a:srgbClr val="F1F7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DC31E5-9AEA-588E-9361-40566C748327}"/>
                </a:ext>
              </a:extLst>
            </p:cNvPr>
            <p:cNvSpPr/>
            <p:nvPr/>
          </p:nvSpPr>
          <p:spPr>
            <a:xfrm>
              <a:off x="10733314" y="2783393"/>
              <a:ext cx="311499" cy="160774"/>
            </a:xfrm>
            <a:prstGeom prst="rect">
              <a:avLst/>
            </a:prstGeom>
            <a:solidFill>
              <a:srgbClr val="F1F7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12365D-CC9F-BC6B-ADC4-F1483C1FD82D}"/>
                </a:ext>
              </a:extLst>
            </p:cNvPr>
            <p:cNvSpPr/>
            <p:nvPr/>
          </p:nvSpPr>
          <p:spPr>
            <a:xfrm>
              <a:off x="10120364" y="3358661"/>
              <a:ext cx="311499" cy="160774"/>
            </a:xfrm>
            <a:prstGeom prst="rect">
              <a:avLst/>
            </a:prstGeom>
            <a:solidFill>
              <a:srgbClr val="F1F7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C327B5-FA5C-8832-6CDE-E9C8703BE561}"/>
                </a:ext>
              </a:extLst>
            </p:cNvPr>
            <p:cNvSpPr/>
            <p:nvPr/>
          </p:nvSpPr>
          <p:spPr>
            <a:xfrm>
              <a:off x="8653827" y="4194350"/>
              <a:ext cx="311499" cy="160774"/>
            </a:xfrm>
            <a:prstGeom prst="rect">
              <a:avLst/>
            </a:prstGeom>
            <a:solidFill>
              <a:srgbClr val="F1F7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6155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FBD67-FA62-BC92-67E4-2700F97E69F0}"/>
              </a:ext>
            </a:extLst>
          </p:cNvPr>
          <p:cNvPicPr>
            <a:picLocks noChangeAspect="1"/>
          </p:cNvPicPr>
          <p:nvPr/>
        </p:nvPicPr>
        <p:blipFill>
          <a:blip r:embed="rId2"/>
          <a:srcRect b="13240"/>
          <a:stretch>
            <a:fillRect/>
          </a:stretch>
        </p:blipFill>
        <p:spPr>
          <a:xfrm>
            <a:off x="1114379" y="794242"/>
            <a:ext cx="9226916" cy="2530237"/>
          </a:xfrm>
          <a:prstGeom prst="rect">
            <a:avLst/>
          </a:prstGeom>
        </p:spPr>
      </p:pic>
      <p:sp>
        <p:nvSpPr>
          <p:cNvPr id="4" name="Title 1">
            <a:extLst>
              <a:ext uri="{FF2B5EF4-FFF2-40B4-BE49-F238E27FC236}">
                <a16:creationId xmlns:a16="http://schemas.microsoft.com/office/drawing/2014/main" id="{F5FD53BD-D75F-E487-B363-59E35802AF69}"/>
              </a:ext>
            </a:extLst>
          </p:cNvPr>
          <p:cNvSpPr txBox="1">
            <a:spLocks/>
          </p:cNvSpPr>
          <p:nvPr/>
        </p:nvSpPr>
        <p:spPr>
          <a:xfrm>
            <a:off x="237067" y="164070"/>
            <a:ext cx="11177430" cy="9014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6" name="Picture 5">
            <a:extLst>
              <a:ext uri="{FF2B5EF4-FFF2-40B4-BE49-F238E27FC236}">
                <a16:creationId xmlns:a16="http://schemas.microsoft.com/office/drawing/2014/main" id="{15B00B18-DAEC-2EE9-B7EA-764AD9A3287C}"/>
              </a:ext>
            </a:extLst>
          </p:cNvPr>
          <p:cNvPicPr>
            <a:picLocks noChangeAspect="1"/>
          </p:cNvPicPr>
          <p:nvPr/>
        </p:nvPicPr>
        <p:blipFill>
          <a:blip r:embed="rId3"/>
          <a:srcRect t="7821" b="7411"/>
          <a:stretch>
            <a:fillRect/>
          </a:stretch>
        </p:blipFill>
        <p:spPr>
          <a:xfrm>
            <a:off x="1087485" y="3385457"/>
            <a:ext cx="8503087" cy="2540779"/>
          </a:xfrm>
          <a:prstGeom prst="rect">
            <a:avLst/>
          </a:prstGeom>
        </p:spPr>
      </p:pic>
      <p:sp>
        <p:nvSpPr>
          <p:cNvPr id="2" name="Title 1">
            <a:extLst>
              <a:ext uri="{FF2B5EF4-FFF2-40B4-BE49-F238E27FC236}">
                <a16:creationId xmlns:a16="http://schemas.microsoft.com/office/drawing/2014/main" id="{1915D602-7AD2-1DD0-BC9D-4A8A48AB088C}"/>
              </a:ext>
            </a:extLst>
          </p:cNvPr>
          <p:cNvSpPr>
            <a:spLocks noGrp="1"/>
          </p:cNvSpPr>
          <p:nvPr>
            <p:ph type="title"/>
          </p:nvPr>
        </p:nvSpPr>
        <p:spPr/>
        <p:txBody>
          <a:bodyPr>
            <a:normAutofit fontScale="90000"/>
          </a:bodyPr>
          <a:lstStyle/>
          <a:p>
            <a:r>
              <a:rPr lang="en-US"/>
              <a:t>Testing in Gastrointestinal Cancers: A Closer Look</a:t>
            </a:r>
            <a:br>
              <a:rPr lang="en-US"/>
            </a:br>
            <a:endParaRPr lang="en-US"/>
          </a:p>
        </p:txBody>
      </p:sp>
      <p:sp>
        <p:nvSpPr>
          <p:cNvPr id="5" name="Footer Placeholder 4">
            <a:extLst>
              <a:ext uri="{FF2B5EF4-FFF2-40B4-BE49-F238E27FC236}">
                <a16:creationId xmlns:a16="http://schemas.microsoft.com/office/drawing/2014/main" id="{EA3B08D5-8B4F-F4AE-3B26-6D65B04CC7EC}"/>
              </a:ext>
            </a:extLst>
          </p:cNvPr>
          <p:cNvSpPr>
            <a:spLocks noGrp="1"/>
          </p:cNvSpPr>
          <p:nvPr>
            <p:ph type="ftr" sz="quarter" idx="3"/>
          </p:nvPr>
        </p:nvSpPr>
        <p:spPr>
          <a:xfrm>
            <a:off x="1401418" y="6115103"/>
            <a:ext cx="7554324" cy="642566"/>
          </a:xfrm>
        </p:spPr>
        <p:txBody>
          <a:bodyPr/>
          <a:lstStyle/>
          <a:p>
            <a:r>
              <a:rPr lang="en-US"/>
              <a:t>*Scoring criteria based on the HERACLES trial has been developed for assessing HER2 expression in CRC.13 **Gallbladder cancer, intrahepatic CCA, or extrahepatic CCA. †ASCO-ASCP-CAP guidelines for HER2 testing have only been published for gastroesophageal adenocarcinoma.</a:t>
            </a:r>
            <a:br>
              <a:rPr lang="en-US"/>
            </a:br>
            <a:r>
              <a:rPr lang="en-US"/>
              <a:t>Adapted from Bartley AN, et al. </a:t>
            </a:r>
            <a:r>
              <a:rPr lang="en-US" i="1"/>
              <a:t>J Clin Oncol. </a:t>
            </a:r>
            <a:r>
              <a:rPr lang="en-US"/>
              <a:t>2017;35(4):446-464.</a:t>
            </a:r>
            <a:br>
              <a:rPr lang="en-US"/>
            </a:br>
            <a:r>
              <a:rPr lang="en-US"/>
              <a:t>HER2Know. https://www.her2know.com/content/dam/</a:t>
            </a:r>
            <a:r>
              <a:rPr lang="en-US" err="1"/>
              <a:t>intelligentcontent</a:t>
            </a:r>
            <a:r>
              <a:rPr lang="en-US"/>
              <a:t>/unbranded/her2know-phase-2/us/</a:t>
            </a:r>
            <a:r>
              <a:rPr lang="en-US" err="1"/>
              <a:t>en</a:t>
            </a:r>
            <a:r>
              <a:rPr lang="en-US"/>
              <a:t>/resources/PP-US-8201a-1928-HER2_Gastrointestinal-Tumors-Leave-Behind_DIGITAL_UPDATED.pdf</a:t>
            </a:r>
          </a:p>
        </p:txBody>
      </p:sp>
      <p:pic>
        <p:nvPicPr>
          <p:cNvPr id="8" name="Picture 7">
            <a:extLst>
              <a:ext uri="{FF2B5EF4-FFF2-40B4-BE49-F238E27FC236}">
                <a16:creationId xmlns:a16="http://schemas.microsoft.com/office/drawing/2014/main" id="{3BD2E187-9D11-AA28-F317-6912079E975C}"/>
              </a:ext>
            </a:extLst>
          </p:cNvPr>
          <p:cNvPicPr>
            <a:picLocks noChangeAspect="1"/>
          </p:cNvPicPr>
          <p:nvPr/>
        </p:nvPicPr>
        <p:blipFill>
          <a:blip r:embed="rId3"/>
          <a:srcRect b="93519"/>
          <a:stretch>
            <a:fillRect/>
          </a:stretch>
        </p:blipFill>
        <p:spPr>
          <a:xfrm>
            <a:off x="1087485" y="3312394"/>
            <a:ext cx="8503087" cy="194237"/>
          </a:xfrm>
          <a:prstGeom prst="rect">
            <a:avLst/>
          </a:prstGeom>
        </p:spPr>
      </p:pic>
      <p:sp>
        <p:nvSpPr>
          <p:cNvPr id="7" name="Rectangle 6">
            <a:extLst>
              <a:ext uri="{FF2B5EF4-FFF2-40B4-BE49-F238E27FC236}">
                <a16:creationId xmlns:a16="http://schemas.microsoft.com/office/drawing/2014/main" id="{FA523010-F63F-FA48-0DB6-F5466793EECF}"/>
              </a:ext>
            </a:extLst>
          </p:cNvPr>
          <p:cNvSpPr/>
          <p:nvPr/>
        </p:nvSpPr>
        <p:spPr>
          <a:xfrm>
            <a:off x="4781234" y="918043"/>
            <a:ext cx="1803716" cy="2370507"/>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9290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95FAD-9A1A-2796-5FF9-BE637C14A726}"/>
              </a:ext>
            </a:extLst>
          </p:cNvPr>
          <p:cNvPicPr>
            <a:picLocks noChangeAspect="1"/>
          </p:cNvPicPr>
          <p:nvPr/>
        </p:nvPicPr>
        <p:blipFill>
          <a:blip r:embed="rId3"/>
          <a:srcRect t="5485" b="14702"/>
          <a:stretch>
            <a:fillRect/>
          </a:stretch>
        </p:blipFill>
        <p:spPr>
          <a:xfrm>
            <a:off x="1493408" y="1437573"/>
            <a:ext cx="8664747" cy="4265826"/>
          </a:xfrm>
          <a:prstGeom prst="rect">
            <a:avLst/>
          </a:prstGeom>
        </p:spPr>
      </p:pic>
      <p:sp>
        <p:nvSpPr>
          <p:cNvPr id="4" name="Title 1">
            <a:extLst>
              <a:ext uri="{FF2B5EF4-FFF2-40B4-BE49-F238E27FC236}">
                <a16:creationId xmlns:a16="http://schemas.microsoft.com/office/drawing/2014/main" id="{CA279ACA-585F-0C35-1F45-23101C2E7B0A}"/>
              </a:ext>
            </a:extLst>
          </p:cNvPr>
          <p:cNvSpPr txBox="1">
            <a:spLocks/>
          </p:cNvSpPr>
          <p:nvPr/>
        </p:nvSpPr>
        <p:spPr>
          <a:xfrm>
            <a:off x="237067" y="164070"/>
            <a:ext cx="11177430" cy="9014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6" name="Arrow: Left 5">
            <a:extLst>
              <a:ext uri="{FF2B5EF4-FFF2-40B4-BE49-F238E27FC236}">
                <a16:creationId xmlns:a16="http://schemas.microsoft.com/office/drawing/2014/main" id="{D5DEE38E-1652-A960-8FC9-E25D555322F3}"/>
              </a:ext>
            </a:extLst>
          </p:cNvPr>
          <p:cNvSpPr/>
          <p:nvPr/>
        </p:nvSpPr>
        <p:spPr>
          <a:xfrm>
            <a:off x="10158155" y="3219920"/>
            <a:ext cx="849167" cy="59690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Arrow: Left 6">
            <a:extLst>
              <a:ext uri="{FF2B5EF4-FFF2-40B4-BE49-F238E27FC236}">
                <a16:creationId xmlns:a16="http://schemas.microsoft.com/office/drawing/2014/main" id="{E8F0110B-A0A9-33FF-4EE6-04066ABB9C17}"/>
              </a:ext>
            </a:extLst>
          </p:cNvPr>
          <p:cNvSpPr/>
          <p:nvPr/>
        </p:nvSpPr>
        <p:spPr>
          <a:xfrm>
            <a:off x="10158155" y="4263318"/>
            <a:ext cx="849167" cy="59690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Arrow: Left 7">
            <a:extLst>
              <a:ext uri="{FF2B5EF4-FFF2-40B4-BE49-F238E27FC236}">
                <a16:creationId xmlns:a16="http://schemas.microsoft.com/office/drawing/2014/main" id="{D5F3EEE5-DDF7-C773-959F-8575B3B429B5}"/>
              </a:ext>
            </a:extLst>
          </p:cNvPr>
          <p:cNvSpPr/>
          <p:nvPr/>
        </p:nvSpPr>
        <p:spPr>
          <a:xfrm>
            <a:off x="10158155" y="4986544"/>
            <a:ext cx="849167" cy="596900"/>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itle 9">
            <a:extLst>
              <a:ext uri="{FF2B5EF4-FFF2-40B4-BE49-F238E27FC236}">
                <a16:creationId xmlns:a16="http://schemas.microsoft.com/office/drawing/2014/main" id="{D48C795E-690A-21EE-FABF-D833E26FA518}"/>
              </a:ext>
            </a:extLst>
          </p:cNvPr>
          <p:cNvSpPr>
            <a:spLocks noGrp="1"/>
          </p:cNvSpPr>
          <p:nvPr>
            <p:ph type="title"/>
          </p:nvPr>
        </p:nvSpPr>
        <p:spPr/>
        <p:txBody>
          <a:bodyPr>
            <a:normAutofit fontScale="90000"/>
          </a:bodyPr>
          <a:lstStyle/>
          <a:p>
            <a:r>
              <a:rPr lang="en-US"/>
              <a:t>Developed HERACLES Diagnostic Criteria for CRC</a:t>
            </a:r>
          </a:p>
        </p:txBody>
      </p:sp>
      <p:sp>
        <p:nvSpPr>
          <p:cNvPr id="9" name="Footer Placeholder 8">
            <a:extLst>
              <a:ext uri="{FF2B5EF4-FFF2-40B4-BE49-F238E27FC236}">
                <a16:creationId xmlns:a16="http://schemas.microsoft.com/office/drawing/2014/main" id="{45C54E5E-888B-9296-C8C0-0E4DB2753424}"/>
              </a:ext>
            </a:extLst>
          </p:cNvPr>
          <p:cNvSpPr>
            <a:spLocks noGrp="1"/>
          </p:cNvSpPr>
          <p:nvPr>
            <p:ph type="ftr" sz="quarter" idx="3"/>
          </p:nvPr>
        </p:nvSpPr>
        <p:spPr/>
        <p:txBody>
          <a:bodyPr/>
          <a:lstStyle/>
          <a:p>
            <a:br>
              <a:rPr lang="en-US" dirty="0"/>
            </a:br>
            <a:r>
              <a:rPr lang="en-US" baseline="30000" dirty="0" err="1"/>
              <a:t>a</a:t>
            </a:r>
            <a:r>
              <a:rPr lang="en-US" dirty="0" err="1"/>
              <a:t>Recommendations</a:t>
            </a:r>
            <a:r>
              <a:rPr lang="en-US" dirty="0"/>
              <a:t> relative to the use of VENTANA 4B5 IHC assay and either fluorescence ISH or silver-enhanced ISH. </a:t>
            </a:r>
            <a:r>
              <a:rPr lang="en-US" baseline="30000" dirty="0"/>
              <a:t>b</a:t>
            </a:r>
            <a:r>
              <a:rPr lang="en-US" i="1" dirty="0"/>
              <a:t>ERBB2:CEP17</a:t>
            </a:r>
            <a:r>
              <a:rPr lang="en-US" dirty="0"/>
              <a:t> ratio ≥2 in ≥50% of cells.</a:t>
            </a:r>
            <a:br>
              <a:rPr lang="en-US" dirty="0"/>
            </a:br>
            <a:r>
              <a:rPr lang="en-US" dirty="0"/>
              <a:t>Djaballah SA, et al. </a:t>
            </a:r>
            <a:r>
              <a:rPr lang="en-US" i="1" dirty="0"/>
              <a:t>Am Soc Clin Oncol Educ Book</a:t>
            </a:r>
            <a:r>
              <a:rPr lang="en-US" dirty="0"/>
              <a:t>. 2022;42:1-14.</a:t>
            </a:r>
          </a:p>
        </p:txBody>
      </p:sp>
    </p:spTree>
    <p:extLst>
      <p:ext uri="{BB962C8B-B14F-4D97-AF65-F5344CB8AC3E}">
        <p14:creationId xmlns:p14="http://schemas.microsoft.com/office/powerpoint/2010/main" val="290313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733D59-860D-11CB-5A83-8987876FB61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F203DB1-12DD-FF7B-ACF8-ACB49F5B817D}"/>
              </a:ext>
            </a:extLst>
          </p:cNvPr>
          <p:cNvSpPr txBox="1">
            <a:spLocks/>
          </p:cNvSpPr>
          <p:nvPr/>
        </p:nvSpPr>
        <p:spPr>
          <a:xfrm>
            <a:off x="237067" y="164070"/>
            <a:ext cx="11177430" cy="9014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10" name="Picture 9">
            <a:extLst>
              <a:ext uri="{FF2B5EF4-FFF2-40B4-BE49-F238E27FC236}">
                <a16:creationId xmlns:a16="http://schemas.microsoft.com/office/drawing/2014/main" id="{75C89004-7E70-F7E0-EE2A-C1DB9F2909DA}"/>
              </a:ext>
            </a:extLst>
          </p:cNvPr>
          <p:cNvPicPr>
            <a:picLocks noChangeAspect="1"/>
          </p:cNvPicPr>
          <p:nvPr/>
        </p:nvPicPr>
        <p:blipFill>
          <a:blip r:embed="rId3"/>
          <a:srcRect t="2850"/>
          <a:stretch>
            <a:fillRect/>
          </a:stretch>
        </p:blipFill>
        <p:spPr>
          <a:xfrm>
            <a:off x="3369516" y="1038295"/>
            <a:ext cx="7679484" cy="5364276"/>
          </a:xfrm>
          <a:prstGeom prst="rect">
            <a:avLst/>
          </a:prstGeom>
        </p:spPr>
      </p:pic>
      <p:sp>
        <p:nvSpPr>
          <p:cNvPr id="9" name="Rectangle: Rounded Corners 8">
            <a:extLst>
              <a:ext uri="{FF2B5EF4-FFF2-40B4-BE49-F238E27FC236}">
                <a16:creationId xmlns:a16="http://schemas.microsoft.com/office/drawing/2014/main" id="{0DA5ECB5-8D64-FCD4-B041-70B2A70D8A0E}"/>
              </a:ext>
            </a:extLst>
          </p:cNvPr>
          <p:cNvSpPr/>
          <p:nvPr/>
        </p:nvSpPr>
        <p:spPr>
          <a:xfrm>
            <a:off x="598350" y="2647950"/>
            <a:ext cx="3395969" cy="1079500"/>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Again – we see at both dose levels – the 2+/ISH do not appear to respond as well</a:t>
            </a:r>
          </a:p>
        </p:txBody>
      </p:sp>
      <p:sp>
        <p:nvSpPr>
          <p:cNvPr id="2" name="Title 1">
            <a:extLst>
              <a:ext uri="{FF2B5EF4-FFF2-40B4-BE49-F238E27FC236}">
                <a16:creationId xmlns:a16="http://schemas.microsoft.com/office/drawing/2014/main" id="{DE7ACBB7-0FC3-4527-852F-AC6036B858A5}"/>
              </a:ext>
            </a:extLst>
          </p:cNvPr>
          <p:cNvSpPr>
            <a:spLocks noGrp="1"/>
          </p:cNvSpPr>
          <p:nvPr>
            <p:ph type="title"/>
          </p:nvPr>
        </p:nvSpPr>
        <p:spPr/>
        <p:txBody>
          <a:bodyPr>
            <a:normAutofit fontScale="90000"/>
          </a:bodyPr>
          <a:lstStyle/>
          <a:p>
            <a:r>
              <a:rPr lang="en-US"/>
              <a:t>DESTINY-CRC02: Trastuzumab Deruxtecan in HER2 3+ or 2+ ISH</a:t>
            </a:r>
          </a:p>
        </p:txBody>
      </p:sp>
      <p:sp>
        <p:nvSpPr>
          <p:cNvPr id="3" name="Footer Placeholder 2">
            <a:extLst>
              <a:ext uri="{FF2B5EF4-FFF2-40B4-BE49-F238E27FC236}">
                <a16:creationId xmlns:a16="http://schemas.microsoft.com/office/drawing/2014/main" id="{BB75227C-1A82-94CC-5E18-B9E1FF443B32}"/>
              </a:ext>
            </a:extLst>
          </p:cNvPr>
          <p:cNvSpPr>
            <a:spLocks noGrp="1"/>
          </p:cNvSpPr>
          <p:nvPr>
            <p:ph type="ftr" sz="quarter" idx="3"/>
          </p:nvPr>
        </p:nvSpPr>
        <p:spPr/>
        <p:txBody>
          <a:bodyPr/>
          <a:lstStyle/>
          <a:p>
            <a:r>
              <a:rPr lang="en-US"/>
              <a:t>Raghav K, et al. </a:t>
            </a:r>
            <a:r>
              <a:rPr lang="en-US" i="1"/>
              <a:t>Lancet Oncol</a:t>
            </a:r>
            <a:r>
              <a:rPr lang="en-US"/>
              <a:t>. 2024;25(9):1147-1162.</a:t>
            </a:r>
          </a:p>
        </p:txBody>
      </p:sp>
      <p:sp>
        <p:nvSpPr>
          <p:cNvPr id="5" name="Rectangle 4">
            <a:extLst>
              <a:ext uri="{FF2B5EF4-FFF2-40B4-BE49-F238E27FC236}">
                <a16:creationId xmlns:a16="http://schemas.microsoft.com/office/drawing/2014/main" id="{3A2AFB38-0179-DCC2-5283-0AB290C7BA68}"/>
              </a:ext>
            </a:extLst>
          </p:cNvPr>
          <p:cNvSpPr/>
          <p:nvPr/>
        </p:nvSpPr>
        <p:spPr>
          <a:xfrm>
            <a:off x="4676459" y="2647950"/>
            <a:ext cx="1803716" cy="990600"/>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34DD64ED-E444-B575-1D21-777D9EB5300C}"/>
              </a:ext>
            </a:extLst>
          </p:cNvPr>
          <p:cNvSpPr/>
          <p:nvPr/>
        </p:nvSpPr>
        <p:spPr>
          <a:xfrm>
            <a:off x="8966030" y="2647950"/>
            <a:ext cx="1340020" cy="1190625"/>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7745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D5B22CB-786E-8E69-CD23-91ED0C298942}"/>
              </a:ext>
            </a:extLst>
          </p:cNvPr>
          <p:cNvSpPr>
            <a:spLocks noGrp="1"/>
          </p:cNvSpPr>
          <p:nvPr>
            <p:ph sz="half" idx="1"/>
          </p:nvPr>
        </p:nvSpPr>
        <p:spPr>
          <a:xfrm>
            <a:off x="1010251" y="1338127"/>
            <a:ext cx="4809726" cy="4228812"/>
          </a:xfrm>
        </p:spPr>
        <p:txBody>
          <a:bodyPr>
            <a:noAutofit/>
          </a:bodyPr>
          <a:lstStyle/>
          <a:p>
            <a:pPr marL="0" indent="0">
              <a:lnSpc>
                <a:spcPct val="100000"/>
              </a:lnSpc>
              <a:spcBef>
                <a:spcPts val="600"/>
              </a:spcBef>
              <a:spcAft>
                <a:spcPts val="600"/>
              </a:spcAft>
              <a:buNone/>
            </a:pPr>
            <a:r>
              <a:rPr lang="en-US" sz="1800" b="1"/>
              <a:t>Identify all patients with a HER2+ (IHC 3+) </a:t>
            </a:r>
            <a:r>
              <a:rPr lang="en-US" sz="1800"/>
              <a:t>metastatic solid tumor to inform treatment decisions</a:t>
            </a:r>
          </a:p>
          <a:p>
            <a:pPr marL="0" indent="0">
              <a:lnSpc>
                <a:spcPct val="100000"/>
              </a:lnSpc>
              <a:spcBef>
                <a:spcPts val="600"/>
              </a:spcBef>
              <a:spcAft>
                <a:spcPts val="600"/>
              </a:spcAft>
              <a:buNone/>
            </a:pPr>
            <a:r>
              <a:rPr lang="en-US" sz="1800" b="1"/>
              <a:t>Perform HER2 IHC testing in all metastatic solid tumors </a:t>
            </a:r>
            <a:r>
              <a:rPr lang="en-US" sz="1800"/>
              <a:t>to identify candidates for HER2-directed therapy (</a:t>
            </a:r>
            <a:r>
              <a:rPr lang="en-US" sz="1800" err="1"/>
              <a:t>eg</a:t>
            </a:r>
            <a:r>
              <a:rPr lang="en-US" sz="1800"/>
              <a:t>, T-</a:t>
            </a:r>
            <a:r>
              <a:rPr lang="en-US" sz="1800" err="1"/>
              <a:t>DXd</a:t>
            </a:r>
            <a:r>
              <a:rPr lang="en-US" sz="1800"/>
              <a:t>)</a:t>
            </a:r>
          </a:p>
          <a:p>
            <a:pPr marL="3175" lvl="1" indent="0">
              <a:lnSpc>
                <a:spcPct val="100000"/>
              </a:lnSpc>
              <a:spcBef>
                <a:spcPts val="600"/>
              </a:spcBef>
              <a:spcAft>
                <a:spcPts val="600"/>
              </a:spcAft>
              <a:buNone/>
            </a:pPr>
            <a:r>
              <a:rPr lang="en-US" sz="1800" b="1"/>
              <a:t>Include HER2 IHC testing as part of initial biomarker workup </a:t>
            </a:r>
            <a:r>
              <a:rPr lang="en-US" sz="1800"/>
              <a:t>for all patients with metastatic solid tumors</a:t>
            </a:r>
          </a:p>
          <a:p>
            <a:pPr marL="0" indent="0">
              <a:lnSpc>
                <a:spcPct val="100000"/>
              </a:lnSpc>
              <a:spcBef>
                <a:spcPts val="600"/>
              </a:spcBef>
              <a:spcAft>
                <a:spcPts val="600"/>
              </a:spcAft>
              <a:buNone/>
            </a:pPr>
            <a:r>
              <a:rPr lang="en-US" sz="1800" b="1"/>
              <a:t>Utilize FDA-approved tests </a:t>
            </a:r>
            <a:r>
              <a:rPr lang="en-US" sz="1800"/>
              <a:t>for HER2 protein expression</a:t>
            </a:r>
          </a:p>
          <a:p>
            <a:pPr marL="0" indent="0">
              <a:lnSpc>
                <a:spcPct val="100000"/>
              </a:lnSpc>
              <a:spcBef>
                <a:spcPts val="600"/>
              </a:spcBef>
              <a:spcAft>
                <a:spcPts val="600"/>
              </a:spcAft>
              <a:buNone/>
            </a:pPr>
            <a:r>
              <a:rPr lang="en-US" sz="1800" b="1"/>
              <a:t>Follow CAP guidance </a:t>
            </a:r>
            <a:r>
              <a:rPr lang="en-US" sz="1800"/>
              <a:t>for reporting HER2 IHC results</a:t>
            </a:r>
          </a:p>
          <a:p>
            <a:pPr marL="0" indent="0">
              <a:lnSpc>
                <a:spcPct val="100000"/>
              </a:lnSpc>
              <a:spcBef>
                <a:spcPts val="600"/>
              </a:spcBef>
              <a:spcAft>
                <a:spcPts val="600"/>
              </a:spcAft>
              <a:buNone/>
            </a:pPr>
            <a:endParaRPr lang="en-US" sz="1800"/>
          </a:p>
          <a:p>
            <a:pPr marL="0" indent="0">
              <a:lnSpc>
                <a:spcPct val="100000"/>
              </a:lnSpc>
              <a:spcBef>
                <a:spcPts val="600"/>
              </a:spcBef>
              <a:spcAft>
                <a:spcPts val="600"/>
              </a:spcAft>
              <a:buNone/>
            </a:pPr>
            <a:endParaRPr lang="en-US" sz="1800"/>
          </a:p>
        </p:txBody>
      </p:sp>
      <p:sp>
        <p:nvSpPr>
          <p:cNvPr id="4" name="Content Placeholder 3">
            <a:extLst>
              <a:ext uri="{FF2B5EF4-FFF2-40B4-BE49-F238E27FC236}">
                <a16:creationId xmlns:a16="http://schemas.microsoft.com/office/drawing/2014/main" id="{E729B1B0-B253-28D3-8EB0-A5284B2B5558}"/>
              </a:ext>
            </a:extLst>
          </p:cNvPr>
          <p:cNvSpPr>
            <a:spLocks noGrp="1"/>
          </p:cNvSpPr>
          <p:nvPr>
            <p:ph sz="half" idx="2"/>
          </p:nvPr>
        </p:nvSpPr>
        <p:spPr>
          <a:xfrm>
            <a:off x="6481186" y="1283911"/>
            <a:ext cx="4593828" cy="1396226"/>
          </a:xfrm>
        </p:spPr>
        <p:txBody>
          <a:bodyPr>
            <a:normAutofit fontScale="85000" lnSpcReduction="10000"/>
          </a:bodyPr>
          <a:lstStyle/>
          <a:p>
            <a:pPr marL="0" indent="0">
              <a:lnSpc>
                <a:spcPct val="120000"/>
              </a:lnSpc>
              <a:spcBef>
                <a:spcPts val="0"/>
              </a:spcBef>
              <a:buNone/>
            </a:pPr>
            <a:r>
              <a:rPr lang="en-US" sz="1600" b="1"/>
              <a:t>Ideal tissue samples in DESTINY-PanTumor02</a:t>
            </a:r>
          </a:p>
          <a:p>
            <a:pPr>
              <a:lnSpc>
                <a:spcPct val="120000"/>
              </a:lnSpc>
              <a:spcBef>
                <a:spcPts val="0"/>
              </a:spcBef>
            </a:pPr>
            <a:r>
              <a:rPr lang="en-US" sz="1600"/>
              <a:t>Acquired from non-target lesions</a:t>
            </a:r>
          </a:p>
          <a:p>
            <a:pPr>
              <a:lnSpc>
                <a:spcPct val="120000"/>
              </a:lnSpc>
              <a:spcBef>
                <a:spcPts val="0"/>
              </a:spcBef>
            </a:pPr>
            <a:r>
              <a:rPr lang="en-US" sz="1600"/>
              <a:t>Collected via a core needle biopsy if possible</a:t>
            </a:r>
          </a:p>
          <a:p>
            <a:pPr marL="231775" lvl="1">
              <a:lnSpc>
                <a:spcPct val="120000"/>
              </a:lnSpc>
              <a:spcBef>
                <a:spcPts val="0"/>
              </a:spcBef>
              <a:buFont typeface="Arial" panose="020B0604020202020204" pitchFamily="34" charset="0"/>
              <a:buChar char="•"/>
            </a:pPr>
            <a:r>
              <a:rPr lang="en-US" sz="1600"/>
              <a:t>Not &gt;3 years old, preferably no older than 1 year</a:t>
            </a:r>
          </a:p>
          <a:p>
            <a:pPr marL="231775" lvl="1">
              <a:lnSpc>
                <a:spcPct val="120000"/>
              </a:lnSpc>
              <a:spcBef>
                <a:spcPts val="0"/>
              </a:spcBef>
              <a:buFont typeface="Arial" panose="020B0604020202020204" pitchFamily="34" charset="0"/>
              <a:buChar char="•"/>
            </a:pPr>
            <a:r>
              <a:rPr lang="en-US" sz="1600"/>
              <a:t>Archival tissue if fresh biopsy not available, or FNA</a:t>
            </a:r>
          </a:p>
          <a:p>
            <a:pPr lvl="1">
              <a:lnSpc>
                <a:spcPct val="120000"/>
              </a:lnSpc>
            </a:pPr>
            <a:endParaRPr lang="en-US" sz="1600"/>
          </a:p>
          <a:p>
            <a:pPr lvl="1">
              <a:lnSpc>
                <a:spcPct val="120000"/>
              </a:lnSpc>
            </a:pPr>
            <a:endParaRPr lang="en-US" sz="1600"/>
          </a:p>
        </p:txBody>
      </p:sp>
      <p:sp>
        <p:nvSpPr>
          <p:cNvPr id="2" name="Title 1">
            <a:extLst>
              <a:ext uri="{FF2B5EF4-FFF2-40B4-BE49-F238E27FC236}">
                <a16:creationId xmlns:a16="http://schemas.microsoft.com/office/drawing/2014/main" id="{84273A66-3FF0-508F-32E2-5BD5B0039C7C}"/>
              </a:ext>
            </a:extLst>
          </p:cNvPr>
          <p:cNvSpPr>
            <a:spLocks noGrp="1"/>
          </p:cNvSpPr>
          <p:nvPr>
            <p:ph type="title"/>
          </p:nvPr>
        </p:nvSpPr>
        <p:spPr/>
        <p:txBody>
          <a:bodyPr>
            <a:normAutofit fontScale="90000"/>
          </a:bodyPr>
          <a:lstStyle/>
          <a:p>
            <a:r>
              <a:rPr lang="en-US"/>
              <a:t>Best Practices for HER2 IHC Testing in Solid Tumors</a:t>
            </a:r>
          </a:p>
        </p:txBody>
      </p:sp>
      <p:pic>
        <p:nvPicPr>
          <p:cNvPr id="5" name="Graphic 4" descr="Magnifying glass with solid fill">
            <a:extLst>
              <a:ext uri="{FF2B5EF4-FFF2-40B4-BE49-F238E27FC236}">
                <a16:creationId xmlns:a16="http://schemas.microsoft.com/office/drawing/2014/main" id="{01F36481-B76F-104D-52FD-279DC4D28D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1449918" flipH="1">
            <a:off x="602024" y="1395544"/>
            <a:ext cx="441747" cy="441747"/>
          </a:xfrm>
          <a:prstGeom prst="rect">
            <a:avLst/>
          </a:prstGeom>
        </p:spPr>
      </p:pic>
      <p:pic>
        <p:nvPicPr>
          <p:cNvPr id="8" name="Graphic 7" descr="Microscope with solid fill">
            <a:extLst>
              <a:ext uri="{FF2B5EF4-FFF2-40B4-BE49-F238E27FC236}">
                <a16:creationId xmlns:a16="http://schemas.microsoft.com/office/drawing/2014/main" id="{34F63AD2-5A99-0632-0D4C-BD641BFE8BC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8863" y="2397403"/>
            <a:ext cx="441747" cy="441747"/>
          </a:xfrm>
          <a:prstGeom prst="rect">
            <a:avLst/>
          </a:prstGeom>
        </p:spPr>
      </p:pic>
      <p:pic>
        <p:nvPicPr>
          <p:cNvPr id="11" name="Graphic 10" descr="Test tubes with solid fill">
            <a:extLst>
              <a:ext uri="{FF2B5EF4-FFF2-40B4-BE49-F238E27FC236}">
                <a16:creationId xmlns:a16="http://schemas.microsoft.com/office/drawing/2014/main" id="{52823886-2D28-996B-4C03-0CA6FBEC45F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8863" y="4358404"/>
            <a:ext cx="441747" cy="441747"/>
          </a:xfrm>
          <a:prstGeom prst="rect">
            <a:avLst/>
          </a:prstGeom>
        </p:spPr>
      </p:pic>
      <p:grpSp>
        <p:nvGrpSpPr>
          <p:cNvPr id="18" name="Group 17">
            <a:extLst>
              <a:ext uri="{FF2B5EF4-FFF2-40B4-BE49-F238E27FC236}">
                <a16:creationId xmlns:a16="http://schemas.microsoft.com/office/drawing/2014/main" id="{F6D956F7-63DC-6635-7797-0610D320839B}"/>
              </a:ext>
            </a:extLst>
          </p:cNvPr>
          <p:cNvGrpSpPr/>
          <p:nvPr/>
        </p:nvGrpSpPr>
        <p:grpSpPr>
          <a:xfrm>
            <a:off x="600840" y="3435228"/>
            <a:ext cx="337792" cy="329838"/>
            <a:chOff x="324478" y="3300746"/>
            <a:chExt cx="515396" cy="512064"/>
          </a:xfrm>
        </p:grpSpPr>
        <p:sp>
          <p:nvSpPr>
            <p:cNvPr id="14" name="Oval 13">
              <a:extLst>
                <a:ext uri="{FF2B5EF4-FFF2-40B4-BE49-F238E27FC236}">
                  <a16:creationId xmlns:a16="http://schemas.microsoft.com/office/drawing/2014/main" id="{34133259-FA2A-B31C-22AB-0DBE8A84C548}"/>
                </a:ext>
              </a:extLst>
            </p:cNvPr>
            <p:cNvSpPr/>
            <p:nvPr/>
          </p:nvSpPr>
          <p:spPr>
            <a:xfrm>
              <a:off x="324478" y="3300746"/>
              <a:ext cx="515396" cy="512064"/>
            </a:xfrm>
            <a:prstGeom prst="ellipse">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761A506A-C832-49D8-5648-6E50FD3803EC}"/>
                    </a:ext>
                  </a:extLst>
                </p14:cNvPr>
                <p14:cNvContentPartPr/>
                <p14:nvPr/>
              </p14:nvContentPartPr>
              <p14:xfrm>
                <a:off x="454556" y="3434186"/>
                <a:ext cx="255240" cy="249840"/>
              </p14:xfrm>
            </p:contentPart>
          </mc:Choice>
          <mc:Fallback xmlns="">
            <p:pic>
              <p:nvPicPr>
                <p:cNvPr id="17" name="Ink 16">
                  <a:extLst>
                    <a:ext uri="{FF2B5EF4-FFF2-40B4-BE49-F238E27FC236}">
                      <a16:creationId xmlns:a16="http://schemas.microsoft.com/office/drawing/2014/main" id="{761A506A-C832-49D8-5648-6E50FD3803EC}"/>
                    </a:ext>
                  </a:extLst>
                </p:cNvPr>
                <p:cNvPicPr/>
                <p:nvPr/>
              </p:nvPicPr>
              <p:blipFill>
                <a:blip r:embed="rId10"/>
                <a:stretch>
                  <a:fillRect/>
                </a:stretch>
              </p:blipFill>
              <p:spPr>
                <a:xfrm>
                  <a:off x="399783" y="3378293"/>
                  <a:ext cx="364237" cy="361066"/>
                </a:xfrm>
                <a:prstGeom prst="rect">
                  <a:avLst/>
                </a:prstGeom>
              </p:spPr>
            </p:pic>
          </mc:Fallback>
        </mc:AlternateContent>
      </p:grpSp>
      <p:cxnSp>
        <p:nvCxnSpPr>
          <p:cNvPr id="20" name="Straight Connector 19">
            <a:extLst>
              <a:ext uri="{FF2B5EF4-FFF2-40B4-BE49-F238E27FC236}">
                <a16:creationId xmlns:a16="http://schemas.microsoft.com/office/drawing/2014/main" id="{9DBC5B89-8231-3B12-3098-EDBD75AC64F2}"/>
              </a:ext>
            </a:extLst>
          </p:cNvPr>
          <p:cNvCxnSpPr>
            <a:cxnSpLocks/>
          </p:cNvCxnSpPr>
          <p:nvPr/>
        </p:nvCxnSpPr>
        <p:spPr>
          <a:xfrm>
            <a:off x="6019799" y="1228707"/>
            <a:ext cx="0" cy="4591039"/>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4B6B7C8C-C3E4-2D5B-4097-C889CB145DEF}"/>
              </a:ext>
            </a:extLst>
          </p:cNvPr>
          <p:cNvPicPr>
            <a:picLocks noChangeAspect="1"/>
          </p:cNvPicPr>
          <p:nvPr/>
        </p:nvPicPr>
        <p:blipFill>
          <a:blip r:embed="rId11">
            <a:duotone>
              <a:schemeClr val="accent1">
                <a:shade val="45000"/>
                <a:satMod val="135000"/>
              </a:schemeClr>
              <a:prstClr val="white"/>
            </a:duotone>
          </a:blip>
          <a:srcRect r="78605"/>
          <a:stretch>
            <a:fillRect/>
          </a:stretch>
        </p:blipFill>
        <p:spPr>
          <a:xfrm>
            <a:off x="606834" y="5040600"/>
            <a:ext cx="321472" cy="441748"/>
          </a:xfrm>
          <a:prstGeom prst="rect">
            <a:avLst/>
          </a:prstGeom>
        </p:spPr>
      </p:pic>
      <p:sp>
        <p:nvSpPr>
          <p:cNvPr id="12" name="Footer Placeholder 8">
            <a:extLst>
              <a:ext uri="{FF2B5EF4-FFF2-40B4-BE49-F238E27FC236}">
                <a16:creationId xmlns:a16="http://schemas.microsoft.com/office/drawing/2014/main" id="{623BFDCC-B7AE-FC6A-B3F7-2F378B94D06B}"/>
              </a:ext>
            </a:extLst>
          </p:cNvPr>
          <p:cNvSpPr>
            <a:spLocks noGrp="1"/>
          </p:cNvSpPr>
          <p:nvPr>
            <p:ph type="ftr" sz="quarter" idx="3"/>
          </p:nvPr>
        </p:nvSpPr>
        <p:spPr>
          <a:xfrm>
            <a:off x="1401417" y="5964383"/>
            <a:ext cx="9223513" cy="642566"/>
          </a:xfrm>
        </p:spPr>
        <p:txBody>
          <a:bodyPr/>
          <a:lstStyle/>
          <a:p>
            <a:r>
              <a:rPr lang="en-US" err="1"/>
              <a:t>FDA.gov</a:t>
            </a:r>
            <a:r>
              <a:rPr lang="en-US"/>
              <a:t>. https://</a:t>
            </a:r>
            <a:r>
              <a:rPr lang="en-US" err="1"/>
              <a:t>www.fda.gov</a:t>
            </a:r>
            <a:r>
              <a:rPr lang="en-US"/>
              <a:t>/medical-devices/in-vitro-diagnostics/list-cleared-or-approved-companion-diagnostic-devices-in-vitro-and-imaging-tools</a:t>
            </a:r>
          </a:p>
          <a:p>
            <a:r>
              <a:rPr lang="en-US"/>
              <a:t>College of American Pathologists. https://</a:t>
            </a:r>
            <a:r>
              <a:rPr lang="en-US" err="1"/>
              <a:t>www.cap.org</a:t>
            </a:r>
            <a:r>
              <a:rPr lang="en-US"/>
              <a:t>/protocols-and-guidelines/cancer-reporting-tools/</a:t>
            </a:r>
            <a:r>
              <a:rPr lang="en-US" err="1"/>
              <a:t>cancer-protocol-templates#protocols</a:t>
            </a:r>
            <a:endParaRPr lang="en-US"/>
          </a:p>
        </p:txBody>
      </p:sp>
      <p:pic>
        <p:nvPicPr>
          <p:cNvPr id="9" name="Picture 8">
            <a:extLst>
              <a:ext uri="{FF2B5EF4-FFF2-40B4-BE49-F238E27FC236}">
                <a16:creationId xmlns:a16="http://schemas.microsoft.com/office/drawing/2014/main" id="{B7A772ED-179F-2403-85FF-8F7A85A8DA92}"/>
              </a:ext>
            </a:extLst>
          </p:cNvPr>
          <p:cNvPicPr>
            <a:picLocks noChangeAspect="1"/>
          </p:cNvPicPr>
          <p:nvPr/>
        </p:nvPicPr>
        <p:blipFill>
          <a:blip r:embed="rId12"/>
          <a:srcRect t="1" b="44373"/>
          <a:stretch>
            <a:fillRect/>
          </a:stretch>
        </p:blipFill>
        <p:spPr>
          <a:xfrm>
            <a:off x="7748855" y="2575419"/>
            <a:ext cx="1739012" cy="3068788"/>
          </a:xfrm>
          <a:prstGeom prst="rect">
            <a:avLst/>
          </a:prstGeom>
        </p:spPr>
      </p:pic>
      <p:sp>
        <p:nvSpPr>
          <p:cNvPr id="13" name="Content Placeholder 3">
            <a:extLst>
              <a:ext uri="{FF2B5EF4-FFF2-40B4-BE49-F238E27FC236}">
                <a16:creationId xmlns:a16="http://schemas.microsoft.com/office/drawing/2014/main" id="{499FE741-B307-7C7C-F611-B08845D5C8EA}"/>
              </a:ext>
            </a:extLst>
          </p:cNvPr>
          <p:cNvSpPr txBox="1">
            <a:spLocks/>
          </p:cNvSpPr>
          <p:nvPr/>
        </p:nvSpPr>
        <p:spPr>
          <a:xfrm>
            <a:off x="6328458" y="3232466"/>
            <a:ext cx="1240699" cy="305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spcBef>
                <a:spcPts val="0"/>
              </a:spcBef>
              <a:buFont typeface="Arial" panose="020B0604020202020204" pitchFamily="34" charset="0"/>
              <a:buNone/>
            </a:pPr>
            <a:r>
              <a:rPr lang="en-US" sz="1200" b="1"/>
              <a:t>Biliary tract</a:t>
            </a:r>
            <a:endParaRPr lang="en-US" sz="1200"/>
          </a:p>
        </p:txBody>
      </p:sp>
      <p:sp>
        <p:nvSpPr>
          <p:cNvPr id="15" name="Content Placeholder 3">
            <a:extLst>
              <a:ext uri="{FF2B5EF4-FFF2-40B4-BE49-F238E27FC236}">
                <a16:creationId xmlns:a16="http://schemas.microsoft.com/office/drawing/2014/main" id="{57075271-AADA-B1D4-B9A8-2E8A8AE8E3D3}"/>
              </a:ext>
            </a:extLst>
          </p:cNvPr>
          <p:cNvSpPr txBox="1">
            <a:spLocks/>
          </p:cNvSpPr>
          <p:nvPr/>
        </p:nvSpPr>
        <p:spPr>
          <a:xfrm>
            <a:off x="6328458" y="3638866"/>
            <a:ext cx="1240699" cy="305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spcBef>
                <a:spcPts val="0"/>
              </a:spcBef>
              <a:buFont typeface="Arial" panose="020B0604020202020204" pitchFamily="34" charset="0"/>
              <a:buNone/>
            </a:pPr>
            <a:r>
              <a:rPr lang="en-US" sz="1200" b="1"/>
              <a:t>Pancreatic</a:t>
            </a:r>
            <a:endParaRPr lang="en-US" sz="1200"/>
          </a:p>
        </p:txBody>
      </p:sp>
      <p:sp>
        <p:nvSpPr>
          <p:cNvPr id="16" name="Content Placeholder 3">
            <a:extLst>
              <a:ext uri="{FF2B5EF4-FFF2-40B4-BE49-F238E27FC236}">
                <a16:creationId xmlns:a16="http://schemas.microsoft.com/office/drawing/2014/main" id="{51652A5E-ACC8-938C-A2FF-70B0C2110C8B}"/>
              </a:ext>
            </a:extLst>
          </p:cNvPr>
          <p:cNvSpPr txBox="1">
            <a:spLocks/>
          </p:cNvSpPr>
          <p:nvPr/>
        </p:nvSpPr>
        <p:spPr>
          <a:xfrm>
            <a:off x="6328458" y="4363273"/>
            <a:ext cx="1240699" cy="305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spcBef>
                <a:spcPts val="0"/>
              </a:spcBef>
              <a:buFont typeface="Arial" panose="020B0604020202020204" pitchFamily="34" charset="0"/>
              <a:buNone/>
            </a:pPr>
            <a:r>
              <a:rPr lang="en-US" sz="1200" b="1"/>
              <a:t>Endometrial</a:t>
            </a:r>
            <a:endParaRPr lang="en-US" sz="1200"/>
          </a:p>
        </p:txBody>
      </p:sp>
      <p:sp>
        <p:nvSpPr>
          <p:cNvPr id="19" name="Content Placeholder 3">
            <a:extLst>
              <a:ext uri="{FF2B5EF4-FFF2-40B4-BE49-F238E27FC236}">
                <a16:creationId xmlns:a16="http://schemas.microsoft.com/office/drawing/2014/main" id="{7BEB94C1-858D-14A8-7B7F-3DDFBBF25338}"/>
              </a:ext>
            </a:extLst>
          </p:cNvPr>
          <p:cNvSpPr txBox="1">
            <a:spLocks/>
          </p:cNvSpPr>
          <p:nvPr/>
        </p:nvSpPr>
        <p:spPr>
          <a:xfrm>
            <a:off x="6328458" y="4769673"/>
            <a:ext cx="1240699" cy="305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spcBef>
                <a:spcPts val="0"/>
              </a:spcBef>
              <a:buFont typeface="Arial" panose="020B0604020202020204" pitchFamily="34" charset="0"/>
              <a:buNone/>
            </a:pPr>
            <a:r>
              <a:rPr lang="en-US" sz="1200" b="1"/>
              <a:t>Bladder</a:t>
            </a:r>
            <a:endParaRPr lang="en-US" sz="1200"/>
          </a:p>
        </p:txBody>
      </p:sp>
      <p:sp>
        <p:nvSpPr>
          <p:cNvPr id="21" name="Content Placeholder 3">
            <a:extLst>
              <a:ext uri="{FF2B5EF4-FFF2-40B4-BE49-F238E27FC236}">
                <a16:creationId xmlns:a16="http://schemas.microsoft.com/office/drawing/2014/main" id="{13658C9E-82DE-59D4-0E32-D9C2A60BD8B7}"/>
              </a:ext>
            </a:extLst>
          </p:cNvPr>
          <p:cNvSpPr txBox="1">
            <a:spLocks/>
          </p:cNvSpPr>
          <p:nvPr/>
        </p:nvSpPr>
        <p:spPr>
          <a:xfrm>
            <a:off x="6328458" y="5176073"/>
            <a:ext cx="1240699" cy="305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spcBef>
                <a:spcPts val="0"/>
              </a:spcBef>
              <a:buFont typeface="Arial" panose="020B0604020202020204" pitchFamily="34" charset="0"/>
              <a:buNone/>
            </a:pPr>
            <a:r>
              <a:rPr lang="en-US" sz="1200" b="1"/>
              <a:t>Cervical</a:t>
            </a:r>
            <a:endParaRPr lang="en-US" sz="1200"/>
          </a:p>
        </p:txBody>
      </p:sp>
      <p:sp>
        <p:nvSpPr>
          <p:cNvPr id="22" name="Content Placeholder 3">
            <a:extLst>
              <a:ext uri="{FF2B5EF4-FFF2-40B4-BE49-F238E27FC236}">
                <a16:creationId xmlns:a16="http://schemas.microsoft.com/office/drawing/2014/main" id="{D15FE210-48DC-C9CE-EC3B-BB9C8A23FE00}"/>
              </a:ext>
            </a:extLst>
          </p:cNvPr>
          <p:cNvSpPr txBox="1">
            <a:spLocks/>
          </p:cNvSpPr>
          <p:nvPr/>
        </p:nvSpPr>
        <p:spPr>
          <a:xfrm>
            <a:off x="9673182" y="3224895"/>
            <a:ext cx="1637529" cy="305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200" b="1"/>
              <a:t>Salivary gland</a:t>
            </a:r>
            <a:endParaRPr lang="en-US" sz="1200"/>
          </a:p>
        </p:txBody>
      </p:sp>
      <p:sp>
        <p:nvSpPr>
          <p:cNvPr id="24" name="Content Placeholder 3">
            <a:extLst>
              <a:ext uri="{FF2B5EF4-FFF2-40B4-BE49-F238E27FC236}">
                <a16:creationId xmlns:a16="http://schemas.microsoft.com/office/drawing/2014/main" id="{18521CC5-479E-5713-5F5E-7BFACC4A2DC9}"/>
              </a:ext>
            </a:extLst>
          </p:cNvPr>
          <p:cNvSpPr txBox="1">
            <a:spLocks/>
          </p:cNvSpPr>
          <p:nvPr/>
        </p:nvSpPr>
        <p:spPr>
          <a:xfrm>
            <a:off x="9673182" y="4363273"/>
            <a:ext cx="1637529" cy="305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200" b="1"/>
              <a:t>NSCLC</a:t>
            </a:r>
            <a:endParaRPr lang="en-US" sz="1200"/>
          </a:p>
        </p:txBody>
      </p:sp>
      <p:sp>
        <p:nvSpPr>
          <p:cNvPr id="25" name="Content Placeholder 3">
            <a:extLst>
              <a:ext uri="{FF2B5EF4-FFF2-40B4-BE49-F238E27FC236}">
                <a16:creationId xmlns:a16="http://schemas.microsoft.com/office/drawing/2014/main" id="{1DCC9458-6B18-D154-D237-4674ED12664D}"/>
              </a:ext>
            </a:extLst>
          </p:cNvPr>
          <p:cNvSpPr txBox="1">
            <a:spLocks/>
          </p:cNvSpPr>
          <p:nvPr/>
        </p:nvSpPr>
        <p:spPr>
          <a:xfrm>
            <a:off x="9673182" y="4769673"/>
            <a:ext cx="1637529" cy="305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200" b="1"/>
              <a:t>Colorectal</a:t>
            </a:r>
            <a:endParaRPr lang="en-US" sz="1200"/>
          </a:p>
        </p:txBody>
      </p:sp>
      <p:sp>
        <p:nvSpPr>
          <p:cNvPr id="26" name="Content Placeholder 3">
            <a:extLst>
              <a:ext uri="{FF2B5EF4-FFF2-40B4-BE49-F238E27FC236}">
                <a16:creationId xmlns:a16="http://schemas.microsoft.com/office/drawing/2014/main" id="{B1FC5117-C564-FF82-E863-31BAD935D83F}"/>
              </a:ext>
            </a:extLst>
          </p:cNvPr>
          <p:cNvSpPr txBox="1">
            <a:spLocks/>
          </p:cNvSpPr>
          <p:nvPr/>
        </p:nvSpPr>
        <p:spPr>
          <a:xfrm>
            <a:off x="9673182" y="5176073"/>
            <a:ext cx="1637529" cy="305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200" b="1"/>
              <a:t>Ovarian</a:t>
            </a:r>
            <a:endParaRPr lang="en-US" sz="1200"/>
          </a:p>
        </p:txBody>
      </p:sp>
      <p:sp>
        <p:nvSpPr>
          <p:cNvPr id="6" name="Content Placeholder 3">
            <a:extLst>
              <a:ext uri="{FF2B5EF4-FFF2-40B4-BE49-F238E27FC236}">
                <a16:creationId xmlns:a16="http://schemas.microsoft.com/office/drawing/2014/main" id="{13AC8328-C7B6-44C4-E393-E9965BC8B895}"/>
              </a:ext>
            </a:extLst>
          </p:cNvPr>
          <p:cNvSpPr txBox="1">
            <a:spLocks/>
          </p:cNvSpPr>
          <p:nvPr/>
        </p:nvSpPr>
        <p:spPr>
          <a:xfrm>
            <a:off x="7393844" y="5639473"/>
            <a:ext cx="2449033" cy="305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1200" b="1"/>
              <a:t>And other rare tumor types</a:t>
            </a:r>
            <a:endParaRPr lang="en-US" sz="1200"/>
          </a:p>
        </p:txBody>
      </p:sp>
      <p:cxnSp>
        <p:nvCxnSpPr>
          <p:cNvPr id="27" name="Straight Arrow Connector 26">
            <a:extLst>
              <a:ext uri="{FF2B5EF4-FFF2-40B4-BE49-F238E27FC236}">
                <a16:creationId xmlns:a16="http://schemas.microsoft.com/office/drawing/2014/main" id="{C0710692-097D-7A83-33F8-133DFB83FAEB}"/>
              </a:ext>
            </a:extLst>
          </p:cNvPr>
          <p:cNvCxnSpPr>
            <a:stCxn id="22" idx="1"/>
          </p:cNvCxnSpPr>
          <p:nvPr/>
        </p:nvCxnSpPr>
        <p:spPr>
          <a:xfrm flipH="1" flipV="1">
            <a:off x="8861678" y="3224895"/>
            <a:ext cx="811504" cy="152621"/>
          </a:xfrm>
          <a:prstGeom prst="straightConnector1">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FF3AC17-38FD-8A06-BCA5-3E1693308617}"/>
              </a:ext>
            </a:extLst>
          </p:cNvPr>
          <p:cNvCxnSpPr>
            <a:cxnSpLocks/>
            <a:stCxn id="24" idx="1"/>
          </p:cNvCxnSpPr>
          <p:nvPr/>
        </p:nvCxnSpPr>
        <p:spPr>
          <a:xfrm flipH="1" flipV="1">
            <a:off x="8897041" y="4002893"/>
            <a:ext cx="776141" cy="513001"/>
          </a:xfrm>
          <a:prstGeom prst="straightConnector1">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08B408C-28FA-BBFF-FBA2-DBE3C4F7A019}"/>
              </a:ext>
            </a:extLst>
          </p:cNvPr>
          <p:cNvCxnSpPr>
            <a:cxnSpLocks/>
            <a:stCxn id="25" idx="1"/>
          </p:cNvCxnSpPr>
          <p:nvPr/>
        </p:nvCxnSpPr>
        <p:spPr>
          <a:xfrm flipH="1" flipV="1">
            <a:off x="8886938" y="4710163"/>
            <a:ext cx="786244" cy="212131"/>
          </a:xfrm>
          <a:prstGeom prst="straightConnector1">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C9DD660-7775-473D-568B-929CA08FBA30}"/>
              </a:ext>
            </a:extLst>
          </p:cNvPr>
          <p:cNvCxnSpPr>
            <a:cxnSpLocks/>
            <a:stCxn id="26" idx="1"/>
          </p:cNvCxnSpPr>
          <p:nvPr/>
        </p:nvCxnSpPr>
        <p:spPr>
          <a:xfrm flipH="1" flipV="1">
            <a:off x="8826315" y="5281031"/>
            <a:ext cx="846867" cy="47663"/>
          </a:xfrm>
          <a:prstGeom prst="straightConnector1">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F46FBC1-FF91-6BC9-4B20-42BF6AB3C764}"/>
              </a:ext>
            </a:extLst>
          </p:cNvPr>
          <p:cNvCxnSpPr>
            <a:cxnSpLocks/>
            <a:stCxn id="13" idx="3"/>
          </p:cNvCxnSpPr>
          <p:nvPr/>
        </p:nvCxnSpPr>
        <p:spPr>
          <a:xfrm>
            <a:off x="7569157" y="3385087"/>
            <a:ext cx="914041" cy="944320"/>
          </a:xfrm>
          <a:prstGeom prst="straightConnector1">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95ECC6-2636-8A52-A57F-90EEA1742B13}"/>
              </a:ext>
            </a:extLst>
          </p:cNvPr>
          <p:cNvCxnSpPr>
            <a:cxnSpLocks/>
          </p:cNvCxnSpPr>
          <p:nvPr/>
        </p:nvCxnSpPr>
        <p:spPr>
          <a:xfrm>
            <a:off x="7569157" y="3794294"/>
            <a:ext cx="972874" cy="710897"/>
          </a:xfrm>
          <a:prstGeom prst="straightConnector1">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1D107C8-4FA7-6BC1-9A3A-7BB9FA1AC4D2}"/>
              </a:ext>
            </a:extLst>
          </p:cNvPr>
          <p:cNvCxnSpPr>
            <a:cxnSpLocks/>
          </p:cNvCxnSpPr>
          <p:nvPr/>
        </p:nvCxnSpPr>
        <p:spPr>
          <a:xfrm>
            <a:off x="7569157" y="4516721"/>
            <a:ext cx="1049203" cy="647082"/>
          </a:xfrm>
          <a:prstGeom prst="straightConnector1">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CBBF37-D09E-0E10-95AA-EC22753A31B5}"/>
              </a:ext>
            </a:extLst>
          </p:cNvPr>
          <p:cNvCxnSpPr>
            <a:cxnSpLocks/>
          </p:cNvCxnSpPr>
          <p:nvPr/>
        </p:nvCxnSpPr>
        <p:spPr>
          <a:xfrm>
            <a:off x="7569157" y="4941084"/>
            <a:ext cx="1049203" cy="318252"/>
          </a:xfrm>
          <a:prstGeom prst="straightConnector1">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F9A9AAA-6F47-5BB9-9CB8-3D832EB431B0}"/>
              </a:ext>
            </a:extLst>
          </p:cNvPr>
          <p:cNvCxnSpPr>
            <a:cxnSpLocks/>
          </p:cNvCxnSpPr>
          <p:nvPr/>
        </p:nvCxnSpPr>
        <p:spPr>
          <a:xfrm>
            <a:off x="7569157" y="5325031"/>
            <a:ext cx="1049203" cy="22453"/>
          </a:xfrm>
          <a:prstGeom prst="straightConnector1">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512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94DC9-5EE2-1726-B246-D4603324D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E62AC0-050D-8ACB-28D8-BEC32EA1B9DB}"/>
              </a:ext>
            </a:extLst>
          </p:cNvPr>
          <p:cNvSpPr>
            <a:spLocks noGrp="1"/>
          </p:cNvSpPr>
          <p:nvPr>
            <p:ph type="title"/>
          </p:nvPr>
        </p:nvSpPr>
        <p:spPr/>
        <p:txBody>
          <a:bodyPr>
            <a:normAutofit/>
          </a:bodyPr>
          <a:lstStyle/>
          <a:p>
            <a:r>
              <a:rPr lang="en-US"/>
              <a:t>HER2 Overexpression: Clinical Trials </a:t>
            </a:r>
          </a:p>
        </p:txBody>
      </p:sp>
      <p:sp>
        <p:nvSpPr>
          <p:cNvPr id="3" name="Text Placeholder 2">
            <a:extLst>
              <a:ext uri="{FF2B5EF4-FFF2-40B4-BE49-F238E27FC236}">
                <a16:creationId xmlns:a16="http://schemas.microsoft.com/office/drawing/2014/main" id="{B4CFCDBD-00CE-F46B-CE7A-19640B68CC9A}"/>
              </a:ext>
            </a:extLst>
          </p:cNvPr>
          <p:cNvSpPr>
            <a:spLocks noGrp="1"/>
          </p:cNvSpPr>
          <p:nvPr>
            <p:ph type="body" idx="1"/>
          </p:nvPr>
        </p:nvSpPr>
        <p:spPr/>
        <p:txBody>
          <a:bodyPr/>
          <a:lstStyle/>
          <a:p>
            <a:r>
              <a:rPr lang="en-US"/>
              <a:t>DESTINY PanTumor-02</a:t>
            </a:r>
          </a:p>
          <a:p>
            <a:r>
              <a:rPr lang="en-US"/>
              <a:t>DESTINY CRC-02</a:t>
            </a:r>
          </a:p>
          <a:p>
            <a:r>
              <a:rPr lang="en-US"/>
              <a:t>DESTINY Lung-01</a:t>
            </a:r>
          </a:p>
        </p:txBody>
      </p:sp>
    </p:spTree>
    <p:extLst>
      <p:ext uri="{BB962C8B-B14F-4D97-AF65-F5344CB8AC3E}">
        <p14:creationId xmlns:p14="http://schemas.microsoft.com/office/powerpoint/2010/main" val="2868290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B6B87B80-3E0F-7E21-12C0-98AB1AEBDB52}"/>
              </a:ext>
            </a:extLst>
          </p:cNvPr>
          <p:cNvGraphicFramePr/>
          <p:nvPr>
            <p:extLst>
              <p:ext uri="{D42A27DB-BD31-4B8C-83A1-F6EECF244321}">
                <p14:modId xmlns:p14="http://schemas.microsoft.com/office/powerpoint/2010/main" val="2589148137"/>
              </p:ext>
            </p:extLst>
          </p:nvPr>
        </p:nvGraphicFramePr>
        <p:xfrm>
          <a:off x="6912763" y="1530084"/>
          <a:ext cx="2621280" cy="2915941"/>
        </p:xfrm>
        <a:graphic>
          <a:graphicData uri="http://schemas.openxmlformats.org/drawingml/2006/table">
            <a:tbl>
              <a:tblPr>
                <a:tableStyleId>{5DA37D80-6434-44D0-A028-1B22A696006F}</a:tableStyleId>
              </a:tblPr>
              <a:tblGrid>
                <a:gridCol w="548640">
                  <a:extLst>
                    <a:ext uri="{9D8B030D-6E8A-4147-A177-3AD203B41FA5}">
                      <a16:colId xmlns:a16="http://schemas.microsoft.com/office/drawing/2014/main" val="1727061699"/>
                    </a:ext>
                  </a:extLst>
                </a:gridCol>
                <a:gridCol w="2072640">
                  <a:extLst>
                    <a:ext uri="{9D8B030D-6E8A-4147-A177-3AD203B41FA5}">
                      <a16:colId xmlns:a16="http://schemas.microsoft.com/office/drawing/2014/main" val="20000"/>
                    </a:ext>
                  </a:extLst>
                </a:gridCol>
              </a:tblGrid>
              <a:tr h="416563">
                <a:tc>
                  <a:txBody>
                    <a:bodyPr/>
                    <a:lstStyle/>
                    <a:p>
                      <a:pPr marL="0" marR="0">
                        <a:lnSpc>
                          <a:spcPct val="115000"/>
                        </a:lnSpc>
                        <a:spcBef>
                          <a:spcPts val="200"/>
                        </a:spcBef>
                        <a:spcAft>
                          <a:spcPts val="200"/>
                        </a:spcAft>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332"/>
                    </a:solidFill>
                  </a:tcPr>
                </a:tc>
                <a:tc>
                  <a:txBody>
                    <a:bodyPr/>
                    <a:lstStyle/>
                    <a:p>
                      <a:pPr marL="0" marR="0">
                        <a:lnSpc>
                          <a:spcPct val="115000"/>
                        </a:lnSpc>
                        <a:spcBef>
                          <a:spcPts val="200"/>
                        </a:spcBef>
                        <a:spcAft>
                          <a:spcPts val="200"/>
                        </a:spcAft>
                      </a:pPr>
                      <a:r>
                        <a:rPr lang="en-US" sz="1300" b="1" kern="1600" noProof="0">
                          <a:solidFill>
                            <a:schemeClr val="bg1"/>
                          </a:solidFill>
                          <a:effectLst/>
                        </a:rPr>
                        <a:t>Cervical cancer</a:t>
                      </a:r>
                      <a:endParaRPr lang="en-US" sz="1300" b="1" kern="1600" baseline="300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332"/>
                    </a:solidFill>
                  </a:tcPr>
                </a:tc>
                <a:extLst>
                  <a:ext uri="{0D108BD9-81ED-4DB2-BD59-A6C34878D82A}">
                    <a16:rowId xmlns:a16="http://schemas.microsoft.com/office/drawing/2014/main" val="10001"/>
                  </a:ext>
                </a:extLst>
              </a:tr>
              <a:tr h="416563">
                <a:tc>
                  <a:txBody>
                    <a:bodyPr/>
                    <a:lstStyle/>
                    <a:p>
                      <a:pPr marL="0" marR="0">
                        <a:lnSpc>
                          <a:spcPct val="115000"/>
                        </a:lnSpc>
                        <a:spcBef>
                          <a:spcPts val="200"/>
                        </a:spcBef>
                        <a:spcAft>
                          <a:spcPts val="200"/>
                        </a:spcAft>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E8F00"/>
                    </a:solidFill>
                  </a:tcPr>
                </a:tc>
                <a:tc>
                  <a:txBody>
                    <a:bodyPr/>
                    <a:lstStyle/>
                    <a:p>
                      <a:pPr marL="0" marR="0">
                        <a:lnSpc>
                          <a:spcPct val="115000"/>
                        </a:lnSpc>
                        <a:spcBef>
                          <a:spcPts val="200"/>
                        </a:spcBef>
                        <a:spcAft>
                          <a:spcPts val="200"/>
                        </a:spcAft>
                      </a:pPr>
                      <a:r>
                        <a:rPr lang="en-US" sz="1300" b="1" kern="1600" noProof="0">
                          <a:solidFill>
                            <a:schemeClr val="bg1"/>
                          </a:solidFill>
                          <a:effectLst/>
                        </a:rPr>
                        <a:t>Endometrial cancer</a:t>
                      </a: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E8F00"/>
                    </a:solidFill>
                  </a:tcPr>
                </a:tc>
                <a:extLst>
                  <a:ext uri="{0D108BD9-81ED-4DB2-BD59-A6C34878D82A}">
                    <a16:rowId xmlns:a16="http://schemas.microsoft.com/office/drawing/2014/main" val="10002"/>
                  </a:ext>
                </a:extLst>
              </a:tr>
              <a:tr h="416563">
                <a:tc>
                  <a:txBody>
                    <a:bodyPr/>
                    <a:lstStyle/>
                    <a:p>
                      <a:pPr marL="0" marR="0">
                        <a:lnSpc>
                          <a:spcPct val="115000"/>
                        </a:lnSpc>
                        <a:spcBef>
                          <a:spcPts val="200"/>
                        </a:spcBef>
                        <a:spcAft>
                          <a:spcPts val="200"/>
                        </a:spcAft>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F4B"/>
                    </a:solidFill>
                  </a:tcPr>
                </a:tc>
                <a:tc>
                  <a:txBody>
                    <a:bodyPr/>
                    <a:lstStyle/>
                    <a:p>
                      <a:pPr marL="0" marR="0">
                        <a:lnSpc>
                          <a:spcPct val="115000"/>
                        </a:lnSpc>
                        <a:spcBef>
                          <a:spcPts val="200"/>
                        </a:spcBef>
                        <a:spcAft>
                          <a:spcPts val="200"/>
                        </a:spcAft>
                      </a:pPr>
                      <a:r>
                        <a:rPr lang="en-US" sz="1300" b="1" kern="1600" noProof="0">
                          <a:solidFill>
                            <a:schemeClr val="bg1"/>
                          </a:solidFill>
                          <a:effectLst/>
                        </a:rPr>
                        <a:t>Ovarian cancer</a:t>
                      </a: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F4B"/>
                    </a:solidFill>
                  </a:tcPr>
                </a:tc>
                <a:extLst>
                  <a:ext uri="{0D108BD9-81ED-4DB2-BD59-A6C34878D82A}">
                    <a16:rowId xmlns:a16="http://schemas.microsoft.com/office/drawing/2014/main" val="10003"/>
                  </a:ext>
                </a:extLst>
              </a:tr>
              <a:tr h="416563">
                <a:tc>
                  <a:txBody>
                    <a:bodyPr/>
                    <a:lstStyle/>
                    <a:p>
                      <a:pPr marL="0" marR="0" lvl="0" indent="0" algn="l" defTabSz="685783" rtl="0" eaLnBrk="1" fontAlgn="auto" latinLnBrk="0" hangingPunct="1">
                        <a:lnSpc>
                          <a:spcPct val="115000"/>
                        </a:lnSpc>
                        <a:spcBef>
                          <a:spcPts val="200"/>
                        </a:spcBef>
                        <a:spcAft>
                          <a:spcPts val="200"/>
                        </a:spcAft>
                        <a:buClrTx/>
                        <a:buSzTx/>
                        <a:buFontTx/>
                        <a:buNone/>
                        <a:tabLst/>
                        <a:defRPr/>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marL="0" marR="0" lvl="0" indent="0" algn="l" defTabSz="685783" rtl="0" eaLnBrk="1" fontAlgn="auto" latinLnBrk="0" hangingPunct="1">
                        <a:lnSpc>
                          <a:spcPct val="115000"/>
                        </a:lnSpc>
                        <a:spcBef>
                          <a:spcPts val="200"/>
                        </a:spcBef>
                        <a:spcAft>
                          <a:spcPts val="200"/>
                        </a:spcAft>
                        <a:buClrTx/>
                        <a:buSzTx/>
                        <a:buFontTx/>
                        <a:buNone/>
                        <a:tabLst/>
                        <a:defRPr/>
                      </a:pPr>
                      <a:r>
                        <a:rPr lang="en-US" sz="1300" b="1" kern="1600" noProof="0">
                          <a:solidFill>
                            <a:schemeClr val="bg1"/>
                          </a:solidFill>
                          <a:effectLst/>
                        </a:rPr>
                        <a:t>Bladder cancer</a:t>
                      </a: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717340357"/>
                  </a:ext>
                </a:extLst>
              </a:tr>
              <a:tr h="416563">
                <a:tc>
                  <a:txBody>
                    <a:bodyPr/>
                    <a:lstStyle/>
                    <a:p>
                      <a:pPr marL="0" marR="0" lvl="0" indent="0" algn="l" defTabSz="685783" rtl="0" eaLnBrk="1" fontAlgn="auto" latinLnBrk="0" hangingPunct="1">
                        <a:lnSpc>
                          <a:spcPct val="115000"/>
                        </a:lnSpc>
                        <a:spcBef>
                          <a:spcPts val="200"/>
                        </a:spcBef>
                        <a:spcAft>
                          <a:spcPts val="200"/>
                        </a:spcAft>
                        <a:buClrTx/>
                        <a:buSzTx/>
                        <a:buFontTx/>
                        <a:buNone/>
                        <a:tabLst/>
                        <a:defRPr/>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473E"/>
                    </a:solidFill>
                  </a:tcPr>
                </a:tc>
                <a:tc>
                  <a:txBody>
                    <a:bodyPr/>
                    <a:lstStyle/>
                    <a:p>
                      <a:pPr marL="0" marR="0" lvl="0" indent="0" algn="l" defTabSz="685783" rtl="0" eaLnBrk="1" fontAlgn="auto" latinLnBrk="0" hangingPunct="1">
                        <a:lnSpc>
                          <a:spcPct val="115000"/>
                        </a:lnSpc>
                        <a:spcBef>
                          <a:spcPts val="200"/>
                        </a:spcBef>
                        <a:spcAft>
                          <a:spcPts val="200"/>
                        </a:spcAft>
                        <a:buClrTx/>
                        <a:buSzTx/>
                        <a:buFontTx/>
                        <a:buNone/>
                        <a:tabLst/>
                        <a:defRPr/>
                      </a:pPr>
                      <a:r>
                        <a:rPr lang="en-US" sz="1300" b="1" kern="0">
                          <a:solidFill>
                            <a:schemeClr val="bg1"/>
                          </a:solidFill>
                          <a:latin typeface="+mn-lt"/>
                          <a:ea typeface="+mn-ea"/>
                          <a:cs typeface="Arial"/>
                        </a:rPr>
                        <a:t> Other tumors</a:t>
                      </a:r>
                      <a:r>
                        <a:rPr lang="en-US" sz="1300" b="1" kern="0" baseline="30000">
                          <a:solidFill>
                            <a:schemeClr val="bg1"/>
                          </a:solidFill>
                          <a:latin typeface="+mn-lt"/>
                          <a:ea typeface="+mn-ea"/>
                          <a:cs typeface="Arial"/>
                        </a:rPr>
                        <a:t>d,4</a:t>
                      </a: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9473E"/>
                    </a:solidFill>
                  </a:tcPr>
                </a:tc>
                <a:extLst>
                  <a:ext uri="{0D108BD9-81ED-4DB2-BD59-A6C34878D82A}">
                    <a16:rowId xmlns:a16="http://schemas.microsoft.com/office/drawing/2014/main" val="1771593292"/>
                  </a:ext>
                </a:extLst>
              </a:tr>
              <a:tr h="416563">
                <a:tc>
                  <a:txBody>
                    <a:bodyPr/>
                    <a:lstStyle/>
                    <a:p>
                      <a:pPr marL="0" marR="0">
                        <a:lnSpc>
                          <a:spcPct val="115000"/>
                        </a:lnSpc>
                        <a:spcBef>
                          <a:spcPts val="200"/>
                        </a:spcBef>
                        <a:spcAft>
                          <a:spcPts val="200"/>
                        </a:spcAft>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nSpc>
                          <a:spcPct val="115000"/>
                        </a:lnSpc>
                        <a:spcBef>
                          <a:spcPts val="200"/>
                        </a:spcBef>
                        <a:spcAft>
                          <a:spcPts val="200"/>
                        </a:spcAft>
                      </a:pPr>
                      <a:r>
                        <a:rPr lang="en-US" sz="1300" b="1" kern="1600" noProof="0">
                          <a:solidFill>
                            <a:schemeClr val="bg1"/>
                          </a:solidFill>
                          <a:effectLst/>
                        </a:rPr>
                        <a:t>Biliary tract cancer</a:t>
                      </a: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4"/>
                  </a:ext>
                </a:extLst>
              </a:tr>
              <a:tr h="416563">
                <a:tc>
                  <a:txBody>
                    <a:bodyPr/>
                    <a:lstStyle/>
                    <a:p>
                      <a:pPr marL="0" marR="0">
                        <a:lnSpc>
                          <a:spcPct val="115000"/>
                        </a:lnSpc>
                        <a:spcBef>
                          <a:spcPts val="200"/>
                        </a:spcBef>
                        <a:spcAft>
                          <a:spcPts val="200"/>
                        </a:spcAft>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nSpc>
                          <a:spcPct val="115000"/>
                        </a:lnSpc>
                        <a:spcBef>
                          <a:spcPts val="200"/>
                        </a:spcBef>
                        <a:spcAft>
                          <a:spcPts val="200"/>
                        </a:spcAft>
                      </a:pPr>
                      <a:r>
                        <a:rPr lang="en-US" sz="1300" b="1" kern="1600" noProof="0">
                          <a:solidFill>
                            <a:schemeClr val="bg1"/>
                          </a:solidFill>
                          <a:effectLst/>
                        </a:rPr>
                        <a:t>Pancreatic cancer</a:t>
                      </a: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bl>
          </a:graphicData>
        </a:graphic>
      </p:graphicFrame>
      <p:grpSp>
        <p:nvGrpSpPr>
          <p:cNvPr id="52" name="Graphic 59">
            <a:extLst>
              <a:ext uri="{FF2B5EF4-FFF2-40B4-BE49-F238E27FC236}">
                <a16:creationId xmlns:a16="http://schemas.microsoft.com/office/drawing/2014/main" id="{B5353BCF-F4FB-7AE3-92CF-8CB2177D2867}"/>
              </a:ext>
            </a:extLst>
          </p:cNvPr>
          <p:cNvGrpSpPr/>
          <p:nvPr/>
        </p:nvGrpSpPr>
        <p:grpSpPr>
          <a:xfrm>
            <a:off x="7071854" y="2856843"/>
            <a:ext cx="245399" cy="261277"/>
            <a:chOff x="2117060" y="-10"/>
            <a:chExt cx="4910043" cy="5143552"/>
          </a:xfrm>
          <a:solidFill>
            <a:srgbClr val="FFFFFF"/>
          </a:solidFill>
        </p:grpSpPr>
        <p:sp>
          <p:nvSpPr>
            <p:cNvPr id="53" name="Freeform: Shape 52">
              <a:extLst>
                <a:ext uri="{FF2B5EF4-FFF2-40B4-BE49-F238E27FC236}">
                  <a16:creationId xmlns:a16="http://schemas.microsoft.com/office/drawing/2014/main" id="{14C9928D-C74A-F209-FF44-D8A348978DBD}"/>
                </a:ext>
              </a:extLst>
            </p:cNvPr>
            <p:cNvSpPr/>
            <p:nvPr/>
          </p:nvSpPr>
          <p:spPr>
            <a:xfrm>
              <a:off x="6359382" y="-10"/>
              <a:ext cx="667721" cy="1837187"/>
            </a:xfrm>
            <a:custGeom>
              <a:avLst/>
              <a:gdLst>
                <a:gd name="connsiteX0" fmla="*/ 240442 w 667721"/>
                <a:gd name="connsiteY0" fmla="*/ 1837183 h 1837187"/>
                <a:gd name="connsiteX1" fmla="*/ 192222 w 667721"/>
                <a:gd name="connsiteY1" fmla="*/ 1820304 h 1837187"/>
                <a:gd name="connsiteX2" fmla="*/ 178549 w 667721"/>
                <a:gd name="connsiteY2" fmla="*/ 1711005 h 1837187"/>
                <a:gd name="connsiteX3" fmla="*/ 492773 w 667721"/>
                <a:gd name="connsiteY3" fmla="*/ 277256 h 1837187"/>
                <a:gd name="connsiteX4" fmla="*/ 490373 w 667721"/>
                <a:gd name="connsiteY4" fmla="*/ 258772 h 1837187"/>
                <a:gd name="connsiteX5" fmla="*/ 487159 w 667721"/>
                <a:gd name="connsiteY5" fmla="*/ 232250 h 1837187"/>
                <a:gd name="connsiteX6" fmla="*/ 384289 w 667721"/>
                <a:gd name="connsiteY6" fmla="*/ 159118 h 1837187"/>
                <a:gd name="connsiteX7" fmla="*/ 316780 w 667721"/>
                <a:gd name="connsiteY7" fmla="*/ 253952 h 1837187"/>
                <a:gd name="connsiteX8" fmla="*/ 321624 w 667721"/>
                <a:gd name="connsiteY8" fmla="*/ 289313 h 1837187"/>
                <a:gd name="connsiteX9" fmla="*/ 146402 w 667721"/>
                <a:gd name="connsiteY9" fmla="*/ 1449818 h 1837187"/>
                <a:gd name="connsiteX10" fmla="*/ 40317 w 667721"/>
                <a:gd name="connsiteY10" fmla="*/ 1480357 h 1837187"/>
                <a:gd name="connsiteX11" fmla="*/ 9799 w 667721"/>
                <a:gd name="connsiteY11" fmla="*/ 1374273 h 1837187"/>
                <a:gd name="connsiteX12" fmla="*/ 166504 w 667721"/>
                <a:gd name="connsiteY12" fmla="*/ 307808 h 1837187"/>
                <a:gd name="connsiteX13" fmla="*/ 162475 w 667721"/>
                <a:gd name="connsiteY13" fmla="*/ 274858 h 1837187"/>
                <a:gd name="connsiteX14" fmla="*/ 348927 w 667721"/>
                <a:gd name="connsiteY14" fmla="*/ 7233 h 1837187"/>
                <a:gd name="connsiteX15" fmla="*/ 403577 w 667721"/>
                <a:gd name="connsiteY15" fmla="*/ 0 h 1837187"/>
                <a:gd name="connsiteX16" fmla="*/ 642278 w 667721"/>
                <a:gd name="connsiteY16" fmla="*/ 209761 h 1837187"/>
                <a:gd name="connsiteX17" fmla="*/ 646307 w 667721"/>
                <a:gd name="connsiteY17" fmla="*/ 239496 h 1837187"/>
                <a:gd name="connsiteX18" fmla="*/ 648707 w 667721"/>
                <a:gd name="connsiteY18" fmla="*/ 257981 h 1837187"/>
                <a:gd name="connsiteX19" fmla="*/ 302336 w 667721"/>
                <a:gd name="connsiteY19" fmla="*/ 1806648 h 1837187"/>
                <a:gd name="connsiteX20" fmla="*/ 240442 w 667721"/>
                <a:gd name="connsiteY20" fmla="*/ 1837188 h 183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721" h="1837187">
                  <a:moveTo>
                    <a:pt x="240442" y="1837183"/>
                  </a:moveTo>
                  <a:cubicBezTo>
                    <a:pt x="223554" y="1837183"/>
                    <a:pt x="206666" y="1831555"/>
                    <a:pt x="192222" y="1820304"/>
                  </a:cubicBezTo>
                  <a:cubicBezTo>
                    <a:pt x="158446" y="1793785"/>
                    <a:pt x="152017" y="1744759"/>
                    <a:pt x="178549" y="1711005"/>
                  </a:cubicBezTo>
                  <a:cubicBezTo>
                    <a:pt x="541808" y="1245689"/>
                    <a:pt x="531350" y="613210"/>
                    <a:pt x="492773" y="277256"/>
                  </a:cubicBezTo>
                  <a:lnTo>
                    <a:pt x="490373" y="258772"/>
                  </a:lnTo>
                  <a:cubicBezTo>
                    <a:pt x="489559" y="249931"/>
                    <a:pt x="487973" y="241091"/>
                    <a:pt x="487159" y="232250"/>
                  </a:cubicBezTo>
                  <a:cubicBezTo>
                    <a:pt x="480729" y="182423"/>
                    <a:pt x="432509" y="147061"/>
                    <a:pt x="384289" y="159118"/>
                  </a:cubicBezTo>
                  <a:cubicBezTo>
                    <a:pt x="339283" y="168763"/>
                    <a:pt x="311165" y="210553"/>
                    <a:pt x="316780" y="253952"/>
                  </a:cubicBezTo>
                  <a:lnTo>
                    <a:pt x="321624" y="289313"/>
                  </a:lnTo>
                  <a:cubicBezTo>
                    <a:pt x="352142" y="549701"/>
                    <a:pt x="369029" y="1046349"/>
                    <a:pt x="146402" y="1449818"/>
                  </a:cubicBezTo>
                  <a:cubicBezTo>
                    <a:pt x="125528" y="1487588"/>
                    <a:pt x="78079" y="1501253"/>
                    <a:pt x="40317" y="1480357"/>
                  </a:cubicBezTo>
                  <a:cubicBezTo>
                    <a:pt x="2555" y="1459462"/>
                    <a:pt x="-11118" y="1412039"/>
                    <a:pt x="9799" y="1374273"/>
                  </a:cubicBezTo>
                  <a:cubicBezTo>
                    <a:pt x="211510" y="1008604"/>
                    <a:pt x="194622" y="549679"/>
                    <a:pt x="166504" y="307808"/>
                  </a:cubicBezTo>
                  <a:lnTo>
                    <a:pt x="162475" y="274858"/>
                  </a:lnTo>
                  <a:cubicBezTo>
                    <a:pt x="146402" y="151092"/>
                    <a:pt x="228398" y="33756"/>
                    <a:pt x="348927" y="7233"/>
                  </a:cubicBezTo>
                  <a:cubicBezTo>
                    <a:pt x="365815" y="2411"/>
                    <a:pt x="384289" y="0"/>
                    <a:pt x="403577" y="0"/>
                  </a:cubicBezTo>
                  <a:cubicBezTo>
                    <a:pt x="524149" y="0"/>
                    <a:pt x="626204" y="90011"/>
                    <a:pt x="642278" y="209761"/>
                  </a:cubicBezTo>
                  <a:cubicBezTo>
                    <a:pt x="643864" y="218601"/>
                    <a:pt x="644678" y="229049"/>
                    <a:pt x="646307" y="239496"/>
                  </a:cubicBezTo>
                  <a:lnTo>
                    <a:pt x="648707" y="257981"/>
                  </a:lnTo>
                  <a:cubicBezTo>
                    <a:pt x="689684" y="618834"/>
                    <a:pt x="699328" y="1297913"/>
                    <a:pt x="302336" y="1806648"/>
                  </a:cubicBezTo>
                  <a:cubicBezTo>
                    <a:pt x="287033" y="1826738"/>
                    <a:pt x="263759" y="1837188"/>
                    <a:pt x="240442" y="1837188"/>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54" name="Freeform: Shape 53">
              <a:extLst>
                <a:ext uri="{FF2B5EF4-FFF2-40B4-BE49-F238E27FC236}">
                  <a16:creationId xmlns:a16="http://schemas.microsoft.com/office/drawing/2014/main" id="{6F313B20-CE6C-E1E5-70B4-7E7D3CA090FD}"/>
                </a:ext>
              </a:extLst>
            </p:cNvPr>
            <p:cNvSpPr/>
            <p:nvPr/>
          </p:nvSpPr>
          <p:spPr>
            <a:xfrm>
              <a:off x="2117060" y="2"/>
              <a:ext cx="666923" cy="1837204"/>
            </a:xfrm>
            <a:custGeom>
              <a:avLst/>
              <a:gdLst>
                <a:gd name="connsiteX0" fmla="*/ 427286 w 666923"/>
                <a:gd name="connsiteY0" fmla="*/ 1837170 h 1837204"/>
                <a:gd name="connsiteX1" fmla="*/ 365402 w 666923"/>
                <a:gd name="connsiteY1" fmla="*/ 1807432 h 1837204"/>
                <a:gd name="connsiteX2" fmla="*/ 19021 w 666923"/>
                <a:gd name="connsiteY2" fmla="*/ 259584 h 1837204"/>
                <a:gd name="connsiteX3" fmla="*/ 21432 w 666923"/>
                <a:gd name="connsiteY3" fmla="*/ 239492 h 1837204"/>
                <a:gd name="connsiteX4" fmla="*/ 25450 w 666923"/>
                <a:gd name="connsiteY4" fmla="*/ 208149 h 1837204"/>
                <a:gd name="connsiteX5" fmla="*/ 264143 w 666923"/>
                <a:gd name="connsiteY5" fmla="*/ 0 h 1837204"/>
                <a:gd name="connsiteX6" fmla="*/ 320400 w 666923"/>
                <a:gd name="connsiteY6" fmla="*/ 7233 h 1837204"/>
                <a:gd name="connsiteX7" fmla="*/ 505245 w 666923"/>
                <a:gd name="connsiteY7" fmla="*/ 273246 h 1837204"/>
                <a:gd name="connsiteX8" fmla="*/ 500423 w 666923"/>
                <a:gd name="connsiteY8" fmla="*/ 307804 h 1837204"/>
                <a:gd name="connsiteX9" fmla="*/ 657137 w 666923"/>
                <a:gd name="connsiteY9" fmla="*/ 1372682 h 1837204"/>
                <a:gd name="connsiteX10" fmla="*/ 626597 w 666923"/>
                <a:gd name="connsiteY10" fmla="*/ 1478767 h 1837204"/>
                <a:gd name="connsiteX11" fmla="*/ 520512 w 666923"/>
                <a:gd name="connsiteY11" fmla="*/ 1448227 h 1837204"/>
                <a:gd name="connsiteX12" fmla="*/ 346113 w 666923"/>
                <a:gd name="connsiteY12" fmla="*/ 288537 h 1837204"/>
                <a:gd name="connsiteX13" fmla="*/ 350935 w 666923"/>
                <a:gd name="connsiteY13" fmla="*/ 250765 h 1837204"/>
                <a:gd name="connsiteX14" fmla="*/ 285034 w 666923"/>
                <a:gd name="connsiteY14" fmla="*/ 158345 h 1837204"/>
                <a:gd name="connsiteX15" fmla="*/ 264139 w 666923"/>
                <a:gd name="connsiteY15" fmla="*/ 155934 h 1837204"/>
                <a:gd name="connsiteX16" fmla="*/ 179751 w 666923"/>
                <a:gd name="connsiteY16" fmla="*/ 229872 h 1837204"/>
                <a:gd name="connsiteX17" fmla="*/ 176537 w 666923"/>
                <a:gd name="connsiteY17" fmla="*/ 258000 h 1837204"/>
                <a:gd name="connsiteX18" fmla="*/ 174126 w 666923"/>
                <a:gd name="connsiteY18" fmla="*/ 278092 h 1837204"/>
                <a:gd name="connsiteX19" fmla="*/ 488361 w 666923"/>
                <a:gd name="connsiteY19" fmla="*/ 1711026 h 1837204"/>
                <a:gd name="connsiteX20" fmla="*/ 474697 w 666923"/>
                <a:gd name="connsiteY20" fmla="*/ 1820325 h 1837204"/>
                <a:gd name="connsiteX21" fmla="*/ 427282 w 666923"/>
                <a:gd name="connsiteY21" fmla="*/ 1837205 h 183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6923" h="1837204">
                  <a:moveTo>
                    <a:pt x="427286" y="1837170"/>
                  </a:moveTo>
                  <a:cubicBezTo>
                    <a:pt x="403982" y="1837170"/>
                    <a:pt x="381475" y="1826721"/>
                    <a:pt x="365402" y="1807432"/>
                  </a:cubicBezTo>
                  <a:cubicBezTo>
                    <a:pt x="-31612" y="1297883"/>
                    <a:pt x="-21968" y="618812"/>
                    <a:pt x="19021" y="259584"/>
                  </a:cubicBezTo>
                  <a:lnTo>
                    <a:pt x="21432" y="239492"/>
                  </a:lnTo>
                  <a:cubicBezTo>
                    <a:pt x="23039" y="229044"/>
                    <a:pt x="23843" y="218597"/>
                    <a:pt x="25450" y="208149"/>
                  </a:cubicBezTo>
                  <a:cubicBezTo>
                    <a:pt x="41524" y="90011"/>
                    <a:pt x="144394" y="0"/>
                    <a:pt x="264143" y="0"/>
                  </a:cubicBezTo>
                  <a:cubicBezTo>
                    <a:pt x="282628" y="0"/>
                    <a:pt x="301916" y="2411"/>
                    <a:pt x="320400" y="7233"/>
                  </a:cubicBezTo>
                  <a:cubicBezTo>
                    <a:pt x="439344" y="32951"/>
                    <a:pt x="521318" y="150287"/>
                    <a:pt x="505245" y="273246"/>
                  </a:cubicBezTo>
                  <a:lnTo>
                    <a:pt x="500423" y="307804"/>
                  </a:lnTo>
                  <a:cubicBezTo>
                    <a:pt x="472296" y="548098"/>
                    <a:pt x="455417" y="1007790"/>
                    <a:pt x="657137" y="1372682"/>
                  </a:cubicBezTo>
                  <a:cubicBezTo>
                    <a:pt x="678032" y="1410453"/>
                    <a:pt x="664372" y="1457872"/>
                    <a:pt x="626597" y="1478767"/>
                  </a:cubicBezTo>
                  <a:cubicBezTo>
                    <a:pt x="588827" y="1499662"/>
                    <a:pt x="541408" y="1485998"/>
                    <a:pt x="520512" y="1448227"/>
                  </a:cubicBezTo>
                  <a:cubicBezTo>
                    <a:pt x="298699" y="1044784"/>
                    <a:pt x="315578" y="548929"/>
                    <a:pt x="346113" y="288537"/>
                  </a:cubicBezTo>
                  <a:lnTo>
                    <a:pt x="350935" y="250765"/>
                  </a:lnTo>
                  <a:cubicBezTo>
                    <a:pt x="356559" y="208974"/>
                    <a:pt x="327627" y="167989"/>
                    <a:pt x="285034" y="158345"/>
                  </a:cubicBezTo>
                  <a:cubicBezTo>
                    <a:pt x="276998" y="156737"/>
                    <a:pt x="270568" y="155934"/>
                    <a:pt x="264139" y="155934"/>
                  </a:cubicBezTo>
                  <a:cubicBezTo>
                    <a:pt x="221544" y="155934"/>
                    <a:pt x="185379" y="188081"/>
                    <a:pt x="179751" y="229872"/>
                  </a:cubicBezTo>
                  <a:cubicBezTo>
                    <a:pt x="178948" y="240319"/>
                    <a:pt x="177340" y="249160"/>
                    <a:pt x="176537" y="258000"/>
                  </a:cubicBezTo>
                  <a:lnTo>
                    <a:pt x="174126" y="278092"/>
                  </a:lnTo>
                  <a:cubicBezTo>
                    <a:pt x="135549" y="612417"/>
                    <a:pt x="125905" y="1245711"/>
                    <a:pt x="488361" y="1711026"/>
                  </a:cubicBezTo>
                  <a:cubicBezTo>
                    <a:pt x="514880" y="1744780"/>
                    <a:pt x="508451" y="1793806"/>
                    <a:pt x="474697" y="1820325"/>
                  </a:cubicBezTo>
                  <a:cubicBezTo>
                    <a:pt x="461036" y="1831577"/>
                    <a:pt x="444157" y="1837205"/>
                    <a:pt x="427282" y="1837205"/>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55" name="Freeform: Shape 54">
              <a:extLst>
                <a:ext uri="{FF2B5EF4-FFF2-40B4-BE49-F238E27FC236}">
                  <a16:creationId xmlns:a16="http://schemas.microsoft.com/office/drawing/2014/main" id="{9E0CBE1E-8BF0-C6C3-00EE-70563065B90C}"/>
                </a:ext>
              </a:extLst>
            </p:cNvPr>
            <p:cNvSpPr/>
            <p:nvPr/>
          </p:nvSpPr>
          <p:spPr>
            <a:xfrm>
              <a:off x="2435681" y="897733"/>
              <a:ext cx="4274183" cy="4245766"/>
            </a:xfrm>
            <a:custGeom>
              <a:avLst/>
              <a:gdLst>
                <a:gd name="connsiteX0" fmla="*/ 2288994 w 4274183"/>
                <a:gd name="connsiteY0" fmla="*/ 4245767 h 4245766"/>
                <a:gd name="connsiteX1" fmla="*/ 1984405 w 4274183"/>
                <a:gd name="connsiteY1" fmla="*/ 4245767 h 4245766"/>
                <a:gd name="connsiteX2" fmla="*/ 1906447 w 4274183"/>
                <a:gd name="connsiteY2" fmla="*/ 4170243 h 4245766"/>
                <a:gd name="connsiteX3" fmla="*/ 1277182 w 4274183"/>
                <a:gd name="connsiteY3" fmla="*/ 3216274 h 4245766"/>
                <a:gd name="connsiteX4" fmla="*/ 49172 w 4274183"/>
                <a:gd name="connsiteY4" fmla="*/ 1435337 h 4245766"/>
                <a:gd name="connsiteX5" fmla="*/ 219550 w 4274183"/>
                <a:gd name="connsiteY5" fmla="*/ 449242 h 4245766"/>
                <a:gd name="connsiteX6" fmla="*/ 1111604 w 4274183"/>
                <a:gd name="connsiteY6" fmla="*/ 0 h 4245766"/>
                <a:gd name="connsiteX7" fmla="*/ 3162575 w 4274183"/>
                <a:gd name="connsiteY7" fmla="*/ 0 h 4245766"/>
                <a:gd name="connsiteX8" fmla="*/ 4054630 w 4274183"/>
                <a:gd name="connsiteY8" fmla="*/ 449242 h 4245766"/>
                <a:gd name="connsiteX9" fmla="*/ 4225008 w 4274183"/>
                <a:gd name="connsiteY9" fmla="*/ 1435337 h 4245766"/>
                <a:gd name="connsiteX10" fmla="*/ 2996997 w 4274183"/>
                <a:gd name="connsiteY10" fmla="*/ 3216274 h 4245766"/>
                <a:gd name="connsiteX11" fmla="*/ 2367733 w 4274183"/>
                <a:gd name="connsiteY11" fmla="*/ 4170243 h 4245766"/>
                <a:gd name="connsiteX12" fmla="*/ 2288973 w 4274183"/>
                <a:gd name="connsiteY12" fmla="*/ 4245767 h 4245766"/>
                <a:gd name="connsiteX13" fmla="*/ 2057537 w 4274183"/>
                <a:gd name="connsiteY13" fmla="*/ 4089833 h 4245766"/>
                <a:gd name="connsiteX14" fmla="*/ 2215862 w 4274183"/>
                <a:gd name="connsiteY14" fmla="*/ 4089833 h 4245766"/>
                <a:gd name="connsiteX15" fmla="*/ 2927894 w 4274183"/>
                <a:gd name="connsiteY15" fmla="*/ 3076413 h 4245766"/>
                <a:gd name="connsiteX16" fmla="*/ 4074732 w 4274183"/>
                <a:gd name="connsiteY16" fmla="*/ 1389517 h 4245766"/>
                <a:gd name="connsiteX17" fmla="*/ 3928442 w 4274183"/>
                <a:gd name="connsiteY17" fmla="*/ 541653 h 4245766"/>
                <a:gd name="connsiteX18" fmla="*/ 3161731 w 4274183"/>
                <a:gd name="connsiteY18" fmla="*/ 155085 h 4245766"/>
                <a:gd name="connsiteX19" fmla="*/ 1110760 w 4274183"/>
                <a:gd name="connsiteY19" fmla="*/ 155085 h 4245766"/>
                <a:gd name="connsiteX20" fmla="*/ 344036 w 4274183"/>
                <a:gd name="connsiteY20" fmla="*/ 541653 h 4245766"/>
                <a:gd name="connsiteX21" fmla="*/ 197767 w 4274183"/>
                <a:gd name="connsiteY21" fmla="*/ 1389517 h 4245766"/>
                <a:gd name="connsiteX22" fmla="*/ 1345411 w 4274183"/>
                <a:gd name="connsiteY22" fmla="*/ 3076413 h 4245766"/>
                <a:gd name="connsiteX23" fmla="*/ 2057443 w 4274183"/>
                <a:gd name="connsiteY23" fmla="*/ 4089833 h 424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74183" h="4245766">
                  <a:moveTo>
                    <a:pt x="2288994" y="4245767"/>
                  </a:moveTo>
                  <a:lnTo>
                    <a:pt x="1984405" y="4245767"/>
                  </a:lnTo>
                  <a:cubicBezTo>
                    <a:pt x="1942614" y="4245767"/>
                    <a:pt x="1908058" y="4211991"/>
                    <a:pt x="1906447" y="4170243"/>
                  </a:cubicBezTo>
                  <a:cubicBezTo>
                    <a:pt x="1894389" y="3766778"/>
                    <a:pt x="1653292" y="3401075"/>
                    <a:pt x="1277182" y="3216274"/>
                  </a:cubicBezTo>
                  <a:cubicBezTo>
                    <a:pt x="741915" y="2952669"/>
                    <a:pt x="328849" y="2353923"/>
                    <a:pt x="49172" y="1435337"/>
                  </a:cubicBezTo>
                  <a:cubicBezTo>
                    <a:pt x="-54504" y="1094580"/>
                    <a:pt x="7381" y="735349"/>
                    <a:pt x="219550" y="449242"/>
                  </a:cubicBezTo>
                  <a:cubicBezTo>
                    <a:pt x="430914" y="163940"/>
                    <a:pt x="756403" y="0"/>
                    <a:pt x="1111604" y="0"/>
                  </a:cubicBezTo>
                  <a:lnTo>
                    <a:pt x="3162575" y="0"/>
                  </a:lnTo>
                  <a:cubicBezTo>
                    <a:pt x="3517798" y="0"/>
                    <a:pt x="3843274" y="163949"/>
                    <a:pt x="4054630" y="449242"/>
                  </a:cubicBezTo>
                  <a:cubicBezTo>
                    <a:pt x="4266799" y="735349"/>
                    <a:pt x="4328692" y="1094580"/>
                    <a:pt x="4225008" y="1435337"/>
                  </a:cubicBezTo>
                  <a:cubicBezTo>
                    <a:pt x="3945330" y="2353923"/>
                    <a:pt x="3532264" y="2952669"/>
                    <a:pt x="2996997" y="3216274"/>
                  </a:cubicBezTo>
                  <a:cubicBezTo>
                    <a:pt x="2620879" y="3401118"/>
                    <a:pt x="2379777" y="3766821"/>
                    <a:pt x="2367733" y="4170243"/>
                  </a:cubicBezTo>
                  <a:cubicBezTo>
                    <a:pt x="2365320" y="4211991"/>
                    <a:pt x="2330764" y="4245767"/>
                    <a:pt x="2288973" y="4245767"/>
                  </a:cubicBezTo>
                  <a:close/>
                  <a:moveTo>
                    <a:pt x="2057537" y="4089833"/>
                  </a:moveTo>
                  <a:lnTo>
                    <a:pt x="2215862" y="4089833"/>
                  </a:lnTo>
                  <a:cubicBezTo>
                    <a:pt x="2256046" y="3659065"/>
                    <a:pt x="2522865" y="3274952"/>
                    <a:pt x="2927894" y="3076413"/>
                  </a:cubicBezTo>
                  <a:cubicBezTo>
                    <a:pt x="3422142" y="2832903"/>
                    <a:pt x="3807904" y="2265498"/>
                    <a:pt x="4074732" y="1389517"/>
                  </a:cubicBezTo>
                  <a:cubicBezTo>
                    <a:pt x="4163929" y="1096980"/>
                    <a:pt x="4110908" y="787556"/>
                    <a:pt x="3928442" y="541653"/>
                  </a:cubicBezTo>
                  <a:cubicBezTo>
                    <a:pt x="3746825" y="296531"/>
                    <a:pt x="3467169" y="155085"/>
                    <a:pt x="3161731" y="155085"/>
                  </a:cubicBezTo>
                  <a:lnTo>
                    <a:pt x="1110760" y="155085"/>
                  </a:lnTo>
                  <a:cubicBezTo>
                    <a:pt x="805365" y="155085"/>
                    <a:pt x="525687" y="295725"/>
                    <a:pt x="344036" y="541653"/>
                  </a:cubicBezTo>
                  <a:cubicBezTo>
                    <a:pt x="161604" y="787577"/>
                    <a:pt x="108558" y="1096980"/>
                    <a:pt x="197767" y="1389517"/>
                  </a:cubicBezTo>
                  <a:cubicBezTo>
                    <a:pt x="464586" y="2265540"/>
                    <a:pt x="850349" y="2832911"/>
                    <a:pt x="1345411" y="3076413"/>
                  </a:cubicBezTo>
                  <a:cubicBezTo>
                    <a:pt x="1749656" y="3274918"/>
                    <a:pt x="2017281" y="3659065"/>
                    <a:pt x="2057443" y="4089833"/>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56" name="Freeform: Shape 55">
              <a:extLst>
                <a:ext uri="{FF2B5EF4-FFF2-40B4-BE49-F238E27FC236}">
                  <a16:creationId xmlns:a16="http://schemas.microsoft.com/office/drawing/2014/main" id="{03BF01C8-83F9-50D5-6627-1F2AB3375774}"/>
                </a:ext>
              </a:extLst>
            </p:cNvPr>
            <p:cNvSpPr/>
            <p:nvPr/>
          </p:nvSpPr>
          <p:spPr>
            <a:xfrm>
              <a:off x="2782255" y="1243286"/>
              <a:ext cx="3580940" cy="3900256"/>
            </a:xfrm>
            <a:custGeom>
              <a:avLst/>
              <a:gdLst>
                <a:gd name="connsiteX0" fmla="*/ 1918332 w 3580940"/>
                <a:gd name="connsiteY0" fmla="*/ 3900213 h 3900256"/>
                <a:gd name="connsiteX1" fmla="*/ 1840373 w 3580940"/>
                <a:gd name="connsiteY1" fmla="*/ 3822247 h 3900256"/>
                <a:gd name="connsiteX2" fmla="*/ 1840373 w 3580940"/>
                <a:gd name="connsiteY2" fmla="*/ 3475875 h 3900256"/>
                <a:gd name="connsiteX3" fmla="*/ 2173094 w 3580940"/>
                <a:gd name="connsiteY3" fmla="*/ 2743740 h 3900256"/>
                <a:gd name="connsiteX4" fmla="*/ 2443933 w 3580940"/>
                <a:gd name="connsiteY4" fmla="*/ 2556483 h 3900256"/>
                <a:gd name="connsiteX5" fmla="*/ 3335216 w 3580940"/>
                <a:gd name="connsiteY5" fmla="*/ 1332501 h 3900256"/>
                <a:gd name="connsiteX6" fmla="*/ 3390671 w 3580940"/>
                <a:gd name="connsiteY6" fmla="*/ 1162928 h 3900256"/>
                <a:gd name="connsiteX7" fmla="*/ 3270922 w 3580940"/>
                <a:gd name="connsiteY7" fmla="*/ 470185 h 3900256"/>
                <a:gd name="connsiteX8" fmla="*/ 2644058 w 3580940"/>
                <a:gd name="connsiteY8" fmla="*/ 154339 h 3900256"/>
                <a:gd name="connsiteX9" fmla="*/ 935473 w 3580940"/>
                <a:gd name="connsiteY9" fmla="*/ 154339 h 3900256"/>
                <a:gd name="connsiteX10" fmla="*/ 349586 w 3580940"/>
                <a:gd name="connsiteY10" fmla="*/ 419551 h 3900256"/>
                <a:gd name="connsiteX11" fmla="*/ 161526 w 3580940"/>
                <a:gd name="connsiteY11" fmla="*/ 1035142 h 3900256"/>
                <a:gd name="connsiteX12" fmla="*/ 189657 w 3580940"/>
                <a:gd name="connsiteY12" fmla="*/ 1162924 h 3900256"/>
                <a:gd name="connsiteX13" fmla="*/ 1136404 w 3580940"/>
                <a:gd name="connsiteY13" fmla="*/ 2556470 h 3900256"/>
                <a:gd name="connsiteX14" fmla="*/ 1407239 w 3580940"/>
                <a:gd name="connsiteY14" fmla="*/ 2744529 h 3900256"/>
                <a:gd name="connsiteX15" fmla="*/ 1739158 w 3580940"/>
                <a:gd name="connsiteY15" fmla="*/ 3473432 h 3900256"/>
                <a:gd name="connsiteX16" fmla="*/ 1739158 w 3580940"/>
                <a:gd name="connsiteY16" fmla="*/ 3822247 h 3900256"/>
                <a:gd name="connsiteX17" fmla="*/ 1661200 w 3580940"/>
                <a:gd name="connsiteY17" fmla="*/ 3900213 h 3900256"/>
                <a:gd name="connsiteX18" fmla="*/ 1583245 w 3580940"/>
                <a:gd name="connsiteY18" fmla="*/ 3822247 h 3900256"/>
                <a:gd name="connsiteX19" fmla="*/ 1583245 w 3580940"/>
                <a:gd name="connsiteY19" fmla="*/ 3475875 h 3900256"/>
                <a:gd name="connsiteX20" fmla="*/ 1300353 w 3580940"/>
                <a:gd name="connsiteY20" fmla="*/ 2858642 h 3900256"/>
                <a:gd name="connsiteX21" fmla="*/ 1068085 w 3580940"/>
                <a:gd name="connsiteY21" fmla="*/ 2697102 h 3900256"/>
                <a:gd name="connsiteX22" fmla="*/ 41014 w 3580940"/>
                <a:gd name="connsiteY22" fmla="*/ 1209516 h 3900256"/>
                <a:gd name="connsiteX23" fmla="*/ 8066 w 3580940"/>
                <a:gd name="connsiteY23" fmla="*/ 1056818 h 3900256"/>
                <a:gd name="connsiteX24" fmla="*/ 233094 w 3580940"/>
                <a:gd name="connsiteY24" fmla="*/ 318254 h 3900256"/>
                <a:gd name="connsiteX25" fmla="*/ 936296 w 3580940"/>
                <a:gd name="connsiteY25" fmla="*/ 0 h 3900256"/>
                <a:gd name="connsiteX26" fmla="*/ 2644881 w 3580940"/>
                <a:gd name="connsiteY26" fmla="*/ 0 h 3900256"/>
                <a:gd name="connsiteX27" fmla="*/ 3396304 w 3580940"/>
                <a:gd name="connsiteY27" fmla="*/ 378527 h 3900256"/>
                <a:gd name="connsiteX28" fmla="*/ 3539349 w 3580940"/>
                <a:gd name="connsiteY28" fmla="*/ 1209545 h 3900256"/>
                <a:gd name="connsiteX29" fmla="*/ 3482299 w 3580940"/>
                <a:gd name="connsiteY29" fmla="*/ 1384746 h 3900256"/>
                <a:gd name="connsiteX30" fmla="*/ 2512277 w 3580940"/>
                <a:gd name="connsiteY30" fmla="*/ 2697153 h 3900256"/>
                <a:gd name="connsiteX31" fmla="*/ 2279213 w 3580940"/>
                <a:gd name="connsiteY31" fmla="*/ 2857887 h 3900256"/>
                <a:gd name="connsiteX32" fmla="*/ 1996320 w 3580940"/>
                <a:gd name="connsiteY32" fmla="*/ 3478318 h 3900256"/>
                <a:gd name="connsiteX33" fmla="*/ 1996320 w 3580940"/>
                <a:gd name="connsiteY33" fmla="*/ 3822289 h 3900256"/>
                <a:gd name="connsiteX34" fmla="*/ 1918362 w 3580940"/>
                <a:gd name="connsiteY34" fmla="*/ 3900256 h 39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80940" h="3900256">
                  <a:moveTo>
                    <a:pt x="1918332" y="3900213"/>
                  </a:moveTo>
                  <a:cubicBezTo>
                    <a:pt x="1874933" y="3900213"/>
                    <a:pt x="1840373" y="3865666"/>
                    <a:pt x="1840373" y="3822247"/>
                  </a:cubicBezTo>
                  <a:lnTo>
                    <a:pt x="1840373" y="3475875"/>
                  </a:lnTo>
                  <a:cubicBezTo>
                    <a:pt x="1849216" y="3197011"/>
                    <a:pt x="1966552" y="2938207"/>
                    <a:pt x="2173094" y="2743740"/>
                  </a:cubicBezTo>
                  <a:cubicBezTo>
                    <a:pt x="2254267" y="2668195"/>
                    <a:pt x="2345079" y="2605509"/>
                    <a:pt x="2443933" y="2556483"/>
                  </a:cubicBezTo>
                  <a:cubicBezTo>
                    <a:pt x="2817643" y="2372440"/>
                    <a:pt x="3117389" y="1960951"/>
                    <a:pt x="3335216" y="1332501"/>
                  </a:cubicBezTo>
                  <a:cubicBezTo>
                    <a:pt x="3354504" y="1277046"/>
                    <a:pt x="3372991" y="1220793"/>
                    <a:pt x="3390671" y="1162928"/>
                  </a:cubicBezTo>
                  <a:cubicBezTo>
                    <a:pt x="3463803" y="923434"/>
                    <a:pt x="3420405" y="671081"/>
                    <a:pt x="3270922" y="470185"/>
                  </a:cubicBezTo>
                  <a:cubicBezTo>
                    <a:pt x="3122241" y="269267"/>
                    <a:pt x="2893998" y="154339"/>
                    <a:pt x="2644058" y="154339"/>
                  </a:cubicBezTo>
                  <a:lnTo>
                    <a:pt x="935473" y="154339"/>
                  </a:lnTo>
                  <a:cubicBezTo>
                    <a:pt x="707230" y="154339"/>
                    <a:pt x="499090" y="248371"/>
                    <a:pt x="349586" y="419551"/>
                  </a:cubicBezTo>
                  <a:cubicBezTo>
                    <a:pt x="200904" y="589124"/>
                    <a:pt x="132594" y="813350"/>
                    <a:pt x="161526" y="1035142"/>
                  </a:cubicBezTo>
                  <a:cubicBezTo>
                    <a:pt x="167154" y="1077739"/>
                    <a:pt x="176798" y="1120332"/>
                    <a:pt x="189657" y="1162924"/>
                  </a:cubicBezTo>
                  <a:cubicBezTo>
                    <a:pt x="409863" y="1887043"/>
                    <a:pt x="728091" y="2355573"/>
                    <a:pt x="1136404" y="2556470"/>
                  </a:cubicBezTo>
                  <a:cubicBezTo>
                    <a:pt x="1236059" y="2605496"/>
                    <a:pt x="1326872" y="2668178"/>
                    <a:pt x="1407239" y="2744529"/>
                  </a:cubicBezTo>
                  <a:cubicBezTo>
                    <a:pt x="1612979" y="2938216"/>
                    <a:pt x="1731121" y="3196969"/>
                    <a:pt x="1739158" y="3473432"/>
                  </a:cubicBezTo>
                  <a:lnTo>
                    <a:pt x="1739158" y="3822247"/>
                  </a:lnTo>
                  <a:cubicBezTo>
                    <a:pt x="1739158" y="3865624"/>
                    <a:pt x="1704602" y="3900213"/>
                    <a:pt x="1661200" y="3900213"/>
                  </a:cubicBezTo>
                  <a:cubicBezTo>
                    <a:pt x="1617801" y="3900213"/>
                    <a:pt x="1583245" y="3865624"/>
                    <a:pt x="1583245" y="3822247"/>
                  </a:cubicBezTo>
                  <a:lnTo>
                    <a:pt x="1583245" y="3475875"/>
                  </a:lnTo>
                  <a:cubicBezTo>
                    <a:pt x="1576816" y="3243603"/>
                    <a:pt x="1475553" y="3023405"/>
                    <a:pt x="1300353" y="2858642"/>
                  </a:cubicBezTo>
                  <a:cubicBezTo>
                    <a:pt x="1231237" y="2793542"/>
                    <a:pt x="1153279" y="2738893"/>
                    <a:pt x="1068085" y="2697102"/>
                  </a:cubicBezTo>
                  <a:cubicBezTo>
                    <a:pt x="619658" y="2476896"/>
                    <a:pt x="274062" y="1976197"/>
                    <a:pt x="41014" y="1209516"/>
                  </a:cubicBezTo>
                  <a:cubicBezTo>
                    <a:pt x="25746" y="1158886"/>
                    <a:pt x="14495" y="1108253"/>
                    <a:pt x="8066" y="1056818"/>
                  </a:cubicBezTo>
                  <a:cubicBezTo>
                    <a:pt x="-27296" y="790805"/>
                    <a:pt x="54679" y="521551"/>
                    <a:pt x="233094" y="318254"/>
                  </a:cubicBezTo>
                  <a:cubicBezTo>
                    <a:pt x="409902" y="115729"/>
                    <a:pt x="666262" y="0"/>
                    <a:pt x="936296" y="0"/>
                  </a:cubicBezTo>
                  <a:lnTo>
                    <a:pt x="2644881" y="0"/>
                  </a:lnTo>
                  <a:cubicBezTo>
                    <a:pt x="2944653" y="0"/>
                    <a:pt x="3218724" y="138232"/>
                    <a:pt x="3396304" y="378527"/>
                  </a:cubicBezTo>
                  <a:cubicBezTo>
                    <a:pt x="3574710" y="619629"/>
                    <a:pt x="3626960" y="922624"/>
                    <a:pt x="3539349" y="1209545"/>
                  </a:cubicBezTo>
                  <a:cubicBezTo>
                    <a:pt x="3520875" y="1269017"/>
                    <a:pt x="3502388" y="1327683"/>
                    <a:pt x="3482299" y="1384746"/>
                  </a:cubicBezTo>
                  <a:cubicBezTo>
                    <a:pt x="3250841" y="2052587"/>
                    <a:pt x="2924572" y="2494628"/>
                    <a:pt x="2512277" y="2697153"/>
                  </a:cubicBezTo>
                  <a:cubicBezTo>
                    <a:pt x="2427088" y="2738944"/>
                    <a:pt x="2349134" y="2792788"/>
                    <a:pt x="2279213" y="2857887"/>
                  </a:cubicBezTo>
                  <a:cubicBezTo>
                    <a:pt x="2104012" y="3022642"/>
                    <a:pt x="2003555" y="3243645"/>
                    <a:pt x="1996320" y="3478318"/>
                  </a:cubicBezTo>
                  <a:lnTo>
                    <a:pt x="1996320" y="3822289"/>
                  </a:lnTo>
                  <a:cubicBezTo>
                    <a:pt x="1996320" y="3865709"/>
                    <a:pt x="1961764" y="3900256"/>
                    <a:pt x="1918362" y="3900256"/>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57" name="Freeform: Shape 56">
              <a:extLst>
                <a:ext uri="{FF2B5EF4-FFF2-40B4-BE49-F238E27FC236}">
                  <a16:creationId xmlns:a16="http://schemas.microsoft.com/office/drawing/2014/main" id="{85D7C0D7-55BF-5F9E-9550-66F38F411E17}"/>
                </a:ext>
              </a:extLst>
            </p:cNvPr>
            <p:cNvSpPr/>
            <p:nvPr/>
          </p:nvSpPr>
          <p:spPr>
            <a:xfrm>
              <a:off x="3007646" y="2630070"/>
              <a:ext cx="3192255" cy="404599"/>
            </a:xfrm>
            <a:custGeom>
              <a:avLst/>
              <a:gdLst>
                <a:gd name="connsiteX0" fmla="*/ 2551263 w 3192255"/>
                <a:gd name="connsiteY0" fmla="*/ 404595 h 404599"/>
                <a:gd name="connsiteX1" fmla="*/ 2192825 w 3192255"/>
                <a:gd name="connsiteY1" fmla="*/ 273599 h 404599"/>
                <a:gd name="connsiteX2" fmla="*/ 1750827 w 3192255"/>
                <a:gd name="connsiteY2" fmla="*/ 225378 h 404599"/>
                <a:gd name="connsiteX3" fmla="*/ 1557140 w 3192255"/>
                <a:gd name="connsiteY3" fmla="*/ 327442 h 404599"/>
                <a:gd name="connsiteX4" fmla="*/ 991355 w 3192255"/>
                <a:gd name="connsiteY4" fmla="*/ 296903 h 404599"/>
                <a:gd name="connsiteX5" fmla="*/ 882056 w 3192255"/>
                <a:gd name="connsiteY5" fmla="*/ 223771 h 404599"/>
                <a:gd name="connsiteX6" fmla="*/ 487455 w 3192255"/>
                <a:gd name="connsiteY6" fmla="*/ 195640 h 404599"/>
                <a:gd name="connsiteX7" fmla="*/ 112142 w 3192255"/>
                <a:gd name="connsiteY7" fmla="*/ 377270 h 404599"/>
                <a:gd name="connsiteX8" fmla="*/ 7665 w 3192255"/>
                <a:gd name="connsiteY8" fmla="*/ 341107 h 404599"/>
                <a:gd name="connsiteX9" fmla="*/ 43828 w 3192255"/>
                <a:gd name="connsiteY9" fmla="*/ 236630 h 404599"/>
                <a:gd name="connsiteX10" fmla="*/ 419145 w 3192255"/>
                <a:gd name="connsiteY10" fmla="*/ 55000 h 404599"/>
                <a:gd name="connsiteX11" fmla="*/ 968042 w 3192255"/>
                <a:gd name="connsiteY11" fmla="*/ 93576 h 404599"/>
                <a:gd name="connsiteX12" fmla="*/ 1077342 w 3192255"/>
                <a:gd name="connsiteY12" fmla="*/ 166708 h 404599"/>
                <a:gd name="connsiteX13" fmla="*/ 1484000 w 3192255"/>
                <a:gd name="connsiteY13" fmla="*/ 188405 h 404599"/>
                <a:gd name="connsiteX14" fmla="*/ 1677682 w 3192255"/>
                <a:gd name="connsiteY14" fmla="*/ 86341 h 404599"/>
                <a:gd name="connsiteX15" fmla="*/ 2293274 w 3192255"/>
                <a:gd name="connsiteY15" fmla="*/ 153849 h 404599"/>
                <a:gd name="connsiteX16" fmla="*/ 2682251 w 3192255"/>
                <a:gd name="connsiteY16" fmla="*/ 225378 h 404599"/>
                <a:gd name="connsiteX17" fmla="*/ 3088107 w 3192255"/>
                <a:gd name="connsiteY17" fmla="*/ 81527 h 404599"/>
                <a:gd name="connsiteX18" fmla="*/ 3187763 w 3192255"/>
                <a:gd name="connsiteY18" fmla="*/ 128938 h 404599"/>
                <a:gd name="connsiteX19" fmla="*/ 3140352 w 3192255"/>
                <a:gd name="connsiteY19" fmla="*/ 228593 h 404599"/>
                <a:gd name="connsiteX20" fmla="*/ 2734492 w 3192255"/>
                <a:gd name="connsiteY20" fmla="*/ 371647 h 404599"/>
                <a:gd name="connsiteX21" fmla="*/ 2551254 w 3192255"/>
                <a:gd name="connsiteY21" fmla="*/ 404599 h 40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92255" h="404599">
                  <a:moveTo>
                    <a:pt x="2551263" y="404595"/>
                  </a:moveTo>
                  <a:cubicBezTo>
                    <a:pt x="2421870" y="404595"/>
                    <a:pt x="2294088" y="359589"/>
                    <a:pt x="2192825" y="273599"/>
                  </a:cubicBezTo>
                  <a:cubicBezTo>
                    <a:pt x="2068258" y="168320"/>
                    <a:pt x="1894665" y="149031"/>
                    <a:pt x="1750827" y="225378"/>
                  </a:cubicBezTo>
                  <a:lnTo>
                    <a:pt x="1557140" y="327442"/>
                  </a:lnTo>
                  <a:cubicBezTo>
                    <a:pt x="1377118" y="422276"/>
                    <a:pt x="1160126" y="411024"/>
                    <a:pt x="991355" y="296903"/>
                  </a:cubicBezTo>
                  <a:lnTo>
                    <a:pt x="882056" y="223771"/>
                  </a:lnTo>
                  <a:cubicBezTo>
                    <a:pt x="765521" y="145011"/>
                    <a:pt x="614431" y="134565"/>
                    <a:pt x="487455" y="195640"/>
                  </a:cubicBezTo>
                  <a:lnTo>
                    <a:pt x="112142" y="377270"/>
                  </a:lnTo>
                  <a:cubicBezTo>
                    <a:pt x="73566" y="395757"/>
                    <a:pt x="26953" y="379683"/>
                    <a:pt x="7665" y="341107"/>
                  </a:cubicBezTo>
                  <a:cubicBezTo>
                    <a:pt x="-10822" y="302531"/>
                    <a:pt x="5252" y="255918"/>
                    <a:pt x="43828" y="236630"/>
                  </a:cubicBezTo>
                  <a:lnTo>
                    <a:pt x="419145" y="55000"/>
                  </a:lnTo>
                  <a:cubicBezTo>
                    <a:pt x="595143" y="-30189"/>
                    <a:pt x="805709" y="-15723"/>
                    <a:pt x="968042" y="93576"/>
                  </a:cubicBezTo>
                  <a:lnTo>
                    <a:pt x="1077342" y="166708"/>
                  </a:lnTo>
                  <a:cubicBezTo>
                    <a:pt x="1198694" y="248683"/>
                    <a:pt x="1354606" y="256719"/>
                    <a:pt x="1484000" y="188405"/>
                  </a:cubicBezTo>
                  <a:lnTo>
                    <a:pt x="1677682" y="86341"/>
                  </a:lnTo>
                  <a:cubicBezTo>
                    <a:pt x="1878600" y="-18938"/>
                    <a:pt x="2119681" y="6779"/>
                    <a:pt x="2293274" y="153849"/>
                  </a:cubicBezTo>
                  <a:cubicBezTo>
                    <a:pt x="2400966" y="244666"/>
                    <a:pt x="2549643" y="271987"/>
                    <a:pt x="2682251" y="225378"/>
                  </a:cubicBezTo>
                  <a:lnTo>
                    <a:pt x="3088107" y="81527"/>
                  </a:lnTo>
                  <a:cubicBezTo>
                    <a:pt x="3129097" y="67863"/>
                    <a:pt x="3173296" y="88758"/>
                    <a:pt x="3187763" y="128938"/>
                  </a:cubicBezTo>
                  <a:cubicBezTo>
                    <a:pt x="3202229" y="169121"/>
                    <a:pt x="3180532" y="214127"/>
                    <a:pt x="3140352" y="228593"/>
                  </a:cubicBezTo>
                  <a:lnTo>
                    <a:pt x="2734492" y="371647"/>
                  </a:lnTo>
                  <a:cubicBezTo>
                    <a:pt x="2675020" y="394149"/>
                    <a:pt x="2612334" y="404599"/>
                    <a:pt x="2551254" y="404599"/>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7" name="Graphic 86">
            <a:extLst>
              <a:ext uri="{FF2B5EF4-FFF2-40B4-BE49-F238E27FC236}">
                <a16:creationId xmlns:a16="http://schemas.microsoft.com/office/drawing/2014/main" id="{F574C97E-12A8-EC99-7BDB-9C1EAC33357E}"/>
              </a:ext>
            </a:extLst>
          </p:cNvPr>
          <p:cNvGrpSpPr/>
          <p:nvPr/>
        </p:nvGrpSpPr>
        <p:grpSpPr>
          <a:xfrm>
            <a:off x="7021943" y="1580097"/>
            <a:ext cx="353828" cy="292762"/>
            <a:chOff x="2099758" y="169192"/>
            <a:chExt cx="4995173" cy="4806543"/>
          </a:xfrm>
          <a:solidFill>
            <a:srgbClr val="FFFFFF"/>
          </a:solidFill>
        </p:grpSpPr>
        <p:sp>
          <p:nvSpPr>
            <p:cNvPr id="8" name="Freeform: Shape 7">
              <a:extLst>
                <a:ext uri="{FF2B5EF4-FFF2-40B4-BE49-F238E27FC236}">
                  <a16:creationId xmlns:a16="http://schemas.microsoft.com/office/drawing/2014/main" id="{DA33FA00-B8A9-FEBD-AE45-40134461E17A}"/>
                </a:ext>
              </a:extLst>
            </p:cNvPr>
            <p:cNvSpPr/>
            <p:nvPr/>
          </p:nvSpPr>
          <p:spPr>
            <a:xfrm>
              <a:off x="2129802" y="169192"/>
              <a:ext cx="4902667" cy="896304"/>
            </a:xfrm>
            <a:custGeom>
              <a:avLst/>
              <a:gdLst>
                <a:gd name="connsiteX0" fmla="*/ 70294 w 4902667"/>
                <a:gd name="connsiteY0" fmla="*/ 860150 h 896304"/>
                <a:gd name="connsiteX1" fmla="*/ 860593 w 4902667"/>
                <a:gd name="connsiteY1" fmla="*/ 718134 h 896304"/>
                <a:gd name="connsiteX2" fmla="*/ 1080447 w 4902667"/>
                <a:gd name="connsiteY2" fmla="*/ 585813 h 896304"/>
                <a:gd name="connsiteX3" fmla="*/ 2374723 w 4902667"/>
                <a:gd name="connsiteY3" fmla="*/ 206613 h 896304"/>
                <a:gd name="connsiteX4" fmla="*/ 3885884 w 4902667"/>
                <a:gd name="connsiteY4" fmla="*/ 638795 h 896304"/>
                <a:gd name="connsiteX5" fmla="*/ 4663247 w 4902667"/>
                <a:gd name="connsiteY5" fmla="*/ 896305 h 896304"/>
                <a:gd name="connsiteX6" fmla="*/ 4815794 w 4902667"/>
                <a:gd name="connsiteY6" fmla="*/ 884586 h 896304"/>
                <a:gd name="connsiteX7" fmla="*/ 4901391 w 4902667"/>
                <a:gd name="connsiteY7" fmla="*/ 766950 h 896304"/>
                <a:gd name="connsiteX8" fmla="*/ 4783819 w 4902667"/>
                <a:gd name="connsiteY8" fmla="*/ 681340 h 896304"/>
                <a:gd name="connsiteX9" fmla="*/ 4006066 w 4902667"/>
                <a:gd name="connsiteY9" fmla="*/ 471751 h 896304"/>
                <a:gd name="connsiteX10" fmla="*/ 2369318 w 4902667"/>
                <a:gd name="connsiteY10" fmla="*/ 948 h 896304"/>
                <a:gd name="connsiteX11" fmla="*/ 971401 w 4902667"/>
                <a:gd name="connsiteY11" fmla="*/ 411410 h 896304"/>
                <a:gd name="connsiteX12" fmla="*/ 760320 w 4902667"/>
                <a:gd name="connsiteY12" fmla="*/ 538523 h 896304"/>
                <a:gd name="connsiteX13" fmla="*/ 134656 w 4902667"/>
                <a:gd name="connsiteY13" fmla="*/ 664701 h 896304"/>
                <a:gd name="connsiteX14" fmla="*/ 5314 w 4902667"/>
                <a:gd name="connsiteY14" fmla="*/ 730015 h 896304"/>
                <a:gd name="connsiteX15" fmla="*/ 70362 w 4902667"/>
                <a:gd name="connsiteY15" fmla="*/ 860176 h 8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2667" h="896304">
                  <a:moveTo>
                    <a:pt x="70294" y="860150"/>
                  </a:moveTo>
                  <a:cubicBezTo>
                    <a:pt x="84006" y="864702"/>
                    <a:pt x="411334" y="969196"/>
                    <a:pt x="860593" y="718134"/>
                  </a:cubicBezTo>
                  <a:cubicBezTo>
                    <a:pt x="939035" y="674315"/>
                    <a:pt x="1010929" y="629327"/>
                    <a:pt x="1080447" y="585813"/>
                  </a:cubicBezTo>
                  <a:cubicBezTo>
                    <a:pt x="1376383" y="400651"/>
                    <a:pt x="1655876" y="225768"/>
                    <a:pt x="2374723" y="206613"/>
                  </a:cubicBezTo>
                  <a:cubicBezTo>
                    <a:pt x="3241103" y="183574"/>
                    <a:pt x="3879326" y="634067"/>
                    <a:pt x="3885884" y="638795"/>
                  </a:cubicBezTo>
                  <a:cubicBezTo>
                    <a:pt x="3902240" y="650501"/>
                    <a:pt x="4250781" y="896356"/>
                    <a:pt x="4663247" y="896305"/>
                  </a:cubicBezTo>
                  <a:cubicBezTo>
                    <a:pt x="4713267" y="896305"/>
                    <a:pt x="4764359" y="892670"/>
                    <a:pt x="4815794" y="884586"/>
                  </a:cubicBezTo>
                  <a:cubicBezTo>
                    <a:pt x="4871944" y="875743"/>
                    <a:pt x="4910264" y="823087"/>
                    <a:pt x="4901391" y="766950"/>
                  </a:cubicBezTo>
                  <a:cubicBezTo>
                    <a:pt x="4892561" y="710808"/>
                    <a:pt x="4839626" y="672468"/>
                    <a:pt x="4783819" y="681340"/>
                  </a:cubicBezTo>
                  <a:cubicBezTo>
                    <a:pt x="4392741" y="742840"/>
                    <a:pt x="4009452" y="474126"/>
                    <a:pt x="4006066" y="471751"/>
                  </a:cubicBezTo>
                  <a:cubicBezTo>
                    <a:pt x="3978004" y="451490"/>
                    <a:pt x="3308693" y="-23998"/>
                    <a:pt x="2369318" y="948"/>
                  </a:cubicBezTo>
                  <a:cubicBezTo>
                    <a:pt x="1594407" y="21592"/>
                    <a:pt x="1277696" y="219748"/>
                    <a:pt x="971401" y="411410"/>
                  </a:cubicBezTo>
                  <a:cubicBezTo>
                    <a:pt x="903991" y="453582"/>
                    <a:pt x="834275" y="497186"/>
                    <a:pt x="760320" y="538523"/>
                  </a:cubicBezTo>
                  <a:cubicBezTo>
                    <a:pt x="396876" y="741618"/>
                    <a:pt x="147086" y="668516"/>
                    <a:pt x="134656" y="664701"/>
                  </a:cubicBezTo>
                  <a:cubicBezTo>
                    <a:pt x="80979" y="647222"/>
                    <a:pt x="23196" y="676368"/>
                    <a:pt x="5314" y="730015"/>
                  </a:cubicBezTo>
                  <a:cubicBezTo>
                    <a:pt x="-12668" y="783979"/>
                    <a:pt x="16465" y="842229"/>
                    <a:pt x="70362" y="860176"/>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4986AA6F-6D2E-CF5F-A9D0-6337FE7A0FB4}"/>
                </a:ext>
              </a:extLst>
            </p:cNvPr>
            <p:cNvSpPr/>
            <p:nvPr/>
          </p:nvSpPr>
          <p:spPr>
            <a:xfrm>
              <a:off x="2099758" y="1406237"/>
              <a:ext cx="1881406" cy="3569413"/>
            </a:xfrm>
            <a:custGeom>
              <a:avLst/>
              <a:gdLst>
                <a:gd name="connsiteX0" fmla="*/ 1212598 w 1881406"/>
                <a:gd name="connsiteY0" fmla="*/ 1854570 h 3569413"/>
                <a:gd name="connsiteX1" fmla="*/ 1209718 w 1881406"/>
                <a:gd name="connsiteY1" fmla="*/ 1854202 h 3569413"/>
                <a:gd name="connsiteX2" fmla="*/ 574795 w 1881406"/>
                <a:gd name="connsiteY2" fmla="*/ 1105308 h 3569413"/>
                <a:gd name="connsiteX3" fmla="*/ 580222 w 1881406"/>
                <a:gd name="connsiteY3" fmla="*/ 1011881 h 3569413"/>
                <a:gd name="connsiteX4" fmla="*/ 575233 w 1881406"/>
                <a:gd name="connsiteY4" fmla="*/ 567954 h 3569413"/>
                <a:gd name="connsiteX5" fmla="*/ 376158 w 1881406"/>
                <a:gd name="connsiteY5" fmla="*/ 56004 h 3569413"/>
                <a:gd name="connsiteX6" fmla="*/ 66573 w 1881406"/>
                <a:gd name="connsiteY6" fmla="*/ 20925 h 3569413"/>
                <a:gd name="connsiteX7" fmla="*/ 6784 w 1881406"/>
                <a:gd name="connsiteY7" fmla="*/ 154065 h 3569413"/>
                <a:gd name="connsiteX8" fmla="*/ 139071 w 1881406"/>
                <a:gd name="connsiteY8" fmla="*/ 213468 h 3569413"/>
                <a:gd name="connsiteX9" fmla="*/ 262751 w 1881406"/>
                <a:gd name="connsiteY9" fmla="*/ 227668 h 3569413"/>
                <a:gd name="connsiteX10" fmla="*/ 369591 w 1881406"/>
                <a:gd name="connsiteY10" fmla="*/ 571974 h 3569413"/>
                <a:gd name="connsiteX11" fmla="*/ 373526 w 1881406"/>
                <a:gd name="connsiteY11" fmla="*/ 1063307 h 3569413"/>
                <a:gd name="connsiteX12" fmla="*/ 369741 w 1881406"/>
                <a:gd name="connsiteY12" fmla="*/ 1085557 h 3569413"/>
                <a:gd name="connsiteX13" fmla="*/ 1185715 w 1881406"/>
                <a:gd name="connsiteY13" fmla="*/ 2058536 h 3569413"/>
                <a:gd name="connsiteX14" fmla="*/ 1649701 w 1881406"/>
                <a:gd name="connsiteY14" fmla="*/ 2636965 h 3569413"/>
                <a:gd name="connsiteX15" fmla="*/ 1660400 w 1881406"/>
                <a:gd name="connsiteY15" fmla="*/ 3420209 h 3569413"/>
                <a:gd name="connsiteX16" fmla="*/ 1685496 w 1881406"/>
                <a:gd name="connsiteY16" fmla="*/ 3544810 h 3569413"/>
                <a:gd name="connsiteX17" fmla="*/ 1752233 w 1881406"/>
                <a:gd name="connsiteY17" fmla="*/ 3569413 h 3569413"/>
                <a:gd name="connsiteX18" fmla="*/ 1830525 w 1881406"/>
                <a:gd name="connsiteY18" fmla="*/ 3533323 h 3569413"/>
                <a:gd name="connsiteX19" fmla="*/ 1854854 w 1881406"/>
                <a:gd name="connsiteY19" fmla="*/ 2621256 h 3569413"/>
                <a:gd name="connsiteX20" fmla="*/ 1212602 w 1881406"/>
                <a:gd name="connsiteY20" fmla="*/ 1854532 h 356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1406" h="3569413">
                  <a:moveTo>
                    <a:pt x="1212598" y="1854570"/>
                  </a:moveTo>
                  <a:cubicBezTo>
                    <a:pt x="1211642" y="1854437"/>
                    <a:pt x="1210691" y="1854317"/>
                    <a:pt x="1209718" y="1854202"/>
                  </a:cubicBezTo>
                  <a:cubicBezTo>
                    <a:pt x="576639" y="1786659"/>
                    <a:pt x="572567" y="1184518"/>
                    <a:pt x="574795" y="1105308"/>
                  </a:cubicBezTo>
                  <a:cubicBezTo>
                    <a:pt x="579686" y="1077147"/>
                    <a:pt x="579969" y="1044851"/>
                    <a:pt x="580222" y="1011881"/>
                  </a:cubicBezTo>
                  <a:cubicBezTo>
                    <a:pt x="580942" y="923927"/>
                    <a:pt x="579266" y="774530"/>
                    <a:pt x="575233" y="567954"/>
                  </a:cubicBezTo>
                  <a:cubicBezTo>
                    <a:pt x="570291" y="313809"/>
                    <a:pt x="503305" y="141558"/>
                    <a:pt x="376158" y="56004"/>
                  </a:cubicBezTo>
                  <a:cubicBezTo>
                    <a:pt x="234577" y="-39296"/>
                    <a:pt x="83367" y="14466"/>
                    <a:pt x="66573" y="20925"/>
                  </a:cubicBezTo>
                  <a:cubicBezTo>
                    <a:pt x="13548" y="41302"/>
                    <a:pt x="-13593" y="101040"/>
                    <a:pt x="6784" y="154065"/>
                  </a:cubicBezTo>
                  <a:cubicBezTo>
                    <a:pt x="27161" y="207090"/>
                    <a:pt x="85994" y="233845"/>
                    <a:pt x="139071" y="213468"/>
                  </a:cubicBezTo>
                  <a:cubicBezTo>
                    <a:pt x="141867" y="212499"/>
                    <a:pt x="208204" y="189829"/>
                    <a:pt x="262751" y="227668"/>
                  </a:cubicBezTo>
                  <a:cubicBezTo>
                    <a:pt x="328202" y="273094"/>
                    <a:pt x="366141" y="395368"/>
                    <a:pt x="369591" y="571974"/>
                  </a:cubicBezTo>
                  <a:cubicBezTo>
                    <a:pt x="376402" y="921038"/>
                    <a:pt x="374863" y="1030003"/>
                    <a:pt x="373526" y="1063307"/>
                  </a:cubicBezTo>
                  <a:cubicBezTo>
                    <a:pt x="371499" y="1070422"/>
                    <a:pt x="370209" y="1077889"/>
                    <a:pt x="369741" y="1085557"/>
                  </a:cubicBezTo>
                  <a:cubicBezTo>
                    <a:pt x="351808" y="1389748"/>
                    <a:pt x="499417" y="1984084"/>
                    <a:pt x="1185715" y="2058536"/>
                  </a:cubicBezTo>
                  <a:cubicBezTo>
                    <a:pt x="1215886" y="2063341"/>
                    <a:pt x="1611459" y="2135873"/>
                    <a:pt x="1649701" y="2636965"/>
                  </a:cubicBezTo>
                  <a:cubicBezTo>
                    <a:pt x="1696567" y="3250688"/>
                    <a:pt x="1666109" y="3398992"/>
                    <a:pt x="1660400" y="3420209"/>
                  </a:cubicBezTo>
                  <a:cubicBezTo>
                    <a:pt x="1639487" y="3461529"/>
                    <a:pt x="1648677" y="3513349"/>
                    <a:pt x="1685496" y="3544810"/>
                  </a:cubicBezTo>
                  <a:cubicBezTo>
                    <a:pt x="1704870" y="3561355"/>
                    <a:pt x="1728594" y="3569413"/>
                    <a:pt x="1752233" y="3569413"/>
                  </a:cubicBezTo>
                  <a:cubicBezTo>
                    <a:pt x="1781302" y="3569413"/>
                    <a:pt x="1810183" y="3557155"/>
                    <a:pt x="1830525" y="3533323"/>
                  </a:cubicBezTo>
                  <a:cubicBezTo>
                    <a:pt x="1854117" y="3505677"/>
                    <a:pt x="1916786" y="3432210"/>
                    <a:pt x="1854854" y="2621256"/>
                  </a:cubicBezTo>
                  <a:cubicBezTo>
                    <a:pt x="1813333" y="2077931"/>
                    <a:pt x="1416585" y="1882135"/>
                    <a:pt x="1212602" y="1854532"/>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2EAFDF01-6AD5-02B8-BFD8-A40E47BD9BC5}"/>
                </a:ext>
              </a:extLst>
            </p:cNvPr>
            <p:cNvSpPr/>
            <p:nvPr/>
          </p:nvSpPr>
          <p:spPr>
            <a:xfrm>
              <a:off x="2936285" y="1832485"/>
              <a:ext cx="1393065" cy="1781389"/>
            </a:xfrm>
            <a:custGeom>
              <a:avLst/>
              <a:gdLst>
                <a:gd name="connsiteX0" fmla="*/ 1273226 w 1393065"/>
                <a:gd name="connsiteY0" fmla="*/ 1427037 h 1781389"/>
                <a:gd name="connsiteX1" fmla="*/ 727929 w 1393065"/>
                <a:gd name="connsiteY1" fmla="*/ 1044287 h 1781389"/>
                <a:gd name="connsiteX2" fmla="*/ 576033 w 1393065"/>
                <a:gd name="connsiteY2" fmla="*/ 1009496 h 1781389"/>
                <a:gd name="connsiteX3" fmla="*/ 308961 w 1393065"/>
                <a:gd name="connsiteY3" fmla="*/ 577956 h 1781389"/>
                <a:gd name="connsiteX4" fmla="*/ 177125 w 1393065"/>
                <a:gd name="connsiteY4" fmla="*/ 32102 h 1781389"/>
                <a:gd name="connsiteX5" fmla="*/ 33051 w 1393065"/>
                <a:gd name="connsiteY5" fmla="*/ 27314 h 1781389"/>
                <a:gd name="connsiteX6" fmla="*/ 26489 w 1393065"/>
                <a:gd name="connsiteY6" fmla="*/ 172211 h 1781389"/>
                <a:gd name="connsiteX7" fmla="*/ 105853 w 1393065"/>
                <a:gd name="connsiteY7" fmla="*/ 545166 h 1781389"/>
                <a:gd name="connsiteX8" fmla="*/ 508075 w 1393065"/>
                <a:gd name="connsiteY8" fmla="*/ 1203663 h 1781389"/>
                <a:gd name="connsiteX9" fmla="*/ 690309 w 1393065"/>
                <a:gd name="connsiteY9" fmla="*/ 1246543 h 1781389"/>
                <a:gd name="connsiteX10" fmla="*/ 1073058 w 1393065"/>
                <a:gd name="connsiteY10" fmla="*/ 1474687 h 1781389"/>
                <a:gd name="connsiteX11" fmla="*/ 1351930 w 1393065"/>
                <a:gd name="connsiteY11" fmla="*/ 1781390 h 1781389"/>
                <a:gd name="connsiteX12" fmla="*/ 1371253 w 1393065"/>
                <a:gd name="connsiteY12" fmla="*/ 1680345 h 1781389"/>
                <a:gd name="connsiteX13" fmla="*/ 1393065 w 1393065"/>
                <a:gd name="connsiteY13" fmla="*/ 1579837 h 1781389"/>
                <a:gd name="connsiteX14" fmla="*/ 1273217 w 1393065"/>
                <a:gd name="connsiteY14" fmla="*/ 1427054 h 17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065" h="1781389">
                  <a:moveTo>
                    <a:pt x="1273226" y="1427037"/>
                  </a:moveTo>
                  <a:cubicBezTo>
                    <a:pt x="1203124" y="1132640"/>
                    <a:pt x="917167" y="1079465"/>
                    <a:pt x="727929" y="1044287"/>
                  </a:cubicBezTo>
                  <a:cubicBezTo>
                    <a:pt x="670318" y="1033589"/>
                    <a:pt x="615934" y="1023461"/>
                    <a:pt x="576033" y="1009496"/>
                  </a:cubicBezTo>
                  <a:cubicBezTo>
                    <a:pt x="421964" y="955600"/>
                    <a:pt x="270874" y="813936"/>
                    <a:pt x="308961" y="577956"/>
                  </a:cubicBezTo>
                  <a:cubicBezTo>
                    <a:pt x="364198" y="235506"/>
                    <a:pt x="184793" y="40246"/>
                    <a:pt x="177125" y="32102"/>
                  </a:cubicBezTo>
                  <a:cubicBezTo>
                    <a:pt x="138548" y="-8887"/>
                    <a:pt x="74538" y="-10777"/>
                    <a:pt x="33051" y="27314"/>
                  </a:cubicBezTo>
                  <a:cubicBezTo>
                    <a:pt x="-8440" y="65419"/>
                    <a:pt x="-11136" y="130283"/>
                    <a:pt x="26489" y="172211"/>
                  </a:cubicBezTo>
                  <a:cubicBezTo>
                    <a:pt x="31328" y="177582"/>
                    <a:pt x="144292" y="306842"/>
                    <a:pt x="105853" y="545166"/>
                  </a:cubicBezTo>
                  <a:cubicBezTo>
                    <a:pt x="47470" y="906952"/>
                    <a:pt x="286060" y="1126039"/>
                    <a:pt x="508075" y="1203663"/>
                  </a:cubicBezTo>
                  <a:cubicBezTo>
                    <a:pt x="562810" y="1222814"/>
                    <a:pt x="624759" y="1234335"/>
                    <a:pt x="690309" y="1246543"/>
                  </a:cubicBezTo>
                  <a:cubicBezTo>
                    <a:pt x="897909" y="1285149"/>
                    <a:pt x="1036676" y="1321869"/>
                    <a:pt x="1073058" y="1474687"/>
                  </a:cubicBezTo>
                  <a:cubicBezTo>
                    <a:pt x="1122972" y="1684229"/>
                    <a:pt x="1271833" y="1766083"/>
                    <a:pt x="1351930" y="1781390"/>
                  </a:cubicBezTo>
                  <a:lnTo>
                    <a:pt x="1371253" y="1680345"/>
                  </a:lnTo>
                  <a:lnTo>
                    <a:pt x="1393065" y="1579837"/>
                  </a:lnTo>
                  <a:cubicBezTo>
                    <a:pt x="1383974" y="1577626"/>
                    <a:pt x="1303504" y="1554218"/>
                    <a:pt x="1273217" y="1427054"/>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1ADE97E8-BCC8-B7C4-8357-432717A927D0}"/>
                </a:ext>
              </a:extLst>
            </p:cNvPr>
            <p:cNvSpPr/>
            <p:nvPr/>
          </p:nvSpPr>
          <p:spPr>
            <a:xfrm>
              <a:off x="3471741" y="1726754"/>
              <a:ext cx="705975" cy="705992"/>
            </a:xfrm>
            <a:custGeom>
              <a:avLst/>
              <a:gdLst>
                <a:gd name="connsiteX0" fmla="*/ 352994 w 705975"/>
                <a:gd name="connsiteY0" fmla="*/ 705993 h 705992"/>
                <a:gd name="connsiteX1" fmla="*/ 705975 w 705975"/>
                <a:gd name="connsiteY1" fmla="*/ 352947 h 705992"/>
                <a:gd name="connsiteX2" fmla="*/ 352994 w 705975"/>
                <a:gd name="connsiteY2" fmla="*/ 0 h 705992"/>
                <a:gd name="connsiteX3" fmla="*/ 0 w 705975"/>
                <a:gd name="connsiteY3" fmla="*/ 352947 h 705992"/>
                <a:gd name="connsiteX4" fmla="*/ 352994 w 705975"/>
                <a:gd name="connsiteY4" fmla="*/ 705993 h 705992"/>
                <a:gd name="connsiteX5" fmla="*/ 352994 w 705975"/>
                <a:gd name="connsiteY5" fmla="*/ 205744 h 705992"/>
                <a:gd name="connsiteX6" fmla="*/ 500235 w 705975"/>
                <a:gd name="connsiteY6" fmla="*/ 352951 h 705992"/>
                <a:gd name="connsiteX7" fmla="*/ 352994 w 705975"/>
                <a:gd name="connsiteY7" fmla="*/ 500257 h 705992"/>
                <a:gd name="connsiteX8" fmla="*/ 205740 w 705975"/>
                <a:gd name="connsiteY8" fmla="*/ 352951 h 705992"/>
                <a:gd name="connsiteX9" fmla="*/ 352994 w 705975"/>
                <a:gd name="connsiteY9" fmla="*/ 205744 h 70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975" h="705992">
                  <a:moveTo>
                    <a:pt x="352994" y="705993"/>
                  </a:moveTo>
                  <a:cubicBezTo>
                    <a:pt x="547616" y="705993"/>
                    <a:pt x="705975" y="547620"/>
                    <a:pt x="705975" y="352947"/>
                  </a:cubicBezTo>
                  <a:cubicBezTo>
                    <a:pt x="705975" y="158343"/>
                    <a:pt x="547637" y="0"/>
                    <a:pt x="352994" y="0"/>
                  </a:cubicBezTo>
                  <a:cubicBezTo>
                    <a:pt x="158373" y="0"/>
                    <a:pt x="0" y="158338"/>
                    <a:pt x="0" y="352947"/>
                  </a:cubicBezTo>
                  <a:cubicBezTo>
                    <a:pt x="0" y="547620"/>
                    <a:pt x="158373" y="705993"/>
                    <a:pt x="352994" y="705993"/>
                  </a:cubicBezTo>
                  <a:close/>
                  <a:moveTo>
                    <a:pt x="352994" y="205744"/>
                  </a:moveTo>
                  <a:cubicBezTo>
                    <a:pt x="434180" y="205744"/>
                    <a:pt x="500235" y="271778"/>
                    <a:pt x="500235" y="352951"/>
                  </a:cubicBezTo>
                  <a:cubicBezTo>
                    <a:pt x="500235" y="434171"/>
                    <a:pt x="434201" y="500257"/>
                    <a:pt x="352994" y="500257"/>
                  </a:cubicBezTo>
                  <a:cubicBezTo>
                    <a:pt x="271808" y="500257"/>
                    <a:pt x="205740" y="434189"/>
                    <a:pt x="205740" y="352951"/>
                  </a:cubicBezTo>
                  <a:cubicBezTo>
                    <a:pt x="205740" y="271778"/>
                    <a:pt x="271808" y="205744"/>
                    <a:pt x="352994" y="205744"/>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D6D982F2-C3F6-26B0-A066-65C3553CA935}"/>
                </a:ext>
              </a:extLst>
            </p:cNvPr>
            <p:cNvSpPr/>
            <p:nvPr/>
          </p:nvSpPr>
          <p:spPr>
            <a:xfrm>
              <a:off x="4020723" y="2483796"/>
              <a:ext cx="388775" cy="388745"/>
            </a:xfrm>
            <a:custGeom>
              <a:avLst/>
              <a:gdLst>
                <a:gd name="connsiteX0" fmla="*/ 194403 w 388775"/>
                <a:gd name="connsiteY0" fmla="*/ 0 h 388745"/>
                <a:gd name="connsiteX1" fmla="*/ 0 w 388775"/>
                <a:gd name="connsiteY1" fmla="*/ 194373 h 388745"/>
                <a:gd name="connsiteX2" fmla="*/ 194403 w 388775"/>
                <a:gd name="connsiteY2" fmla="*/ 388746 h 388745"/>
                <a:gd name="connsiteX3" fmla="*/ 388776 w 388775"/>
                <a:gd name="connsiteY3" fmla="*/ 194373 h 388745"/>
                <a:gd name="connsiteX4" fmla="*/ 194403 w 388775"/>
                <a:gd name="connsiteY4" fmla="*/ 0 h 388745"/>
                <a:gd name="connsiteX5" fmla="*/ 194403 w 388775"/>
                <a:gd name="connsiteY5" fmla="*/ 205740 h 388745"/>
                <a:gd name="connsiteX6" fmla="*/ 183036 w 388775"/>
                <a:gd name="connsiteY6" fmla="*/ 194373 h 388745"/>
                <a:gd name="connsiteX7" fmla="*/ 194403 w 388775"/>
                <a:gd name="connsiteY7" fmla="*/ 183001 h 388745"/>
                <a:gd name="connsiteX8" fmla="*/ 205740 w 388775"/>
                <a:gd name="connsiteY8" fmla="*/ 194373 h 388745"/>
                <a:gd name="connsiteX9" fmla="*/ 194403 w 388775"/>
                <a:gd name="connsiteY9" fmla="*/ 205740 h 38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775" h="388745">
                  <a:moveTo>
                    <a:pt x="194403" y="0"/>
                  </a:moveTo>
                  <a:cubicBezTo>
                    <a:pt x="87212" y="0"/>
                    <a:pt x="0" y="87182"/>
                    <a:pt x="0" y="194373"/>
                  </a:cubicBezTo>
                  <a:cubicBezTo>
                    <a:pt x="0" y="301546"/>
                    <a:pt x="87217" y="388746"/>
                    <a:pt x="194403" y="388746"/>
                  </a:cubicBezTo>
                  <a:cubicBezTo>
                    <a:pt x="301576" y="388746"/>
                    <a:pt x="388776" y="301529"/>
                    <a:pt x="388776" y="194373"/>
                  </a:cubicBezTo>
                  <a:cubicBezTo>
                    <a:pt x="388793" y="87182"/>
                    <a:pt x="301576" y="0"/>
                    <a:pt x="194403" y="0"/>
                  </a:cubicBezTo>
                  <a:close/>
                  <a:moveTo>
                    <a:pt x="194403" y="205740"/>
                  </a:moveTo>
                  <a:cubicBezTo>
                    <a:pt x="188124" y="205740"/>
                    <a:pt x="183036" y="200648"/>
                    <a:pt x="183036" y="194373"/>
                  </a:cubicBezTo>
                  <a:cubicBezTo>
                    <a:pt x="183036" y="188093"/>
                    <a:pt x="188124" y="183001"/>
                    <a:pt x="194403" y="183001"/>
                  </a:cubicBezTo>
                  <a:cubicBezTo>
                    <a:pt x="200648" y="183001"/>
                    <a:pt x="205740" y="188093"/>
                    <a:pt x="205740" y="194373"/>
                  </a:cubicBezTo>
                  <a:cubicBezTo>
                    <a:pt x="205753" y="200648"/>
                    <a:pt x="200665" y="205740"/>
                    <a:pt x="194403" y="205740"/>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B48EA81A-5A33-A0C5-4494-C73D6AE2AA72}"/>
                </a:ext>
              </a:extLst>
            </p:cNvPr>
            <p:cNvSpPr/>
            <p:nvPr/>
          </p:nvSpPr>
          <p:spPr>
            <a:xfrm>
              <a:off x="5214100" y="1406265"/>
              <a:ext cx="1880831" cy="3569470"/>
            </a:xfrm>
            <a:custGeom>
              <a:avLst/>
              <a:gdLst>
                <a:gd name="connsiteX0" fmla="*/ 1814778 w 1880831"/>
                <a:gd name="connsiteY0" fmla="*/ 20884 h 3569470"/>
                <a:gd name="connsiteX1" fmla="*/ 1505182 w 1880831"/>
                <a:gd name="connsiteY1" fmla="*/ 55993 h 3569470"/>
                <a:gd name="connsiteX2" fmla="*/ 1306129 w 1880831"/>
                <a:gd name="connsiteY2" fmla="*/ 567943 h 3569470"/>
                <a:gd name="connsiteX3" fmla="*/ 1301157 w 1880831"/>
                <a:gd name="connsiteY3" fmla="*/ 1011913 h 3569470"/>
                <a:gd name="connsiteX4" fmla="*/ 1306601 w 1880831"/>
                <a:gd name="connsiteY4" fmla="*/ 1105421 h 3569470"/>
                <a:gd name="connsiteX5" fmla="*/ 671640 w 1880831"/>
                <a:gd name="connsiteY5" fmla="*/ 1854229 h 3569470"/>
                <a:gd name="connsiteX6" fmla="*/ 668794 w 1880831"/>
                <a:gd name="connsiteY6" fmla="*/ 1854598 h 3569470"/>
                <a:gd name="connsiteX7" fmla="*/ 26542 w 1880831"/>
                <a:gd name="connsiteY7" fmla="*/ 2621323 h 3569470"/>
                <a:gd name="connsiteX8" fmla="*/ 50819 w 1880831"/>
                <a:gd name="connsiteY8" fmla="*/ 3533338 h 3569470"/>
                <a:gd name="connsiteX9" fmla="*/ 129159 w 1880831"/>
                <a:gd name="connsiteY9" fmla="*/ 3569471 h 3569470"/>
                <a:gd name="connsiteX10" fmla="*/ 195862 w 1880831"/>
                <a:gd name="connsiteY10" fmla="*/ 3544868 h 3569470"/>
                <a:gd name="connsiteX11" fmla="*/ 220996 w 1880831"/>
                <a:gd name="connsiteY11" fmla="*/ 3420267 h 3569470"/>
                <a:gd name="connsiteX12" fmla="*/ 231695 w 1880831"/>
                <a:gd name="connsiteY12" fmla="*/ 2637019 h 3569470"/>
                <a:gd name="connsiteX13" fmla="*/ 695510 w 1880831"/>
                <a:gd name="connsiteY13" fmla="*/ 2058632 h 3569470"/>
                <a:gd name="connsiteX14" fmla="*/ 1511698 w 1880831"/>
                <a:gd name="connsiteY14" fmla="*/ 1085610 h 3569470"/>
                <a:gd name="connsiteX15" fmla="*/ 1507926 w 1880831"/>
                <a:gd name="connsiteY15" fmla="*/ 1063292 h 3569470"/>
                <a:gd name="connsiteX16" fmla="*/ 1511826 w 1880831"/>
                <a:gd name="connsiteY16" fmla="*/ 572002 h 3569470"/>
                <a:gd name="connsiteX17" fmla="*/ 1618639 w 1880831"/>
                <a:gd name="connsiteY17" fmla="*/ 227730 h 3569470"/>
                <a:gd name="connsiteX18" fmla="*/ 1742169 w 1880831"/>
                <a:gd name="connsiteY18" fmla="*/ 213466 h 3569470"/>
                <a:gd name="connsiteX19" fmla="*/ 1873971 w 1880831"/>
                <a:gd name="connsiteY19" fmla="*/ 153908 h 3569470"/>
                <a:gd name="connsiteX20" fmla="*/ 1814778 w 1880831"/>
                <a:gd name="connsiteY20" fmla="*/ 20919 h 356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0831" h="3569470">
                  <a:moveTo>
                    <a:pt x="1814778" y="20884"/>
                  </a:moveTo>
                  <a:cubicBezTo>
                    <a:pt x="1798019" y="14455"/>
                    <a:pt x="1646757" y="-39273"/>
                    <a:pt x="1505182" y="55993"/>
                  </a:cubicBezTo>
                  <a:cubicBezTo>
                    <a:pt x="1378053" y="141585"/>
                    <a:pt x="1311058" y="313803"/>
                    <a:pt x="1306129" y="567943"/>
                  </a:cubicBezTo>
                  <a:cubicBezTo>
                    <a:pt x="1302057" y="774553"/>
                    <a:pt x="1300385" y="923920"/>
                    <a:pt x="1301157" y="1011913"/>
                  </a:cubicBezTo>
                  <a:cubicBezTo>
                    <a:pt x="1301414" y="1044917"/>
                    <a:pt x="1301671" y="1077227"/>
                    <a:pt x="1306601" y="1105421"/>
                  </a:cubicBezTo>
                  <a:cubicBezTo>
                    <a:pt x="1308829" y="1186089"/>
                    <a:pt x="1303900" y="1786764"/>
                    <a:pt x="671640" y="1854229"/>
                  </a:cubicBezTo>
                  <a:cubicBezTo>
                    <a:pt x="670688" y="1854332"/>
                    <a:pt x="669732" y="1854465"/>
                    <a:pt x="668794" y="1854598"/>
                  </a:cubicBezTo>
                  <a:cubicBezTo>
                    <a:pt x="464794" y="1882193"/>
                    <a:pt x="68076" y="2077985"/>
                    <a:pt x="26542" y="2621323"/>
                  </a:cubicBezTo>
                  <a:cubicBezTo>
                    <a:pt x="-35356" y="3432268"/>
                    <a:pt x="27262" y="3505691"/>
                    <a:pt x="50819" y="3533338"/>
                  </a:cubicBezTo>
                  <a:cubicBezTo>
                    <a:pt x="71196" y="3557212"/>
                    <a:pt x="100060" y="3569471"/>
                    <a:pt x="129159" y="3569471"/>
                  </a:cubicBezTo>
                  <a:cubicBezTo>
                    <a:pt x="152768" y="3569471"/>
                    <a:pt x="176509" y="3561413"/>
                    <a:pt x="195862" y="3544868"/>
                  </a:cubicBezTo>
                  <a:cubicBezTo>
                    <a:pt x="232715" y="3513450"/>
                    <a:pt x="241887" y="3461672"/>
                    <a:pt x="220996" y="3420267"/>
                  </a:cubicBezTo>
                  <a:cubicBezTo>
                    <a:pt x="215287" y="3399007"/>
                    <a:pt x="184863" y="3250745"/>
                    <a:pt x="231695" y="2637019"/>
                  </a:cubicBezTo>
                  <a:cubicBezTo>
                    <a:pt x="270121" y="2133856"/>
                    <a:pt x="668849" y="2062790"/>
                    <a:pt x="695510" y="2058632"/>
                  </a:cubicBezTo>
                  <a:cubicBezTo>
                    <a:pt x="1381996" y="1984257"/>
                    <a:pt x="1529657" y="1389806"/>
                    <a:pt x="1511698" y="1085610"/>
                  </a:cubicBezTo>
                  <a:cubicBezTo>
                    <a:pt x="1511226" y="1077925"/>
                    <a:pt x="1509940" y="1070441"/>
                    <a:pt x="1507926" y="1063292"/>
                  </a:cubicBezTo>
                  <a:cubicBezTo>
                    <a:pt x="1506554" y="1029941"/>
                    <a:pt x="1505054" y="920941"/>
                    <a:pt x="1511826" y="572002"/>
                  </a:cubicBezTo>
                  <a:cubicBezTo>
                    <a:pt x="1515298" y="395396"/>
                    <a:pt x="1553189" y="273122"/>
                    <a:pt x="1618639" y="227730"/>
                  </a:cubicBezTo>
                  <a:cubicBezTo>
                    <a:pt x="1672346" y="190393"/>
                    <a:pt x="1737454" y="211841"/>
                    <a:pt x="1742169" y="213466"/>
                  </a:cubicBezTo>
                  <a:cubicBezTo>
                    <a:pt x="1794933" y="233054"/>
                    <a:pt x="1853740" y="206518"/>
                    <a:pt x="1873971" y="153908"/>
                  </a:cubicBezTo>
                  <a:cubicBezTo>
                    <a:pt x="1894331" y="100797"/>
                    <a:pt x="1867842" y="41295"/>
                    <a:pt x="1814778" y="20919"/>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1E6EAAA6-E7D8-1AD8-EF2B-FA5F5B2025DD}"/>
                </a:ext>
              </a:extLst>
            </p:cNvPr>
            <p:cNvSpPr/>
            <p:nvPr/>
          </p:nvSpPr>
          <p:spPr>
            <a:xfrm>
              <a:off x="4815523" y="1832241"/>
              <a:ext cx="1391204" cy="1781680"/>
            </a:xfrm>
            <a:custGeom>
              <a:avLst/>
              <a:gdLst>
                <a:gd name="connsiteX0" fmla="*/ 882432 w 1391204"/>
                <a:gd name="connsiteY0" fmla="*/ 1203967 h 1781680"/>
                <a:gd name="connsiteX1" fmla="*/ 1284735 w 1391204"/>
                <a:gd name="connsiteY1" fmla="*/ 545470 h 1781680"/>
                <a:gd name="connsiteX2" fmla="*/ 1363962 w 1391204"/>
                <a:gd name="connsiteY2" fmla="*/ 172618 h 1781680"/>
                <a:gd name="connsiteX3" fmla="*/ 1358840 w 1391204"/>
                <a:gd name="connsiteY3" fmla="*/ 27957 h 1781680"/>
                <a:gd name="connsiteX4" fmla="*/ 1213425 w 1391204"/>
                <a:gd name="connsiteY4" fmla="*/ 32376 h 1781680"/>
                <a:gd name="connsiteX5" fmla="*/ 1081588 w 1391204"/>
                <a:gd name="connsiteY5" fmla="*/ 578230 h 1781680"/>
                <a:gd name="connsiteX6" fmla="*/ 814469 w 1391204"/>
                <a:gd name="connsiteY6" fmla="*/ 1009769 h 1781680"/>
                <a:gd name="connsiteX7" fmla="*/ 662624 w 1391204"/>
                <a:gd name="connsiteY7" fmla="*/ 1044561 h 1781680"/>
                <a:gd name="connsiteX8" fmla="*/ 117370 w 1391204"/>
                <a:gd name="connsiteY8" fmla="*/ 1427293 h 1781680"/>
                <a:gd name="connsiteX9" fmla="*/ 0 w 1391204"/>
                <a:gd name="connsiteY9" fmla="*/ 1579622 h 1781680"/>
                <a:gd name="connsiteX10" fmla="*/ 38623 w 1391204"/>
                <a:gd name="connsiteY10" fmla="*/ 1781680 h 1781680"/>
                <a:gd name="connsiteX11" fmla="*/ 317530 w 1391204"/>
                <a:gd name="connsiteY11" fmla="*/ 1474978 h 1781680"/>
                <a:gd name="connsiteX12" fmla="*/ 700262 w 1391204"/>
                <a:gd name="connsiteY12" fmla="*/ 1246834 h 1781680"/>
                <a:gd name="connsiteX13" fmla="*/ 882428 w 1391204"/>
                <a:gd name="connsiteY13" fmla="*/ 1203954 h 178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1204" h="1781680">
                  <a:moveTo>
                    <a:pt x="882432" y="1203967"/>
                  </a:moveTo>
                  <a:cubicBezTo>
                    <a:pt x="1104498" y="1126296"/>
                    <a:pt x="1343118" y="907260"/>
                    <a:pt x="1284735" y="545470"/>
                  </a:cubicBezTo>
                  <a:cubicBezTo>
                    <a:pt x="1246596" y="308873"/>
                    <a:pt x="1357652" y="179750"/>
                    <a:pt x="1363962" y="172618"/>
                  </a:cubicBezTo>
                  <a:cubicBezTo>
                    <a:pt x="1402152" y="131213"/>
                    <a:pt x="1399958" y="66666"/>
                    <a:pt x="1358840" y="27957"/>
                  </a:cubicBezTo>
                  <a:cubicBezTo>
                    <a:pt x="1317482" y="-10988"/>
                    <a:pt x="1252335" y="-8995"/>
                    <a:pt x="1213425" y="32376"/>
                  </a:cubicBezTo>
                  <a:cubicBezTo>
                    <a:pt x="1205756" y="40533"/>
                    <a:pt x="1026403" y="235754"/>
                    <a:pt x="1081588" y="578230"/>
                  </a:cubicBezTo>
                  <a:cubicBezTo>
                    <a:pt x="1119676" y="814209"/>
                    <a:pt x="968590" y="955887"/>
                    <a:pt x="814469" y="1009769"/>
                  </a:cubicBezTo>
                  <a:cubicBezTo>
                    <a:pt x="774603" y="1023734"/>
                    <a:pt x="720223" y="1033863"/>
                    <a:pt x="662624" y="1044561"/>
                  </a:cubicBezTo>
                  <a:cubicBezTo>
                    <a:pt x="473395" y="1079738"/>
                    <a:pt x="187408" y="1132931"/>
                    <a:pt x="117370" y="1427293"/>
                  </a:cubicBezTo>
                  <a:cubicBezTo>
                    <a:pt x="87045" y="1554492"/>
                    <a:pt x="6549" y="1577865"/>
                    <a:pt x="0" y="1579622"/>
                  </a:cubicBezTo>
                  <a:lnTo>
                    <a:pt x="38623" y="1781680"/>
                  </a:lnTo>
                  <a:cubicBezTo>
                    <a:pt x="118708" y="1766378"/>
                    <a:pt x="267552" y="1684571"/>
                    <a:pt x="317530" y="1474978"/>
                  </a:cubicBezTo>
                  <a:cubicBezTo>
                    <a:pt x="353898" y="1322164"/>
                    <a:pt x="492696" y="1285444"/>
                    <a:pt x="700262" y="1246834"/>
                  </a:cubicBezTo>
                  <a:cubicBezTo>
                    <a:pt x="765794" y="1234648"/>
                    <a:pt x="827726" y="1223109"/>
                    <a:pt x="882428" y="1203954"/>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52C6BEA4-F5F1-24CD-A649-923157F70FF5}"/>
                </a:ext>
              </a:extLst>
            </p:cNvPr>
            <p:cNvSpPr/>
            <p:nvPr/>
          </p:nvSpPr>
          <p:spPr>
            <a:xfrm>
              <a:off x="5017684" y="1726741"/>
              <a:ext cx="706022" cy="705992"/>
            </a:xfrm>
            <a:custGeom>
              <a:avLst/>
              <a:gdLst>
                <a:gd name="connsiteX0" fmla="*/ 0 w 706022"/>
                <a:gd name="connsiteY0" fmla="*/ 352947 h 705992"/>
                <a:gd name="connsiteX1" fmla="*/ 352994 w 706022"/>
                <a:gd name="connsiteY1" fmla="*/ 705993 h 705992"/>
                <a:gd name="connsiteX2" fmla="*/ 706023 w 706022"/>
                <a:gd name="connsiteY2" fmla="*/ 352947 h 705992"/>
                <a:gd name="connsiteX3" fmla="*/ 352994 w 706022"/>
                <a:gd name="connsiteY3" fmla="*/ 0 h 705992"/>
                <a:gd name="connsiteX4" fmla="*/ 0 w 706022"/>
                <a:gd name="connsiteY4" fmla="*/ 352947 h 705992"/>
                <a:gd name="connsiteX5" fmla="*/ 500248 w 706022"/>
                <a:gd name="connsiteY5" fmla="*/ 352947 h 705992"/>
                <a:gd name="connsiteX6" fmla="*/ 352960 w 706022"/>
                <a:gd name="connsiteY6" fmla="*/ 500253 h 705992"/>
                <a:gd name="connsiteX7" fmla="*/ 205706 w 706022"/>
                <a:gd name="connsiteY7" fmla="*/ 352947 h 705992"/>
                <a:gd name="connsiteX8" fmla="*/ 352960 w 706022"/>
                <a:gd name="connsiteY8" fmla="*/ 205740 h 705992"/>
                <a:gd name="connsiteX9" fmla="*/ 500248 w 706022"/>
                <a:gd name="connsiteY9" fmla="*/ 352947 h 70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22" h="705992">
                  <a:moveTo>
                    <a:pt x="0" y="352947"/>
                  </a:moveTo>
                  <a:cubicBezTo>
                    <a:pt x="0" y="547603"/>
                    <a:pt x="158339" y="705993"/>
                    <a:pt x="352994" y="705993"/>
                  </a:cubicBezTo>
                  <a:cubicBezTo>
                    <a:pt x="547650" y="705993"/>
                    <a:pt x="706023" y="547620"/>
                    <a:pt x="706023" y="352947"/>
                  </a:cubicBezTo>
                  <a:cubicBezTo>
                    <a:pt x="706023" y="158343"/>
                    <a:pt x="547684" y="0"/>
                    <a:pt x="352994" y="0"/>
                  </a:cubicBezTo>
                  <a:cubicBezTo>
                    <a:pt x="158356" y="0"/>
                    <a:pt x="0" y="158338"/>
                    <a:pt x="0" y="352947"/>
                  </a:cubicBezTo>
                  <a:close/>
                  <a:moveTo>
                    <a:pt x="500248" y="352947"/>
                  </a:moveTo>
                  <a:cubicBezTo>
                    <a:pt x="500248" y="434167"/>
                    <a:pt x="434180" y="500253"/>
                    <a:pt x="352960" y="500253"/>
                  </a:cubicBezTo>
                  <a:cubicBezTo>
                    <a:pt x="271740" y="500253"/>
                    <a:pt x="205706" y="434184"/>
                    <a:pt x="205706" y="352947"/>
                  </a:cubicBezTo>
                  <a:cubicBezTo>
                    <a:pt x="205706" y="271774"/>
                    <a:pt x="271740" y="205740"/>
                    <a:pt x="352960" y="205740"/>
                  </a:cubicBezTo>
                  <a:cubicBezTo>
                    <a:pt x="434180" y="205740"/>
                    <a:pt x="500248" y="271774"/>
                    <a:pt x="500248" y="352947"/>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14823C15-8B6B-7F28-7883-80520D649D2C}"/>
                </a:ext>
              </a:extLst>
            </p:cNvPr>
            <p:cNvSpPr/>
            <p:nvPr/>
          </p:nvSpPr>
          <p:spPr>
            <a:xfrm>
              <a:off x="4785935" y="2483813"/>
              <a:ext cx="388793" cy="388745"/>
            </a:xfrm>
            <a:custGeom>
              <a:avLst/>
              <a:gdLst>
                <a:gd name="connsiteX0" fmla="*/ 194373 w 388793"/>
                <a:gd name="connsiteY0" fmla="*/ 388746 h 388745"/>
                <a:gd name="connsiteX1" fmla="*/ 388793 w 388793"/>
                <a:gd name="connsiteY1" fmla="*/ 194373 h 388745"/>
                <a:gd name="connsiteX2" fmla="*/ 194373 w 388793"/>
                <a:gd name="connsiteY2" fmla="*/ 0 h 388745"/>
                <a:gd name="connsiteX3" fmla="*/ 0 w 388793"/>
                <a:gd name="connsiteY3" fmla="*/ 194373 h 388745"/>
                <a:gd name="connsiteX4" fmla="*/ 194373 w 388793"/>
                <a:gd name="connsiteY4" fmla="*/ 388746 h 388745"/>
                <a:gd name="connsiteX5" fmla="*/ 194373 w 388793"/>
                <a:gd name="connsiteY5" fmla="*/ 183006 h 388745"/>
                <a:gd name="connsiteX6" fmla="*/ 205740 w 388793"/>
                <a:gd name="connsiteY6" fmla="*/ 194373 h 388745"/>
                <a:gd name="connsiteX7" fmla="*/ 194373 w 388793"/>
                <a:gd name="connsiteY7" fmla="*/ 205744 h 388745"/>
                <a:gd name="connsiteX8" fmla="*/ 183053 w 388793"/>
                <a:gd name="connsiteY8" fmla="*/ 194373 h 388745"/>
                <a:gd name="connsiteX9" fmla="*/ 194373 w 388793"/>
                <a:gd name="connsiteY9" fmla="*/ 183006 h 38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793" h="388745">
                  <a:moveTo>
                    <a:pt x="194373" y="388746"/>
                  </a:moveTo>
                  <a:cubicBezTo>
                    <a:pt x="301564" y="388746"/>
                    <a:pt x="388793" y="301529"/>
                    <a:pt x="388793" y="194373"/>
                  </a:cubicBezTo>
                  <a:cubicBezTo>
                    <a:pt x="388793" y="87199"/>
                    <a:pt x="301559" y="0"/>
                    <a:pt x="194373" y="0"/>
                  </a:cubicBezTo>
                  <a:cubicBezTo>
                    <a:pt x="87199" y="0"/>
                    <a:pt x="0" y="87182"/>
                    <a:pt x="0" y="194373"/>
                  </a:cubicBezTo>
                  <a:cubicBezTo>
                    <a:pt x="-17" y="301563"/>
                    <a:pt x="87199" y="388746"/>
                    <a:pt x="194373" y="388746"/>
                  </a:cubicBezTo>
                  <a:close/>
                  <a:moveTo>
                    <a:pt x="194373" y="183006"/>
                  </a:moveTo>
                  <a:cubicBezTo>
                    <a:pt x="200652" y="183006"/>
                    <a:pt x="205740" y="188093"/>
                    <a:pt x="205740" y="194373"/>
                  </a:cubicBezTo>
                  <a:cubicBezTo>
                    <a:pt x="205740" y="200652"/>
                    <a:pt x="200652" y="205744"/>
                    <a:pt x="194373" y="205744"/>
                  </a:cubicBezTo>
                  <a:cubicBezTo>
                    <a:pt x="188128" y="205744"/>
                    <a:pt x="183053" y="200652"/>
                    <a:pt x="183053" y="194373"/>
                  </a:cubicBezTo>
                  <a:cubicBezTo>
                    <a:pt x="183053" y="188093"/>
                    <a:pt x="188111" y="183006"/>
                    <a:pt x="194373" y="183006"/>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1B59A899-6E7A-8BC1-219D-5C712FA091B6}"/>
                </a:ext>
              </a:extLst>
            </p:cNvPr>
            <p:cNvSpPr/>
            <p:nvPr/>
          </p:nvSpPr>
          <p:spPr>
            <a:xfrm>
              <a:off x="3047248" y="923811"/>
              <a:ext cx="3140933" cy="418620"/>
            </a:xfrm>
            <a:custGeom>
              <a:avLst/>
              <a:gdLst>
                <a:gd name="connsiteX0" fmla="*/ 2324823 w 3140933"/>
                <a:gd name="connsiteY0" fmla="*/ 308785 h 418620"/>
                <a:gd name="connsiteX1" fmla="*/ 3033211 w 3140933"/>
                <a:gd name="connsiteY1" fmla="*/ 208075 h 418620"/>
                <a:gd name="connsiteX2" fmla="*/ 3140817 w 3140933"/>
                <a:gd name="connsiteY2" fmla="*/ 110160 h 418620"/>
                <a:gd name="connsiteX3" fmla="*/ 3042902 w 3140933"/>
                <a:gd name="connsiteY3" fmla="*/ 2554 h 418620"/>
                <a:gd name="connsiteX4" fmla="*/ 2247417 w 3140933"/>
                <a:gd name="connsiteY4" fmla="*/ 118098 h 418620"/>
                <a:gd name="connsiteX5" fmla="*/ 834498 w 3140933"/>
                <a:gd name="connsiteY5" fmla="*/ 117528 h 418620"/>
                <a:gd name="connsiteX6" fmla="*/ 101206 w 3140933"/>
                <a:gd name="connsiteY6" fmla="*/ 2485 h 418620"/>
                <a:gd name="connsiteX7" fmla="*/ 12 w 3140933"/>
                <a:gd name="connsiteY7" fmla="*/ 106894 h 418620"/>
                <a:gd name="connsiteX8" fmla="*/ 102882 w 3140933"/>
                <a:gd name="connsiteY8" fmla="*/ 208225 h 418620"/>
                <a:gd name="connsiteX9" fmla="*/ 104374 w 3140933"/>
                <a:gd name="connsiteY9" fmla="*/ 208225 h 418620"/>
                <a:gd name="connsiteX10" fmla="*/ 770457 w 3140933"/>
                <a:gd name="connsiteY10" fmla="*/ 313071 h 418620"/>
                <a:gd name="connsiteX11" fmla="*/ 1549311 w 3140933"/>
                <a:gd name="connsiteY11" fmla="*/ 418620 h 418620"/>
                <a:gd name="connsiteX12" fmla="*/ 2310678 w 3140933"/>
                <a:gd name="connsiteY12" fmla="*/ 314010 h 418620"/>
                <a:gd name="connsiteX13" fmla="*/ 2324823 w 3140933"/>
                <a:gd name="connsiteY13" fmla="*/ 308785 h 41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0933" h="418620">
                  <a:moveTo>
                    <a:pt x="2324823" y="308785"/>
                  </a:moveTo>
                  <a:cubicBezTo>
                    <a:pt x="2327501" y="307546"/>
                    <a:pt x="2596867" y="187433"/>
                    <a:pt x="3033211" y="208075"/>
                  </a:cubicBezTo>
                  <a:cubicBezTo>
                    <a:pt x="3090321" y="210720"/>
                    <a:pt x="3138138" y="166906"/>
                    <a:pt x="3140817" y="110160"/>
                  </a:cubicBezTo>
                  <a:cubicBezTo>
                    <a:pt x="3143496" y="53402"/>
                    <a:pt x="3099661" y="5233"/>
                    <a:pt x="3042902" y="2554"/>
                  </a:cubicBezTo>
                  <a:cubicBezTo>
                    <a:pt x="2594389" y="-18427"/>
                    <a:pt x="2299452" y="96114"/>
                    <a:pt x="2247417" y="118098"/>
                  </a:cubicBezTo>
                  <a:cubicBezTo>
                    <a:pt x="1510182" y="328292"/>
                    <a:pt x="840070" y="119303"/>
                    <a:pt x="834498" y="117528"/>
                  </a:cubicBezTo>
                  <a:cubicBezTo>
                    <a:pt x="475593" y="-1951"/>
                    <a:pt x="116465" y="2134"/>
                    <a:pt x="101206" y="2485"/>
                  </a:cubicBezTo>
                  <a:cubicBezTo>
                    <a:pt x="44430" y="3390"/>
                    <a:pt x="-845" y="50118"/>
                    <a:pt x="12" y="106894"/>
                  </a:cubicBezTo>
                  <a:cubicBezTo>
                    <a:pt x="865" y="163168"/>
                    <a:pt x="46758" y="208225"/>
                    <a:pt x="102882" y="208225"/>
                  </a:cubicBezTo>
                  <a:lnTo>
                    <a:pt x="104374" y="208225"/>
                  </a:lnTo>
                  <a:cubicBezTo>
                    <a:pt x="107721" y="208225"/>
                    <a:pt x="444796" y="204642"/>
                    <a:pt x="770457" y="313071"/>
                  </a:cubicBezTo>
                  <a:cubicBezTo>
                    <a:pt x="790126" y="319402"/>
                    <a:pt x="1105942" y="418637"/>
                    <a:pt x="1549311" y="418620"/>
                  </a:cubicBezTo>
                  <a:cubicBezTo>
                    <a:pt x="1777070" y="418620"/>
                    <a:pt x="2038544" y="392418"/>
                    <a:pt x="2310678" y="314010"/>
                  </a:cubicBezTo>
                  <a:cubicBezTo>
                    <a:pt x="2315530" y="312621"/>
                    <a:pt x="2320271" y="310864"/>
                    <a:pt x="2324823" y="308785"/>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38" name="Graphic 99">
            <a:extLst>
              <a:ext uri="{FF2B5EF4-FFF2-40B4-BE49-F238E27FC236}">
                <a16:creationId xmlns:a16="http://schemas.microsoft.com/office/drawing/2014/main" id="{0F515637-F7B0-B418-8272-68F7F29BB82A}"/>
              </a:ext>
            </a:extLst>
          </p:cNvPr>
          <p:cNvGrpSpPr/>
          <p:nvPr/>
        </p:nvGrpSpPr>
        <p:grpSpPr>
          <a:xfrm>
            <a:off x="7009125" y="4077318"/>
            <a:ext cx="358924" cy="289012"/>
            <a:chOff x="2006994" y="-406"/>
            <a:chExt cx="5129426" cy="5143048"/>
          </a:xfrm>
          <a:solidFill>
            <a:srgbClr val="FFFFFF"/>
          </a:solidFill>
        </p:grpSpPr>
        <p:sp>
          <p:nvSpPr>
            <p:cNvPr id="39" name="Freeform: Shape 38">
              <a:extLst>
                <a:ext uri="{FF2B5EF4-FFF2-40B4-BE49-F238E27FC236}">
                  <a16:creationId xmlns:a16="http://schemas.microsoft.com/office/drawing/2014/main" id="{676EDA91-8ABA-3C6B-6A4F-E46F4A33FF52}"/>
                </a:ext>
              </a:extLst>
            </p:cNvPr>
            <p:cNvSpPr/>
            <p:nvPr/>
          </p:nvSpPr>
          <p:spPr>
            <a:xfrm>
              <a:off x="2006994" y="205321"/>
              <a:ext cx="5129426" cy="4937321"/>
            </a:xfrm>
            <a:custGeom>
              <a:avLst/>
              <a:gdLst>
                <a:gd name="connsiteX0" fmla="*/ 4519107 w 5129426"/>
                <a:gd name="connsiteY0" fmla="*/ 3054158 h 4937321"/>
                <a:gd name="connsiteX1" fmla="*/ 5129427 w 5129426"/>
                <a:gd name="connsiteY1" fmla="*/ 1689844 h 4937321"/>
                <a:gd name="connsiteX2" fmla="*/ 4548982 w 5129426"/>
                <a:gd name="connsiteY2" fmla="*/ 1005973 h 4937321"/>
                <a:gd name="connsiteX3" fmla="*/ 4531023 w 5129426"/>
                <a:gd name="connsiteY3" fmla="*/ 1005956 h 4937321"/>
                <a:gd name="connsiteX4" fmla="*/ 4288250 w 5129426"/>
                <a:gd name="connsiteY4" fmla="*/ 1062380 h 4937321"/>
                <a:gd name="connsiteX5" fmla="*/ 4196786 w 5129426"/>
                <a:gd name="connsiteY5" fmla="*/ 1048702 h 4937321"/>
                <a:gd name="connsiteX6" fmla="*/ 3847156 w 5129426"/>
                <a:gd name="connsiteY6" fmla="*/ 920484 h 4937321"/>
                <a:gd name="connsiteX7" fmla="*/ 3604379 w 5129426"/>
                <a:gd name="connsiteY7" fmla="*/ 976908 h 4937321"/>
                <a:gd name="connsiteX8" fmla="*/ 3512914 w 5129426"/>
                <a:gd name="connsiteY8" fmla="*/ 963226 h 4937321"/>
                <a:gd name="connsiteX9" fmla="*/ 3163285 w 5129426"/>
                <a:gd name="connsiteY9" fmla="*/ 835007 h 4937321"/>
                <a:gd name="connsiteX10" fmla="*/ 2767488 w 5129426"/>
                <a:gd name="connsiteY10" fmla="*/ 1011095 h 4937321"/>
                <a:gd name="connsiteX11" fmla="*/ 2541856 w 5129426"/>
                <a:gd name="connsiteY11" fmla="*/ 65678 h 4937321"/>
                <a:gd name="connsiteX12" fmla="*/ 2438416 w 5129426"/>
                <a:gd name="connsiteY12" fmla="*/ 2422 h 4937321"/>
                <a:gd name="connsiteX13" fmla="*/ 2375159 w 5129426"/>
                <a:gd name="connsiteY13" fmla="*/ 105862 h 4937321"/>
                <a:gd name="connsiteX14" fmla="*/ 2599986 w 5129426"/>
                <a:gd name="connsiteY14" fmla="*/ 1045321 h 4937321"/>
                <a:gd name="connsiteX15" fmla="*/ 2262332 w 5129426"/>
                <a:gd name="connsiteY15" fmla="*/ 952146 h 4937321"/>
                <a:gd name="connsiteX16" fmla="*/ 2222149 w 5129426"/>
                <a:gd name="connsiteY16" fmla="*/ 945314 h 4937321"/>
                <a:gd name="connsiteX17" fmla="*/ 2164019 w 5129426"/>
                <a:gd name="connsiteY17" fmla="*/ 936758 h 4937321"/>
                <a:gd name="connsiteX18" fmla="*/ 2073399 w 5129426"/>
                <a:gd name="connsiteY18" fmla="*/ 927350 h 4937321"/>
                <a:gd name="connsiteX19" fmla="*/ 2054599 w 5129426"/>
                <a:gd name="connsiteY19" fmla="*/ 925644 h 4937321"/>
                <a:gd name="connsiteX20" fmla="*/ 1935771 w 5129426"/>
                <a:gd name="connsiteY20" fmla="*/ 921375 h 4937321"/>
                <a:gd name="connsiteX21" fmla="*/ 1923800 w 5129426"/>
                <a:gd name="connsiteY21" fmla="*/ 920518 h 4937321"/>
                <a:gd name="connsiteX22" fmla="*/ 1892172 w 5129426"/>
                <a:gd name="connsiteY22" fmla="*/ 921375 h 4937321"/>
                <a:gd name="connsiteX23" fmla="*/ 1867376 w 5129426"/>
                <a:gd name="connsiteY23" fmla="*/ 921375 h 4937321"/>
                <a:gd name="connsiteX24" fmla="*/ 1710109 w 5129426"/>
                <a:gd name="connsiteY24" fmla="*/ 263993 h 4937321"/>
                <a:gd name="connsiteX25" fmla="*/ 1606669 w 5129426"/>
                <a:gd name="connsiteY25" fmla="*/ 200735 h 4937321"/>
                <a:gd name="connsiteX26" fmla="*/ 1543412 w 5129426"/>
                <a:gd name="connsiteY26" fmla="*/ 304177 h 4937321"/>
                <a:gd name="connsiteX27" fmla="*/ 1693868 w 5129426"/>
                <a:gd name="connsiteY27" fmla="*/ 934170 h 4937321"/>
                <a:gd name="connsiteX28" fmla="*/ 532166 w 5129426"/>
                <a:gd name="connsiteY28" fmla="*/ 1515471 h 4937321"/>
                <a:gd name="connsiteX29" fmla="*/ 2170 w 5129426"/>
                <a:gd name="connsiteY29" fmla="*/ 2934477 h 4937321"/>
                <a:gd name="connsiteX30" fmla="*/ 1809297 w 5129426"/>
                <a:gd name="connsiteY30" fmla="*/ 4762957 h 4937321"/>
                <a:gd name="connsiteX31" fmla="*/ 1922981 w 5129426"/>
                <a:gd name="connsiteY31" fmla="*/ 4766343 h 4937321"/>
                <a:gd name="connsiteX32" fmla="*/ 2586321 w 5129426"/>
                <a:gd name="connsiteY32" fmla="*/ 4647528 h 4937321"/>
                <a:gd name="connsiteX33" fmla="*/ 2653847 w 5129426"/>
                <a:gd name="connsiteY33" fmla="*/ 4875771 h 4937321"/>
                <a:gd name="connsiteX34" fmla="*/ 2735907 w 5129426"/>
                <a:gd name="connsiteY34" fmla="*/ 4937322 h 4937321"/>
                <a:gd name="connsiteX35" fmla="*/ 2759850 w 5129426"/>
                <a:gd name="connsiteY35" fmla="*/ 4933893 h 4937321"/>
                <a:gd name="connsiteX36" fmla="*/ 2817980 w 5129426"/>
                <a:gd name="connsiteY36" fmla="*/ 4827894 h 4937321"/>
                <a:gd name="connsiteX37" fmla="*/ 2724806 w 5129426"/>
                <a:gd name="connsiteY37" fmla="*/ 4510754 h 4937321"/>
                <a:gd name="connsiteX38" fmla="*/ 2544432 w 5129426"/>
                <a:gd name="connsiteY38" fmla="*/ 3755096 h 4937321"/>
                <a:gd name="connsiteX39" fmla="*/ 2376882 w 5129426"/>
                <a:gd name="connsiteY39" fmla="*/ 3054123 h 4937321"/>
                <a:gd name="connsiteX40" fmla="*/ 2652994 w 5129426"/>
                <a:gd name="connsiteY40" fmla="*/ 2971210 h 4937321"/>
                <a:gd name="connsiteX41" fmla="*/ 2666671 w 5129426"/>
                <a:gd name="connsiteY41" fmla="*/ 2971210 h 4937321"/>
                <a:gd name="connsiteX42" fmla="*/ 2994921 w 5129426"/>
                <a:gd name="connsiteY42" fmla="*/ 3144734 h 4937321"/>
                <a:gd name="connsiteX43" fmla="*/ 3173589 w 5129426"/>
                <a:gd name="connsiteY43" fmla="*/ 3484955 h 4937321"/>
                <a:gd name="connsiteX44" fmla="*/ 3187267 w 5129426"/>
                <a:gd name="connsiteY44" fmla="*/ 3527698 h 4937321"/>
                <a:gd name="connsiteX45" fmla="*/ 3221458 w 5129426"/>
                <a:gd name="connsiteY45" fmla="*/ 3647379 h 4937321"/>
                <a:gd name="connsiteX46" fmla="*/ 3374473 w 5129426"/>
                <a:gd name="connsiteY46" fmla="*/ 4287655 h 4937321"/>
                <a:gd name="connsiteX47" fmla="*/ 3506978 w 5129426"/>
                <a:gd name="connsiteY47" fmla="*/ 4844139 h 4937321"/>
                <a:gd name="connsiteX48" fmla="*/ 3589891 w 5129426"/>
                <a:gd name="connsiteY48" fmla="*/ 4909975 h 4937321"/>
                <a:gd name="connsiteX49" fmla="*/ 3609548 w 5129426"/>
                <a:gd name="connsiteY49" fmla="*/ 4907403 h 4937321"/>
                <a:gd name="connsiteX50" fmla="*/ 3672804 w 5129426"/>
                <a:gd name="connsiteY50" fmla="*/ 4803976 h 4937321"/>
                <a:gd name="connsiteX51" fmla="*/ 3588185 w 5129426"/>
                <a:gd name="connsiteY51" fmla="*/ 4450061 h 4937321"/>
                <a:gd name="connsiteX52" fmla="*/ 3930969 w 5129426"/>
                <a:gd name="connsiteY52" fmla="*/ 4328674 h 4937321"/>
                <a:gd name="connsiteX53" fmla="*/ 4724204 w 5129426"/>
                <a:gd name="connsiteY53" fmla="*/ 3639659 h 4937321"/>
                <a:gd name="connsiteX54" fmla="*/ 4805429 w 5129426"/>
                <a:gd name="connsiteY54" fmla="*/ 3548191 h 4937321"/>
                <a:gd name="connsiteX55" fmla="*/ 4519065 w 5129426"/>
                <a:gd name="connsiteY55" fmla="*/ 3054115 h 4937321"/>
                <a:gd name="connsiteX56" fmla="*/ 4650738 w 5129426"/>
                <a:gd name="connsiteY56" fmla="*/ 3478145 h 4937321"/>
                <a:gd name="connsiteX57" fmla="*/ 4614862 w 5129426"/>
                <a:gd name="connsiteY57" fmla="*/ 3506357 h 4937321"/>
                <a:gd name="connsiteX58" fmla="*/ 4603718 w 5129426"/>
                <a:gd name="connsiteY58" fmla="*/ 3511479 h 4937321"/>
                <a:gd name="connsiteX59" fmla="*/ 4572942 w 5129426"/>
                <a:gd name="connsiteY59" fmla="*/ 3519164 h 4937321"/>
                <a:gd name="connsiteX60" fmla="*/ 4555026 w 5129426"/>
                <a:gd name="connsiteY60" fmla="*/ 3521727 h 4937321"/>
                <a:gd name="connsiteX61" fmla="*/ 4513107 w 5129426"/>
                <a:gd name="connsiteY61" fmla="*/ 3524290 h 4937321"/>
                <a:gd name="connsiteX62" fmla="*/ 4503720 w 5129426"/>
                <a:gd name="connsiteY62" fmla="*/ 3525144 h 4937321"/>
                <a:gd name="connsiteX63" fmla="*/ 4152363 w 5129426"/>
                <a:gd name="connsiteY63" fmla="*/ 3437091 h 4937321"/>
                <a:gd name="connsiteX64" fmla="*/ 3985666 w 5129426"/>
                <a:gd name="connsiteY64" fmla="*/ 3341353 h 4937321"/>
                <a:gd name="connsiteX65" fmla="*/ 3963451 w 5129426"/>
                <a:gd name="connsiteY65" fmla="*/ 3324260 h 4937321"/>
                <a:gd name="connsiteX66" fmla="*/ 3919851 w 5129426"/>
                <a:gd name="connsiteY66" fmla="*/ 3290068 h 4937321"/>
                <a:gd name="connsiteX67" fmla="*/ 3894198 w 5129426"/>
                <a:gd name="connsiteY67" fmla="*/ 3266125 h 4937321"/>
                <a:gd name="connsiteX68" fmla="*/ 3865133 w 5129426"/>
                <a:gd name="connsiteY68" fmla="*/ 3237060 h 4937321"/>
                <a:gd name="connsiteX69" fmla="*/ 3842060 w 5129426"/>
                <a:gd name="connsiteY69" fmla="*/ 3209701 h 4937321"/>
                <a:gd name="connsiteX70" fmla="*/ 3829235 w 5129426"/>
                <a:gd name="connsiteY70" fmla="*/ 3192608 h 4937321"/>
                <a:gd name="connsiteX71" fmla="*/ 3815558 w 5129426"/>
                <a:gd name="connsiteY71" fmla="*/ 3171241 h 4937321"/>
                <a:gd name="connsiteX72" fmla="*/ 3804439 w 5129426"/>
                <a:gd name="connsiteY72" fmla="*/ 3150731 h 4937321"/>
                <a:gd name="connsiteX73" fmla="*/ 3798460 w 5129426"/>
                <a:gd name="connsiteY73" fmla="*/ 3132784 h 4937321"/>
                <a:gd name="connsiteX74" fmla="*/ 3794191 w 5129426"/>
                <a:gd name="connsiteY74" fmla="*/ 3116544 h 4937321"/>
                <a:gd name="connsiteX75" fmla="*/ 3794191 w 5129426"/>
                <a:gd name="connsiteY75" fmla="*/ 3097740 h 4937321"/>
                <a:gd name="connsiteX76" fmla="*/ 3795048 w 5129426"/>
                <a:gd name="connsiteY76" fmla="*/ 3088332 h 4937321"/>
                <a:gd name="connsiteX77" fmla="*/ 3796754 w 5129426"/>
                <a:gd name="connsiteY77" fmla="*/ 3084916 h 4937321"/>
                <a:gd name="connsiteX78" fmla="*/ 3804439 w 5129426"/>
                <a:gd name="connsiteY78" fmla="*/ 3076360 h 4937321"/>
                <a:gd name="connsiteX79" fmla="*/ 3812125 w 5129426"/>
                <a:gd name="connsiteY79" fmla="*/ 3068675 h 4937321"/>
                <a:gd name="connsiteX80" fmla="*/ 3827512 w 5129426"/>
                <a:gd name="connsiteY80" fmla="*/ 3060990 h 4937321"/>
                <a:gd name="connsiteX81" fmla="*/ 3840337 w 5129426"/>
                <a:gd name="connsiteY81" fmla="*/ 3054158 h 4937321"/>
                <a:gd name="connsiteX82" fmla="*/ 3866843 w 5129426"/>
                <a:gd name="connsiteY82" fmla="*/ 3047325 h 4937321"/>
                <a:gd name="connsiteX83" fmla="*/ 3883083 w 5129426"/>
                <a:gd name="connsiteY83" fmla="*/ 3043056 h 4937321"/>
                <a:gd name="connsiteX84" fmla="*/ 3942071 w 5129426"/>
                <a:gd name="connsiteY84" fmla="*/ 3038787 h 4937321"/>
                <a:gd name="connsiteX85" fmla="*/ 4294251 w 5129426"/>
                <a:gd name="connsiteY85" fmla="*/ 3127692 h 4937321"/>
                <a:gd name="connsiteX86" fmla="*/ 4650738 w 5129426"/>
                <a:gd name="connsiteY86" fmla="*/ 3478145 h 4937321"/>
                <a:gd name="connsiteX87" fmla="*/ 2696598 w 5129426"/>
                <a:gd name="connsiteY87" fmla="*/ 1928365 h 4937321"/>
                <a:gd name="connsiteX88" fmla="*/ 2685479 w 5129426"/>
                <a:gd name="connsiteY88" fmla="*/ 1938631 h 4937321"/>
                <a:gd name="connsiteX89" fmla="*/ 2625639 w 5129426"/>
                <a:gd name="connsiteY89" fmla="*/ 1991617 h 4937321"/>
                <a:gd name="connsiteX90" fmla="*/ 2622223 w 5129426"/>
                <a:gd name="connsiteY90" fmla="*/ 1994181 h 4937321"/>
                <a:gd name="connsiteX91" fmla="*/ 2393127 w 5129426"/>
                <a:gd name="connsiteY91" fmla="*/ 2113861 h 4937321"/>
                <a:gd name="connsiteX92" fmla="*/ 2385442 w 5129426"/>
                <a:gd name="connsiteY92" fmla="*/ 2114714 h 4937321"/>
                <a:gd name="connsiteX93" fmla="*/ 2356377 w 5129426"/>
                <a:gd name="connsiteY93" fmla="*/ 2115572 h 4937321"/>
                <a:gd name="connsiteX94" fmla="*/ 2351255 w 5129426"/>
                <a:gd name="connsiteY94" fmla="*/ 2114714 h 4937321"/>
                <a:gd name="connsiteX95" fmla="*/ 2329035 w 5129426"/>
                <a:gd name="connsiteY95" fmla="*/ 2105306 h 4937321"/>
                <a:gd name="connsiteX96" fmla="*/ 2326476 w 5129426"/>
                <a:gd name="connsiteY96" fmla="*/ 2102743 h 4937321"/>
                <a:gd name="connsiteX97" fmla="*/ 2321350 w 5129426"/>
                <a:gd name="connsiteY97" fmla="*/ 2095057 h 4937321"/>
                <a:gd name="connsiteX98" fmla="*/ 2311941 w 5129426"/>
                <a:gd name="connsiteY98" fmla="*/ 2075405 h 4937321"/>
                <a:gd name="connsiteX99" fmla="*/ 2311088 w 5129426"/>
                <a:gd name="connsiteY99" fmla="*/ 2071132 h 4937321"/>
                <a:gd name="connsiteX100" fmla="*/ 2354688 w 5129426"/>
                <a:gd name="connsiteY100" fmla="*/ 1860840 h 4937321"/>
                <a:gd name="connsiteX101" fmla="*/ 2355541 w 5129426"/>
                <a:gd name="connsiteY101" fmla="*/ 1859134 h 4937321"/>
                <a:gd name="connsiteX102" fmla="*/ 2391438 w 5129426"/>
                <a:gd name="connsiteY102" fmla="*/ 1789902 h 4937321"/>
                <a:gd name="connsiteX103" fmla="*/ 2405116 w 5129426"/>
                <a:gd name="connsiteY103" fmla="*/ 1768540 h 4937321"/>
                <a:gd name="connsiteX104" fmla="*/ 2439307 w 5129426"/>
                <a:gd name="connsiteY104" fmla="*/ 1714696 h 4937321"/>
                <a:gd name="connsiteX105" fmla="*/ 2500001 w 5129426"/>
                <a:gd name="connsiteY105" fmla="*/ 1636052 h 4937321"/>
                <a:gd name="connsiteX106" fmla="*/ 2558988 w 5129426"/>
                <a:gd name="connsiteY106" fmla="*/ 1571089 h 4937321"/>
                <a:gd name="connsiteX107" fmla="*/ 2897503 w 5129426"/>
                <a:gd name="connsiteY107" fmla="*/ 1377038 h 4937321"/>
                <a:gd name="connsiteX108" fmla="*/ 2932548 w 5129426"/>
                <a:gd name="connsiteY108" fmla="*/ 1386446 h 4937321"/>
                <a:gd name="connsiteX109" fmla="*/ 2934253 w 5129426"/>
                <a:gd name="connsiteY109" fmla="*/ 1387299 h 4937321"/>
                <a:gd name="connsiteX110" fmla="*/ 2947078 w 5129426"/>
                <a:gd name="connsiteY110" fmla="*/ 1406956 h 4937321"/>
                <a:gd name="connsiteX111" fmla="*/ 2950494 w 5129426"/>
                <a:gd name="connsiteY111" fmla="*/ 1424049 h 4937321"/>
                <a:gd name="connsiteX112" fmla="*/ 2953057 w 5129426"/>
                <a:gd name="connsiteY112" fmla="*/ 1440290 h 4937321"/>
                <a:gd name="connsiteX113" fmla="*/ 2952204 w 5129426"/>
                <a:gd name="connsiteY113" fmla="*/ 1465090 h 4937321"/>
                <a:gd name="connsiteX114" fmla="*/ 2951347 w 5129426"/>
                <a:gd name="connsiteY114" fmla="*/ 1484743 h 4937321"/>
                <a:gd name="connsiteX115" fmla="*/ 2940233 w 5129426"/>
                <a:gd name="connsiteY115" fmla="*/ 1540314 h 4937321"/>
                <a:gd name="connsiteX116" fmla="*/ 2760712 w 5129426"/>
                <a:gd name="connsiteY116" fmla="*/ 1856592 h 4937321"/>
                <a:gd name="connsiteX117" fmla="*/ 2696602 w 5129426"/>
                <a:gd name="connsiteY117" fmla="*/ 1928370 h 4937321"/>
                <a:gd name="connsiteX118" fmla="*/ 1819545 w 5129426"/>
                <a:gd name="connsiteY118" fmla="*/ 4592878 h 4937321"/>
                <a:gd name="connsiteX119" fmla="*/ 173154 w 5129426"/>
                <a:gd name="connsiteY119" fmla="*/ 2926804 h 4937321"/>
                <a:gd name="connsiteX120" fmla="*/ 656129 w 5129426"/>
                <a:gd name="connsiteY120" fmla="*/ 1633428 h 4937321"/>
                <a:gd name="connsiteX121" fmla="*/ 1899913 w 5129426"/>
                <a:gd name="connsiteY121" fmla="*/ 1092332 h 4937321"/>
                <a:gd name="connsiteX122" fmla="*/ 2681253 w 5129426"/>
                <a:gd name="connsiteY122" fmla="*/ 1266714 h 4937321"/>
                <a:gd name="connsiteX123" fmla="*/ 2668429 w 5129426"/>
                <a:gd name="connsiteY123" fmla="*/ 1274399 h 4937321"/>
                <a:gd name="connsiteX124" fmla="*/ 2616291 w 5129426"/>
                <a:gd name="connsiteY124" fmla="*/ 1306028 h 4937321"/>
                <a:gd name="connsiteX125" fmla="*/ 2590638 w 5129426"/>
                <a:gd name="connsiteY125" fmla="*/ 1323974 h 4937321"/>
                <a:gd name="connsiteX126" fmla="*/ 2541916 w 5129426"/>
                <a:gd name="connsiteY126" fmla="*/ 1360729 h 4937321"/>
                <a:gd name="connsiteX127" fmla="*/ 2515414 w 5129426"/>
                <a:gd name="connsiteY127" fmla="*/ 1382091 h 4937321"/>
                <a:gd name="connsiteX128" fmla="*/ 2465839 w 5129426"/>
                <a:gd name="connsiteY128" fmla="*/ 1427397 h 4937321"/>
                <a:gd name="connsiteX129" fmla="*/ 2441896 w 5129426"/>
                <a:gd name="connsiteY129" fmla="*/ 1449617 h 4937321"/>
                <a:gd name="connsiteX130" fmla="*/ 2371794 w 5129426"/>
                <a:gd name="connsiteY130" fmla="*/ 1525698 h 4937321"/>
                <a:gd name="connsiteX131" fmla="*/ 2328195 w 5129426"/>
                <a:gd name="connsiteY131" fmla="*/ 1579542 h 4937321"/>
                <a:gd name="connsiteX132" fmla="*/ 2311101 w 5129426"/>
                <a:gd name="connsiteY132" fmla="*/ 1603480 h 4937321"/>
                <a:gd name="connsiteX133" fmla="*/ 2288881 w 5129426"/>
                <a:gd name="connsiteY133" fmla="*/ 1634256 h 4937321"/>
                <a:gd name="connsiteX134" fmla="*/ 2270078 w 5129426"/>
                <a:gd name="connsiteY134" fmla="*/ 1663321 h 4937321"/>
                <a:gd name="connsiteX135" fmla="*/ 2254690 w 5129426"/>
                <a:gd name="connsiteY135" fmla="*/ 1688121 h 4937321"/>
                <a:gd name="connsiteX136" fmla="*/ 2236743 w 5129426"/>
                <a:gd name="connsiteY136" fmla="*/ 1720602 h 4937321"/>
                <a:gd name="connsiteX137" fmla="*/ 2224772 w 5129426"/>
                <a:gd name="connsiteY137" fmla="*/ 1741965 h 4937321"/>
                <a:gd name="connsiteX138" fmla="*/ 2208531 w 5129426"/>
                <a:gd name="connsiteY138" fmla="*/ 1776156 h 4937321"/>
                <a:gd name="connsiteX139" fmla="*/ 2199976 w 5129426"/>
                <a:gd name="connsiteY139" fmla="*/ 1794956 h 4937321"/>
                <a:gd name="connsiteX140" fmla="*/ 2185441 w 5129426"/>
                <a:gd name="connsiteY140" fmla="*/ 1829147 h 4937321"/>
                <a:gd name="connsiteX141" fmla="*/ 2178609 w 5129426"/>
                <a:gd name="connsiteY141" fmla="*/ 1847094 h 4937321"/>
                <a:gd name="connsiteX142" fmla="*/ 2167495 w 5129426"/>
                <a:gd name="connsiteY142" fmla="*/ 1881285 h 4937321"/>
                <a:gd name="connsiteX143" fmla="*/ 2162368 w 5129426"/>
                <a:gd name="connsiteY143" fmla="*/ 1898379 h 4937321"/>
                <a:gd name="connsiteX144" fmla="*/ 2153813 w 5129426"/>
                <a:gd name="connsiteY144" fmla="*/ 1931717 h 4937321"/>
                <a:gd name="connsiteX145" fmla="*/ 2150397 w 5129426"/>
                <a:gd name="connsiteY145" fmla="*/ 1948811 h 4937321"/>
                <a:gd name="connsiteX146" fmla="*/ 2146128 w 5129426"/>
                <a:gd name="connsiteY146" fmla="*/ 1967614 h 4937321"/>
                <a:gd name="connsiteX147" fmla="*/ 2141859 w 5129426"/>
                <a:gd name="connsiteY147" fmla="*/ 1965904 h 4937321"/>
                <a:gd name="connsiteX148" fmla="*/ 2054659 w 5129426"/>
                <a:gd name="connsiteY148" fmla="*/ 1923162 h 4937321"/>
                <a:gd name="connsiteX149" fmla="*/ 2041835 w 5129426"/>
                <a:gd name="connsiteY149" fmla="*/ 1918888 h 4937321"/>
                <a:gd name="connsiteX150" fmla="*/ 1965754 w 5129426"/>
                <a:gd name="connsiteY150" fmla="*/ 1893239 h 4937321"/>
                <a:gd name="connsiteX151" fmla="*/ 1939248 w 5129426"/>
                <a:gd name="connsiteY151" fmla="*/ 1886407 h 4937321"/>
                <a:gd name="connsiteX152" fmla="*/ 1871722 w 5129426"/>
                <a:gd name="connsiteY152" fmla="*/ 1872730 h 4937321"/>
                <a:gd name="connsiteX153" fmla="*/ 1845220 w 5129426"/>
                <a:gd name="connsiteY153" fmla="*/ 1868461 h 4937321"/>
                <a:gd name="connsiteX154" fmla="*/ 1752899 w 5129426"/>
                <a:gd name="connsiteY154" fmla="*/ 1862481 h 4937321"/>
                <a:gd name="connsiteX155" fmla="*/ 1397290 w 5129426"/>
                <a:gd name="connsiteY155" fmla="*/ 1941125 h 4937321"/>
                <a:gd name="connsiteX156" fmla="*/ 1257952 w 5129426"/>
                <a:gd name="connsiteY156" fmla="*/ 1801788 h 4937321"/>
                <a:gd name="connsiteX157" fmla="*/ 1137419 w 5129426"/>
                <a:gd name="connsiteY157" fmla="*/ 1801788 h 4937321"/>
                <a:gd name="connsiteX158" fmla="*/ 1137419 w 5129426"/>
                <a:gd name="connsiteY158" fmla="*/ 1922322 h 4937321"/>
                <a:gd name="connsiteX159" fmla="*/ 1245981 w 5129426"/>
                <a:gd name="connsiteY159" fmla="*/ 2030884 h 4937321"/>
                <a:gd name="connsiteX160" fmla="*/ 940821 w 5129426"/>
                <a:gd name="connsiteY160" fmla="*/ 2630187 h 4937321"/>
                <a:gd name="connsiteX161" fmla="*/ 989543 w 5129426"/>
                <a:gd name="connsiteY161" fmla="*/ 2886642 h 4937321"/>
                <a:gd name="connsiteX162" fmla="*/ 855332 w 5129426"/>
                <a:gd name="connsiteY162" fmla="*/ 2886625 h 4937321"/>
                <a:gd name="connsiteX163" fmla="*/ 769843 w 5129426"/>
                <a:gd name="connsiteY163" fmla="*/ 2972114 h 4937321"/>
                <a:gd name="connsiteX164" fmla="*/ 855332 w 5129426"/>
                <a:gd name="connsiteY164" fmla="*/ 3057604 h 4937321"/>
                <a:gd name="connsiteX165" fmla="*/ 1034000 w 5129426"/>
                <a:gd name="connsiteY165" fmla="*/ 3057604 h 4937321"/>
                <a:gd name="connsiteX166" fmla="*/ 1026315 w 5129426"/>
                <a:gd name="connsiteY166" fmla="*/ 3143093 h 4937321"/>
                <a:gd name="connsiteX167" fmla="*/ 1055380 w 5129426"/>
                <a:gd name="connsiteY167" fmla="*/ 3320904 h 4937321"/>
                <a:gd name="connsiteX168" fmla="*/ 1320373 w 5129426"/>
                <a:gd name="connsiteY168" fmla="*/ 3615819 h 4937321"/>
                <a:gd name="connsiteX169" fmla="*/ 1211811 w 5129426"/>
                <a:gd name="connsiteY169" fmla="*/ 3779099 h 4937321"/>
                <a:gd name="connsiteX170" fmla="*/ 1235754 w 5129426"/>
                <a:gd name="connsiteY170" fmla="*/ 3897927 h 4937321"/>
                <a:gd name="connsiteX171" fmla="*/ 1282770 w 5129426"/>
                <a:gd name="connsiteY171" fmla="*/ 3912462 h 4937321"/>
                <a:gd name="connsiteX172" fmla="*/ 1353729 w 5129426"/>
                <a:gd name="connsiteY172" fmla="*/ 3874001 h 4937321"/>
                <a:gd name="connsiteX173" fmla="*/ 1465707 w 5129426"/>
                <a:gd name="connsiteY173" fmla="*/ 3706452 h 4937321"/>
                <a:gd name="connsiteX174" fmla="*/ 1884572 w 5129426"/>
                <a:gd name="connsiteY174" fmla="*/ 3907336 h 4937321"/>
                <a:gd name="connsiteX175" fmla="*/ 1966632 w 5129426"/>
                <a:gd name="connsiteY175" fmla="*/ 3911605 h 4937321"/>
                <a:gd name="connsiteX176" fmla="*/ 2311123 w 5129426"/>
                <a:gd name="connsiteY176" fmla="*/ 3824405 h 4937321"/>
                <a:gd name="connsiteX177" fmla="*/ 2385498 w 5129426"/>
                <a:gd name="connsiteY177" fmla="*/ 3825262 h 4937321"/>
                <a:gd name="connsiteX178" fmla="*/ 2542782 w 5129426"/>
                <a:gd name="connsiteY178" fmla="*/ 4481779 h 4937321"/>
                <a:gd name="connsiteX179" fmla="*/ 1819605 w 5129426"/>
                <a:gd name="connsiteY179" fmla="*/ 4592878 h 4937321"/>
                <a:gd name="connsiteX180" fmla="*/ 3131695 w 5129426"/>
                <a:gd name="connsiteY180" fmla="*/ 3043047 h 4937321"/>
                <a:gd name="connsiteX181" fmla="*/ 2665823 w 5129426"/>
                <a:gd name="connsiteY181" fmla="*/ 2801127 h 4937321"/>
                <a:gd name="connsiteX182" fmla="*/ 2647872 w 5129426"/>
                <a:gd name="connsiteY182" fmla="*/ 2801127 h 4937321"/>
                <a:gd name="connsiteX183" fmla="*/ 2216204 w 5129426"/>
                <a:gd name="connsiteY183" fmla="*/ 2973799 h 4937321"/>
                <a:gd name="connsiteX184" fmla="*/ 2188849 w 5129426"/>
                <a:gd name="connsiteY184" fmla="*/ 3006280 h 4937321"/>
                <a:gd name="connsiteX185" fmla="*/ 2343574 w 5129426"/>
                <a:gd name="connsiteY185" fmla="*/ 3653375 h 4937321"/>
                <a:gd name="connsiteX186" fmla="*/ 2305113 w 5129426"/>
                <a:gd name="connsiteY186" fmla="*/ 3651669 h 4937321"/>
                <a:gd name="connsiteX187" fmla="*/ 2274338 w 5129426"/>
                <a:gd name="connsiteY187" fmla="*/ 3647400 h 4937321"/>
                <a:gd name="connsiteX188" fmla="*/ 2247836 w 5129426"/>
                <a:gd name="connsiteY188" fmla="*/ 3663641 h 4937321"/>
                <a:gd name="connsiteX189" fmla="*/ 1965749 w 5129426"/>
                <a:gd name="connsiteY189" fmla="*/ 3741428 h 4937321"/>
                <a:gd name="connsiteX190" fmla="*/ 1835825 w 5129426"/>
                <a:gd name="connsiteY190" fmla="*/ 3726040 h 4937321"/>
                <a:gd name="connsiteX191" fmla="*/ 1569121 w 5129426"/>
                <a:gd name="connsiteY191" fmla="*/ 3567899 h 4937321"/>
                <a:gd name="connsiteX192" fmla="*/ 1530661 w 5129426"/>
                <a:gd name="connsiteY192" fmla="*/ 3518324 h 4937321"/>
                <a:gd name="connsiteX193" fmla="*/ 1508441 w 5129426"/>
                <a:gd name="connsiteY193" fmla="*/ 3485843 h 4937321"/>
                <a:gd name="connsiteX194" fmla="*/ 1469115 w 5129426"/>
                <a:gd name="connsiteY194" fmla="*/ 3481574 h 4937321"/>
                <a:gd name="connsiteX195" fmla="*/ 1202411 w 5129426"/>
                <a:gd name="connsiteY195" fmla="*/ 3208025 h 4937321"/>
                <a:gd name="connsiteX196" fmla="*/ 1197285 w 5129426"/>
                <a:gd name="connsiteY196" fmla="*/ 3143063 h 4937321"/>
                <a:gd name="connsiteX197" fmla="*/ 1218652 w 5129426"/>
                <a:gd name="connsiteY197" fmla="*/ 3019966 h 4937321"/>
                <a:gd name="connsiteX198" fmla="*/ 1232329 w 5129426"/>
                <a:gd name="connsiteY198" fmla="*/ 2979783 h 4937321"/>
                <a:gd name="connsiteX199" fmla="*/ 1209256 w 5129426"/>
                <a:gd name="connsiteY199" fmla="*/ 2944738 h 4937321"/>
                <a:gd name="connsiteX200" fmla="*/ 1111761 w 5129426"/>
                <a:gd name="connsiteY200" fmla="*/ 2630166 h 4937321"/>
                <a:gd name="connsiteX201" fmla="*/ 1752899 w 5129426"/>
                <a:gd name="connsiteY201" fmla="*/ 2031763 h 4937321"/>
                <a:gd name="connsiteX202" fmla="*/ 1932420 w 5129426"/>
                <a:gd name="connsiteY202" fmla="*/ 2059975 h 4937321"/>
                <a:gd name="connsiteX203" fmla="*/ 1981141 w 5129426"/>
                <a:gd name="connsiteY203" fmla="*/ 2077921 h 4937321"/>
                <a:gd name="connsiteX204" fmla="*/ 1990554 w 5129426"/>
                <a:gd name="connsiteY204" fmla="*/ 2081337 h 4937321"/>
                <a:gd name="connsiteX205" fmla="*/ 2187169 w 5129426"/>
                <a:gd name="connsiteY205" fmla="*/ 2207850 h 4937321"/>
                <a:gd name="connsiteX206" fmla="*/ 2204262 w 5129426"/>
                <a:gd name="connsiteY206" fmla="*/ 2223238 h 4937321"/>
                <a:gd name="connsiteX207" fmla="*/ 2207678 w 5129426"/>
                <a:gd name="connsiteY207" fmla="*/ 2226654 h 4937321"/>
                <a:gd name="connsiteX208" fmla="*/ 2218797 w 5129426"/>
                <a:gd name="connsiteY208" fmla="*/ 2237773 h 4937321"/>
                <a:gd name="connsiteX209" fmla="*/ 2370106 w 5129426"/>
                <a:gd name="connsiteY209" fmla="*/ 2289057 h 4937321"/>
                <a:gd name="connsiteX210" fmla="*/ 2894100 w 5129426"/>
                <a:gd name="connsiteY210" fmla="*/ 1969346 h 4937321"/>
                <a:gd name="connsiteX211" fmla="*/ 3107808 w 5129426"/>
                <a:gd name="connsiteY211" fmla="*/ 1588088 h 4937321"/>
                <a:gd name="connsiteX212" fmla="*/ 3127461 w 5129426"/>
                <a:gd name="connsiteY212" fmla="*/ 1437633 h 4937321"/>
                <a:gd name="connsiteX213" fmla="*/ 3126607 w 5129426"/>
                <a:gd name="connsiteY213" fmla="*/ 1429947 h 4937321"/>
                <a:gd name="connsiteX214" fmla="*/ 3122338 w 5129426"/>
                <a:gd name="connsiteY214" fmla="*/ 1394050 h 4937321"/>
                <a:gd name="connsiteX215" fmla="*/ 3121485 w 5129426"/>
                <a:gd name="connsiteY215" fmla="*/ 1390634 h 4937321"/>
                <a:gd name="connsiteX216" fmla="*/ 3112077 w 5129426"/>
                <a:gd name="connsiteY216" fmla="*/ 1353884 h 4937321"/>
                <a:gd name="connsiteX217" fmla="*/ 3107808 w 5129426"/>
                <a:gd name="connsiteY217" fmla="*/ 1343618 h 4937321"/>
                <a:gd name="connsiteX218" fmla="*/ 3095836 w 5129426"/>
                <a:gd name="connsiteY218" fmla="*/ 1317116 h 4937321"/>
                <a:gd name="connsiteX219" fmla="*/ 3088151 w 5129426"/>
                <a:gd name="connsiteY219" fmla="*/ 1305997 h 4937321"/>
                <a:gd name="connsiteX220" fmla="*/ 3074469 w 5129426"/>
                <a:gd name="connsiteY220" fmla="*/ 1285488 h 4937321"/>
                <a:gd name="connsiteX221" fmla="*/ 3049674 w 5129426"/>
                <a:gd name="connsiteY221" fmla="*/ 1260688 h 4937321"/>
                <a:gd name="connsiteX222" fmla="*/ 3047110 w 5129426"/>
                <a:gd name="connsiteY222" fmla="*/ 1258129 h 4937321"/>
                <a:gd name="connsiteX223" fmla="*/ 3046257 w 5129426"/>
                <a:gd name="connsiteY223" fmla="*/ 1258129 h 4937321"/>
                <a:gd name="connsiteX224" fmla="*/ 3000952 w 5129426"/>
                <a:gd name="connsiteY224" fmla="*/ 1229916 h 4937321"/>
                <a:gd name="connsiteX225" fmla="*/ 2989833 w 5129426"/>
                <a:gd name="connsiteY225" fmla="*/ 1224790 h 4937321"/>
                <a:gd name="connsiteX226" fmla="*/ 2935989 w 5129426"/>
                <a:gd name="connsiteY226" fmla="*/ 1210260 h 4937321"/>
                <a:gd name="connsiteX227" fmla="*/ 2920602 w 5129426"/>
                <a:gd name="connsiteY227" fmla="*/ 1201705 h 4937321"/>
                <a:gd name="connsiteX228" fmla="*/ 2863325 w 5129426"/>
                <a:gd name="connsiteY228" fmla="*/ 1168366 h 4937321"/>
                <a:gd name="connsiteX229" fmla="*/ 3164215 w 5129426"/>
                <a:gd name="connsiteY229" fmla="*/ 1007666 h 4937321"/>
                <a:gd name="connsiteX230" fmla="*/ 3401853 w 5129426"/>
                <a:gd name="connsiteY230" fmla="*/ 1094012 h 4937321"/>
                <a:gd name="connsiteX231" fmla="*/ 3681377 w 5129426"/>
                <a:gd name="connsiteY231" fmla="*/ 1131620 h 4937321"/>
                <a:gd name="connsiteX232" fmla="*/ 4085707 w 5129426"/>
                <a:gd name="connsiteY232" fmla="*/ 1179489 h 4937321"/>
                <a:gd name="connsiteX233" fmla="*/ 4365231 w 5129426"/>
                <a:gd name="connsiteY233" fmla="*/ 1217092 h 4937321"/>
                <a:gd name="connsiteX234" fmla="*/ 4531923 w 5129426"/>
                <a:gd name="connsiteY234" fmla="*/ 1178636 h 4937321"/>
                <a:gd name="connsiteX235" fmla="*/ 4549882 w 5129426"/>
                <a:gd name="connsiteY235" fmla="*/ 1178636 h 4937321"/>
                <a:gd name="connsiteX236" fmla="*/ 4959348 w 5129426"/>
                <a:gd name="connsiteY236" fmla="*/ 1691529 h 4937321"/>
                <a:gd name="connsiteX237" fmla="*/ 4367803 w 5129426"/>
                <a:gd name="connsiteY237" fmla="*/ 2972899 h 4937321"/>
                <a:gd name="connsiteX238" fmla="*/ 3943820 w 5129426"/>
                <a:gd name="connsiteY238" fmla="*/ 2868610 h 4937321"/>
                <a:gd name="connsiteX239" fmla="*/ 3889101 w 5129426"/>
                <a:gd name="connsiteY239" fmla="*/ 2871169 h 4937321"/>
                <a:gd name="connsiteX240" fmla="*/ 3642908 w 5129426"/>
                <a:gd name="connsiteY240" fmla="*/ 3012212 h 4937321"/>
                <a:gd name="connsiteX241" fmla="*/ 3642908 w 5129426"/>
                <a:gd name="connsiteY241" fmla="*/ 3013065 h 4937321"/>
                <a:gd name="connsiteX242" fmla="*/ 3642055 w 5129426"/>
                <a:gd name="connsiteY242" fmla="*/ 3014776 h 4937321"/>
                <a:gd name="connsiteX243" fmla="*/ 3639492 w 5129426"/>
                <a:gd name="connsiteY243" fmla="*/ 3020750 h 4937321"/>
                <a:gd name="connsiteX244" fmla="*/ 3636928 w 5129426"/>
                <a:gd name="connsiteY244" fmla="*/ 3025877 h 4937321"/>
                <a:gd name="connsiteX245" fmla="*/ 3618129 w 5129426"/>
                <a:gd name="connsiteY245" fmla="*/ 3070330 h 4937321"/>
                <a:gd name="connsiteX246" fmla="*/ 3610444 w 5129426"/>
                <a:gd name="connsiteY246" fmla="*/ 3087423 h 4937321"/>
                <a:gd name="connsiteX247" fmla="*/ 3589934 w 5129426"/>
                <a:gd name="connsiteY247" fmla="*/ 3125884 h 4937321"/>
                <a:gd name="connsiteX248" fmla="*/ 3579668 w 5129426"/>
                <a:gd name="connsiteY248" fmla="*/ 3144683 h 4937321"/>
                <a:gd name="connsiteX249" fmla="*/ 3558306 w 5129426"/>
                <a:gd name="connsiteY249" fmla="*/ 3177164 h 4937321"/>
                <a:gd name="connsiteX250" fmla="*/ 3544624 w 5129426"/>
                <a:gd name="connsiteY250" fmla="*/ 3197678 h 4937321"/>
                <a:gd name="connsiteX251" fmla="*/ 3523261 w 5129426"/>
                <a:gd name="connsiteY251" fmla="*/ 3225033 h 4937321"/>
                <a:gd name="connsiteX252" fmla="*/ 3505311 w 5129426"/>
                <a:gd name="connsiteY252" fmla="*/ 3246400 h 4937321"/>
                <a:gd name="connsiteX253" fmla="*/ 3483948 w 5129426"/>
                <a:gd name="connsiteY253" fmla="*/ 3268616 h 4937321"/>
                <a:gd name="connsiteX254" fmla="*/ 3462585 w 5129426"/>
                <a:gd name="connsiteY254" fmla="*/ 3289983 h 4937321"/>
                <a:gd name="connsiteX255" fmla="*/ 3441218 w 5129426"/>
                <a:gd name="connsiteY255" fmla="*/ 3308787 h 4937321"/>
                <a:gd name="connsiteX256" fmla="*/ 3416422 w 5129426"/>
                <a:gd name="connsiteY256" fmla="*/ 3329296 h 4937321"/>
                <a:gd name="connsiteX257" fmla="*/ 3395060 w 5129426"/>
                <a:gd name="connsiteY257" fmla="*/ 3344684 h 4937321"/>
                <a:gd name="connsiteX258" fmla="*/ 3366847 w 5129426"/>
                <a:gd name="connsiteY258" fmla="*/ 3363483 h 4937321"/>
                <a:gd name="connsiteX259" fmla="*/ 3344627 w 5129426"/>
                <a:gd name="connsiteY259" fmla="*/ 3375455 h 4937321"/>
                <a:gd name="connsiteX260" fmla="*/ 3320684 w 5129426"/>
                <a:gd name="connsiteY260" fmla="*/ 3388279 h 4937321"/>
                <a:gd name="connsiteX261" fmla="*/ 3131704 w 5129426"/>
                <a:gd name="connsiteY261" fmla="*/ 3043000 h 4937321"/>
                <a:gd name="connsiteX262" fmla="*/ 4044666 w 5129426"/>
                <a:gd name="connsiteY262" fmla="*/ 4073976 h 4937321"/>
                <a:gd name="connsiteX263" fmla="*/ 3950635 w 5129426"/>
                <a:gd name="connsiteY263" fmla="*/ 3979945 h 4937321"/>
                <a:gd name="connsiteX264" fmla="*/ 3830101 w 5129426"/>
                <a:gd name="connsiteY264" fmla="*/ 3979945 h 4937321"/>
                <a:gd name="connsiteX265" fmla="*/ 3830101 w 5129426"/>
                <a:gd name="connsiteY265" fmla="*/ 4100474 h 4937321"/>
                <a:gd name="connsiteX266" fmla="*/ 3889088 w 5129426"/>
                <a:gd name="connsiteY266" fmla="*/ 4159453 h 4937321"/>
                <a:gd name="connsiteX267" fmla="*/ 3860023 w 5129426"/>
                <a:gd name="connsiteY267" fmla="*/ 4173983 h 4937321"/>
                <a:gd name="connsiteX268" fmla="*/ 3550578 w 5129426"/>
                <a:gd name="connsiteY268" fmla="*/ 4284268 h 4937321"/>
                <a:gd name="connsiteX269" fmla="*/ 3542022 w 5129426"/>
                <a:gd name="connsiteY269" fmla="*/ 4247535 h 4937321"/>
                <a:gd name="connsiteX270" fmla="*/ 3389007 w 5129426"/>
                <a:gd name="connsiteY270" fmla="*/ 3607238 h 4937321"/>
                <a:gd name="connsiteX271" fmla="*/ 3374473 w 5129426"/>
                <a:gd name="connsiteY271" fmla="*/ 3550814 h 4937321"/>
                <a:gd name="connsiteX272" fmla="*/ 3380452 w 5129426"/>
                <a:gd name="connsiteY272" fmla="*/ 3548255 h 4937321"/>
                <a:gd name="connsiteX273" fmla="*/ 3460802 w 5129426"/>
                <a:gd name="connsiteY273" fmla="*/ 3503802 h 4937321"/>
                <a:gd name="connsiteX274" fmla="*/ 3479602 w 5129426"/>
                <a:gd name="connsiteY274" fmla="*/ 3491831 h 4937321"/>
                <a:gd name="connsiteX275" fmla="*/ 3617229 w 5129426"/>
                <a:gd name="connsiteY275" fmla="*/ 3629458 h 4937321"/>
                <a:gd name="connsiteX276" fmla="*/ 3677922 w 5129426"/>
                <a:gd name="connsiteY276" fmla="*/ 3654254 h 4937321"/>
                <a:gd name="connsiteX277" fmla="*/ 3738615 w 5129426"/>
                <a:gd name="connsiteY277" fmla="*/ 3629458 h 4937321"/>
                <a:gd name="connsiteX278" fmla="*/ 3738615 w 5129426"/>
                <a:gd name="connsiteY278" fmla="*/ 3508924 h 4937321"/>
                <a:gd name="connsiteX279" fmla="*/ 3612102 w 5129426"/>
                <a:gd name="connsiteY279" fmla="*/ 3382411 h 4937321"/>
                <a:gd name="connsiteX280" fmla="*/ 3618082 w 5129426"/>
                <a:gd name="connsiteY280" fmla="*/ 3376432 h 4937321"/>
                <a:gd name="connsiteX281" fmla="*/ 3627490 w 5129426"/>
                <a:gd name="connsiteY281" fmla="*/ 3367024 h 4937321"/>
                <a:gd name="connsiteX282" fmla="*/ 3687330 w 5129426"/>
                <a:gd name="connsiteY282" fmla="*/ 3293506 h 4937321"/>
                <a:gd name="connsiteX283" fmla="*/ 3691599 w 5129426"/>
                <a:gd name="connsiteY283" fmla="*/ 3288384 h 4937321"/>
                <a:gd name="connsiteX284" fmla="*/ 3722375 w 5129426"/>
                <a:gd name="connsiteY284" fmla="*/ 3328568 h 4937321"/>
                <a:gd name="connsiteX285" fmla="*/ 3724081 w 5129426"/>
                <a:gd name="connsiteY285" fmla="*/ 3330273 h 4937321"/>
                <a:gd name="connsiteX286" fmla="*/ 3729207 w 5129426"/>
                <a:gd name="connsiteY286" fmla="*/ 3337106 h 4937321"/>
                <a:gd name="connsiteX287" fmla="*/ 3737762 w 5129426"/>
                <a:gd name="connsiteY287" fmla="*/ 3345661 h 4937321"/>
                <a:gd name="connsiteX288" fmla="*/ 3880516 w 5129426"/>
                <a:gd name="connsiteY288" fmla="*/ 3473027 h 4937321"/>
                <a:gd name="connsiteX289" fmla="*/ 3885638 w 5129426"/>
                <a:gd name="connsiteY289" fmla="*/ 3477296 h 4937321"/>
                <a:gd name="connsiteX290" fmla="*/ 3974543 w 5129426"/>
                <a:gd name="connsiteY290" fmla="*/ 3534573 h 4937321"/>
                <a:gd name="connsiteX291" fmla="*/ 3985662 w 5129426"/>
                <a:gd name="connsiteY291" fmla="*/ 3540552 h 4937321"/>
                <a:gd name="connsiteX292" fmla="*/ 4083963 w 5129426"/>
                <a:gd name="connsiteY292" fmla="*/ 3591838 h 4937321"/>
                <a:gd name="connsiteX293" fmla="*/ 4189109 w 5129426"/>
                <a:gd name="connsiteY293" fmla="*/ 3634580 h 4937321"/>
                <a:gd name="connsiteX294" fmla="*/ 4225006 w 5129426"/>
                <a:gd name="connsiteY294" fmla="*/ 3645698 h 4937321"/>
                <a:gd name="connsiteX295" fmla="*/ 4293393 w 5129426"/>
                <a:gd name="connsiteY295" fmla="*/ 3666208 h 4937321"/>
                <a:gd name="connsiteX296" fmla="*/ 4336127 w 5129426"/>
                <a:gd name="connsiteY296" fmla="*/ 3675621 h 4937321"/>
                <a:gd name="connsiteX297" fmla="*/ 4395106 w 5129426"/>
                <a:gd name="connsiteY297" fmla="*/ 3686735 h 4937321"/>
                <a:gd name="connsiteX298" fmla="*/ 4439554 w 5129426"/>
                <a:gd name="connsiteY298" fmla="*/ 3691004 h 4937321"/>
                <a:gd name="connsiteX299" fmla="*/ 4476331 w 5129426"/>
                <a:gd name="connsiteY299" fmla="*/ 3694420 h 4937321"/>
                <a:gd name="connsiteX300" fmla="*/ 4044654 w 5129426"/>
                <a:gd name="connsiteY300" fmla="*/ 4073955 h 493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5129426" h="4937321">
                  <a:moveTo>
                    <a:pt x="4519107" y="3054158"/>
                  </a:moveTo>
                  <a:cubicBezTo>
                    <a:pt x="4891797" y="2569468"/>
                    <a:pt x="5129427" y="2041188"/>
                    <a:pt x="5129427" y="1689844"/>
                  </a:cubicBezTo>
                  <a:cubicBezTo>
                    <a:pt x="5129427" y="1005973"/>
                    <a:pt x="4737063" y="1005973"/>
                    <a:pt x="4548982" y="1005973"/>
                  </a:cubicBezTo>
                  <a:lnTo>
                    <a:pt x="4531023" y="1005956"/>
                  </a:lnTo>
                  <a:cubicBezTo>
                    <a:pt x="4446412" y="1005956"/>
                    <a:pt x="4362616" y="1025612"/>
                    <a:pt x="4288250" y="1062380"/>
                  </a:cubicBezTo>
                  <a:cubicBezTo>
                    <a:pt x="4259189" y="1076915"/>
                    <a:pt x="4223292" y="1070935"/>
                    <a:pt x="4196786" y="1048702"/>
                  </a:cubicBezTo>
                  <a:cubicBezTo>
                    <a:pt x="4101905" y="965789"/>
                    <a:pt x="3977951" y="920484"/>
                    <a:pt x="3847156" y="920484"/>
                  </a:cubicBezTo>
                  <a:cubicBezTo>
                    <a:pt x="3762541" y="920484"/>
                    <a:pt x="3678758" y="940140"/>
                    <a:pt x="3604379" y="976908"/>
                  </a:cubicBezTo>
                  <a:cubicBezTo>
                    <a:pt x="3575313" y="991438"/>
                    <a:pt x="3539416" y="985463"/>
                    <a:pt x="3512914" y="963226"/>
                  </a:cubicBezTo>
                  <a:cubicBezTo>
                    <a:pt x="3418025" y="880313"/>
                    <a:pt x="3294080" y="835007"/>
                    <a:pt x="3163285" y="835007"/>
                  </a:cubicBezTo>
                  <a:cubicBezTo>
                    <a:pt x="3005997" y="835007"/>
                    <a:pt x="2862390" y="903386"/>
                    <a:pt x="2767488" y="1011095"/>
                  </a:cubicBezTo>
                  <a:lnTo>
                    <a:pt x="2541856" y="65678"/>
                  </a:lnTo>
                  <a:cubicBezTo>
                    <a:pt x="2530741" y="19515"/>
                    <a:pt x="2484583" y="-8697"/>
                    <a:pt x="2438416" y="2422"/>
                  </a:cubicBezTo>
                  <a:cubicBezTo>
                    <a:pt x="2392253" y="13540"/>
                    <a:pt x="2364045" y="59699"/>
                    <a:pt x="2375159" y="105862"/>
                  </a:cubicBezTo>
                  <a:lnTo>
                    <a:pt x="2599986" y="1045321"/>
                  </a:lnTo>
                  <a:cubicBezTo>
                    <a:pt x="2489718" y="1003431"/>
                    <a:pt x="2376882" y="972656"/>
                    <a:pt x="2262332" y="952146"/>
                  </a:cubicBezTo>
                  <a:cubicBezTo>
                    <a:pt x="2248651" y="949587"/>
                    <a:pt x="2235826" y="947024"/>
                    <a:pt x="2222149" y="945314"/>
                  </a:cubicBezTo>
                  <a:cubicBezTo>
                    <a:pt x="2202492" y="941902"/>
                    <a:pt x="2183688" y="939339"/>
                    <a:pt x="2164019" y="936758"/>
                  </a:cubicBezTo>
                  <a:cubicBezTo>
                    <a:pt x="2134096" y="932489"/>
                    <a:pt x="2103325" y="929930"/>
                    <a:pt x="2073399" y="927350"/>
                  </a:cubicBezTo>
                  <a:cubicBezTo>
                    <a:pt x="2067424" y="926497"/>
                    <a:pt x="2060574" y="925644"/>
                    <a:pt x="2054599" y="925644"/>
                  </a:cubicBezTo>
                  <a:cubicBezTo>
                    <a:pt x="2015268" y="923081"/>
                    <a:pt x="1975955" y="921375"/>
                    <a:pt x="1935771" y="921375"/>
                  </a:cubicBezTo>
                  <a:cubicBezTo>
                    <a:pt x="1931502" y="921375"/>
                    <a:pt x="1927216" y="920518"/>
                    <a:pt x="1923800" y="920518"/>
                  </a:cubicBezTo>
                  <a:cubicBezTo>
                    <a:pt x="1912681" y="920518"/>
                    <a:pt x="1902433" y="921375"/>
                    <a:pt x="1892172" y="921375"/>
                  </a:cubicBezTo>
                  <a:lnTo>
                    <a:pt x="1867376" y="921375"/>
                  </a:lnTo>
                  <a:lnTo>
                    <a:pt x="1710109" y="263993"/>
                  </a:lnTo>
                  <a:cubicBezTo>
                    <a:pt x="1698990" y="217828"/>
                    <a:pt x="1652832" y="189616"/>
                    <a:pt x="1606669" y="200735"/>
                  </a:cubicBezTo>
                  <a:cubicBezTo>
                    <a:pt x="1560506" y="211852"/>
                    <a:pt x="1532294" y="258014"/>
                    <a:pt x="1543412" y="304177"/>
                  </a:cubicBezTo>
                  <a:lnTo>
                    <a:pt x="1693868" y="934170"/>
                  </a:lnTo>
                  <a:cubicBezTo>
                    <a:pt x="1251056" y="986307"/>
                    <a:pt x="845019" y="1188044"/>
                    <a:pt x="532166" y="1515471"/>
                  </a:cubicBezTo>
                  <a:cubicBezTo>
                    <a:pt x="165437" y="1899292"/>
                    <a:pt x="-22605" y="2402768"/>
                    <a:pt x="2170" y="2934477"/>
                  </a:cubicBezTo>
                  <a:cubicBezTo>
                    <a:pt x="47475" y="3902998"/>
                    <a:pt x="840733" y="4705693"/>
                    <a:pt x="1809297" y="4762957"/>
                  </a:cubicBezTo>
                  <a:cubicBezTo>
                    <a:pt x="1847753" y="4765529"/>
                    <a:pt x="1885378" y="4766343"/>
                    <a:pt x="1922981" y="4766343"/>
                  </a:cubicBezTo>
                  <a:cubicBezTo>
                    <a:pt x="2150371" y="4766343"/>
                    <a:pt x="2372609" y="4726181"/>
                    <a:pt x="2586321" y="4647528"/>
                  </a:cubicBezTo>
                  <a:lnTo>
                    <a:pt x="2653847" y="4875771"/>
                  </a:lnTo>
                  <a:cubicBezTo>
                    <a:pt x="2664961" y="4913361"/>
                    <a:pt x="2699153" y="4937322"/>
                    <a:pt x="2735907" y="4937322"/>
                  </a:cubicBezTo>
                  <a:cubicBezTo>
                    <a:pt x="2743592" y="4937322"/>
                    <a:pt x="2752148" y="4936464"/>
                    <a:pt x="2759850" y="4933893"/>
                  </a:cubicBezTo>
                  <a:cubicBezTo>
                    <a:pt x="2805156" y="4920220"/>
                    <a:pt x="2830809" y="4873199"/>
                    <a:pt x="2817980" y="4827894"/>
                  </a:cubicBezTo>
                  <a:lnTo>
                    <a:pt x="2724806" y="4510754"/>
                  </a:lnTo>
                  <a:lnTo>
                    <a:pt x="2544432" y="3755096"/>
                  </a:lnTo>
                  <a:lnTo>
                    <a:pt x="2376882" y="3054123"/>
                  </a:lnTo>
                  <a:cubicBezTo>
                    <a:pt x="2438429" y="3001985"/>
                    <a:pt x="2530750" y="2973773"/>
                    <a:pt x="2652994" y="2971210"/>
                  </a:cubicBezTo>
                  <a:lnTo>
                    <a:pt x="2666671" y="2971210"/>
                  </a:lnTo>
                  <a:cubicBezTo>
                    <a:pt x="2831658" y="2971210"/>
                    <a:pt x="2917987" y="3040441"/>
                    <a:pt x="2994921" y="3144734"/>
                  </a:cubicBezTo>
                  <a:cubicBezTo>
                    <a:pt x="3068439" y="3243035"/>
                    <a:pt x="3128279" y="3357590"/>
                    <a:pt x="3173589" y="3484955"/>
                  </a:cubicBezTo>
                  <a:lnTo>
                    <a:pt x="3187267" y="3527698"/>
                  </a:lnTo>
                  <a:cubicBezTo>
                    <a:pt x="3200095" y="3567029"/>
                    <a:pt x="3212067" y="3607195"/>
                    <a:pt x="3221458" y="3647379"/>
                  </a:cubicBezTo>
                  <a:lnTo>
                    <a:pt x="3374473" y="4287655"/>
                  </a:lnTo>
                  <a:lnTo>
                    <a:pt x="3506978" y="4844139"/>
                  </a:lnTo>
                  <a:cubicBezTo>
                    <a:pt x="3516386" y="4883486"/>
                    <a:pt x="3551431" y="4909975"/>
                    <a:pt x="3589891" y="4909975"/>
                  </a:cubicBezTo>
                  <a:cubicBezTo>
                    <a:pt x="3596723" y="4909975"/>
                    <a:pt x="3603569" y="4909118"/>
                    <a:pt x="3609548" y="4907403"/>
                  </a:cubicBezTo>
                  <a:cubicBezTo>
                    <a:pt x="3655711" y="4896259"/>
                    <a:pt x="3683923" y="4850139"/>
                    <a:pt x="3672804" y="4803976"/>
                  </a:cubicBezTo>
                  <a:lnTo>
                    <a:pt x="3588185" y="4450061"/>
                  </a:lnTo>
                  <a:cubicBezTo>
                    <a:pt x="3706156" y="4420143"/>
                    <a:pt x="3821550" y="4379938"/>
                    <a:pt x="3930969" y="4328674"/>
                  </a:cubicBezTo>
                  <a:cubicBezTo>
                    <a:pt x="4250681" y="4179941"/>
                    <a:pt x="4524208" y="3941437"/>
                    <a:pt x="4724204" y="3639659"/>
                  </a:cubicBezTo>
                  <a:cubicBezTo>
                    <a:pt x="4760123" y="3616586"/>
                    <a:pt x="4787469" y="3585815"/>
                    <a:pt x="4805429" y="3548191"/>
                  </a:cubicBezTo>
                  <a:cubicBezTo>
                    <a:pt x="4874695" y="3402038"/>
                    <a:pt x="4753308" y="3204571"/>
                    <a:pt x="4519065" y="3054115"/>
                  </a:cubicBezTo>
                  <a:close/>
                  <a:moveTo>
                    <a:pt x="4650738" y="3478145"/>
                  </a:moveTo>
                  <a:cubicBezTo>
                    <a:pt x="4646452" y="3487553"/>
                    <a:pt x="4633636" y="3497801"/>
                    <a:pt x="4614862" y="3506357"/>
                  </a:cubicBezTo>
                  <a:cubicBezTo>
                    <a:pt x="4611433" y="3508063"/>
                    <a:pt x="4608004" y="3509773"/>
                    <a:pt x="4603718" y="3511479"/>
                  </a:cubicBezTo>
                  <a:cubicBezTo>
                    <a:pt x="4595188" y="3514895"/>
                    <a:pt x="4584087" y="3517458"/>
                    <a:pt x="4572942" y="3519164"/>
                  </a:cubicBezTo>
                  <a:cubicBezTo>
                    <a:pt x="4567842" y="3520021"/>
                    <a:pt x="4560984" y="3520874"/>
                    <a:pt x="4555026" y="3521727"/>
                  </a:cubicBezTo>
                  <a:cubicBezTo>
                    <a:pt x="4542167" y="3523433"/>
                    <a:pt x="4528494" y="3524290"/>
                    <a:pt x="4513107" y="3524290"/>
                  </a:cubicBezTo>
                  <a:cubicBezTo>
                    <a:pt x="4509677" y="3524290"/>
                    <a:pt x="4507149" y="3525144"/>
                    <a:pt x="4503720" y="3525144"/>
                  </a:cubicBezTo>
                  <a:cubicBezTo>
                    <a:pt x="4401964" y="3525144"/>
                    <a:pt x="4273754" y="3492662"/>
                    <a:pt x="4152363" y="3437091"/>
                  </a:cubicBezTo>
                  <a:cubicBezTo>
                    <a:pt x="4092522" y="3409732"/>
                    <a:pt x="4036098" y="3376398"/>
                    <a:pt x="3985666" y="3341353"/>
                  </a:cubicBezTo>
                  <a:cubicBezTo>
                    <a:pt x="3977981" y="3335374"/>
                    <a:pt x="3971136" y="3330235"/>
                    <a:pt x="3963451" y="3324260"/>
                  </a:cubicBezTo>
                  <a:cubicBezTo>
                    <a:pt x="3948063" y="3313141"/>
                    <a:pt x="3933528" y="3301187"/>
                    <a:pt x="3919851" y="3290068"/>
                  </a:cubicBezTo>
                  <a:cubicBezTo>
                    <a:pt x="3910438" y="3282383"/>
                    <a:pt x="3902753" y="3273828"/>
                    <a:pt x="3894198" y="3266125"/>
                  </a:cubicBezTo>
                  <a:cubicBezTo>
                    <a:pt x="3883936" y="3256717"/>
                    <a:pt x="3873688" y="3246469"/>
                    <a:pt x="3865133" y="3237060"/>
                  </a:cubicBezTo>
                  <a:cubicBezTo>
                    <a:pt x="3856577" y="3227652"/>
                    <a:pt x="3848892" y="3218256"/>
                    <a:pt x="3842060" y="3209701"/>
                  </a:cubicBezTo>
                  <a:cubicBezTo>
                    <a:pt x="3837791" y="3203726"/>
                    <a:pt x="3833504" y="3198583"/>
                    <a:pt x="3829235" y="3192608"/>
                  </a:cubicBezTo>
                  <a:cubicBezTo>
                    <a:pt x="3824113" y="3184922"/>
                    <a:pt x="3819827" y="3178073"/>
                    <a:pt x="3815558" y="3171241"/>
                  </a:cubicBezTo>
                  <a:cubicBezTo>
                    <a:pt x="3811289" y="3164413"/>
                    <a:pt x="3807873" y="3157563"/>
                    <a:pt x="3804439" y="3150731"/>
                  </a:cubicBezTo>
                  <a:cubicBezTo>
                    <a:pt x="3801876" y="3144756"/>
                    <a:pt x="3800170" y="3138759"/>
                    <a:pt x="3798460" y="3132784"/>
                  </a:cubicBezTo>
                  <a:cubicBezTo>
                    <a:pt x="3796754" y="3127658"/>
                    <a:pt x="3795048" y="3121666"/>
                    <a:pt x="3794191" y="3116544"/>
                  </a:cubicBezTo>
                  <a:cubicBezTo>
                    <a:pt x="3793338" y="3109712"/>
                    <a:pt x="3793338" y="3103715"/>
                    <a:pt x="3794191" y="3097740"/>
                  </a:cubicBezTo>
                  <a:cubicBezTo>
                    <a:pt x="3795048" y="3094324"/>
                    <a:pt x="3794191" y="3090908"/>
                    <a:pt x="3795048" y="3088332"/>
                  </a:cubicBezTo>
                  <a:lnTo>
                    <a:pt x="3796754" y="3084916"/>
                  </a:lnTo>
                  <a:cubicBezTo>
                    <a:pt x="3798460" y="3082352"/>
                    <a:pt x="3801023" y="3078936"/>
                    <a:pt x="3804439" y="3076360"/>
                  </a:cubicBezTo>
                  <a:cubicBezTo>
                    <a:pt x="3807002" y="3073797"/>
                    <a:pt x="3808708" y="3071234"/>
                    <a:pt x="3812125" y="3068675"/>
                  </a:cubicBezTo>
                  <a:cubicBezTo>
                    <a:pt x="3816394" y="3066112"/>
                    <a:pt x="3822386" y="3063549"/>
                    <a:pt x="3827512" y="3060990"/>
                  </a:cubicBezTo>
                  <a:cubicBezTo>
                    <a:pt x="3831781" y="3058427"/>
                    <a:pt x="3835197" y="3056716"/>
                    <a:pt x="3840337" y="3054158"/>
                  </a:cubicBezTo>
                  <a:cubicBezTo>
                    <a:pt x="3848022" y="3051594"/>
                    <a:pt x="3857430" y="3049888"/>
                    <a:pt x="3866843" y="3047325"/>
                  </a:cubicBezTo>
                  <a:cubicBezTo>
                    <a:pt x="3872818" y="3046472"/>
                    <a:pt x="3877104" y="3044762"/>
                    <a:pt x="3883083" y="3043056"/>
                  </a:cubicBezTo>
                  <a:cubicBezTo>
                    <a:pt x="3900177" y="3040493"/>
                    <a:pt x="3919834" y="3038787"/>
                    <a:pt x="3942071" y="3038787"/>
                  </a:cubicBezTo>
                  <a:cubicBezTo>
                    <a:pt x="4043801" y="3038787"/>
                    <a:pt x="4172877" y="3071268"/>
                    <a:pt x="4294251" y="3127692"/>
                  </a:cubicBezTo>
                  <a:cubicBezTo>
                    <a:pt x="4552455" y="3244776"/>
                    <a:pt x="4679799" y="3416594"/>
                    <a:pt x="4650738" y="3478145"/>
                  </a:cubicBezTo>
                  <a:close/>
                  <a:moveTo>
                    <a:pt x="2696598" y="1928365"/>
                  </a:moveTo>
                  <a:cubicBezTo>
                    <a:pt x="2693182" y="1931781"/>
                    <a:pt x="2689766" y="1935198"/>
                    <a:pt x="2685479" y="1938631"/>
                  </a:cubicBezTo>
                  <a:cubicBezTo>
                    <a:pt x="2665823" y="1957430"/>
                    <a:pt x="2645296" y="1976234"/>
                    <a:pt x="2625639" y="1991617"/>
                  </a:cubicBezTo>
                  <a:cubicBezTo>
                    <a:pt x="2624786" y="1992475"/>
                    <a:pt x="2623933" y="1993328"/>
                    <a:pt x="2622223" y="1994181"/>
                  </a:cubicBezTo>
                  <a:cubicBezTo>
                    <a:pt x="2533318" y="2065992"/>
                    <a:pt x="2450404" y="2104453"/>
                    <a:pt x="2393127" y="2113861"/>
                  </a:cubicBezTo>
                  <a:cubicBezTo>
                    <a:pt x="2390568" y="2113861"/>
                    <a:pt x="2388005" y="2114714"/>
                    <a:pt x="2385442" y="2114714"/>
                  </a:cubicBezTo>
                  <a:cubicBezTo>
                    <a:pt x="2374328" y="2116424"/>
                    <a:pt x="2364932" y="2116424"/>
                    <a:pt x="2356377" y="2115572"/>
                  </a:cubicBezTo>
                  <a:cubicBezTo>
                    <a:pt x="2354671" y="2115572"/>
                    <a:pt x="2352961" y="2115572"/>
                    <a:pt x="2351255" y="2114714"/>
                  </a:cubicBezTo>
                  <a:cubicBezTo>
                    <a:pt x="2341846" y="2113008"/>
                    <a:pt x="2334161" y="2110445"/>
                    <a:pt x="2329035" y="2105306"/>
                  </a:cubicBezTo>
                  <a:lnTo>
                    <a:pt x="2326476" y="2102743"/>
                  </a:lnTo>
                  <a:cubicBezTo>
                    <a:pt x="2324766" y="2101037"/>
                    <a:pt x="2323060" y="2097621"/>
                    <a:pt x="2321350" y="2095057"/>
                  </a:cubicBezTo>
                  <a:cubicBezTo>
                    <a:pt x="2317081" y="2089083"/>
                    <a:pt x="2313665" y="2083086"/>
                    <a:pt x="2311941" y="2075405"/>
                  </a:cubicBezTo>
                  <a:cubicBezTo>
                    <a:pt x="2311941" y="2074548"/>
                    <a:pt x="2311941" y="2072842"/>
                    <a:pt x="2311088" y="2071132"/>
                  </a:cubicBezTo>
                  <a:cubicBezTo>
                    <a:pt x="2301676" y="2026679"/>
                    <a:pt x="2314505" y="1951451"/>
                    <a:pt x="2354688" y="1860840"/>
                  </a:cubicBezTo>
                  <a:cubicBezTo>
                    <a:pt x="2354688" y="1859987"/>
                    <a:pt x="2355541" y="1859134"/>
                    <a:pt x="2355541" y="1859134"/>
                  </a:cubicBezTo>
                  <a:cubicBezTo>
                    <a:pt x="2365802" y="1836914"/>
                    <a:pt x="2377761" y="1813828"/>
                    <a:pt x="2391438" y="1789902"/>
                  </a:cubicBezTo>
                  <a:cubicBezTo>
                    <a:pt x="2395708" y="1783070"/>
                    <a:pt x="2400847" y="1775368"/>
                    <a:pt x="2405116" y="1768540"/>
                  </a:cubicBezTo>
                  <a:cubicBezTo>
                    <a:pt x="2416234" y="1750589"/>
                    <a:pt x="2426483" y="1732642"/>
                    <a:pt x="2439307" y="1714696"/>
                  </a:cubicBezTo>
                  <a:cubicBezTo>
                    <a:pt x="2457254" y="1689043"/>
                    <a:pt x="2477768" y="1662558"/>
                    <a:pt x="2500001" y="1636052"/>
                  </a:cubicBezTo>
                  <a:cubicBezTo>
                    <a:pt x="2519657" y="1612979"/>
                    <a:pt x="2539331" y="1591599"/>
                    <a:pt x="2558988" y="1571089"/>
                  </a:cubicBezTo>
                  <a:cubicBezTo>
                    <a:pt x="2689770" y="1438584"/>
                    <a:pt x="2818859" y="1377891"/>
                    <a:pt x="2897503" y="1377038"/>
                  </a:cubicBezTo>
                  <a:cubicBezTo>
                    <a:pt x="2908622" y="1377038"/>
                    <a:pt x="2923152" y="1379597"/>
                    <a:pt x="2932548" y="1386446"/>
                  </a:cubicBezTo>
                  <a:cubicBezTo>
                    <a:pt x="2933400" y="1386446"/>
                    <a:pt x="2934253" y="1387299"/>
                    <a:pt x="2934253" y="1387299"/>
                  </a:cubicBezTo>
                  <a:cubicBezTo>
                    <a:pt x="2939380" y="1391568"/>
                    <a:pt x="2943666" y="1399271"/>
                    <a:pt x="2947078" y="1406956"/>
                  </a:cubicBezTo>
                  <a:cubicBezTo>
                    <a:pt x="2948788" y="1411225"/>
                    <a:pt x="2949641" y="1418074"/>
                    <a:pt x="2950494" y="1424049"/>
                  </a:cubicBezTo>
                  <a:cubicBezTo>
                    <a:pt x="2951347" y="1429176"/>
                    <a:pt x="2953057" y="1434315"/>
                    <a:pt x="2953057" y="1440290"/>
                  </a:cubicBezTo>
                  <a:cubicBezTo>
                    <a:pt x="2953910" y="1447122"/>
                    <a:pt x="2953057" y="1456531"/>
                    <a:pt x="2952204" y="1465090"/>
                  </a:cubicBezTo>
                  <a:cubicBezTo>
                    <a:pt x="2952204" y="1471918"/>
                    <a:pt x="2952204" y="1477915"/>
                    <a:pt x="2951347" y="1484743"/>
                  </a:cubicBezTo>
                  <a:cubicBezTo>
                    <a:pt x="2949641" y="1500988"/>
                    <a:pt x="2946225" y="1518934"/>
                    <a:pt x="2940233" y="1540314"/>
                  </a:cubicBezTo>
                  <a:cubicBezTo>
                    <a:pt x="2912874" y="1638619"/>
                    <a:pt x="2847911" y="1754026"/>
                    <a:pt x="2760712" y="1856592"/>
                  </a:cubicBezTo>
                  <a:cubicBezTo>
                    <a:pt x="2740185" y="1883064"/>
                    <a:pt x="2717965" y="1907011"/>
                    <a:pt x="2696602" y="1928370"/>
                  </a:cubicBezTo>
                  <a:close/>
                  <a:moveTo>
                    <a:pt x="1819545" y="4592878"/>
                  </a:moveTo>
                  <a:cubicBezTo>
                    <a:pt x="937349" y="4540715"/>
                    <a:pt x="214173" y="3809000"/>
                    <a:pt x="173154" y="2926804"/>
                  </a:cubicBezTo>
                  <a:cubicBezTo>
                    <a:pt x="150936" y="2442115"/>
                    <a:pt x="322753" y="1983058"/>
                    <a:pt x="656129" y="1633428"/>
                  </a:cubicBezTo>
                  <a:cubicBezTo>
                    <a:pt x="984378" y="1289791"/>
                    <a:pt x="1425468" y="1098290"/>
                    <a:pt x="1899913" y="1092332"/>
                  </a:cubicBezTo>
                  <a:cubicBezTo>
                    <a:pt x="2161490" y="1089769"/>
                    <a:pt x="2433337" y="1148756"/>
                    <a:pt x="2681253" y="1266714"/>
                  </a:cubicBezTo>
                  <a:cubicBezTo>
                    <a:pt x="2676984" y="1269277"/>
                    <a:pt x="2672698" y="1271836"/>
                    <a:pt x="2668429" y="1274399"/>
                  </a:cubicBezTo>
                  <a:cubicBezTo>
                    <a:pt x="2651335" y="1283808"/>
                    <a:pt x="2633384" y="1294056"/>
                    <a:pt x="2616291" y="1306028"/>
                  </a:cubicBezTo>
                  <a:cubicBezTo>
                    <a:pt x="2607735" y="1312002"/>
                    <a:pt x="2599197" y="1317146"/>
                    <a:pt x="2590638" y="1323974"/>
                  </a:cubicBezTo>
                  <a:cubicBezTo>
                    <a:pt x="2574397" y="1335093"/>
                    <a:pt x="2558156" y="1347917"/>
                    <a:pt x="2541916" y="1360729"/>
                  </a:cubicBezTo>
                  <a:cubicBezTo>
                    <a:pt x="2533360" y="1367557"/>
                    <a:pt x="2523969" y="1374406"/>
                    <a:pt x="2515414" y="1382091"/>
                  </a:cubicBezTo>
                  <a:cubicBezTo>
                    <a:pt x="2498320" y="1396626"/>
                    <a:pt x="2482080" y="1412014"/>
                    <a:pt x="2465839" y="1427397"/>
                  </a:cubicBezTo>
                  <a:cubicBezTo>
                    <a:pt x="2458154" y="1435082"/>
                    <a:pt x="2449599" y="1441932"/>
                    <a:pt x="2441896" y="1449617"/>
                  </a:cubicBezTo>
                  <a:cubicBezTo>
                    <a:pt x="2417953" y="1473560"/>
                    <a:pt x="2394880" y="1499192"/>
                    <a:pt x="2371794" y="1525698"/>
                  </a:cubicBezTo>
                  <a:cubicBezTo>
                    <a:pt x="2356407" y="1543644"/>
                    <a:pt x="2341872" y="1561595"/>
                    <a:pt x="2328195" y="1579542"/>
                  </a:cubicBezTo>
                  <a:cubicBezTo>
                    <a:pt x="2322216" y="1587227"/>
                    <a:pt x="2317076" y="1595782"/>
                    <a:pt x="2311101" y="1603480"/>
                  </a:cubicBezTo>
                  <a:cubicBezTo>
                    <a:pt x="2303416" y="1613746"/>
                    <a:pt x="2296567" y="1623994"/>
                    <a:pt x="2288881" y="1634256"/>
                  </a:cubicBezTo>
                  <a:cubicBezTo>
                    <a:pt x="2282049" y="1643664"/>
                    <a:pt x="2276057" y="1653912"/>
                    <a:pt x="2270078" y="1663321"/>
                  </a:cubicBezTo>
                  <a:cubicBezTo>
                    <a:pt x="2264956" y="1671876"/>
                    <a:pt x="2259816" y="1679561"/>
                    <a:pt x="2254690" y="1688121"/>
                  </a:cubicBezTo>
                  <a:cubicBezTo>
                    <a:pt x="2247862" y="1699235"/>
                    <a:pt x="2242723" y="1709484"/>
                    <a:pt x="2236743" y="1720602"/>
                  </a:cubicBezTo>
                  <a:cubicBezTo>
                    <a:pt x="2232474" y="1727430"/>
                    <a:pt x="2229058" y="1735133"/>
                    <a:pt x="2224772" y="1741965"/>
                  </a:cubicBezTo>
                  <a:cubicBezTo>
                    <a:pt x="2218793" y="1753083"/>
                    <a:pt x="2213653" y="1764185"/>
                    <a:pt x="2208531" y="1776156"/>
                  </a:cubicBezTo>
                  <a:cubicBezTo>
                    <a:pt x="2205115" y="1782131"/>
                    <a:pt x="2202552" y="1788981"/>
                    <a:pt x="2199976" y="1794956"/>
                  </a:cubicBezTo>
                  <a:cubicBezTo>
                    <a:pt x="2194850" y="1806074"/>
                    <a:pt x="2190563" y="1818029"/>
                    <a:pt x="2185441" y="1829147"/>
                  </a:cubicBezTo>
                  <a:cubicBezTo>
                    <a:pt x="2182882" y="1835122"/>
                    <a:pt x="2180319" y="1841119"/>
                    <a:pt x="2178609" y="1847094"/>
                  </a:cubicBezTo>
                  <a:cubicBezTo>
                    <a:pt x="2174340" y="1858212"/>
                    <a:pt x="2170924" y="1870167"/>
                    <a:pt x="2167495" y="1881285"/>
                  </a:cubicBezTo>
                  <a:cubicBezTo>
                    <a:pt x="2165784" y="1887264"/>
                    <a:pt x="2164079" y="1892404"/>
                    <a:pt x="2162368" y="1898379"/>
                  </a:cubicBezTo>
                  <a:cubicBezTo>
                    <a:pt x="2158952" y="1909497"/>
                    <a:pt x="2156393" y="1920599"/>
                    <a:pt x="2153813" y="1931717"/>
                  </a:cubicBezTo>
                  <a:cubicBezTo>
                    <a:pt x="2152107" y="1937692"/>
                    <a:pt x="2151254" y="1942831"/>
                    <a:pt x="2150397" y="1948811"/>
                  </a:cubicBezTo>
                  <a:cubicBezTo>
                    <a:pt x="2149544" y="1954786"/>
                    <a:pt x="2147838" y="1961635"/>
                    <a:pt x="2146128" y="1967614"/>
                  </a:cubicBezTo>
                  <a:cubicBezTo>
                    <a:pt x="2144422" y="1966757"/>
                    <a:pt x="2143569" y="1965904"/>
                    <a:pt x="2141859" y="1965904"/>
                  </a:cubicBezTo>
                  <a:cubicBezTo>
                    <a:pt x="2113647" y="1949664"/>
                    <a:pt x="2084581" y="1935986"/>
                    <a:pt x="2054659" y="1923162"/>
                  </a:cubicBezTo>
                  <a:cubicBezTo>
                    <a:pt x="2050390" y="1921452"/>
                    <a:pt x="2046104" y="1919746"/>
                    <a:pt x="2041835" y="1918888"/>
                  </a:cubicBezTo>
                  <a:cubicBezTo>
                    <a:pt x="2017039" y="1908627"/>
                    <a:pt x="1991403" y="1900089"/>
                    <a:pt x="1965754" y="1893239"/>
                  </a:cubicBezTo>
                  <a:cubicBezTo>
                    <a:pt x="1957198" y="1890676"/>
                    <a:pt x="1947803" y="1888970"/>
                    <a:pt x="1939248" y="1886407"/>
                  </a:cubicBezTo>
                  <a:cubicBezTo>
                    <a:pt x="1917032" y="1880432"/>
                    <a:pt x="1894795" y="1876146"/>
                    <a:pt x="1871722" y="1872730"/>
                  </a:cubicBezTo>
                  <a:cubicBezTo>
                    <a:pt x="1863167" y="1871020"/>
                    <a:pt x="1853775" y="1869314"/>
                    <a:pt x="1845220" y="1868461"/>
                  </a:cubicBezTo>
                  <a:cubicBezTo>
                    <a:pt x="1814445" y="1865044"/>
                    <a:pt x="1783674" y="1862481"/>
                    <a:pt x="1752899" y="1862481"/>
                  </a:cubicBezTo>
                  <a:cubicBezTo>
                    <a:pt x="1625533" y="1862481"/>
                    <a:pt x="1504999" y="1891546"/>
                    <a:pt x="1397290" y="1941125"/>
                  </a:cubicBezTo>
                  <a:lnTo>
                    <a:pt x="1257952" y="1801788"/>
                  </a:lnTo>
                  <a:cubicBezTo>
                    <a:pt x="1224614" y="1768454"/>
                    <a:pt x="1170753" y="1768454"/>
                    <a:pt x="1137419" y="1801788"/>
                  </a:cubicBezTo>
                  <a:cubicBezTo>
                    <a:pt x="1104080" y="1835127"/>
                    <a:pt x="1104080" y="1888987"/>
                    <a:pt x="1137419" y="1922322"/>
                  </a:cubicBezTo>
                  <a:lnTo>
                    <a:pt x="1245981" y="2030884"/>
                  </a:lnTo>
                  <a:cubicBezTo>
                    <a:pt x="1060502" y="2171126"/>
                    <a:pt x="940821" y="2387397"/>
                    <a:pt x="940821" y="2630187"/>
                  </a:cubicBezTo>
                  <a:cubicBezTo>
                    <a:pt x="940821" y="2718240"/>
                    <a:pt x="957915" y="2804569"/>
                    <a:pt x="989543" y="2886642"/>
                  </a:cubicBezTo>
                  <a:lnTo>
                    <a:pt x="855332" y="2886625"/>
                  </a:lnTo>
                  <a:cubicBezTo>
                    <a:pt x="808316" y="2886625"/>
                    <a:pt x="769843" y="2925086"/>
                    <a:pt x="769843" y="2972114"/>
                  </a:cubicBezTo>
                  <a:cubicBezTo>
                    <a:pt x="769843" y="3019130"/>
                    <a:pt x="808299" y="3057604"/>
                    <a:pt x="855332" y="3057604"/>
                  </a:cubicBezTo>
                  <a:lnTo>
                    <a:pt x="1034000" y="3057604"/>
                  </a:lnTo>
                  <a:cubicBezTo>
                    <a:pt x="1029731" y="3085816"/>
                    <a:pt x="1026315" y="3114881"/>
                    <a:pt x="1026315" y="3143093"/>
                  </a:cubicBezTo>
                  <a:cubicBezTo>
                    <a:pt x="1026315" y="3205496"/>
                    <a:pt x="1036576" y="3265337"/>
                    <a:pt x="1055380" y="3320904"/>
                  </a:cubicBezTo>
                  <a:cubicBezTo>
                    <a:pt x="1100686" y="3455115"/>
                    <a:pt x="1197276" y="3562824"/>
                    <a:pt x="1320373" y="3615819"/>
                  </a:cubicBezTo>
                  <a:lnTo>
                    <a:pt x="1211811" y="3779099"/>
                  </a:lnTo>
                  <a:cubicBezTo>
                    <a:pt x="1185305" y="3818430"/>
                    <a:pt x="1196423" y="3871421"/>
                    <a:pt x="1235754" y="3897927"/>
                  </a:cubicBezTo>
                  <a:cubicBezTo>
                    <a:pt x="1250284" y="3907340"/>
                    <a:pt x="1266529" y="3912462"/>
                    <a:pt x="1282770" y="3912462"/>
                  </a:cubicBezTo>
                  <a:cubicBezTo>
                    <a:pt x="1310129" y="3912462"/>
                    <a:pt x="1337488" y="3898784"/>
                    <a:pt x="1353729" y="3874001"/>
                  </a:cubicBezTo>
                  <a:lnTo>
                    <a:pt x="1465707" y="3706452"/>
                  </a:lnTo>
                  <a:cubicBezTo>
                    <a:pt x="1575122" y="3817577"/>
                    <a:pt x="1723015" y="3889389"/>
                    <a:pt x="1884572" y="3907336"/>
                  </a:cubicBezTo>
                  <a:cubicBezTo>
                    <a:pt x="1911931" y="3910752"/>
                    <a:pt x="1939290" y="3911605"/>
                    <a:pt x="1966632" y="3911605"/>
                  </a:cubicBezTo>
                  <a:cubicBezTo>
                    <a:pt x="2088019" y="3911605"/>
                    <a:pt x="2205977" y="3881687"/>
                    <a:pt x="2311123" y="3824405"/>
                  </a:cubicBezTo>
                  <a:cubicBezTo>
                    <a:pt x="2335919" y="3826968"/>
                    <a:pt x="2360697" y="3826968"/>
                    <a:pt x="2385498" y="3825262"/>
                  </a:cubicBezTo>
                  <a:lnTo>
                    <a:pt x="2542782" y="4481779"/>
                  </a:lnTo>
                  <a:cubicBezTo>
                    <a:pt x="2311123" y="4569776"/>
                    <a:pt x="2070051" y="4607409"/>
                    <a:pt x="1819605" y="4592878"/>
                  </a:cubicBezTo>
                  <a:close/>
                  <a:moveTo>
                    <a:pt x="3131695" y="3043047"/>
                  </a:moveTo>
                  <a:cubicBezTo>
                    <a:pt x="3047929" y="2930216"/>
                    <a:pt x="2918840" y="2801127"/>
                    <a:pt x="2665823" y="2801127"/>
                  </a:cubicBezTo>
                  <a:lnTo>
                    <a:pt x="2647872" y="2801127"/>
                  </a:lnTo>
                  <a:cubicBezTo>
                    <a:pt x="2453821" y="2805396"/>
                    <a:pt x="2308504" y="2863531"/>
                    <a:pt x="2216204" y="2973799"/>
                  </a:cubicBezTo>
                  <a:lnTo>
                    <a:pt x="2188849" y="3006280"/>
                  </a:lnTo>
                  <a:lnTo>
                    <a:pt x="2343574" y="3653375"/>
                  </a:lnTo>
                  <a:cubicBezTo>
                    <a:pt x="2330745" y="3653375"/>
                    <a:pt x="2317068" y="3653375"/>
                    <a:pt x="2305113" y="3651669"/>
                  </a:cubicBezTo>
                  <a:lnTo>
                    <a:pt x="2274338" y="3647400"/>
                  </a:lnTo>
                  <a:lnTo>
                    <a:pt x="2247836" y="3663641"/>
                  </a:lnTo>
                  <a:cubicBezTo>
                    <a:pt x="2164070" y="3714926"/>
                    <a:pt x="2066609" y="3741428"/>
                    <a:pt x="1965749" y="3741428"/>
                  </a:cubicBezTo>
                  <a:cubicBezTo>
                    <a:pt x="1921297" y="3741428"/>
                    <a:pt x="1877697" y="3736301"/>
                    <a:pt x="1835825" y="3726040"/>
                  </a:cubicBezTo>
                  <a:cubicBezTo>
                    <a:pt x="1731532" y="3701244"/>
                    <a:pt x="1638357" y="3646543"/>
                    <a:pt x="1569121" y="3567899"/>
                  </a:cubicBezTo>
                  <a:cubicBezTo>
                    <a:pt x="1555440" y="3552511"/>
                    <a:pt x="1542615" y="3535418"/>
                    <a:pt x="1530661" y="3518324"/>
                  </a:cubicBezTo>
                  <a:lnTo>
                    <a:pt x="1508441" y="3485843"/>
                  </a:lnTo>
                  <a:lnTo>
                    <a:pt x="1469115" y="3481574"/>
                  </a:lnTo>
                  <a:cubicBezTo>
                    <a:pt x="1333193" y="3467039"/>
                    <a:pt x="1227194" y="3354208"/>
                    <a:pt x="1202411" y="3208025"/>
                  </a:cubicBezTo>
                  <a:cubicBezTo>
                    <a:pt x="1198995" y="3187511"/>
                    <a:pt x="1197285" y="3165279"/>
                    <a:pt x="1197285" y="3143063"/>
                  </a:cubicBezTo>
                  <a:cubicBezTo>
                    <a:pt x="1197285" y="3102879"/>
                    <a:pt x="1204117" y="3061860"/>
                    <a:pt x="1218652" y="3019966"/>
                  </a:cubicBezTo>
                  <a:lnTo>
                    <a:pt x="1232329" y="2979783"/>
                  </a:lnTo>
                  <a:lnTo>
                    <a:pt x="1209256" y="2944738"/>
                  </a:lnTo>
                  <a:cubicBezTo>
                    <a:pt x="1145095" y="2849853"/>
                    <a:pt x="1111761" y="2741291"/>
                    <a:pt x="1111761" y="2630166"/>
                  </a:cubicBezTo>
                  <a:cubicBezTo>
                    <a:pt x="1111761" y="2300210"/>
                    <a:pt x="1398991" y="2031763"/>
                    <a:pt x="1752899" y="2031763"/>
                  </a:cubicBezTo>
                  <a:cubicBezTo>
                    <a:pt x="1813592" y="2031763"/>
                    <a:pt x="1873432" y="2041171"/>
                    <a:pt x="1932420" y="2059975"/>
                  </a:cubicBezTo>
                  <a:cubicBezTo>
                    <a:pt x="1948660" y="2065097"/>
                    <a:pt x="1964901" y="2071093"/>
                    <a:pt x="1981141" y="2077921"/>
                  </a:cubicBezTo>
                  <a:cubicBezTo>
                    <a:pt x="1983705" y="2078778"/>
                    <a:pt x="1987121" y="2079631"/>
                    <a:pt x="1990554" y="2081337"/>
                  </a:cubicBezTo>
                  <a:cubicBezTo>
                    <a:pt x="2059786" y="2110402"/>
                    <a:pt x="2126475" y="2154002"/>
                    <a:pt x="2187169" y="2207850"/>
                  </a:cubicBezTo>
                  <a:cubicBezTo>
                    <a:pt x="2193144" y="2212977"/>
                    <a:pt x="2199140" y="2217263"/>
                    <a:pt x="2204262" y="2223238"/>
                  </a:cubicBezTo>
                  <a:cubicBezTo>
                    <a:pt x="2205115" y="2224091"/>
                    <a:pt x="2206825" y="2224948"/>
                    <a:pt x="2207678" y="2226654"/>
                  </a:cubicBezTo>
                  <a:lnTo>
                    <a:pt x="2218797" y="2237773"/>
                  </a:lnTo>
                  <a:cubicBezTo>
                    <a:pt x="2258981" y="2271107"/>
                    <a:pt x="2311119" y="2289057"/>
                    <a:pt x="2370106" y="2289057"/>
                  </a:cubicBezTo>
                  <a:cubicBezTo>
                    <a:pt x="2526537" y="2289057"/>
                    <a:pt x="2727421" y="2166814"/>
                    <a:pt x="2894100" y="1969346"/>
                  </a:cubicBezTo>
                  <a:cubicBezTo>
                    <a:pt x="2997540" y="1847102"/>
                    <a:pt x="3073621" y="1711185"/>
                    <a:pt x="3107808" y="1588088"/>
                  </a:cubicBezTo>
                  <a:cubicBezTo>
                    <a:pt x="3123191" y="1533370"/>
                    <a:pt x="3129171" y="1482942"/>
                    <a:pt x="3127461" y="1437633"/>
                  </a:cubicBezTo>
                  <a:cubicBezTo>
                    <a:pt x="3127461" y="1435069"/>
                    <a:pt x="3126607" y="1432506"/>
                    <a:pt x="3126607" y="1429947"/>
                  </a:cubicBezTo>
                  <a:cubicBezTo>
                    <a:pt x="3125755" y="1417123"/>
                    <a:pt x="3124901" y="1405151"/>
                    <a:pt x="3122338" y="1394050"/>
                  </a:cubicBezTo>
                  <a:cubicBezTo>
                    <a:pt x="3122338" y="1393197"/>
                    <a:pt x="3121485" y="1391487"/>
                    <a:pt x="3121485" y="1390634"/>
                  </a:cubicBezTo>
                  <a:cubicBezTo>
                    <a:pt x="3118922" y="1377809"/>
                    <a:pt x="3116363" y="1365838"/>
                    <a:pt x="3112077" y="1353884"/>
                  </a:cubicBezTo>
                  <a:cubicBezTo>
                    <a:pt x="3111220" y="1350467"/>
                    <a:pt x="3108661" y="1347051"/>
                    <a:pt x="3107808" y="1343618"/>
                  </a:cubicBezTo>
                  <a:cubicBezTo>
                    <a:pt x="3104392" y="1335063"/>
                    <a:pt x="3100976" y="1325671"/>
                    <a:pt x="3095836" y="1317116"/>
                  </a:cubicBezTo>
                  <a:cubicBezTo>
                    <a:pt x="3093273" y="1312843"/>
                    <a:pt x="3090710" y="1309431"/>
                    <a:pt x="3088151" y="1305997"/>
                  </a:cubicBezTo>
                  <a:cubicBezTo>
                    <a:pt x="3083878" y="1299165"/>
                    <a:pt x="3079592" y="1292316"/>
                    <a:pt x="3074469" y="1285488"/>
                  </a:cubicBezTo>
                  <a:cubicBezTo>
                    <a:pt x="3066784" y="1276075"/>
                    <a:pt x="3059082" y="1268390"/>
                    <a:pt x="3049674" y="1260688"/>
                  </a:cubicBezTo>
                  <a:cubicBezTo>
                    <a:pt x="3048820" y="1259835"/>
                    <a:pt x="3047968" y="1258982"/>
                    <a:pt x="3047110" y="1258129"/>
                  </a:cubicBezTo>
                  <a:lnTo>
                    <a:pt x="3046257" y="1258129"/>
                  </a:lnTo>
                  <a:cubicBezTo>
                    <a:pt x="3032580" y="1247010"/>
                    <a:pt x="3017192" y="1237615"/>
                    <a:pt x="3000952" y="1229916"/>
                  </a:cubicBezTo>
                  <a:cubicBezTo>
                    <a:pt x="2997536" y="1228206"/>
                    <a:pt x="2994120" y="1226500"/>
                    <a:pt x="2989833" y="1224790"/>
                  </a:cubicBezTo>
                  <a:cubicBezTo>
                    <a:pt x="2972740" y="1217962"/>
                    <a:pt x="2954789" y="1212819"/>
                    <a:pt x="2935989" y="1210260"/>
                  </a:cubicBezTo>
                  <a:cubicBezTo>
                    <a:pt x="2930867" y="1206844"/>
                    <a:pt x="2925728" y="1204280"/>
                    <a:pt x="2920602" y="1201705"/>
                  </a:cubicBezTo>
                  <a:cubicBezTo>
                    <a:pt x="2904361" y="1190586"/>
                    <a:pt x="2885562" y="1179485"/>
                    <a:pt x="2863325" y="1168366"/>
                  </a:cubicBezTo>
                  <a:cubicBezTo>
                    <a:pt x="2920602" y="1070922"/>
                    <a:pt x="3035996" y="1007666"/>
                    <a:pt x="3164215" y="1007666"/>
                  </a:cubicBezTo>
                  <a:cubicBezTo>
                    <a:pt x="3253120" y="1007666"/>
                    <a:pt x="3337739" y="1038441"/>
                    <a:pt x="3401853" y="1094012"/>
                  </a:cubicBezTo>
                  <a:cubicBezTo>
                    <a:pt x="3479636" y="1161538"/>
                    <a:pt x="3591614" y="1176926"/>
                    <a:pt x="3681377" y="1131620"/>
                  </a:cubicBezTo>
                  <a:cubicBezTo>
                    <a:pt x="3809596" y="1067511"/>
                    <a:pt x="3979708" y="1087167"/>
                    <a:pt x="4085707" y="1179489"/>
                  </a:cubicBezTo>
                  <a:cubicBezTo>
                    <a:pt x="4163498" y="1247014"/>
                    <a:pt x="4275477" y="1262402"/>
                    <a:pt x="4365231" y="1217092"/>
                  </a:cubicBezTo>
                  <a:cubicBezTo>
                    <a:pt x="4415680" y="1192296"/>
                    <a:pt x="4473801" y="1178636"/>
                    <a:pt x="4531923" y="1178636"/>
                  </a:cubicBezTo>
                  <a:lnTo>
                    <a:pt x="4549882" y="1178636"/>
                  </a:lnTo>
                  <a:cubicBezTo>
                    <a:pt x="4731963" y="1178636"/>
                    <a:pt x="4959348" y="1178636"/>
                    <a:pt x="4959348" y="1691529"/>
                  </a:cubicBezTo>
                  <a:cubicBezTo>
                    <a:pt x="4959348" y="2007802"/>
                    <a:pt x="4723433" y="2516413"/>
                    <a:pt x="4367803" y="2972899"/>
                  </a:cubicBezTo>
                  <a:cubicBezTo>
                    <a:pt x="4222494" y="2905378"/>
                    <a:pt x="4072038" y="2868610"/>
                    <a:pt x="3943820" y="2868610"/>
                  </a:cubicBezTo>
                  <a:cubicBezTo>
                    <a:pt x="3925016" y="2868610"/>
                    <a:pt x="3907069" y="2869463"/>
                    <a:pt x="3889101" y="2871169"/>
                  </a:cubicBezTo>
                  <a:cubicBezTo>
                    <a:pt x="3766857" y="2882287"/>
                    <a:pt x="3680515" y="2931862"/>
                    <a:pt x="3642908" y="3012212"/>
                  </a:cubicBezTo>
                  <a:lnTo>
                    <a:pt x="3642908" y="3013065"/>
                  </a:lnTo>
                  <a:cubicBezTo>
                    <a:pt x="3642908" y="3013922"/>
                    <a:pt x="3642055" y="3013922"/>
                    <a:pt x="3642055" y="3014776"/>
                  </a:cubicBezTo>
                  <a:cubicBezTo>
                    <a:pt x="3641202" y="3016481"/>
                    <a:pt x="3640344" y="3019045"/>
                    <a:pt x="3639492" y="3020750"/>
                  </a:cubicBezTo>
                  <a:lnTo>
                    <a:pt x="3636928" y="3025877"/>
                  </a:lnTo>
                  <a:cubicBezTo>
                    <a:pt x="3630953" y="3041260"/>
                    <a:pt x="3624104" y="3055795"/>
                    <a:pt x="3618129" y="3070330"/>
                  </a:cubicBezTo>
                  <a:cubicBezTo>
                    <a:pt x="3615566" y="3076305"/>
                    <a:pt x="3613003" y="3082301"/>
                    <a:pt x="3610444" y="3087423"/>
                  </a:cubicBezTo>
                  <a:cubicBezTo>
                    <a:pt x="3604464" y="3100248"/>
                    <a:pt x="3596762" y="3113072"/>
                    <a:pt x="3589934" y="3125884"/>
                  </a:cubicBezTo>
                  <a:cubicBezTo>
                    <a:pt x="3586518" y="3131859"/>
                    <a:pt x="3583102" y="3138708"/>
                    <a:pt x="3579668" y="3144683"/>
                  </a:cubicBezTo>
                  <a:cubicBezTo>
                    <a:pt x="3572836" y="3155802"/>
                    <a:pt x="3565134" y="3166903"/>
                    <a:pt x="3558306" y="3177164"/>
                  </a:cubicBezTo>
                  <a:cubicBezTo>
                    <a:pt x="3554037" y="3183997"/>
                    <a:pt x="3549750" y="3190846"/>
                    <a:pt x="3544624" y="3197678"/>
                  </a:cubicBezTo>
                  <a:cubicBezTo>
                    <a:pt x="3537792" y="3207087"/>
                    <a:pt x="3530094" y="3215625"/>
                    <a:pt x="3523261" y="3225033"/>
                  </a:cubicBezTo>
                  <a:cubicBezTo>
                    <a:pt x="3517282" y="3231865"/>
                    <a:pt x="3511290" y="3239568"/>
                    <a:pt x="3505311" y="3246400"/>
                  </a:cubicBezTo>
                  <a:cubicBezTo>
                    <a:pt x="3498482" y="3254085"/>
                    <a:pt x="3490780" y="3261788"/>
                    <a:pt x="3483948" y="3268616"/>
                  </a:cubicBezTo>
                  <a:cubicBezTo>
                    <a:pt x="3477116" y="3275448"/>
                    <a:pt x="3470271" y="3283150"/>
                    <a:pt x="3462585" y="3289983"/>
                  </a:cubicBezTo>
                  <a:cubicBezTo>
                    <a:pt x="3455753" y="3296815"/>
                    <a:pt x="3448051" y="3302807"/>
                    <a:pt x="3441218" y="3308787"/>
                  </a:cubicBezTo>
                  <a:cubicBezTo>
                    <a:pt x="3432663" y="3315614"/>
                    <a:pt x="3424978" y="3323317"/>
                    <a:pt x="3416422" y="3329296"/>
                  </a:cubicBezTo>
                  <a:cubicBezTo>
                    <a:pt x="3409590" y="3334418"/>
                    <a:pt x="3401888" y="3339557"/>
                    <a:pt x="3395060" y="3344684"/>
                  </a:cubicBezTo>
                  <a:cubicBezTo>
                    <a:pt x="3385647" y="3351512"/>
                    <a:pt x="3376256" y="3357508"/>
                    <a:pt x="3366847" y="3363483"/>
                  </a:cubicBezTo>
                  <a:cubicBezTo>
                    <a:pt x="3360015" y="3367752"/>
                    <a:pt x="3352313" y="3372039"/>
                    <a:pt x="3344627" y="3375455"/>
                  </a:cubicBezTo>
                  <a:cubicBezTo>
                    <a:pt x="3336942" y="3379724"/>
                    <a:pt x="3329240" y="3384010"/>
                    <a:pt x="3320684" y="3388279"/>
                  </a:cubicBezTo>
                  <a:cubicBezTo>
                    <a:pt x="3271041" y="3260129"/>
                    <a:pt x="3207785" y="3144734"/>
                    <a:pt x="3131704" y="3043000"/>
                  </a:cubicBezTo>
                  <a:close/>
                  <a:moveTo>
                    <a:pt x="4044666" y="4073976"/>
                  </a:moveTo>
                  <a:lnTo>
                    <a:pt x="3950635" y="3979945"/>
                  </a:lnTo>
                  <a:cubicBezTo>
                    <a:pt x="3917300" y="3946611"/>
                    <a:pt x="3863435" y="3946611"/>
                    <a:pt x="3830101" y="3979945"/>
                  </a:cubicBezTo>
                  <a:cubicBezTo>
                    <a:pt x="3796767" y="4013279"/>
                    <a:pt x="3796767" y="4067144"/>
                    <a:pt x="3830101" y="4100474"/>
                  </a:cubicBezTo>
                  <a:lnTo>
                    <a:pt x="3889088" y="4159453"/>
                  </a:lnTo>
                  <a:cubicBezTo>
                    <a:pt x="3879680" y="4164596"/>
                    <a:pt x="3869432" y="4169740"/>
                    <a:pt x="3860023" y="4173983"/>
                  </a:cubicBezTo>
                  <a:cubicBezTo>
                    <a:pt x="3760870" y="4220146"/>
                    <a:pt x="3657430" y="4256922"/>
                    <a:pt x="3550578" y="4284268"/>
                  </a:cubicBezTo>
                  <a:lnTo>
                    <a:pt x="3542022" y="4247535"/>
                  </a:lnTo>
                  <a:lnTo>
                    <a:pt x="3389007" y="3607238"/>
                  </a:lnTo>
                  <a:cubicBezTo>
                    <a:pt x="3384738" y="3588438"/>
                    <a:pt x="3379595" y="3569635"/>
                    <a:pt x="3374473" y="3550814"/>
                  </a:cubicBezTo>
                  <a:cubicBezTo>
                    <a:pt x="3376183" y="3549961"/>
                    <a:pt x="3377889" y="3549108"/>
                    <a:pt x="3380452" y="3548255"/>
                  </a:cubicBezTo>
                  <a:cubicBezTo>
                    <a:pt x="3408664" y="3535430"/>
                    <a:pt x="3435170" y="3520043"/>
                    <a:pt x="3460802" y="3503802"/>
                  </a:cubicBezTo>
                  <a:cubicBezTo>
                    <a:pt x="3466777" y="3499533"/>
                    <a:pt x="3473626" y="3496117"/>
                    <a:pt x="3479602" y="3491831"/>
                  </a:cubicBezTo>
                  <a:lnTo>
                    <a:pt x="3617229" y="3629458"/>
                  </a:lnTo>
                  <a:cubicBezTo>
                    <a:pt x="3634327" y="3646552"/>
                    <a:pt x="3655689" y="3654254"/>
                    <a:pt x="3677922" y="3654254"/>
                  </a:cubicBezTo>
                  <a:cubicBezTo>
                    <a:pt x="3700142" y="3654254"/>
                    <a:pt x="3721522" y="3645698"/>
                    <a:pt x="3738615" y="3629458"/>
                  </a:cubicBezTo>
                  <a:cubicBezTo>
                    <a:pt x="3771954" y="3596120"/>
                    <a:pt x="3771954" y="3542258"/>
                    <a:pt x="3738615" y="3508924"/>
                  </a:cubicBezTo>
                  <a:lnTo>
                    <a:pt x="3612102" y="3382411"/>
                  </a:lnTo>
                  <a:cubicBezTo>
                    <a:pt x="3613813" y="3379848"/>
                    <a:pt x="3616372" y="3378142"/>
                    <a:pt x="3618082" y="3376432"/>
                  </a:cubicBezTo>
                  <a:cubicBezTo>
                    <a:pt x="3621498" y="3373016"/>
                    <a:pt x="3624057" y="3370457"/>
                    <a:pt x="3627490" y="3367024"/>
                  </a:cubicBezTo>
                  <a:cubicBezTo>
                    <a:pt x="3648857" y="3343951"/>
                    <a:pt x="3668527" y="3319155"/>
                    <a:pt x="3687330" y="3293506"/>
                  </a:cubicBezTo>
                  <a:cubicBezTo>
                    <a:pt x="3689041" y="3291800"/>
                    <a:pt x="3689893" y="3290090"/>
                    <a:pt x="3691599" y="3288384"/>
                  </a:cubicBezTo>
                  <a:cubicBezTo>
                    <a:pt x="3701008" y="3302061"/>
                    <a:pt x="3711256" y="3314886"/>
                    <a:pt x="3722375" y="3328568"/>
                  </a:cubicBezTo>
                  <a:lnTo>
                    <a:pt x="3724081" y="3330273"/>
                  </a:lnTo>
                  <a:cubicBezTo>
                    <a:pt x="3725791" y="3332837"/>
                    <a:pt x="3727497" y="3334542"/>
                    <a:pt x="3729207" y="3337106"/>
                  </a:cubicBezTo>
                  <a:cubicBezTo>
                    <a:pt x="3731766" y="3339669"/>
                    <a:pt x="3735182" y="3343081"/>
                    <a:pt x="3737762" y="3345661"/>
                  </a:cubicBezTo>
                  <a:cubicBezTo>
                    <a:pt x="3776219" y="3390114"/>
                    <a:pt x="3824109" y="3432860"/>
                    <a:pt x="3880516" y="3473027"/>
                  </a:cubicBezTo>
                  <a:cubicBezTo>
                    <a:pt x="3882222" y="3474733"/>
                    <a:pt x="3883932" y="3475590"/>
                    <a:pt x="3885638" y="3477296"/>
                  </a:cubicBezTo>
                  <a:cubicBezTo>
                    <a:pt x="3913850" y="3496953"/>
                    <a:pt x="3942915" y="3516627"/>
                    <a:pt x="3974543" y="3534573"/>
                  </a:cubicBezTo>
                  <a:cubicBezTo>
                    <a:pt x="3977960" y="3536283"/>
                    <a:pt x="3982229" y="3538842"/>
                    <a:pt x="3985662" y="3540552"/>
                  </a:cubicBezTo>
                  <a:cubicBezTo>
                    <a:pt x="4017290" y="3558499"/>
                    <a:pt x="4049771" y="3575593"/>
                    <a:pt x="4083963" y="3591838"/>
                  </a:cubicBezTo>
                  <a:cubicBezTo>
                    <a:pt x="4119007" y="3608078"/>
                    <a:pt x="4154064" y="3621756"/>
                    <a:pt x="4189109" y="3634580"/>
                  </a:cubicBezTo>
                  <a:cubicBezTo>
                    <a:pt x="4201080" y="3638849"/>
                    <a:pt x="4213052" y="3642265"/>
                    <a:pt x="4225006" y="3645698"/>
                  </a:cubicBezTo>
                  <a:cubicBezTo>
                    <a:pt x="4248079" y="3653384"/>
                    <a:pt x="4271169" y="3660233"/>
                    <a:pt x="4293393" y="3666208"/>
                  </a:cubicBezTo>
                  <a:cubicBezTo>
                    <a:pt x="4307924" y="3669624"/>
                    <a:pt x="4321597" y="3672187"/>
                    <a:pt x="4336127" y="3675621"/>
                  </a:cubicBezTo>
                  <a:cubicBezTo>
                    <a:pt x="4355801" y="3679890"/>
                    <a:pt x="4375475" y="3684176"/>
                    <a:pt x="4395106" y="3686735"/>
                  </a:cubicBezTo>
                  <a:cubicBezTo>
                    <a:pt x="4410494" y="3689298"/>
                    <a:pt x="4425024" y="3690151"/>
                    <a:pt x="4439554" y="3691004"/>
                  </a:cubicBezTo>
                  <a:cubicBezTo>
                    <a:pt x="4451556" y="3691861"/>
                    <a:pt x="4464372" y="3694420"/>
                    <a:pt x="4476331" y="3694420"/>
                  </a:cubicBezTo>
                  <a:cubicBezTo>
                    <a:pt x="4350701" y="3844859"/>
                    <a:pt x="4206220" y="3973095"/>
                    <a:pt x="4044654" y="4073955"/>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3A987E9D-3C07-F68C-373C-E34D2B3372F6}"/>
                </a:ext>
              </a:extLst>
            </p:cNvPr>
            <p:cNvSpPr/>
            <p:nvPr/>
          </p:nvSpPr>
          <p:spPr>
            <a:xfrm>
              <a:off x="4657224" y="3336997"/>
              <a:ext cx="583112" cy="1756053"/>
            </a:xfrm>
            <a:custGeom>
              <a:avLst/>
              <a:gdLst>
                <a:gd name="connsiteX0" fmla="*/ 168650 w 583112"/>
                <a:gd name="connsiteY0" fmla="*/ 64357 h 1756053"/>
                <a:gd name="connsiteX1" fmla="*/ 64357 w 583112"/>
                <a:gd name="connsiteY1" fmla="*/ 2810 h 1756053"/>
                <a:gd name="connsiteX2" fmla="*/ 2810 w 583112"/>
                <a:gd name="connsiteY2" fmla="*/ 107103 h 1756053"/>
                <a:gd name="connsiteX3" fmla="*/ 379782 w 583112"/>
                <a:gd name="connsiteY3" fmla="*/ 1572259 h 1756053"/>
                <a:gd name="connsiteX4" fmla="*/ 415679 w 583112"/>
                <a:gd name="connsiteY4" fmla="*/ 1694503 h 1756053"/>
                <a:gd name="connsiteX5" fmla="*/ 497739 w 583112"/>
                <a:gd name="connsiteY5" fmla="*/ 1756054 h 1756053"/>
                <a:gd name="connsiteX6" fmla="*/ 521682 w 583112"/>
                <a:gd name="connsiteY6" fmla="*/ 1752667 h 1756053"/>
                <a:gd name="connsiteX7" fmla="*/ 579812 w 583112"/>
                <a:gd name="connsiteY7" fmla="*/ 1646668 h 175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112" h="1756053">
                  <a:moveTo>
                    <a:pt x="168650" y="64357"/>
                  </a:moveTo>
                  <a:cubicBezTo>
                    <a:pt x="156678" y="18194"/>
                    <a:pt x="109662" y="-9161"/>
                    <a:pt x="64357" y="2810"/>
                  </a:cubicBezTo>
                  <a:cubicBezTo>
                    <a:pt x="18194" y="14782"/>
                    <a:pt x="-9161" y="60940"/>
                    <a:pt x="2810" y="107103"/>
                  </a:cubicBezTo>
                  <a:lnTo>
                    <a:pt x="379782" y="1572259"/>
                  </a:lnTo>
                  <a:lnTo>
                    <a:pt x="415679" y="1694503"/>
                  </a:lnTo>
                  <a:cubicBezTo>
                    <a:pt x="426797" y="1732137"/>
                    <a:pt x="460985" y="1756054"/>
                    <a:pt x="497739" y="1756054"/>
                  </a:cubicBezTo>
                  <a:cubicBezTo>
                    <a:pt x="505425" y="1756054"/>
                    <a:pt x="513980" y="1755197"/>
                    <a:pt x="521682" y="1752667"/>
                  </a:cubicBezTo>
                  <a:cubicBezTo>
                    <a:pt x="566988" y="1738952"/>
                    <a:pt x="592641" y="1691974"/>
                    <a:pt x="579812" y="1646668"/>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1E98EC25-52A2-6FA3-EB98-33B2E21BC043}"/>
                </a:ext>
              </a:extLst>
            </p:cNvPr>
            <p:cNvSpPr/>
            <p:nvPr/>
          </p:nvSpPr>
          <p:spPr>
            <a:xfrm>
              <a:off x="3916777" y="-406"/>
              <a:ext cx="347848" cy="929601"/>
            </a:xfrm>
            <a:custGeom>
              <a:avLst/>
              <a:gdLst>
                <a:gd name="connsiteX0" fmla="*/ 179063 w 347848"/>
                <a:gd name="connsiteY0" fmla="*/ 863786 h 929601"/>
                <a:gd name="connsiteX1" fmla="*/ 261977 w 347848"/>
                <a:gd name="connsiteY1" fmla="*/ 929602 h 929601"/>
                <a:gd name="connsiteX2" fmla="*/ 281634 w 347848"/>
                <a:gd name="connsiteY2" fmla="*/ 927038 h 929601"/>
                <a:gd name="connsiteX3" fmla="*/ 345743 w 347848"/>
                <a:gd name="connsiteY3" fmla="*/ 824451 h 929601"/>
                <a:gd name="connsiteX4" fmla="*/ 168802 w 347848"/>
                <a:gd name="connsiteY4" fmla="*/ 66215 h 929601"/>
                <a:gd name="connsiteX5" fmla="*/ 66215 w 347848"/>
                <a:gd name="connsiteY5" fmla="*/ 2106 h 929601"/>
                <a:gd name="connsiteX6" fmla="*/ 2106 w 347848"/>
                <a:gd name="connsiteY6" fmla="*/ 104693 h 92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848" h="929601">
                  <a:moveTo>
                    <a:pt x="179063" y="863786"/>
                  </a:moveTo>
                  <a:cubicBezTo>
                    <a:pt x="188472" y="903117"/>
                    <a:pt x="223516" y="929602"/>
                    <a:pt x="261977" y="929602"/>
                  </a:cubicBezTo>
                  <a:cubicBezTo>
                    <a:pt x="268809" y="929602"/>
                    <a:pt x="274801" y="928749"/>
                    <a:pt x="281634" y="927038"/>
                  </a:cubicBezTo>
                  <a:cubicBezTo>
                    <a:pt x="327796" y="916777"/>
                    <a:pt x="356008" y="870614"/>
                    <a:pt x="345743" y="824451"/>
                  </a:cubicBezTo>
                  <a:lnTo>
                    <a:pt x="168802" y="66215"/>
                  </a:lnTo>
                  <a:cubicBezTo>
                    <a:pt x="158537" y="20052"/>
                    <a:pt x="112378" y="-8160"/>
                    <a:pt x="66215" y="2106"/>
                  </a:cubicBezTo>
                  <a:cubicBezTo>
                    <a:pt x="20052" y="12369"/>
                    <a:pt x="-8160" y="58530"/>
                    <a:pt x="2106" y="104693"/>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42" name="Graphic 75">
            <a:extLst>
              <a:ext uri="{FF2B5EF4-FFF2-40B4-BE49-F238E27FC236}">
                <a16:creationId xmlns:a16="http://schemas.microsoft.com/office/drawing/2014/main" id="{C2504210-8ADA-4A06-1604-513096BAEB00}"/>
              </a:ext>
            </a:extLst>
          </p:cNvPr>
          <p:cNvGrpSpPr/>
          <p:nvPr/>
        </p:nvGrpSpPr>
        <p:grpSpPr>
          <a:xfrm>
            <a:off x="6977088" y="2429303"/>
            <a:ext cx="452963" cy="270864"/>
            <a:chOff x="2000405" y="1314628"/>
            <a:chExt cx="5143480" cy="2514317"/>
          </a:xfrm>
          <a:solidFill>
            <a:srgbClr val="FFFFFF"/>
          </a:solidFill>
        </p:grpSpPr>
        <p:sp>
          <p:nvSpPr>
            <p:cNvPr id="43" name="Freeform: Shape 42">
              <a:extLst>
                <a:ext uri="{FF2B5EF4-FFF2-40B4-BE49-F238E27FC236}">
                  <a16:creationId xmlns:a16="http://schemas.microsoft.com/office/drawing/2014/main" id="{FE0BAC3C-59F1-577E-5EF9-997D8CEC2F24}"/>
                </a:ext>
              </a:extLst>
            </p:cNvPr>
            <p:cNvSpPr/>
            <p:nvPr/>
          </p:nvSpPr>
          <p:spPr>
            <a:xfrm>
              <a:off x="2000405" y="1314628"/>
              <a:ext cx="5143480" cy="2514317"/>
            </a:xfrm>
            <a:custGeom>
              <a:avLst/>
              <a:gdLst>
                <a:gd name="connsiteX0" fmla="*/ 4886598 w 5143480"/>
                <a:gd name="connsiteY0" fmla="*/ 112821 h 2514317"/>
                <a:gd name="connsiteX1" fmla="*/ 4383650 w 5143480"/>
                <a:gd name="connsiteY1" fmla="*/ 68219 h 2514317"/>
                <a:gd name="connsiteX2" fmla="*/ 4344816 w 5143480"/>
                <a:gd name="connsiteY2" fmla="*/ 67447 h 2514317"/>
                <a:gd name="connsiteX3" fmla="*/ 3826686 w 5143480"/>
                <a:gd name="connsiteY3" fmla="*/ 86770 h 2514317"/>
                <a:gd name="connsiteX4" fmla="*/ 3679243 w 5143480"/>
                <a:gd name="connsiteY4" fmla="*/ 150845 h 2514317"/>
                <a:gd name="connsiteX5" fmla="*/ 3564774 w 5143480"/>
                <a:gd name="connsiteY5" fmla="*/ 154312 h 2514317"/>
                <a:gd name="connsiteX6" fmla="*/ 2912450 w 5143480"/>
                <a:gd name="connsiteY6" fmla="*/ 481070 h 2514317"/>
                <a:gd name="connsiteX7" fmla="*/ 2779053 w 5143480"/>
                <a:gd name="connsiteY7" fmla="*/ 592444 h 2514317"/>
                <a:gd name="connsiteX8" fmla="*/ 2104316 w 5143480"/>
                <a:gd name="connsiteY8" fmla="*/ 1142670 h 2514317"/>
                <a:gd name="connsiteX9" fmla="*/ 2031668 w 5143480"/>
                <a:gd name="connsiteY9" fmla="*/ 1121758 h 2514317"/>
                <a:gd name="connsiteX10" fmla="*/ 366758 w 5143480"/>
                <a:gd name="connsiteY10" fmla="*/ 119375 h 2514317"/>
                <a:gd name="connsiteX11" fmla="*/ 330978 w 5143480"/>
                <a:gd name="connsiteY11" fmla="*/ 92667 h 2514317"/>
                <a:gd name="connsiteX12" fmla="*/ 292134 w 5143480"/>
                <a:gd name="connsiteY12" fmla="*/ 114600 h 2514317"/>
                <a:gd name="connsiteX13" fmla="*/ 0 w 5143480"/>
                <a:gd name="connsiteY13" fmla="*/ 1434384 h 2514317"/>
                <a:gd name="connsiteX14" fmla="*/ 25198 w 5143480"/>
                <a:gd name="connsiteY14" fmla="*/ 1472120 h 2514317"/>
                <a:gd name="connsiteX15" fmla="*/ 69720 w 5143480"/>
                <a:gd name="connsiteY15" fmla="*/ 1463265 h 2514317"/>
                <a:gd name="connsiteX16" fmla="*/ 1973114 w 5143480"/>
                <a:gd name="connsiteY16" fmla="*/ 1640960 h 2514317"/>
                <a:gd name="connsiteX17" fmla="*/ 3159119 w 5143480"/>
                <a:gd name="connsiteY17" fmla="*/ 2459419 h 2514317"/>
                <a:gd name="connsiteX18" fmla="*/ 3328726 w 5143480"/>
                <a:gd name="connsiteY18" fmla="*/ 2451498 h 2514317"/>
                <a:gd name="connsiteX19" fmla="*/ 3414820 w 5143480"/>
                <a:gd name="connsiteY19" fmla="*/ 2460774 h 2514317"/>
                <a:gd name="connsiteX20" fmla="*/ 3750485 w 5143480"/>
                <a:gd name="connsiteY20" fmla="*/ 2514317 h 2514317"/>
                <a:gd name="connsiteX21" fmla="*/ 4314855 w 5143480"/>
                <a:gd name="connsiteY21" fmla="*/ 2280918 h 2514317"/>
                <a:gd name="connsiteX22" fmla="*/ 4464617 w 5143480"/>
                <a:gd name="connsiteY22" fmla="*/ 2189801 h 2514317"/>
                <a:gd name="connsiteX23" fmla="*/ 5101811 w 5143480"/>
                <a:gd name="connsiteY23" fmla="*/ 1279016 h 2514317"/>
                <a:gd name="connsiteX24" fmla="*/ 4886598 w 5143480"/>
                <a:gd name="connsiteY24" fmla="*/ 112813 h 2514317"/>
                <a:gd name="connsiteX25" fmla="*/ 5021872 w 5143480"/>
                <a:gd name="connsiteY25" fmla="*/ 1262565 h 2514317"/>
                <a:gd name="connsiteX26" fmla="*/ 4441300 w 5143480"/>
                <a:gd name="connsiteY26" fmla="*/ 2111414 h 2514317"/>
                <a:gd name="connsiteX27" fmla="*/ 4255054 w 5143480"/>
                <a:gd name="connsiteY27" fmla="*/ 2225236 h 2514317"/>
                <a:gd name="connsiteX28" fmla="*/ 3440109 w 5143480"/>
                <a:gd name="connsiteY28" fmla="*/ 2383090 h 2514317"/>
                <a:gd name="connsiteX29" fmla="*/ 3349527 w 5143480"/>
                <a:gd name="connsiteY29" fmla="*/ 2368842 h 2514317"/>
                <a:gd name="connsiteX30" fmla="*/ 3321298 w 5143480"/>
                <a:gd name="connsiteY30" fmla="*/ 2370145 h 2514317"/>
                <a:gd name="connsiteX31" fmla="*/ 2049739 w 5143480"/>
                <a:gd name="connsiteY31" fmla="*/ 1606250 h 2514317"/>
                <a:gd name="connsiteX32" fmla="*/ 2025278 w 5143480"/>
                <a:gd name="connsiteY32" fmla="*/ 1574390 h 2514317"/>
                <a:gd name="connsiteX33" fmla="*/ 82449 w 5143480"/>
                <a:gd name="connsiteY33" fmla="*/ 1344655 h 2514317"/>
                <a:gd name="connsiteX34" fmla="*/ 325210 w 5143480"/>
                <a:gd name="connsiteY34" fmla="*/ 230616 h 2514317"/>
                <a:gd name="connsiteX35" fmla="*/ 2009191 w 5143480"/>
                <a:gd name="connsiteY35" fmla="*/ 1200337 h 2514317"/>
                <a:gd name="connsiteX36" fmla="*/ 2117702 w 5143480"/>
                <a:gd name="connsiteY36" fmla="*/ 1231546 h 2514317"/>
                <a:gd name="connsiteX37" fmla="*/ 2167530 w 5143480"/>
                <a:gd name="connsiteY37" fmla="*/ 1206098 h 2514317"/>
                <a:gd name="connsiteX38" fmla="*/ 2799923 w 5143480"/>
                <a:gd name="connsiteY38" fmla="*/ 671474 h 2514317"/>
                <a:gd name="connsiteX39" fmla="*/ 2985788 w 5143480"/>
                <a:gd name="connsiteY39" fmla="*/ 517053 h 2514317"/>
                <a:gd name="connsiteX40" fmla="*/ 3563960 w 5143480"/>
                <a:gd name="connsiteY40" fmla="*/ 235987 h 2514317"/>
                <a:gd name="connsiteX41" fmla="*/ 3691712 w 5143480"/>
                <a:gd name="connsiteY41" fmla="*/ 231581 h 2514317"/>
                <a:gd name="connsiteX42" fmla="*/ 3868070 w 5143480"/>
                <a:gd name="connsiteY42" fmla="*/ 157175 h 2514317"/>
                <a:gd name="connsiteX43" fmla="*/ 4310140 w 5143480"/>
                <a:gd name="connsiteY43" fmla="*/ 141454 h 2514317"/>
                <a:gd name="connsiteX44" fmla="*/ 4414468 w 5143480"/>
                <a:gd name="connsiteY44" fmla="*/ 143867 h 2514317"/>
                <a:gd name="connsiteX45" fmla="*/ 4834477 w 5143480"/>
                <a:gd name="connsiteY45" fmla="*/ 175726 h 2514317"/>
                <a:gd name="connsiteX46" fmla="*/ 5021830 w 5143480"/>
                <a:gd name="connsiteY46" fmla="*/ 1262591 h 25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143480" h="2514317">
                  <a:moveTo>
                    <a:pt x="4886598" y="112821"/>
                  </a:moveTo>
                  <a:cubicBezTo>
                    <a:pt x="4794273" y="36320"/>
                    <a:pt x="4632166" y="-33395"/>
                    <a:pt x="4383650" y="68219"/>
                  </a:cubicBezTo>
                  <a:cubicBezTo>
                    <a:pt x="4370834" y="73409"/>
                    <a:pt x="4357032" y="73208"/>
                    <a:pt x="4344816" y="67447"/>
                  </a:cubicBezTo>
                  <a:cubicBezTo>
                    <a:pt x="4074272" y="-58830"/>
                    <a:pt x="3942770" y="18524"/>
                    <a:pt x="3826686" y="86770"/>
                  </a:cubicBezTo>
                  <a:cubicBezTo>
                    <a:pt x="3778041" y="115350"/>
                    <a:pt x="3732105" y="142392"/>
                    <a:pt x="3679243" y="150845"/>
                  </a:cubicBezTo>
                  <a:cubicBezTo>
                    <a:pt x="3650362" y="155097"/>
                    <a:pt x="3610719" y="154681"/>
                    <a:pt x="3564774" y="154312"/>
                  </a:cubicBezTo>
                  <a:cubicBezTo>
                    <a:pt x="3381884" y="152555"/>
                    <a:pt x="3074985" y="149490"/>
                    <a:pt x="2912450" y="481070"/>
                  </a:cubicBezTo>
                  <a:cubicBezTo>
                    <a:pt x="2885172" y="536659"/>
                    <a:pt x="2836571" y="577245"/>
                    <a:pt x="2779053" y="592444"/>
                  </a:cubicBezTo>
                  <a:cubicBezTo>
                    <a:pt x="2587835" y="642876"/>
                    <a:pt x="2251677" y="780838"/>
                    <a:pt x="2104316" y="1142670"/>
                  </a:cubicBezTo>
                  <a:lnTo>
                    <a:pt x="2031668" y="1121758"/>
                  </a:lnTo>
                  <a:cubicBezTo>
                    <a:pt x="1419721" y="946424"/>
                    <a:pt x="581587" y="706291"/>
                    <a:pt x="366758" y="119375"/>
                  </a:cubicBezTo>
                  <a:cubicBezTo>
                    <a:pt x="361199" y="104189"/>
                    <a:pt x="347152" y="93692"/>
                    <a:pt x="330978" y="92667"/>
                  </a:cubicBezTo>
                  <a:cubicBezTo>
                    <a:pt x="314268" y="91647"/>
                    <a:pt x="299601" y="100271"/>
                    <a:pt x="292134" y="114600"/>
                  </a:cubicBezTo>
                  <a:cubicBezTo>
                    <a:pt x="111777" y="462489"/>
                    <a:pt x="0" y="804558"/>
                    <a:pt x="0" y="1434384"/>
                  </a:cubicBezTo>
                  <a:cubicBezTo>
                    <a:pt x="0" y="1450873"/>
                    <a:pt x="9962" y="1465794"/>
                    <a:pt x="25198" y="1472120"/>
                  </a:cubicBezTo>
                  <a:cubicBezTo>
                    <a:pt x="40468" y="1478417"/>
                    <a:pt x="58032" y="1474932"/>
                    <a:pt x="69720" y="1463265"/>
                  </a:cubicBezTo>
                  <a:cubicBezTo>
                    <a:pt x="463501" y="1069315"/>
                    <a:pt x="1339392" y="1372435"/>
                    <a:pt x="1973114" y="1640960"/>
                  </a:cubicBezTo>
                  <a:cubicBezTo>
                    <a:pt x="2017867" y="1846147"/>
                    <a:pt x="2318676" y="2459462"/>
                    <a:pt x="3159119" y="2459419"/>
                  </a:cubicBezTo>
                  <a:cubicBezTo>
                    <a:pt x="3213319" y="2459419"/>
                    <a:pt x="3269958" y="2456839"/>
                    <a:pt x="3328726" y="2451498"/>
                  </a:cubicBezTo>
                  <a:cubicBezTo>
                    <a:pt x="3358696" y="2448836"/>
                    <a:pt x="3387577" y="2451867"/>
                    <a:pt x="3414820" y="2460774"/>
                  </a:cubicBezTo>
                  <a:cubicBezTo>
                    <a:pt x="3474729" y="2480263"/>
                    <a:pt x="3601053" y="2514317"/>
                    <a:pt x="3750485" y="2514317"/>
                  </a:cubicBezTo>
                  <a:cubicBezTo>
                    <a:pt x="3930422" y="2514317"/>
                    <a:pt x="4143898" y="2464858"/>
                    <a:pt x="4314855" y="2280918"/>
                  </a:cubicBezTo>
                  <a:cubicBezTo>
                    <a:pt x="4353989" y="2238862"/>
                    <a:pt x="4405767" y="2207315"/>
                    <a:pt x="4464617" y="2189801"/>
                  </a:cubicBezTo>
                  <a:cubicBezTo>
                    <a:pt x="4765597" y="2100073"/>
                    <a:pt x="5003827" y="1759590"/>
                    <a:pt x="5101811" y="1279016"/>
                  </a:cubicBezTo>
                  <a:cubicBezTo>
                    <a:pt x="5203309" y="781382"/>
                    <a:pt x="5114755" y="301879"/>
                    <a:pt x="4886598" y="112813"/>
                  </a:cubicBezTo>
                  <a:close/>
                  <a:moveTo>
                    <a:pt x="5021872" y="1262565"/>
                  </a:moveTo>
                  <a:cubicBezTo>
                    <a:pt x="4929975" y="1713136"/>
                    <a:pt x="4712962" y="2030447"/>
                    <a:pt x="4441300" y="2111414"/>
                  </a:cubicBezTo>
                  <a:cubicBezTo>
                    <a:pt x="4368519" y="2133145"/>
                    <a:pt x="4304140" y="2172476"/>
                    <a:pt x="4255054" y="2225236"/>
                  </a:cubicBezTo>
                  <a:cubicBezTo>
                    <a:pt x="3982727" y="2518308"/>
                    <a:pt x="3594414" y="2433235"/>
                    <a:pt x="3440109" y="2383090"/>
                  </a:cubicBezTo>
                  <a:cubicBezTo>
                    <a:pt x="3410992" y="2373613"/>
                    <a:pt x="3380637" y="2368842"/>
                    <a:pt x="3349527" y="2368842"/>
                  </a:cubicBezTo>
                  <a:cubicBezTo>
                    <a:pt x="3340166" y="2368842"/>
                    <a:pt x="3330741" y="2369245"/>
                    <a:pt x="3321298" y="2370145"/>
                  </a:cubicBezTo>
                  <a:cubicBezTo>
                    <a:pt x="2377037" y="2456324"/>
                    <a:pt x="2074128" y="1778685"/>
                    <a:pt x="2049739" y="1606250"/>
                  </a:cubicBezTo>
                  <a:cubicBezTo>
                    <a:pt x="2047729" y="1592088"/>
                    <a:pt x="2038471" y="1579996"/>
                    <a:pt x="2025278" y="1574390"/>
                  </a:cubicBezTo>
                  <a:cubicBezTo>
                    <a:pt x="1402057" y="1308878"/>
                    <a:pt x="539020" y="1005519"/>
                    <a:pt x="82449" y="1344655"/>
                  </a:cubicBezTo>
                  <a:cubicBezTo>
                    <a:pt x="91441" y="831077"/>
                    <a:pt x="178671" y="531125"/>
                    <a:pt x="325210" y="230616"/>
                  </a:cubicBezTo>
                  <a:cubicBezTo>
                    <a:pt x="597168" y="795630"/>
                    <a:pt x="1409031" y="1028373"/>
                    <a:pt x="2009191" y="1200337"/>
                  </a:cubicBezTo>
                  <a:lnTo>
                    <a:pt x="2117702" y="1231546"/>
                  </a:lnTo>
                  <a:cubicBezTo>
                    <a:pt x="2138533" y="1237589"/>
                    <a:pt x="2160265" y="1226406"/>
                    <a:pt x="2167530" y="1206098"/>
                  </a:cubicBezTo>
                  <a:cubicBezTo>
                    <a:pt x="2294141" y="852667"/>
                    <a:pt x="2618100" y="719437"/>
                    <a:pt x="2799923" y="671474"/>
                  </a:cubicBezTo>
                  <a:cubicBezTo>
                    <a:pt x="2880376" y="650240"/>
                    <a:pt x="2948099" y="594004"/>
                    <a:pt x="2985788" y="517053"/>
                  </a:cubicBezTo>
                  <a:cubicBezTo>
                    <a:pt x="3125712" y="231649"/>
                    <a:pt x="3379253" y="234397"/>
                    <a:pt x="3563960" y="235987"/>
                  </a:cubicBezTo>
                  <a:cubicBezTo>
                    <a:pt x="3613385" y="236523"/>
                    <a:pt x="3656063" y="236891"/>
                    <a:pt x="3691712" y="231581"/>
                  </a:cubicBezTo>
                  <a:cubicBezTo>
                    <a:pt x="3760206" y="220599"/>
                    <a:pt x="3815057" y="188367"/>
                    <a:pt x="3868070" y="157175"/>
                  </a:cubicBezTo>
                  <a:cubicBezTo>
                    <a:pt x="3976297" y="93503"/>
                    <a:pt x="4078649" y="33341"/>
                    <a:pt x="4310140" y="141454"/>
                  </a:cubicBezTo>
                  <a:cubicBezTo>
                    <a:pt x="4342802" y="156691"/>
                    <a:pt x="4380778" y="157596"/>
                    <a:pt x="4414468" y="143867"/>
                  </a:cubicBezTo>
                  <a:cubicBezTo>
                    <a:pt x="4584032" y="74567"/>
                    <a:pt x="4725264" y="85265"/>
                    <a:pt x="4834477" y="175726"/>
                  </a:cubicBezTo>
                  <a:cubicBezTo>
                    <a:pt x="5040475" y="346371"/>
                    <a:pt x="5117541" y="793332"/>
                    <a:pt x="5021830" y="1262591"/>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78292CE1-950A-93E2-FB47-ABE6A01AD099}"/>
                </a:ext>
              </a:extLst>
            </p:cNvPr>
            <p:cNvSpPr/>
            <p:nvPr/>
          </p:nvSpPr>
          <p:spPr>
            <a:xfrm>
              <a:off x="4283764" y="1584199"/>
              <a:ext cx="2681354" cy="1985766"/>
            </a:xfrm>
            <a:custGeom>
              <a:avLst/>
              <a:gdLst>
                <a:gd name="connsiteX0" fmla="*/ 2234622 w 2681354"/>
                <a:gd name="connsiteY0" fmla="*/ 31631 h 1985766"/>
                <a:gd name="connsiteX1" fmla="*/ 2069858 w 2681354"/>
                <a:gd name="connsiteY1" fmla="*/ 40658 h 1985766"/>
                <a:gd name="connsiteX2" fmla="*/ 1522054 w 2681354"/>
                <a:gd name="connsiteY2" fmla="*/ 92161 h 1985766"/>
                <a:gd name="connsiteX3" fmla="*/ 1391272 w 2681354"/>
                <a:gd name="connsiteY3" fmla="*/ 109186 h 1985766"/>
                <a:gd name="connsiteX4" fmla="*/ 1029903 w 2681354"/>
                <a:gd name="connsiteY4" fmla="*/ 137115 h 1985766"/>
                <a:gd name="connsiteX5" fmla="*/ 788501 w 2681354"/>
                <a:gd name="connsiteY5" fmla="*/ 452288 h 1985766"/>
                <a:gd name="connsiteX6" fmla="*/ 671165 w 2681354"/>
                <a:gd name="connsiteY6" fmla="*/ 545899 h 1985766"/>
                <a:gd name="connsiteX7" fmla="*/ 670912 w 2681354"/>
                <a:gd name="connsiteY7" fmla="*/ 545899 h 1985766"/>
                <a:gd name="connsiteX8" fmla="*/ 127416 w 2681354"/>
                <a:gd name="connsiteY8" fmla="*/ 893737 h 1985766"/>
                <a:gd name="connsiteX9" fmla="*/ 92376 w 2681354"/>
                <a:gd name="connsiteY9" fmla="*/ 970187 h 1985766"/>
                <a:gd name="connsiteX10" fmla="*/ 145585 w 2681354"/>
                <a:gd name="connsiteY10" fmla="*/ 1497353 h 1985766"/>
                <a:gd name="connsiteX11" fmla="*/ 203582 w 2681354"/>
                <a:gd name="connsiteY11" fmla="*/ 1598482 h 1985766"/>
                <a:gd name="connsiteX12" fmla="*/ 583653 w 2681354"/>
                <a:gd name="connsiteY12" fmla="*/ 1886364 h 1985766"/>
                <a:gd name="connsiteX13" fmla="*/ 690325 w 2681354"/>
                <a:gd name="connsiteY13" fmla="*/ 1917487 h 1985766"/>
                <a:gd name="connsiteX14" fmla="*/ 965433 w 2681354"/>
                <a:gd name="connsiteY14" fmla="*/ 1985766 h 1985766"/>
                <a:gd name="connsiteX15" fmla="*/ 1249449 w 2681354"/>
                <a:gd name="connsiteY15" fmla="*/ 1906089 h 1985766"/>
                <a:gd name="connsiteX16" fmla="*/ 1352572 w 2681354"/>
                <a:gd name="connsiteY16" fmla="*/ 1899223 h 1985766"/>
                <a:gd name="connsiteX17" fmla="*/ 2076416 w 2681354"/>
                <a:gd name="connsiteY17" fmla="*/ 1682030 h 1985766"/>
                <a:gd name="connsiteX18" fmla="*/ 2076459 w 2681354"/>
                <a:gd name="connsiteY18" fmla="*/ 1682030 h 1985766"/>
                <a:gd name="connsiteX19" fmla="*/ 2201061 w 2681354"/>
                <a:gd name="connsiteY19" fmla="*/ 1558247 h 1985766"/>
                <a:gd name="connsiteX20" fmla="*/ 2569892 w 2681354"/>
                <a:gd name="connsiteY20" fmla="*/ 820027 h 1985766"/>
                <a:gd name="connsiteX21" fmla="*/ 2597839 w 2681354"/>
                <a:gd name="connsiteY21" fmla="*/ 721276 h 1985766"/>
                <a:gd name="connsiteX22" fmla="*/ 2570021 w 2681354"/>
                <a:gd name="connsiteY22" fmla="*/ 108385 h 1985766"/>
                <a:gd name="connsiteX23" fmla="*/ 2234665 w 2681354"/>
                <a:gd name="connsiteY23" fmla="*/ 31652 h 1985766"/>
                <a:gd name="connsiteX24" fmla="*/ 2529559 w 2681354"/>
                <a:gd name="connsiteY24" fmla="*/ 676369 h 1985766"/>
                <a:gd name="connsiteX25" fmla="*/ 2488453 w 2681354"/>
                <a:gd name="connsiteY25" fmla="*/ 826503 h 1985766"/>
                <a:gd name="connsiteX26" fmla="*/ 2163384 w 2681354"/>
                <a:gd name="connsiteY26" fmla="*/ 1485728 h 1985766"/>
                <a:gd name="connsiteX27" fmla="*/ 2005436 w 2681354"/>
                <a:gd name="connsiteY27" fmla="*/ 1641658 h 1985766"/>
                <a:gd name="connsiteX28" fmla="*/ 1380792 w 2681354"/>
                <a:gd name="connsiteY28" fmla="*/ 1822585 h 1985766"/>
                <a:gd name="connsiteX29" fmla="*/ 1207954 w 2681354"/>
                <a:gd name="connsiteY29" fmla="*/ 1835726 h 1985766"/>
                <a:gd name="connsiteX30" fmla="*/ 727208 w 2681354"/>
                <a:gd name="connsiteY30" fmla="*/ 1844667 h 1985766"/>
                <a:gd name="connsiteX31" fmla="*/ 592105 w 2681354"/>
                <a:gd name="connsiteY31" fmla="*/ 1805140 h 1985766"/>
                <a:gd name="connsiteX32" fmla="*/ 280482 w 2681354"/>
                <a:gd name="connsiteY32" fmla="*/ 1571119 h 1985766"/>
                <a:gd name="connsiteX33" fmla="*/ 186870 w 2681354"/>
                <a:gd name="connsiteY33" fmla="*/ 1426994 h 1985766"/>
                <a:gd name="connsiteX34" fmla="*/ 165306 w 2681354"/>
                <a:gd name="connsiteY34" fmla="*/ 1006907 h 1985766"/>
                <a:gd name="connsiteX35" fmla="*/ 204350 w 2681354"/>
                <a:gd name="connsiteY35" fmla="*/ 920899 h 1985766"/>
                <a:gd name="connsiteX36" fmla="*/ 608397 w 2681354"/>
                <a:gd name="connsiteY36" fmla="*/ 623257 h 1985766"/>
                <a:gd name="connsiteX37" fmla="*/ 660218 w 2681354"/>
                <a:gd name="connsiteY37" fmla="*/ 626888 h 1985766"/>
                <a:gd name="connsiteX38" fmla="*/ 665327 w 2681354"/>
                <a:gd name="connsiteY38" fmla="*/ 627458 h 1985766"/>
                <a:gd name="connsiteX39" fmla="*/ 866464 w 2681354"/>
                <a:gd name="connsiteY39" fmla="*/ 476518 h 1985766"/>
                <a:gd name="connsiteX40" fmla="*/ 1069692 w 2681354"/>
                <a:gd name="connsiteY40" fmla="*/ 208477 h 1985766"/>
                <a:gd name="connsiteX41" fmla="*/ 1368439 w 2681354"/>
                <a:gd name="connsiteY41" fmla="*/ 187650 h 1985766"/>
                <a:gd name="connsiteX42" fmla="*/ 1565423 w 2681354"/>
                <a:gd name="connsiteY42" fmla="*/ 161427 h 1985766"/>
                <a:gd name="connsiteX43" fmla="*/ 2042384 w 2681354"/>
                <a:gd name="connsiteY43" fmla="*/ 117643 h 1985766"/>
                <a:gd name="connsiteX44" fmla="*/ 2268612 w 2681354"/>
                <a:gd name="connsiteY44" fmla="*/ 106010 h 1985766"/>
                <a:gd name="connsiteX45" fmla="*/ 2508042 w 2681354"/>
                <a:gd name="connsiteY45" fmla="*/ 161598 h 1985766"/>
                <a:gd name="connsiteX46" fmla="*/ 2529516 w 2681354"/>
                <a:gd name="connsiteY46" fmla="*/ 676377 h 198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81354" h="1985766">
                  <a:moveTo>
                    <a:pt x="2234622" y="31631"/>
                  </a:moveTo>
                  <a:cubicBezTo>
                    <a:pt x="2180958" y="56208"/>
                    <a:pt x="2122408" y="59410"/>
                    <a:pt x="2069858" y="40658"/>
                  </a:cubicBezTo>
                  <a:cubicBezTo>
                    <a:pt x="1811843" y="-51312"/>
                    <a:pt x="1615837" y="33388"/>
                    <a:pt x="1522054" y="92161"/>
                  </a:cubicBezTo>
                  <a:cubicBezTo>
                    <a:pt x="1483945" y="116087"/>
                    <a:pt x="1436329" y="122349"/>
                    <a:pt x="1391272" y="109186"/>
                  </a:cubicBezTo>
                  <a:cubicBezTo>
                    <a:pt x="1255518" y="69774"/>
                    <a:pt x="1134012" y="79131"/>
                    <a:pt x="1029903" y="137115"/>
                  </a:cubicBezTo>
                  <a:cubicBezTo>
                    <a:pt x="850116" y="237255"/>
                    <a:pt x="790241" y="445743"/>
                    <a:pt x="788501" y="452288"/>
                  </a:cubicBezTo>
                  <a:cubicBezTo>
                    <a:pt x="757910" y="541480"/>
                    <a:pt x="685263" y="545899"/>
                    <a:pt x="671165" y="545899"/>
                  </a:cubicBezTo>
                  <a:lnTo>
                    <a:pt x="670912" y="545899"/>
                  </a:lnTo>
                  <a:cubicBezTo>
                    <a:pt x="630394" y="540340"/>
                    <a:pt x="278720" y="503958"/>
                    <a:pt x="127416" y="893737"/>
                  </a:cubicBezTo>
                  <a:cubicBezTo>
                    <a:pt x="121659" y="911868"/>
                    <a:pt x="108063" y="938910"/>
                    <a:pt x="92376" y="970187"/>
                  </a:cubicBezTo>
                  <a:cubicBezTo>
                    <a:pt x="25034" y="1104231"/>
                    <a:pt x="-100390" y="1353720"/>
                    <a:pt x="145585" y="1497353"/>
                  </a:cubicBezTo>
                  <a:cubicBezTo>
                    <a:pt x="173476" y="1513842"/>
                    <a:pt x="186754" y="1551184"/>
                    <a:pt x="203582" y="1598482"/>
                  </a:cubicBezTo>
                  <a:cubicBezTo>
                    <a:pt x="242257" y="1707113"/>
                    <a:pt x="295235" y="1855940"/>
                    <a:pt x="583653" y="1886364"/>
                  </a:cubicBezTo>
                  <a:cubicBezTo>
                    <a:pt x="621590" y="1890363"/>
                    <a:pt x="657492" y="1900813"/>
                    <a:pt x="690325" y="1917487"/>
                  </a:cubicBezTo>
                  <a:cubicBezTo>
                    <a:pt x="752274" y="1948930"/>
                    <a:pt x="849602" y="1985766"/>
                    <a:pt x="965433" y="1985766"/>
                  </a:cubicBezTo>
                  <a:cubicBezTo>
                    <a:pt x="1052144" y="1985766"/>
                    <a:pt x="1149172" y="1965141"/>
                    <a:pt x="1249449" y="1906089"/>
                  </a:cubicBezTo>
                  <a:cubicBezTo>
                    <a:pt x="1279217" y="1888524"/>
                    <a:pt x="1316842" y="1886077"/>
                    <a:pt x="1352572" y="1899223"/>
                  </a:cubicBezTo>
                  <a:cubicBezTo>
                    <a:pt x="1537048" y="1967216"/>
                    <a:pt x="1897011" y="1997858"/>
                    <a:pt x="2076416" y="1682030"/>
                  </a:cubicBezTo>
                  <a:lnTo>
                    <a:pt x="2076459" y="1682030"/>
                  </a:lnTo>
                  <a:cubicBezTo>
                    <a:pt x="2107534" y="1627264"/>
                    <a:pt x="2150654" y="1584419"/>
                    <a:pt x="2201061" y="1558247"/>
                  </a:cubicBezTo>
                  <a:cubicBezTo>
                    <a:pt x="2572250" y="1365315"/>
                    <a:pt x="2582623" y="977675"/>
                    <a:pt x="2569892" y="820027"/>
                  </a:cubicBezTo>
                  <a:cubicBezTo>
                    <a:pt x="2567235" y="787361"/>
                    <a:pt x="2576922" y="753204"/>
                    <a:pt x="2597839" y="721276"/>
                  </a:cubicBezTo>
                  <a:cubicBezTo>
                    <a:pt x="2732984" y="515115"/>
                    <a:pt x="2689822" y="247774"/>
                    <a:pt x="2570021" y="108385"/>
                  </a:cubicBezTo>
                  <a:cubicBezTo>
                    <a:pt x="2479967" y="3389"/>
                    <a:pt x="2357723" y="-24506"/>
                    <a:pt x="2234665" y="31652"/>
                  </a:cubicBezTo>
                  <a:close/>
                  <a:moveTo>
                    <a:pt x="2529559" y="676369"/>
                  </a:moveTo>
                  <a:cubicBezTo>
                    <a:pt x="2498527" y="723616"/>
                    <a:pt x="2484382" y="775539"/>
                    <a:pt x="2488453" y="826503"/>
                  </a:cubicBezTo>
                  <a:cubicBezTo>
                    <a:pt x="2499898" y="967932"/>
                    <a:pt x="2491111" y="1315307"/>
                    <a:pt x="2163384" y="1485728"/>
                  </a:cubicBezTo>
                  <a:cubicBezTo>
                    <a:pt x="2098962" y="1519212"/>
                    <a:pt x="2044312" y="1573129"/>
                    <a:pt x="2005436" y="1641658"/>
                  </a:cubicBezTo>
                  <a:cubicBezTo>
                    <a:pt x="1853013" y="1910016"/>
                    <a:pt x="1541141" y="1881636"/>
                    <a:pt x="1380792" y="1822585"/>
                  </a:cubicBezTo>
                  <a:cubicBezTo>
                    <a:pt x="1322024" y="1800986"/>
                    <a:pt x="1258969" y="1805675"/>
                    <a:pt x="1207954" y="1835726"/>
                  </a:cubicBezTo>
                  <a:cubicBezTo>
                    <a:pt x="1007421" y="1953915"/>
                    <a:pt x="820669" y="1892001"/>
                    <a:pt x="727208" y="1844667"/>
                  </a:cubicBezTo>
                  <a:cubicBezTo>
                    <a:pt x="685520" y="1823472"/>
                    <a:pt x="640008" y="1810193"/>
                    <a:pt x="592105" y="1805140"/>
                  </a:cubicBezTo>
                  <a:cubicBezTo>
                    <a:pt x="354853" y="1780108"/>
                    <a:pt x="317082" y="1673873"/>
                    <a:pt x="280482" y="1571119"/>
                  </a:cubicBezTo>
                  <a:cubicBezTo>
                    <a:pt x="260791" y="1515818"/>
                    <a:pt x="240414" y="1458639"/>
                    <a:pt x="186870" y="1426994"/>
                  </a:cubicBezTo>
                  <a:cubicBezTo>
                    <a:pt x="20778" y="1329949"/>
                    <a:pt x="81874" y="1172918"/>
                    <a:pt x="165306" y="1006907"/>
                  </a:cubicBezTo>
                  <a:cubicBezTo>
                    <a:pt x="182584" y="972514"/>
                    <a:pt x="197534" y="942780"/>
                    <a:pt x="204350" y="920899"/>
                  </a:cubicBezTo>
                  <a:cubicBezTo>
                    <a:pt x="307151" y="656407"/>
                    <a:pt x="512090" y="623257"/>
                    <a:pt x="608397" y="623257"/>
                  </a:cubicBezTo>
                  <a:cubicBezTo>
                    <a:pt x="637882" y="623257"/>
                    <a:pt x="657153" y="626352"/>
                    <a:pt x="660218" y="626888"/>
                  </a:cubicBezTo>
                  <a:cubicBezTo>
                    <a:pt x="661894" y="627175"/>
                    <a:pt x="663600" y="627377"/>
                    <a:pt x="665327" y="627458"/>
                  </a:cubicBezTo>
                  <a:cubicBezTo>
                    <a:pt x="716629" y="630488"/>
                    <a:pt x="823383" y="602375"/>
                    <a:pt x="866464" y="476518"/>
                  </a:cubicBezTo>
                  <a:cubicBezTo>
                    <a:pt x="867000" y="474675"/>
                    <a:pt x="919305" y="292243"/>
                    <a:pt x="1069692" y="208477"/>
                  </a:cubicBezTo>
                  <a:cubicBezTo>
                    <a:pt x="1153994" y="161594"/>
                    <a:pt x="1254502" y="154616"/>
                    <a:pt x="1368439" y="187650"/>
                  </a:cubicBezTo>
                  <a:cubicBezTo>
                    <a:pt x="1435695" y="207256"/>
                    <a:pt x="1507507" y="197663"/>
                    <a:pt x="1565423" y="161427"/>
                  </a:cubicBezTo>
                  <a:cubicBezTo>
                    <a:pt x="1646608" y="110545"/>
                    <a:pt x="1816588" y="37143"/>
                    <a:pt x="2042384" y="117643"/>
                  </a:cubicBezTo>
                  <a:cubicBezTo>
                    <a:pt x="2115164" y="143613"/>
                    <a:pt x="2195446" y="139460"/>
                    <a:pt x="2268612" y="106010"/>
                  </a:cubicBezTo>
                  <a:cubicBezTo>
                    <a:pt x="2388541" y="51159"/>
                    <a:pt x="2470109" y="117326"/>
                    <a:pt x="2508042" y="161598"/>
                  </a:cubicBezTo>
                  <a:cubicBezTo>
                    <a:pt x="2605940" y="275484"/>
                    <a:pt x="2641944" y="504734"/>
                    <a:pt x="2529516" y="676377"/>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0A2B766D-64E7-E012-1A4A-4D83AB10470C}"/>
                </a:ext>
              </a:extLst>
            </p:cNvPr>
            <p:cNvSpPr/>
            <p:nvPr/>
          </p:nvSpPr>
          <p:spPr>
            <a:xfrm>
              <a:off x="5972877" y="1772064"/>
              <a:ext cx="770358" cy="860833"/>
            </a:xfrm>
            <a:custGeom>
              <a:avLst/>
              <a:gdLst>
                <a:gd name="connsiteX0" fmla="*/ 419493 w 770358"/>
                <a:gd name="connsiteY0" fmla="*/ 0 h 860833"/>
                <a:gd name="connsiteX1" fmla="*/ 108941 w 770358"/>
                <a:gd name="connsiteY1" fmla="*/ 126762 h 860833"/>
                <a:gd name="connsiteX2" fmla="*/ 881 w 770358"/>
                <a:gd name="connsiteY2" fmla="*/ 450592 h 860833"/>
                <a:gd name="connsiteX3" fmla="*/ 423694 w 770358"/>
                <a:gd name="connsiteY3" fmla="*/ 860833 h 860833"/>
                <a:gd name="connsiteX4" fmla="*/ 770151 w 770358"/>
                <a:gd name="connsiteY4" fmla="*/ 406619 h 860833"/>
                <a:gd name="connsiteX5" fmla="*/ 668310 w 770358"/>
                <a:gd name="connsiteY5" fmla="*/ 94996 h 860833"/>
                <a:gd name="connsiteX6" fmla="*/ 419493 w 770358"/>
                <a:gd name="connsiteY6" fmla="*/ 13 h 860833"/>
                <a:gd name="connsiteX7" fmla="*/ 423608 w 770358"/>
                <a:gd name="connsiteY7" fmla="*/ 779155 h 860833"/>
                <a:gd name="connsiteX8" fmla="*/ 82371 w 770358"/>
                <a:gd name="connsiteY8" fmla="*/ 446049 h 860833"/>
                <a:gd name="connsiteX9" fmla="*/ 168297 w 770358"/>
                <a:gd name="connsiteY9" fmla="*/ 182864 h 860833"/>
                <a:gd name="connsiteX10" fmla="*/ 419493 w 770358"/>
                <a:gd name="connsiteY10" fmla="*/ 81619 h 860833"/>
                <a:gd name="connsiteX11" fmla="*/ 609760 w 770358"/>
                <a:gd name="connsiteY11" fmla="*/ 152025 h 860833"/>
                <a:gd name="connsiteX12" fmla="*/ 688455 w 770358"/>
                <a:gd name="connsiteY12" fmla="*/ 404631 h 860833"/>
                <a:gd name="connsiteX13" fmla="*/ 423651 w 770358"/>
                <a:gd name="connsiteY13" fmla="*/ 779159 h 86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0358" h="860833">
                  <a:moveTo>
                    <a:pt x="419493" y="0"/>
                  </a:moveTo>
                  <a:cubicBezTo>
                    <a:pt x="296564" y="0"/>
                    <a:pt x="186244" y="45057"/>
                    <a:pt x="108941" y="126762"/>
                  </a:cubicBezTo>
                  <a:cubicBezTo>
                    <a:pt x="31052" y="209139"/>
                    <a:pt x="-6350" y="321083"/>
                    <a:pt x="881" y="450592"/>
                  </a:cubicBezTo>
                  <a:cubicBezTo>
                    <a:pt x="13872" y="684493"/>
                    <a:pt x="195652" y="860833"/>
                    <a:pt x="423694" y="860833"/>
                  </a:cubicBezTo>
                  <a:cubicBezTo>
                    <a:pt x="633677" y="860833"/>
                    <a:pt x="763250" y="691025"/>
                    <a:pt x="770151" y="406619"/>
                  </a:cubicBezTo>
                  <a:cubicBezTo>
                    <a:pt x="773409" y="274333"/>
                    <a:pt x="738176" y="166589"/>
                    <a:pt x="668310" y="94996"/>
                  </a:cubicBezTo>
                  <a:cubicBezTo>
                    <a:pt x="607574" y="32846"/>
                    <a:pt x="521549" y="13"/>
                    <a:pt x="419493" y="13"/>
                  </a:cubicBezTo>
                  <a:close/>
                  <a:moveTo>
                    <a:pt x="423608" y="779155"/>
                  </a:moveTo>
                  <a:cubicBezTo>
                    <a:pt x="236625" y="779155"/>
                    <a:pt x="93104" y="639063"/>
                    <a:pt x="82371" y="446049"/>
                  </a:cubicBezTo>
                  <a:cubicBezTo>
                    <a:pt x="76443" y="339527"/>
                    <a:pt x="106181" y="248547"/>
                    <a:pt x="168297" y="182864"/>
                  </a:cubicBezTo>
                  <a:cubicBezTo>
                    <a:pt x="230045" y="117598"/>
                    <a:pt x="319238" y="81619"/>
                    <a:pt x="419493" y="81619"/>
                  </a:cubicBezTo>
                  <a:cubicBezTo>
                    <a:pt x="500203" y="81619"/>
                    <a:pt x="564197" y="105309"/>
                    <a:pt x="609760" y="152025"/>
                  </a:cubicBezTo>
                  <a:cubicBezTo>
                    <a:pt x="663938" y="207493"/>
                    <a:pt x="691113" y="294843"/>
                    <a:pt x="688455" y="404631"/>
                  </a:cubicBezTo>
                  <a:cubicBezTo>
                    <a:pt x="685669" y="517243"/>
                    <a:pt x="654337" y="779159"/>
                    <a:pt x="423651" y="779159"/>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F610AA5D-6B9B-AE2B-667B-D72865BF42F7}"/>
                </a:ext>
              </a:extLst>
            </p:cNvPr>
            <p:cNvSpPr/>
            <p:nvPr/>
          </p:nvSpPr>
          <p:spPr>
            <a:xfrm>
              <a:off x="5518789" y="1890433"/>
              <a:ext cx="391420" cy="378998"/>
            </a:xfrm>
            <a:custGeom>
              <a:avLst/>
              <a:gdLst>
                <a:gd name="connsiteX0" fmla="*/ 391420 w 391420"/>
                <a:gd name="connsiteY0" fmla="*/ 186769 h 378998"/>
                <a:gd name="connsiteX1" fmla="*/ 171617 w 391420"/>
                <a:gd name="connsiteY1" fmla="*/ 0 h 378998"/>
                <a:gd name="connsiteX2" fmla="*/ 0 w 391420"/>
                <a:gd name="connsiteY2" fmla="*/ 179855 h 378998"/>
                <a:gd name="connsiteX3" fmla="*/ 238272 w 391420"/>
                <a:gd name="connsiteY3" fmla="*/ 378999 h 378998"/>
                <a:gd name="connsiteX4" fmla="*/ 391420 w 391420"/>
                <a:gd name="connsiteY4" fmla="*/ 186769 h 378998"/>
                <a:gd name="connsiteX5" fmla="*/ 238272 w 391420"/>
                <a:gd name="connsiteY5" fmla="*/ 297359 h 378998"/>
                <a:gd name="connsiteX6" fmla="*/ 81691 w 391420"/>
                <a:gd name="connsiteY6" fmla="*/ 179907 h 378998"/>
                <a:gd name="connsiteX7" fmla="*/ 171617 w 391420"/>
                <a:gd name="connsiteY7" fmla="*/ 81726 h 378998"/>
                <a:gd name="connsiteX8" fmla="*/ 309750 w 391420"/>
                <a:gd name="connsiteY8" fmla="*/ 186808 h 378998"/>
                <a:gd name="connsiteX9" fmla="*/ 238272 w 391420"/>
                <a:gd name="connsiteY9" fmla="*/ 297363 h 37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20" h="378998">
                  <a:moveTo>
                    <a:pt x="391420" y="186769"/>
                  </a:moveTo>
                  <a:cubicBezTo>
                    <a:pt x="391420" y="76698"/>
                    <a:pt x="275593" y="0"/>
                    <a:pt x="171617" y="0"/>
                  </a:cubicBezTo>
                  <a:cubicBezTo>
                    <a:pt x="67358" y="0"/>
                    <a:pt x="0" y="70607"/>
                    <a:pt x="0" y="179855"/>
                  </a:cubicBezTo>
                  <a:cubicBezTo>
                    <a:pt x="0" y="287097"/>
                    <a:pt x="131013" y="378999"/>
                    <a:pt x="238272" y="378999"/>
                  </a:cubicBezTo>
                  <a:cubicBezTo>
                    <a:pt x="349848" y="379050"/>
                    <a:pt x="391420" y="261144"/>
                    <a:pt x="391420" y="186769"/>
                  </a:cubicBezTo>
                  <a:close/>
                  <a:moveTo>
                    <a:pt x="238272" y="297359"/>
                  </a:moveTo>
                  <a:cubicBezTo>
                    <a:pt x="173576" y="297359"/>
                    <a:pt x="81691" y="236580"/>
                    <a:pt x="81691" y="179907"/>
                  </a:cubicBezTo>
                  <a:cubicBezTo>
                    <a:pt x="81691" y="135103"/>
                    <a:pt x="97298" y="81726"/>
                    <a:pt x="171617" y="81726"/>
                  </a:cubicBezTo>
                  <a:cubicBezTo>
                    <a:pt x="234188" y="81726"/>
                    <a:pt x="309750" y="128575"/>
                    <a:pt x="309750" y="186808"/>
                  </a:cubicBezTo>
                  <a:cubicBezTo>
                    <a:pt x="309750" y="210129"/>
                    <a:pt x="297611" y="297363"/>
                    <a:pt x="238272" y="297363"/>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4B15F598-A8A9-17B6-508A-0763DEA4732B}"/>
                </a:ext>
              </a:extLst>
            </p:cNvPr>
            <p:cNvSpPr/>
            <p:nvPr/>
          </p:nvSpPr>
          <p:spPr>
            <a:xfrm>
              <a:off x="4572205" y="2533710"/>
              <a:ext cx="382640" cy="401157"/>
            </a:xfrm>
            <a:custGeom>
              <a:avLst/>
              <a:gdLst>
                <a:gd name="connsiteX0" fmla="*/ 378400 w 382640"/>
                <a:gd name="connsiteY0" fmla="*/ 169713 h 401157"/>
                <a:gd name="connsiteX1" fmla="*/ 158631 w 382640"/>
                <a:gd name="connsiteY1" fmla="*/ 1160 h 401157"/>
                <a:gd name="connsiteX2" fmla="*/ 26880 w 382640"/>
                <a:gd name="connsiteY2" fmla="*/ 78030 h 401157"/>
                <a:gd name="connsiteX3" fmla="*/ 13202 w 382640"/>
                <a:gd name="connsiteY3" fmla="*/ 246167 h 401157"/>
                <a:gd name="connsiteX4" fmla="*/ 226143 w 382640"/>
                <a:gd name="connsiteY4" fmla="*/ 401157 h 401157"/>
                <a:gd name="connsiteX5" fmla="*/ 262576 w 382640"/>
                <a:gd name="connsiteY5" fmla="*/ 397608 h 401157"/>
                <a:gd name="connsiteX6" fmla="*/ 378404 w 382640"/>
                <a:gd name="connsiteY6" fmla="*/ 169717 h 401157"/>
                <a:gd name="connsiteX7" fmla="*/ 246563 w 382640"/>
                <a:gd name="connsiteY7" fmla="*/ 317520 h 401157"/>
                <a:gd name="connsiteX8" fmla="*/ 90299 w 382640"/>
                <a:gd name="connsiteY8" fmla="*/ 219172 h 401157"/>
                <a:gd name="connsiteX9" fmla="*/ 95657 w 382640"/>
                <a:gd name="connsiteY9" fmla="*/ 122178 h 401157"/>
                <a:gd name="connsiteX10" fmla="*/ 166196 w 382640"/>
                <a:gd name="connsiteY10" fmla="*/ 82479 h 401157"/>
                <a:gd name="connsiteX11" fmla="*/ 182171 w 382640"/>
                <a:gd name="connsiteY11" fmla="*/ 81742 h 401157"/>
                <a:gd name="connsiteX12" fmla="*/ 297582 w 382640"/>
                <a:gd name="connsiteY12" fmla="*/ 181063 h 401157"/>
                <a:gd name="connsiteX13" fmla="*/ 246567 w 382640"/>
                <a:gd name="connsiteY13" fmla="*/ 317520 h 40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2640" h="401157">
                  <a:moveTo>
                    <a:pt x="378400" y="169713"/>
                  </a:moveTo>
                  <a:cubicBezTo>
                    <a:pt x="362395" y="56461"/>
                    <a:pt x="275967" y="-9705"/>
                    <a:pt x="158631" y="1160"/>
                  </a:cubicBezTo>
                  <a:cubicBezTo>
                    <a:pt x="103042" y="6265"/>
                    <a:pt x="55023" y="34280"/>
                    <a:pt x="26880" y="78030"/>
                  </a:cubicBezTo>
                  <a:cubicBezTo>
                    <a:pt x="-3424" y="125196"/>
                    <a:pt x="-8280" y="184920"/>
                    <a:pt x="13202" y="246167"/>
                  </a:cubicBezTo>
                  <a:cubicBezTo>
                    <a:pt x="45212" y="337566"/>
                    <a:pt x="135896" y="401157"/>
                    <a:pt x="226143" y="401157"/>
                  </a:cubicBezTo>
                  <a:cubicBezTo>
                    <a:pt x="238346" y="401157"/>
                    <a:pt x="250519" y="400017"/>
                    <a:pt x="262576" y="397608"/>
                  </a:cubicBezTo>
                  <a:cubicBezTo>
                    <a:pt x="316322" y="386876"/>
                    <a:pt x="402784" y="342976"/>
                    <a:pt x="378404" y="169717"/>
                  </a:cubicBezTo>
                  <a:close/>
                  <a:moveTo>
                    <a:pt x="246563" y="317520"/>
                  </a:moveTo>
                  <a:cubicBezTo>
                    <a:pt x="185921" y="329693"/>
                    <a:pt x="112935" y="283667"/>
                    <a:pt x="90299" y="219172"/>
                  </a:cubicBezTo>
                  <a:cubicBezTo>
                    <a:pt x="77359" y="182168"/>
                    <a:pt x="79232" y="147694"/>
                    <a:pt x="95657" y="122178"/>
                  </a:cubicBezTo>
                  <a:cubicBezTo>
                    <a:pt x="110273" y="99393"/>
                    <a:pt x="135322" y="85291"/>
                    <a:pt x="166196" y="82479"/>
                  </a:cubicBezTo>
                  <a:cubicBezTo>
                    <a:pt x="170765" y="82080"/>
                    <a:pt x="176157" y="81742"/>
                    <a:pt x="182171" y="81742"/>
                  </a:cubicBezTo>
                  <a:cubicBezTo>
                    <a:pt x="221583" y="81742"/>
                    <a:pt x="285491" y="95389"/>
                    <a:pt x="297582" y="181063"/>
                  </a:cubicBezTo>
                  <a:cubicBezTo>
                    <a:pt x="314809" y="303842"/>
                    <a:pt x="263425" y="314138"/>
                    <a:pt x="246567" y="317520"/>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8" name="Freeform: Shape 47">
              <a:extLst>
                <a:ext uri="{FF2B5EF4-FFF2-40B4-BE49-F238E27FC236}">
                  <a16:creationId xmlns:a16="http://schemas.microsoft.com/office/drawing/2014/main" id="{D72DE816-8A1B-AD75-9710-F24A92CD1C60}"/>
                </a:ext>
              </a:extLst>
            </p:cNvPr>
            <p:cNvSpPr/>
            <p:nvPr/>
          </p:nvSpPr>
          <p:spPr>
            <a:xfrm>
              <a:off x="5001169" y="2198121"/>
              <a:ext cx="737727" cy="748687"/>
            </a:xfrm>
            <a:custGeom>
              <a:avLst/>
              <a:gdLst>
                <a:gd name="connsiteX0" fmla="*/ 733947 w 737727"/>
                <a:gd name="connsiteY0" fmla="*/ 358369 h 748687"/>
                <a:gd name="connsiteX1" fmla="*/ 274204 w 737727"/>
                <a:gd name="connsiteY1" fmla="*/ 0 h 748687"/>
                <a:gd name="connsiteX2" fmla="*/ 0 w 737727"/>
                <a:gd name="connsiteY2" fmla="*/ 352660 h 748687"/>
                <a:gd name="connsiteX3" fmla="*/ 389830 w 737727"/>
                <a:gd name="connsiteY3" fmla="*/ 748688 h 748687"/>
                <a:gd name="connsiteX4" fmla="*/ 662474 w 737727"/>
                <a:gd name="connsiteY4" fmla="*/ 644343 h 748687"/>
                <a:gd name="connsiteX5" fmla="*/ 733952 w 737727"/>
                <a:gd name="connsiteY5" fmla="*/ 358369 h 748687"/>
                <a:gd name="connsiteX6" fmla="*/ 601541 w 737727"/>
                <a:gd name="connsiteY6" fmla="*/ 589942 h 748687"/>
                <a:gd name="connsiteX7" fmla="*/ 389821 w 737727"/>
                <a:gd name="connsiteY7" fmla="*/ 667009 h 748687"/>
                <a:gd name="connsiteX8" fmla="*/ 81679 w 737727"/>
                <a:gd name="connsiteY8" fmla="*/ 352656 h 748687"/>
                <a:gd name="connsiteX9" fmla="*/ 274209 w 737727"/>
                <a:gd name="connsiteY9" fmla="*/ 81683 h 748687"/>
                <a:gd name="connsiteX10" fmla="*/ 652839 w 737727"/>
                <a:gd name="connsiteY10" fmla="*/ 367572 h 748687"/>
                <a:gd name="connsiteX11" fmla="*/ 601537 w 737727"/>
                <a:gd name="connsiteY11" fmla="*/ 589938 h 74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727" h="748687">
                  <a:moveTo>
                    <a:pt x="733947" y="358369"/>
                  </a:moveTo>
                  <a:cubicBezTo>
                    <a:pt x="707244" y="123075"/>
                    <a:pt x="482447" y="0"/>
                    <a:pt x="274204" y="0"/>
                  </a:cubicBezTo>
                  <a:cubicBezTo>
                    <a:pt x="149114" y="0"/>
                    <a:pt x="0" y="61178"/>
                    <a:pt x="0" y="352660"/>
                  </a:cubicBezTo>
                  <a:cubicBezTo>
                    <a:pt x="0" y="552541"/>
                    <a:pt x="193100" y="748688"/>
                    <a:pt x="389830" y="748688"/>
                  </a:cubicBezTo>
                  <a:cubicBezTo>
                    <a:pt x="507252" y="748688"/>
                    <a:pt x="601549" y="712589"/>
                    <a:pt x="662474" y="644343"/>
                  </a:cubicBezTo>
                  <a:cubicBezTo>
                    <a:pt x="723686" y="575729"/>
                    <a:pt x="747749" y="479507"/>
                    <a:pt x="733952" y="358369"/>
                  </a:cubicBezTo>
                  <a:close/>
                  <a:moveTo>
                    <a:pt x="601541" y="589942"/>
                  </a:moveTo>
                  <a:cubicBezTo>
                    <a:pt x="544696" y="653649"/>
                    <a:pt x="455037" y="667009"/>
                    <a:pt x="389821" y="667009"/>
                  </a:cubicBezTo>
                  <a:cubicBezTo>
                    <a:pt x="237193" y="667009"/>
                    <a:pt x="81679" y="508384"/>
                    <a:pt x="81679" y="352656"/>
                  </a:cubicBezTo>
                  <a:cubicBezTo>
                    <a:pt x="81679" y="109779"/>
                    <a:pt x="191548" y="81683"/>
                    <a:pt x="274209" y="81683"/>
                  </a:cubicBezTo>
                  <a:cubicBezTo>
                    <a:pt x="441977" y="81683"/>
                    <a:pt x="631690" y="181908"/>
                    <a:pt x="652839" y="367572"/>
                  </a:cubicBezTo>
                  <a:cubicBezTo>
                    <a:pt x="663854" y="464634"/>
                    <a:pt x="646611" y="539459"/>
                    <a:pt x="601537" y="589938"/>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517BE130-AC0F-9ABB-0C69-1B1E366DFF90}"/>
                </a:ext>
              </a:extLst>
            </p:cNvPr>
            <p:cNvSpPr/>
            <p:nvPr/>
          </p:nvSpPr>
          <p:spPr>
            <a:xfrm>
              <a:off x="4918564" y="3028235"/>
              <a:ext cx="436876" cy="395590"/>
            </a:xfrm>
            <a:custGeom>
              <a:avLst/>
              <a:gdLst>
                <a:gd name="connsiteX0" fmla="*/ 220506 w 436876"/>
                <a:gd name="connsiteY0" fmla="*/ 0 h 395590"/>
                <a:gd name="connsiteX1" fmla="*/ 0 w 436876"/>
                <a:gd name="connsiteY1" fmla="*/ 183336 h 395590"/>
                <a:gd name="connsiteX2" fmla="*/ 220506 w 436876"/>
                <a:gd name="connsiteY2" fmla="*/ 395591 h 395590"/>
                <a:gd name="connsiteX3" fmla="*/ 436876 w 436876"/>
                <a:gd name="connsiteY3" fmla="*/ 237051 h 395590"/>
                <a:gd name="connsiteX4" fmla="*/ 220506 w 436876"/>
                <a:gd name="connsiteY4" fmla="*/ 0 h 395590"/>
                <a:gd name="connsiteX5" fmla="*/ 220506 w 436876"/>
                <a:gd name="connsiteY5" fmla="*/ 313852 h 395590"/>
                <a:gd name="connsiteX6" fmla="*/ 81688 w 436876"/>
                <a:gd name="connsiteY6" fmla="*/ 183289 h 395590"/>
                <a:gd name="connsiteX7" fmla="*/ 220506 w 436876"/>
                <a:gd name="connsiteY7" fmla="*/ 81640 h 395590"/>
                <a:gd name="connsiteX8" fmla="*/ 355206 w 436876"/>
                <a:gd name="connsiteY8" fmla="*/ 237000 h 395590"/>
                <a:gd name="connsiteX9" fmla="*/ 220506 w 436876"/>
                <a:gd name="connsiteY9" fmla="*/ 313852 h 39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876" h="395590">
                  <a:moveTo>
                    <a:pt x="220506" y="0"/>
                  </a:moveTo>
                  <a:cubicBezTo>
                    <a:pt x="114439" y="0"/>
                    <a:pt x="0" y="70089"/>
                    <a:pt x="0" y="183336"/>
                  </a:cubicBezTo>
                  <a:cubicBezTo>
                    <a:pt x="0" y="290458"/>
                    <a:pt x="109248" y="395591"/>
                    <a:pt x="220506" y="395591"/>
                  </a:cubicBezTo>
                  <a:cubicBezTo>
                    <a:pt x="353967" y="395591"/>
                    <a:pt x="436876" y="334863"/>
                    <a:pt x="436876" y="237051"/>
                  </a:cubicBezTo>
                  <a:cubicBezTo>
                    <a:pt x="436876" y="132522"/>
                    <a:pt x="335026" y="0"/>
                    <a:pt x="220506" y="0"/>
                  </a:cubicBezTo>
                  <a:close/>
                  <a:moveTo>
                    <a:pt x="220506" y="313852"/>
                  </a:moveTo>
                  <a:cubicBezTo>
                    <a:pt x="154335" y="313852"/>
                    <a:pt x="81688" y="245525"/>
                    <a:pt x="81688" y="183289"/>
                  </a:cubicBezTo>
                  <a:cubicBezTo>
                    <a:pt x="81688" y="122475"/>
                    <a:pt x="153482" y="81640"/>
                    <a:pt x="220506" y="81640"/>
                  </a:cubicBezTo>
                  <a:cubicBezTo>
                    <a:pt x="279644" y="81640"/>
                    <a:pt x="355206" y="168754"/>
                    <a:pt x="355206" y="237000"/>
                  </a:cubicBezTo>
                  <a:cubicBezTo>
                    <a:pt x="355206" y="308344"/>
                    <a:pt x="252117" y="313852"/>
                    <a:pt x="220506" y="313852"/>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50" name="Freeform: Shape 49">
              <a:extLst>
                <a:ext uri="{FF2B5EF4-FFF2-40B4-BE49-F238E27FC236}">
                  <a16:creationId xmlns:a16="http://schemas.microsoft.com/office/drawing/2014/main" id="{C3AE256B-AABC-B9F8-75C7-5331B306779E}"/>
                </a:ext>
              </a:extLst>
            </p:cNvPr>
            <p:cNvSpPr/>
            <p:nvPr/>
          </p:nvSpPr>
          <p:spPr>
            <a:xfrm>
              <a:off x="5766646" y="2673077"/>
              <a:ext cx="557271" cy="507080"/>
            </a:xfrm>
            <a:custGeom>
              <a:avLst/>
              <a:gdLst>
                <a:gd name="connsiteX0" fmla="*/ 274851 w 557271"/>
                <a:gd name="connsiteY0" fmla="*/ 0 h 507080"/>
                <a:gd name="connsiteX1" fmla="*/ 814 w 557271"/>
                <a:gd name="connsiteY1" fmla="*/ 274620 h 507080"/>
                <a:gd name="connsiteX2" fmla="*/ 49823 w 557271"/>
                <a:gd name="connsiteY2" fmla="*/ 417974 h 507080"/>
                <a:gd name="connsiteX3" fmla="*/ 278653 w 557271"/>
                <a:gd name="connsiteY3" fmla="*/ 507080 h 507080"/>
                <a:gd name="connsiteX4" fmla="*/ 557272 w 557271"/>
                <a:gd name="connsiteY4" fmla="*/ 253540 h 507080"/>
                <a:gd name="connsiteX5" fmla="*/ 274851 w 557271"/>
                <a:gd name="connsiteY5" fmla="*/ 0 h 507080"/>
                <a:gd name="connsiteX6" fmla="*/ 278653 w 557271"/>
                <a:gd name="connsiteY6" fmla="*/ 425359 h 507080"/>
                <a:gd name="connsiteX7" fmla="*/ 110152 w 557271"/>
                <a:gd name="connsiteY7" fmla="*/ 362874 h 507080"/>
                <a:gd name="connsiteX8" fmla="*/ 82171 w 557271"/>
                <a:gd name="connsiteY8" fmla="*/ 281971 h 507080"/>
                <a:gd name="connsiteX9" fmla="*/ 274851 w 557271"/>
                <a:gd name="connsiteY9" fmla="*/ 81640 h 507080"/>
                <a:gd name="connsiteX10" fmla="*/ 475585 w 557271"/>
                <a:gd name="connsiteY10" fmla="*/ 253493 h 507080"/>
                <a:gd name="connsiteX11" fmla="*/ 278653 w 557271"/>
                <a:gd name="connsiteY11" fmla="*/ 425363 h 5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1" h="507080">
                  <a:moveTo>
                    <a:pt x="274851" y="0"/>
                  </a:moveTo>
                  <a:cubicBezTo>
                    <a:pt x="118870" y="0"/>
                    <a:pt x="16454" y="102669"/>
                    <a:pt x="814" y="274620"/>
                  </a:cubicBezTo>
                  <a:cubicBezTo>
                    <a:pt x="-4042" y="327997"/>
                    <a:pt x="12901" y="377576"/>
                    <a:pt x="49823" y="417974"/>
                  </a:cubicBezTo>
                  <a:cubicBezTo>
                    <a:pt x="100756" y="473764"/>
                    <a:pt x="186314" y="507080"/>
                    <a:pt x="278653" y="507080"/>
                  </a:cubicBezTo>
                  <a:cubicBezTo>
                    <a:pt x="429675" y="507080"/>
                    <a:pt x="557272" y="390966"/>
                    <a:pt x="557272" y="253540"/>
                  </a:cubicBezTo>
                  <a:cubicBezTo>
                    <a:pt x="557272" y="116063"/>
                    <a:pt x="427917" y="0"/>
                    <a:pt x="274851" y="0"/>
                  </a:cubicBezTo>
                  <a:close/>
                  <a:moveTo>
                    <a:pt x="278653" y="425359"/>
                  </a:moveTo>
                  <a:cubicBezTo>
                    <a:pt x="209871" y="425359"/>
                    <a:pt x="145342" y="401433"/>
                    <a:pt x="110152" y="362874"/>
                  </a:cubicBezTo>
                  <a:cubicBezTo>
                    <a:pt x="88871" y="339518"/>
                    <a:pt x="79445" y="312309"/>
                    <a:pt x="82171" y="281971"/>
                  </a:cubicBezTo>
                  <a:cubicBezTo>
                    <a:pt x="94061" y="150957"/>
                    <a:pt x="160712" y="81640"/>
                    <a:pt x="274851" y="81640"/>
                  </a:cubicBezTo>
                  <a:cubicBezTo>
                    <a:pt x="381771" y="81640"/>
                    <a:pt x="475585" y="161939"/>
                    <a:pt x="475585" y="253493"/>
                  </a:cubicBezTo>
                  <a:cubicBezTo>
                    <a:pt x="475585" y="346650"/>
                    <a:pt x="385406" y="425363"/>
                    <a:pt x="278653" y="425363"/>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grpSp>
      <p:sp>
        <p:nvSpPr>
          <p:cNvPr id="51" name="Graphic 16">
            <a:extLst>
              <a:ext uri="{FF2B5EF4-FFF2-40B4-BE49-F238E27FC236}">
                <a16:creationId xmlns:a16="http://schemas.microsoft.com/office/drawing/2014/main" id="{AE9FDD68-1F04-206C-7DB8-01A7329B2E6E}"/>
              </a:ext>
            </a:extLst>
          </p:cNvPr>
          <p:cNvSpPr/>
          <p:nvPr/>
        </p:nvSpPr>
        <p:spPr>
          <a:xfrm>
            <a:off x="7023244" y="3715990"/>
            <a:ext cx="294009" cy="232644"/>
          </a:xfrm>
          <a:custGeom>
            <a:avLst/>
            <a:gdLst>
              <a:gd name="connsiteX0" fmla="*/ 4634551 w 4640465"/>
              <a:gd name="connsiteY0" fmla="*/ 341477 h 3147727"/>
              <a:gd name="connsiteX1" fmla="*/ 4229501 w 4640465"/>
              <a:gd name="connsiteY1" fmla="*/ 519 h 3147727"/>
              <a:gd name="connsiteX2" fmla="*/ 1472584 w 4640465"/>
              <a:gd name="connsiteY2" fmla="*/ 0 h 3147727"/>
              <a:gd name="connsiteX3" fmla="*/ 0 w 4640465"/>
              <a:gd name="connsiteY3" fmla="*/ 1445324 h 3147727"/>
              <a:gd name="connsiteX4" fmla="*/ 0 w 4640465"/>
              <a:gd name="connsiteY4" fmla="*/ 2628329 h 3147727"/>
              <a:gd name="connsiteX5" fmla="*/ 379753 w 4640465"/>
              <a:gd name="connsiteY5" fmla="*/ 3130111 h 3147727"/>
              <a:gd name="connsiteX6" fmla="*/ 512610 w 4640465"/>
              <a:gd name="connsiteY6" fmla="*/ 3147728 h 3147727"/>
              <a:gd name="connsiteX7" fmla="*/ 694021 w 4640465"/>
              <a:gd name="connsiteY7" fmla="*/ 3113395 h 3147727"/>
              <a:gd name="connsiteX8" fmla="*/ 851875 w 4640465"/>
              <a:gd name="connsiteY8" fmla="*/ 3015231 h 3147727"/>
              <a:gd name="connsiteX9" fmla="*/ 993690 w 4640465"/>
              <a:gd name="connsiteY9" fmla="*/ 2875525 h 3147727"/>
              <a:gd name="connsiteX10" fmla="*/ 1008508 w 4640465"/>
              <a:gd name="connsiteY10" fmla="*/ 2884634 h 3147727"/>
              <a:gd name="connsiteX11" fmla="*/ 1802664 w 4640465"/>
              <a:gd name="connsiteY11" fmla="*/ 2649726 h 3147727"/>
              <a:gd name="connsiteX12" fmla="*/ 1829470 w 4640465"/>
              <a:gd name="connsiteY12" fmla="*/ 2592633 h 3147727"/>
              <a:gd name="connsiteX13" fmla="*/ 1913824 w 4640465"/>
              <a:gd name="connsiteY13" fmla="*/ 2374403 h 3147727"/>
              <a:gd name="connsiteX14" fmla="*/ 2726968 w 4640465"/>
              <a:gd name="connsiteY14" fmla="*/ 2154467 h 3147727"/>
              <a:gd name="connsiteX15" fmla="*/ 2726064 w 4640465"/>
              <a:gd name="connsiteY15" fmla="*/ 3142627 h 3147727"/>
              <a:gd name="connsiteX16" fmla="*/ 2828934 w 4640465"/>
              <a:gd name="connsiteY16" fmla="*/ 3142713 h 3147727"/>
              <a:gd name="connsiteX17" fmla="*/ 2830524 w 4640465"/>
              <a:gd name="connsiteY17" fmla="*/ 1380468 h 3147727"/>
              <a:gd name="connsiteX18" fmla="*/ 2585119 w 4640465"/>
              <a:gd name="connsiteY18" fmla="*/ 1135063 h 3147727"/>
              <a:gd name="connsiteX19" fmla="*/ 2476390 w 4640465"/>
              <a:gd name="connsiteY19" fmla="*/ 1135063 h 3147727"/>
              <a:gd name="connsiteX20" fmla="*/ 2212687 w 4640465"/>
              <a:gd name="connsiteY20" fmla="*/ 1315956 h 3147727"/>
              <a:gd name="connsiteX21" fmla="*/ 1737984 w 4640465"/>
              <a:gd name="connsiteY21" fmla="*/ 2545167 h 3147727"/>
              <a:gd name="connsiteX22" fmla="*/ 1736964 w 4640465"/>
              <a:gd name="connsiteY22" fmla="*/ 2547426 h 3147727"/>
              <a:gd name="connsiteX23" fmla="*/ 1712117 w 4640465"/>
              <a:gd name="connsiteY23" fmla="*/ 2600970 h 3147727"/>
              <a:gd name="connsiteX24" fmla="*/ 1057649 w 4640465"/>
              <a:gd name="connsiteY24" fmla="*/ 2794318 h 3147727"/>
              <a:gd name="connsiteX25" fmla="*/ 864249 w 4640465"/>
              <a:gd name="connsiteY25" fmla="*/ 2139893 h 3147727"/>
              <a:gd name="connsiteX26" fmla="*/ 980347 w 4640465"/>
              <a:gd name="connsiteY26" fmla="*/ 1998815 h 3147727"/>
              <a:gd name="connsiteX27" fmla="*/ 2189927 w 4640465"/>
              <a:gd name="connsiteY27" fmla="*/ 1115891 h 3147727"/>
              <a:gd name="connsiteX28" fmla="*/ 2442263 w 4640465"/>
              <a:gd name="connsiteY28" fmla="*/ 1033831 h 3147727"/>
              <a:gd name="connsiteX29" fmla="*/ 2615135 w 4640465"/>
              <a:gd name="connsiteY29" fmla="*/ 1033831 h 3147727"/>
              <a:gd name="connsiteX30" fmla="*/ 2839024 w 4640465"/>
              <a:gd name="connsiteY30" fmla="*/ 1126572 h 3147727"/>
              <a:gd name="connsiteX31" fmla="*/ 2931765 w 4640465"/>
              <a:gd name="connsiteY31" fmla="*/ 1350460 h 3147727"/>
              <a:gd name="connsiteX32" fmla="*/ 2931765 w 4640465"/>
              <a:gd name="connsiteY32" fmla="*/ 3142670 h 3147727"/>
              <a:gd name="connsiteX33" fmla="*/ 3034635 w 4640465"/>
              <a:gd name="connsiteY33" fmla="*/ 3142670 h 3147727"/>
              <a:gd name="connsiteX34" fmla="*/ 3034635 w 4640465"/>
              <a:gd name="connsiteY34" fmla="*/ 2071322 h 3147727"/>
              <a:gd name="connsiteX35" fmla="*/ 3066632 w 4640465"/>
              <a:gd name="connsiteY35" fmla="*/ 2062784 h 3147727"/>
              <a:gd name="connsiteX36" fmla="*/ 4060665 w 4640465"/>
              <a:gd name="connsiteY36" fmla="*/ 1365796 h 3147727"/>
              <a:gd name="connsiteX37" fmla="*/ 4561128 w 4640465"/>
              <a:gd name="connsiteY37" fmla="*/ 653122 h 3147727"/>
              <a:gd name="connsiteX38" fmla="*/ 4634508 w 4640465"/>
              <a:gd name="connsiteY38" fmla="*/ 341498 h 3147727"/>
              <a:gd name="connsiteX39" fmla="*/ 2308660 w 4640465"/>
              <a:gd name="connsiteY39" fmla="*/ 1352989 h 3147727"/>
              <a:gd name="connsiteX40" fmla="*/ 2476445 w 4640465"/>
              <a:gd name="connsiteY40" fmla="*/ 1237929 h 3147727"/>
              <a:gd name="connsiteX41" fmla="*/ 2585175 w 4640465"/>
              <a:gd name="connsiteY41" fmla="*/ 1237929 h 3147727"/>
              <a:gd name="connsiteX42" fmla="*/ 2727710 w 4640465"/>
              <a:gd name="connsiteY42" fmla="*/ 1380395 h 3147727"/>
              <a:gd name="connsiteX43" fmla="*/ 2727088 w 4640465"/>
              <a:gd name="connsiteY43" fmla="*/ 2047722 h 3147727"/>
              <a:gd name="connsiteX44" fmla="*/ 1959892 w 4640465"/>
              <a:gd name="connsiteY44" fmla="*/ 2255369 h 3147727"/>
              <a:gd name="connsiteX45" fmla="*/ 4477503 w 4640465"/>
              <a:gd name="connsiteY45" fmla="*/ 593294 h 3147727"/>
              <a:gd name="connsiteX46" fmla="*/ 3976526 w 4640465"/>
              <a:gd name="connsiteY46" fmla="*/ 1306698 h 3147727"/>
              <a:gd name="connsiteX47" fmla="*/ 3040366 w 4640465"/>
              <a:gd name="connsiteY47" fmla="*/ 1963351 h 3147727"/>
              <a:gd name="connsiteX48" fmla="*/ 3034639 w 4640465"/>
              <a:gd name="connsiteY48" fmla="*/ 1964791 h 3147727"/>
              <a:gd name="connsiteX49" fmla="*/ 3034639 w 4640465"/>
              <a:gd name="connsiteY49" fmla="*/ 948436 h 3147727"/>
              <a:gd name="connsiteX50" fmla="*/ 3339550 w 4640465"/>
              <a:gd name="connsiteY50" fmla="*/ 643525 h 3147727"/>
              <a:gd name="connsiteX51" fmla="*/ 3641632 w 4640465"/>
              <a:gd name="connsiteY51" fmla="*/ 518388 h 3147727"/>
              <a:gd name="connsiteX52" fmla="*/ 3857604 w 4640465"/>
              <a:gd name="connsiteY52" fmla="*/ 518388 h 3147727"/>
              <a:gd name="connsiteX53" fmla="*/ 3857604 w 4640465"/>
              <a:gd name="connsiteY53" fmla="*/ 415518 h 3147727"/>
              <a:gd name="connsiteX54" fmla="*/ 3641632 w 4640465"/>
              <a:gd name="connsiteY54" fmla="*/ 415518 h 3147727"/>
              <a:gd name="connsiteX55" fmla="*/ 3266821 w 4640465"/>
              <a:gd name="connsiteY55" fmla="*/ 570796 h 3147727"/>
              <a:gd name="connsiteX56" fmla="*/ 3034644 w 4640465"/>
              <a:gd name="connsiteY56" fmla="*/ 802990 h 3147727"/>
              <a:gd name="connsiteX57" fmla="*/ 3034644 w 4640465"/>
              <a:gd name="connsiteY57" fmla="*/ 365193 h 3147727"/>
              <a:gd name="connsiteX58" fmla="*/ 2931774 w 4640465"/>
              <a:gd name="connsiteY58" fmla="*/ 365193 h 3147727"/>
              <a:gd name="connsiteX59" fmla="*/ 2931774 w 4640465"/>
              <a:gd name="connsiteY59" fmla="*/ 1075853 h 3147727"/>
              <a:gd name="connsiteX60" fmla="*/ 2911765 w 4640465"/>
              <a:gd name="connsiteY60" fmla="*/ 1053788 h 3147727"/>
              <a:gd name="connsiteX61" fmla="*/ 2615196 w 4640465"/>
              <a:gd name="connsiteY61" fmla="*/ 930961 h 3147727"/>
              <a:gd name="connsiteX62" fmla="*/ 2442322 w 4640465"/>
              <a:gd name="connsiteY62" fmla="*/ 930961 h 3147727"/>
              <a:gd name="connsiteX63" fmla="*/ 2129495 w 4640465"/>
              <a:gd name="connsiteY63" fmla="*/ 1032690 h 3147727"/>
              <a:gd name="connsiteX64" fmla="*/ 914600 w 4640465"/>
              <a:gd name="connsiteY64" fmla="*/ 1919730 h 3147727"/>
              <a:gd name="connsiteX65" fmla="*/ 773972 w 4640465"/>
              <a:gd name="connsiteY65" fmla="*/ 2090644 h 3147727"/>
              <a:gd name="connsiteX66" fmla="*/ 908171 w 4640465"/>
              <a:gd name="connsiteY66" fmla="*/ 2815406 h 3147727"/>
              <a:gd name="connsiteX67" fmla="*/ 781173 w 4640465"/>
              <a:gd name="connsiteY67" fmla="*/ 2940543 h 3147727"/>
              <a:gd name="connsiteX68" fmla="*/ 656606 w 4640465"/>
              <a:gd name="connsiteY68" fmla="*/ 3017597 h 3147727"/>
              <a:gd name="connsiteX69" fmla="*/ 406632 w 4640465"/>
              <a:gd name="connsiteY69" fmla="*/ 3030820 h 3147727"/>
              <a:gd name="connsiteX70" fmla="*/ 102862 w 4640465"/>
              <a:gd name="connsiteY70" fmla="*/ 2628282 h 3147727"/>
              <a:gd name="connsiteX71" fmla="*/ 102862 w 4640465"/>
              <a:gd name="connsiteY71" fmla="*/ 1445277 h 3147727"/>
              <a:gd name="connsiteX72" fmla="*/ 1472576 w 4640465"/>
              <a:gd name="connsiteY72" fmla="*/ 102823 h 3147727"/>
              <a:gd name="connsiteX73" fmla="*/ 4229543 w 4640465"/>
              <a:gd name="connsiteY73" fmla="*/ 103346 h 3147727"/>
              <a:gd name="connsiteX74" fmla="*/ 4533224 w 4640465"/>
              <a:gd name="connsiteY74" fmla="*/ 358879 h 3147727"/>
              <a:gd name="connsiteX75" fmla="*/ 4477503 w 4640465"/>
              <a:gd name="connsiteY75" fmla="*/ 593251 h 3147727"/>
              <a:gd name="connsiteX76" fmla="*/ 1090036 w 4640465"/>
              <a:gd name="connsiteY76" fmla="*/ 2263003 h 3147727"/>
              <a:gd name="connsiteX77" fmla="*/ 1180669 w 4640465"/>
              <a:gd name="connsiteY77" fmla="*/ 2568433 h 3147727"/>
              <a:gd name="connsiteX78" fmla="*/ 1131446 w 4640465"/>
              <a:gd name="connsiteY78" fmla="*/ 2658812 h 3147727"/>
              <a:gd name="connsiteX79" fmla="*/ 999729 w 4640465"/>
              <a:gd name="connsiteY79" fmla="*/ 2213814 h 3147727"/>
              <a:gd name="connsiteX80" fmla="*/ 1075493 w 4640465"/>
              <a:gd name="connsiteY80" fmla="*/ 2120352 h 3147727"/>
              <a:gd name="connsiteX81" fmla="*/ 1141377 w 4640465"/>
              <a:gd name="connsiteY81" fmla="*/ 2199314 h 3147727"/>
              <a:gd name="connsiteX82" fmla="*/ 1090041 w 4640465"/>
              <a:gd name="connsiteY82" fmla="*/ 2263020 h 314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640465" h="3147727">
                <a:moveTo>
                  <a:pt x="4634551" y="341477"/>
                </a:moveTo>
                <a:cubicBezTo>
                  <a:pt x="4600304" y="143907"/>
                  <a:pt x="4429883" y="519"/>
                  <a:pt x="4229501" y="519"/>
                </a:cubicBezTo>
                <a:lnTo>
                  <a:pt x="1472584" y="0"/>
                </a:lnTo>
                <a:cubicBezTo>
                  <a:pt x="660640" y="0"/>
                  <a:pt x="0" y="648338"/>
                  <a:pt x="0" y="1445324"/>
                </a:cubicBezTo>
                <a:lnTo>
                  <a:pt x="0" y="2628329"/>
                </a:lnTo>
                <a:cubicBezTo>
                  <a:pt x="0" y="2858813"/>
                  <a:pt x="159547" y="3069847"/>
                  <a:pt x="379753" y="3130111"/>
                </a:cubicBezTo>
                <a:cubicBezTo>
                  <a:pt x="423786" y="3141856"/>
                  <a:pt x="468427" y="3147728"/>
                  <a:pt x="512610" y="3147728"/>
                </a:cubicBezTo>
                <a:cubicBezTo>
                  <a:pt x="574593" y="3147728"/>
                  <a:pt x="635857" y="3136241"/>
                  <a:pt x="694021" y="3113395"/>
                </a:cubicBezTo>
                <a:cubicBezTo>
                  <a:pt x="752254" y="3090721"/>
                  <a:pt x="804859" y="3058145"/>
                  <a:pt x="851875" y="3015231"/>
                </a:cubicBezTo>
                <a:lnTo>
                  <a:pt x="993690" y="2875525"/>
                </a:lnTo>
                <a:cubicBezTo>
                  <a:pt x="998731" y="2878453"/>
                  <a:pt x="1003368" y="2881800"/>
                  <a:pt x="1008508" y="2884634"/>
                </a:cubicBezTo>
                <a:cubicBezTo>
                  <a:pt x="1292069" y="3038840"/>
                  <a:pt x="1648273" y="2933660"/>
                  <a:pt x="1802664" y="2649726"/>
                </a:cubicBezTo>
                <a:cubicBezTo>
                  <a:pt x="1810684" y="2634707"/>
                  <a:pt x="1822672" y="2608016"/>
                  <a:pt x="1829470" y="2592633"/>
                </a:cubicBezTo>
                <a:lnTo>
                  <a:pt x="1913824" y="2374403"/>
                </a:lnTo>
                <a:lnTo>
                  <a:pt x="2726968" y="2154467"/>
                </a:lnTo>
                <a:lnTo>
                  <a:pt x="2726064" y="3142627"/>
                </a:lnTo>
                <a:lnTo>
                  <a:pt x="2828934" y="3142713"/>
                </a:lnTo>
                <a:lnTo>
                  <a:pt x="2830524" y="1380468"/>
                </a:lnTo>
                <a:cubicBezTo>
                  <a:pt x="2830524" y="1245152"/>
                  <a:pt x="2720453" y="1135063"/>
                  <a:pt x="2585119" y="1135063"/>
                </a:cubicBezTo>
                <a:lnTo>
                  <a:pt x="2476390" y="1135063"/>
                </a:lnTo>
                <a:cubicBezTo>
                  <a:pt x="2360361" y="1135063"/>
                  <a:pt x="2254392" y="1207797"/>
                  <a:pt x="2212687" y="1315956"/>
                </a:cubicBezTo>
                <a:lnTo>
                  <a:pt x="1737984" y="2545167"/>
                </a:lnTo>
                <a:lnTo>
                  <a:pt x="1736964" y="2547426"/>
                </a:lnTo>
                <a:cubicBezTo>
                  <a:pt x="1732897" y="2556735"/>
                  <a:pt x="1720205" y="2585903"/>
                  <a:pt x="1712117" y="2600970"/>
                </a:cubicBezTo>
                <a:cubicBezTo>
                  <a:pt x="1584970" y="2834686"/>
                  <a:pt x="1291477" y="2921517"/>
                  <a:pt x="1057649" y="2794318"/>
                </a:cubicBezTo>
                <a:cubicBezTo>
                  <a:pt x="823933" y="2667068"/>
                  <a:pt x="737269" y="2373477"/>
                  <a:pt x="864249" y="2139893"/>
                </a:cubicBezTo>
                <a:cubicBezTo>
                  <a:pt x="893717" y="2085779"/>
                  <a:pt x="932812" y="2038313"/>
                  <a:pt x="980347" y="1998815"/>
                </a:cubicBezTo>
                <a:cubicBezTo>
                  <a:pt x="1003853" y="1979429"/>
                  <a:pt x="1410815" y="1682387"/>
                  <a:pt x="2189927" y="1115891"/>
                </a:cubicBezTo>
                <a:cubicBezTo>
                  <a:pt x="2263779" y="1062227"/>
                  <a:pt x="2351013" y="1033831"/>
                  <a:pt x="2442263" y="1033831"/>
                </a:cubicBezTo>
                <a:lnTo>
                  <a:pt x="2615135" y="1033831"/>
                </a:lnTo>
                <a:cubicBezTo>
                  <a:pt x="2699690" y="1033831"/>
                  <a:pt x="2779170" y="1066749"/>
                  <a:pt x="2839024" y="1126572"/>
                </a:cubicBezTo>
                <a:cubicBezTo>
                  <a:pt x="2898795" y="1186396"/>
                  <a:pt x="2931765" y="1265910"/>
                  <a:pt x="2931765" y="1350460"/>
                </a:cubicBezTo>
                <a:lnTo>
                  <a:pt x="2931765" y="3142670"/>
                </a:lnTo>
                <a:lnTo>
                  <a:pt x="3034635" y="3142670"/>
                </a:lnTo>
                <a:lnTo>
                  <a:pt x="3034635" y="2071322"/>
                </a:lnTo>
                <a:lnTo>
                  <a:pt x="3066632" y="2062784"/>
                </a:lnTo>
                <a:cubicBezTo>
                  <a:pt x="3468502" y="1953853"/>
                  <a:pt x="3821526" y="1706339"/>
                  <a:pt x="4060665" y="1365796"/>
                </a:cubicBezTo>
                <a:lnTo>
                  <a:pt x="4561128" y="653122"/>
                </a:lnTo>
                <a:cubicBezTo>
                  <a:pt x="4627221" y="562407"/>
                  <a:pt x="4653325" y="451818"/>
                  <a:pt x="4634508" y="341498"/>
                </a:cubicBezTo>
                <a:close/>
                <a:moveTo>
                  <a:pt x="2308660" y="1352989"/>
                </a:moveTo>
                <a:cubicBezTo>
                  <a:pt x="2335248" y="1284174"/>
                  <a:pt x="2402640" y="1237929"/>
                  <a:pt x="2476445" y="1237929"/>
                </a:cubicBezTo>
                <a:lnTo>
                  <a:pt x="2585175" y="1237929"/>
                </a:lnTo>
                <a:cubicBezTo>
                  <a:pt x="2663716" y="1237929"/>
                  <a:pt x="2727710" y="1301854"/>
                  <a:pt x="2727710" y="1380395"/>
                </a:cubicBezTo>
                <a:lnTo>
                  <a:pt x="2727088" y="2047722"/>
                </a:lnTo>
                <a:lnTo>
                  <a:pt x="1959892" y="2255369"/>
                </a:lnTo>
                <a:close/>
                <a:moveTo>
                  <a:pt x="4477503" y="593294"/>
                </a:moveTo>
                <a:lnTo>
                  <a:pt x="3976526" y="1306698"/>
                </a:lnTo>
                <a:cubicBezTo>
                  <a:pt x="3751129" y="1627596"/>
                  <a:pt x="3418456" y="1860867"/>
                  <a:pt x="3040366" y="1963351"/>
                </a:cubicBezTo>
                <a:lnTo>
                  <a:pt x="3034639" y="1964791"/>
                </a:lnTo>
                <a:lnTo>
                  <a:pt x="3034639" y="948436"/>
                </a:lnTo>
                <a:lnTo>
                  <a:pt x="3339550" y="643525"/>
                </a:lnTo>
                <a:cubicBezTo>
                  <a:pt x="3420200" y="562823"/>
                  <a:pt x="3527494" y="518388"/>
                  <a:pt x="3641632" y="518388"/>
                </a:cubicBezTo>
                <a:lnTo>
                  <a:pt x="3857604" y="518388"/>
                </a:lnTo>
                <a:lnTo>
                  <a:pt x="3857604" y="415518"/>
                </a:lnTo>
                <a:lnTo>
                  <a:pt x="3641632" y="415518"/>
                </a:lnTo>
                <a:cubicBezTo>
                  <a:pt x="3500036" y="415518"/>
                  <a:pt x="3366910" y="470652"/>
                  <a:pt x="3266821" y="570796"/>
                </a:cubicBezTo>
                <a:lnTo>
                  <a:pt x="3034644" y="802990"/>
                </a:lnTo>
                <a:lnTo>
                  <a:pt x="3034644" y="365193"/>
                </a:lnTo>
                <a:lnTo>
                  <a:pt x="2931774" y="365193"/>
                </a:lnTo>
                <a:lnTo>
                  <a:pt x="2931774" y="1075853"/>
                </a:lnTo>
                <a:cubicBezTo>
                  <a:pt x="2925293" y="1068404"/>
                  <a:pt x="2918864" y="1060885"/>
                  <a:pt x="2911765" y="1053788"/>
                </a:cubicBezTo>
                <a:cubicBezTo>
                  <a:pt x="2832504" y="974577"/>
                  <a:pt x="2727221" y="930961"/>
                  <a:pt x="2615196" y="930961"/>
                </a:cubicBezTo>
                <a:lnTo>
                  <a:pt x="2442322" y="930961"/>
                </a:lnTo>
                <a:cubicBezTo>
                  <a:pt x="2329221" y="930961"/>
                  <a:pt x="2220993" y="966138"/>
                  <a:pt x="2129495" y="1032690"/>
                </a:cubicBezTo>
                <a:cubicBezTo>
                  <a:pt x="1324666" y="1617806"/>
                  <a:pt x="938603" y="1899756"/>
                  <a:pt x="914600" y="1919730"/>
                </a:cubicBezTo>
                <a:cubicBezTo>
                  <a:pt x="857104" y="1967565"/>
                  <a:pt x="809771" y="2025060"/>
                  <a:pt x="773972" y="2090644"/>
                </a:cubicBezTo>
                <a:cubicBezTo>
                  <a:pt x="639676" y="2337588"/>
                  <a:pt x="702379" y="2639584"/>
                  <a:pt x="908171" y="2815406"/>
                </a:cubicBezTo>
                <a:lnTo>
                  <a:pt x="781173" y="2940543"/>
                </a:lnTo>
                <a:cubicBezTo>
                  <a:pt x="744959" y="2973560"/>
                  <a:pt x="703099" y="2999496"/>
                  <a:pt x="656606" y="3017597"/>
                </a:cubicBezTo>
                <a:cubicBezTo>
                  <a:pt x="577294" y="3048655"/>
                  <a:pt x="490630" y="3053242"/>
                  <a:pt x="406632" y="3030820"/>
                </a:cubicBezTo>
                <a:cubicBezTo>
                  <a:pt x="230579" y="2982617"/>
                  <a:pt x="102862" y="2813345"/>
                  <a:pt x="102862" y="2628282"/>
                </a:cubicBezTo>
                <a:lnTo>
                  <a:pt x="102862" y="1445277"/>
                </a:lnTo>
                <a:cubicBezTo>
                  <a:pt x="102862" y="705041"/>
                  <a:pt x="717295" y="102823"/>
                  <a:pt x="1472576" y="102823"/>
                </a:cubicBezTo>
                <a:lnTo>
                  <a:pt x="4229543" y="103346"/>
                </a:lnTo>
                <a:cubicBezTo>
                  <a:pt x="4379819" y="103346"/>
                  <a:pt x="4507507" y="210836"/>
                  <a:pt x="4533224" y="358879"/>
                </a:cubicBezTo>
                <a:cubicBezTo>
                  <a:pt x="4547197" y="441424"/>
                  <a:pt x="4527609" y="524384"/>
                  <a:pt x="4477503" y="593251"/>
                </a:cubicBezTo>
                <a:close/>
                <a:moveTo>
                  <a:pt x="1090036" y="2263003"/>
                </a:moveTo>
                <a:cubicBezTo>
                  <a:pt x="1030783" y="2371934"/>
                  <a:pt x="1071417" y="2508961"/>
                  <a:pt x="1180669" y="2568433"/>
                </a:cubicBezTo>
                <a:lnTo>
                  <a:pt x="1131446" y="2658812"/>
                </a:lnTo>
                <a:cubicBezTo>
                  <a:pt x="972404" y="2572200"/>
                  <a:pt x="913366" y="2372572"/>
                  <a:pt x="999729" y="2213814"/>
                </a:cubicBezTo>
                <a:cubicBezTo>
                  <a:pt x="1019485" y="2177496"/>
                  <a:pt x="1045708" y="2145200"/>
                  <a:pt x="1075493" y="2120352"/>
                </a:cubicBezTo>
                <a:lnTo>
                  <a:pt x="1141377" y="2199314"/>
                </a:lnTo>
                <a:cubicBezTo>
                  <a:pt x="1121772" y="2215738"/>
                  <a:pt x="1103521" y="2238327"/>
                  <a:pt x="1090041" y="2263020"/>
                </a:cubicBezTo>
                <a:close/>
              </a:path>
            </a:pathLst>
          </a:custGeom>
          <a:solidFill>
            <a:srgbClr val="FFFFFF"/>
          </a:solid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grpSp>
        <p:nvGrpSpPr>
          <p:cNvPr id="59" name="Graphic 54">
            <a:extLst>
              <a:ext uri="{FF2B5EF4-FFF2-40B4-BE49-F238E27FC236}">
                <a16:creationId xmlns:a16="http://schemas.microsoft.com/office/drawing/2014/main" id="{64F61529-C5BE-47A5-D660-EB91B55C1E72}"/>
              </a:ext>
            </a:extLst>
          </p:cNvPr>
          <p:cNvGrpSpPr/>
          <p:nvPr/>
        </p:nvGrpSpPr>
        <p:grpSpPr>
          <a:xfrm>
            <a:off x="7028198" y="2008252"/>
            <a:ext cx="339020" cy="293838"/>
            <a:chOff x="2106916" y="601026"/>
            <a:chExt cx="4940607" cy="3959715"/>
          </a:xfrm>
          <a:solidFill>
            <a:srgbClr val="FFFFFF"/>
          </a:solidFill>
        </p:grpSpPr>
        <p:sp>
          <p:nvSpPr>
            <p:cNvPr id="60" name="Freeform: Shape 59">
              <a:extLst>
                <a:ext uri="{FF2B5EF4-FFF2-40B4-BE49-F238E27FC236}">
                  <a16:creationId xmlns:a16="http://schemas.microsoft.com/office/drawing/2014/main" id="{A1B846EE-9B07-0F9E-C249-6A4571C56C1E}"/>
                </a:ext>
              </a:extLst>
            </p:cNvPr>
            <p:cNvSpPr/>
            <p:nvPr/>
          </p:nvSpPr>
          <p:spPr>
            <a:xfrm>
              <a:off x="3935882" y="1281931"/>
              <a:ext cx="1260916" cy="1239493"/>
            </a:xfrm>
            <a:custGeom>
              <a:avLst/>
              <a:gdLst>
                <a:gd name="connsiteX0" fmla="*/ 1183729 w 1260916"/>
                <a:gd name="connsiteY0" fmla="*/ 0 h 1239493"/>
                <a:gd name="connsiteX1" fmla="*/ 77148 w 1260916"/>
                <a:gd name="connsiteY1" fmla="*/ 0 h 1239493"/>
                <a:gd name="connsiteX2" fmla="*/ 7779 w 1260916"/>
                <a:gd name="connsiteY2" fmla="*/ 43381 h 1239493"/>
                <a:gd name="connsiteX3" fmla="*/ 16403 w 1260916"/>
                <a:gd name="connsiteY3" fmla="*/ 124721 h 1239493"/>
                <a:gd name="connsiteX4" fmla="*/ 556256 w 1260916"/>
                <a:gd name="connsiteY4" fmla="*/ 1183554 h 1239493"/>
                <a:gd name="connsiteX5" fmla="*/ 630447 w 1260916"/>
                <a:gd name="connsiteY5" fmla="*/ 1239493 h 1239493"/>
                <a:gd name="connsiteX6" fmla="*/ 704620 w 1260916"/>
                <a:gd name="connsiteY6" fmla="*/ 1183554 h 1239493"/>
                <a:gd name="connsiteX7" fmla="*/ 1244516 w 1260916"/>
                <a:gd name="connsiteY7" fmla="*/ 124721 h 1239493"/>
                <a:gd name="connsiteX8" fmla="*/ 1253136 w 1260916"/>
                <a:gd name="connsiteY8" fmla="*/ 43381 h 1239493"/>
                <a:gd name="connsiteX9" fmla="*/ 1183737 w 1260916"/>
                <a:gd name="connsiteY9" fmla="*/ 0 h 1239493"/>
                <a:gd name="connsiteX10" fmla="*/ 630374 w 1260916"/>
                <a:gd name="connsiteY10" fmla="*/ 913443 h 1239493"/>
                <a:gd name="connsiteX11" fmla="*/ 230848 w 1260916"/>
                <a:gd name="connsiteY11" fmla="*/ 154305 h 1239493"/>
                <a:gd name="connsiteX12" fmla="*/ 1029934 w 1260916"/>
                <a:gd name="connsiteY12" fmla="*/ 154305 h 1239493"/>
                <a:gd name="connsiteX13" fmla="*/ 630391 w 1260916"/>
                <a:gd name="connsiteY13" fmla="*/ 913443 h 123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916" h="1239493">
                  <a:moveTo>
                    <a:pt x="1183729" y="0"/>
                  </a:moveTo>
                  <a:lnTo>
                    <a:pt x="77148" y="0"/>
                  </a:lnTo>
                  <a:cubicBezTo>
                    <a:pt x="47645" y="0"/>
                    <a:pt x="20689" y="16845"/>
                    <a:pt x="7779" y="43381"/>
                  </a:cubicBezTo>
                  <a:cubicBezTo>
                    <a:pt x="-5131" y="69917"/>
                    <a:pt x="-1780" y="101499"/>
                    <a:pt x="16403" y="124721"/>
                  </a:cubicBezTo>
                  <a:cubicBezTo>
                    <a:pt x="264084" y="441017"/>
                    <a:pt x="445714" y="797277"/>
                    <a:pt x="556256" y="1183554"/>
                  </a:cubicBezTo>
                  <a:cubicBezTo>
                    <a:pt x="565716" y="1216674"/>
                    <a:pt x="595985" y="1239493"/>
                    <a:pt x="630447" y="1239493"/>
                  </a:cubicBezTo>
                  <a:cubicBezTo>
                    <a:pt x="664887" y="1239493"/>
                    <a:pt x="695161" y="1216657"/>
                    <a:pt x="704620" y="1183554"/>
                  </a:cubicBezTo>
                  <a:cubicBezTo>
                    <a:pt x="815025" y="797406"/>
                    <a:pt x="996638" y="441175"/>
                    <a:pt x="1244516" y="124721"/>
                  </a:cubicBezTo>
                  <a:cubicBezTo>
                    <a:pt x="1262699" y="101499"/>
                    <a:pt x="1266046" y="69922"/>
                    <a:pt x="1253136" y="43381"/>
                  </a:cubicBezTo>
                  <a:cubicBezTo>
                    <a:pt x="1240162" y="16845"/>
                    <a:pt x="1213240" y="0"/>
                    <a:pt x="1183737" y="0"/>
                  </a:cubicBezTo>
                  <a:close/>
                  <a:moveTo>
                    <a:pt x="630374" y="913443"/>
                  </a:moveTo>
                  <a:cubicBezTo>
                    <a:pt x="531340" y="643460"/>
                    <a:pt x="397626" y="389320"/>
                    <a:pt x="230848" y="154305"/>
                  </a:cubicBezTo>
                  <a:lnTo>
                    <a:pt x="1029934" y="154305"/>
                  </a:lnTo>
                  <a:cubicBezTo>
                    <a:pt x="863121" y="389397"/>
                    <a:pt x="729395" y="643538"/>
                    <a:pt x="630391" y="913443"/>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61" name="Freeform: Shape 60">
              <a:extLst>
                <a:ext uri="{FF2B5EF4-FFF2-40B4-BE49-F238E27FC236}">
                  <a16:creationId xmlns:a16="http://schemas.microsoft.com/office/drawing/2014/main" id="{9C2366E8-1725-BA1B-00C8-373BAFD02AF1}"/>
                </a:ext>
              </a:extLst>
            </p:cNvPr>
            <p:cNvSpPr/>
            <p:nvPr/>
          </p:nvSpPr>
          <p:spPr>
            <a:xfrm>
              <a:off x="2106916" y="601026"/>
              <a:ext cx="4940607" cy="3959715"/>
            </a:xfrm>
            <a:custGeom>
              <a:avLst/>
              <a:gdLst>
                <a:gd name="connsiteX0" fmla="*/ 4353606 w 4940607"/>
                <a:gd name="connsiteY0" fmla="*/ 1193541 h 3959715"/>
                <a:gd name="connsiteX1" fmla="*/ 3782977 w 4940607"/>
                <a:gd name="connsiteY1" fmla="*/ 1533963 h 3959715"/>
                <a:gd name="connsiteX2" fmla="*/ 3343422 w 4940607"/>
                <a:gd name="connsiteY2" fmla="*/ 1381248 h 3959715"/>
                <a:gd name="connsiteX3" fmla="*/ 3345715 w 4940607"/>
                <a:gd name="connsiteY3" fmla="*/ 1383944 h 3959715"/>
                <a:gd name="connsiteX4" fmla="*/ 3325673 w 4940607"/>
                <a:gd name="connsiteY4" fmla="*/ 1399919 h 3959715"/>
                <a:gd name="connsiteX5" fmla="*/ 3343439 w 4940607"/>
                <a:gd name="connsiteY5" fmla="*/ 1294923 h 3959715"/>
                <a:gd name="connsiteX6" fmla="*/ 3351005 w 4940607"/>
                <a:gd name="connsiteY6" fmla="*/ 1256296 h 3959715"/>
                <a:gd name="connsiteX7" fmla="*/ 4083825 w 4940607"/>
                <a:gd name="connsiteY7" fmla="*/ 677866 h 3959715"/>
                <a:gd name="connsiteX8" fmla="*/ 4247564 w 4940607"/>
                <a:gd name="connsiteY8" fmla="*/ 695611 h 3959715"/>
                <a:gd name="connsiteX9" fmla="*/ 4252579 w 4940607"/>
                <a:gd name="connsiteY9" fmla="*/ 698860 h 3959715"/>
                <a:gd name="connsiteX10" fmla="*/ 4386738 w 4940607"/>
                <a:gd name="connsiteY10" fmla="*/ 896816 h 3959715"/>
                <a:gd name="connsiteX11" fmla="*/ 4474692 w 4940607"/>
                <a:gd name="connsiteY11" fmla="*/ 926837 h 3959715"/>
                <a:gd name="connsiteX12" fmla="*/ 4668131 w 4940607"/>
                <a:gd name="connsiteY12" fmla="*/ 863298 h 3959715"/>
                <a:gd name="connsiteX13" fmla="*/ 4673874 w 4940607"/>
                <a:gd name="connsiteY13" fmla="*/ 863247 h 3959715"/>
                <a:gd name="connsiteX14" fmla="*/ 4817121 w 4940607"/>
                <a:gd name="connsiteY14" fmla="*/ 910310 h 3959715"/>
                <a:gd name="connsiteX15" fmla="*/ 4886430 w 4940607"/>
                <a:gd name="connsiteY15" fmla="*/ 899512 h 3959715"/>
                <a:gd name="connsiteX16" fmla="*/ 4918362 w 4940607"/>
                <a:gd name="connsiteY16" fmla="*/ 837027 h 3959715"/>
                <a:gd name="connsiteX17" fmla="*/ 4918319 w 4940607"/>
                <a:gd name="connsiteY17" fmla="*/ 435157 h 3959715"/>
                <a:gd name="connsiteX18" fmla="*/ 4516869 w 4940607"/>
                <a:gd name="connsiteY18" fmla="*/ 38945 h 3959715"/>
                <a:gd name="connsiteX19" fmla="*/ 3988597 w 4940607"/>
                <a:gd name="connsiteY19" fmla="*/ 115279 h 3959715"/>
                <a:gd name="connsiteX20" fmla="*/ 3804456 w 4940607"/>
                <a:gd name="connsiteY20" fmla="*/ 169594 h 3959715"/>
                <a:gd name="connsiteX21" fmla="*/ 3476759 w 4940607"/>
                <a:gd name="connsiteY21" fmla="*/ 216859 h 3959715"/>
                <a:gd name="connsiteX22" fmla="*/ 3004628 w 4940607"/>
                <a:gd name="connsiteY22" fmla="*/ 116247 h 3959715"/>
                <a:gd name="connsiteX23" fmla="*/ 2459203 w 4940607"/>
                <a:gd name="connsiteY23" fmla="*/ 0 h 3959715"/>
                <a:gd name="connsiteX24" fmla="*/ 1913778 w 4940607"/>
                <a:gd name="connsiteY24" fmla="*/ 116247 h 3959715"/>
                <a:gd name="connsiteX25" fmla="*/ 1441690 w 4940607"/>
                <a:gd name="connsiteY25" fmla="*/ 216906 h 3959715"/>
                <a:gd name="connsiteX26" fmla="*/ 1113993 w 4940607"/>
                <a:gd name="connsiteY26" fmla="*/ 169590 h 3959715"/>
                <a:gd name="connsiteX27" fmla="*/ 929835 w 4940607"/>
                <a:gd name="connsiteY27" fmla="*/ 115309 h 3959715"/>
                <a:gd name="connsiteX28" fmla="*/ 401469 w 4940607"/>
                <a:gd name="connsiteY28" fmla="*/ 38962 h 3959715"/>
                <a:gd name="connsiteX29" fmla="*/ 0 w 4940607"/>
                <a:gd name="connsiteY29" fmla="*/ 435123 h 3959715"/>
                <a:gd name="connsiteX30" fmla="*/ 0 w 4940607"/>
                <a:gd name="connsiteY30" fmla="*/ 836959 h 3959715"/>
                <a:gd name="connsiteX31" fmla="*/ 31896 w 4940607"/>
                <a:gd name="connsiteY31" fmla="*/ 899444 h 3959715"/>
                <a:gd name="connsiteX32" fmla="*/ 101230 w 4940607"/>
                <a:gd name="connsiteY32" fmla="*/ 910241 h 3959715"/>
                <a:gd name="connsiteX33" fmla="*/ 244249 w 4940607"/>
                <a:gd name="connsiteY33" fmla="*/ 863276 h 3959715"/>
                <a:gd name="connsiteX34" fmla="*/ 250143 w 4940607"/>
                <a:gd name="connsiteY34" fmla="*/ 863178 h 3959715"/>
                <a:gd name="connsiteX35" fmla="*/ 443744 w 4940607"/>
                <a:gd name="connsiteY35" fmla="*/ 926786 h 3959715"/>
                <a:gd name="connsiteX36" fmla="*/ 531728 w 4940607"/>
                <a:gd name="connsiteY36" fmla="*/ 896713 h 3959715"/>
                <a:gd name="connsiteX37" fmla="*/ 665639 w 4940607"/>
                <a:gd name="connsiteY37" fmla="*/ 698740 h 3959715"/>
                <a:gd name="connsiteX38" fmla="*/ 670529 w 4940607"/>
                <a:gd name="connsiteY38" fmla="*/ 695577 h 3959715"/>
                <a:gd name="connsiteX39" fmla="*/ 710194 w 4940607"/>
                <a:gd name="connsiteY39" fmla="*/ 688042 h 3959715"/>
                <a:gd name="connsiteX40" fmla="*/ 834813 w 4940607"/>
                <a:gd name="connsiteY40" fmla="*/ 677862 h 3959715"/>
                <a:gd name="connsiteX41" fmla="*/ 1574962 w 4940607"/>
                <a:gd name="connsiteY41" fmla="*/ 1294953 h 3959715"/>
                <a:gd name="connsiteX42" fmla="*/ 1592858 w 4940607"/>
                <a:gd name="connsiteY42" fmla="*/ 1400352 h 3959715"/>
                <a:gd name="connsiteX43" fmla="*/ 1178917 w 4940607"/>
                <a:gd name="connsiteY43" fmla="*/ 1533963 h 3959715"/>
                <a:gd name="connsiteX44" fmla="*/ 608289 w 4940607"/>
                <a:gd name="connsiteY44" fmla="*/ 1193541 h 3959715"/>
                <a:gd name="connsiteX45" fmla="*/ 21331 w 4940607"/>
                <a:gd name="connsiteY45" fmla="*/ 1622552 h 3959715"/>
                <a:gd name="connsiteX46" fmla="*/ 608289 w 4940607"/>
                <a:gd name="connsiteY46" fmla="*/ 2051477 h 3959715"/>
                <a:gd name="connsiteX47" fmla="*/ 1185647 w 4940607"/>
                <a:gd name="connsiteY47" fmla="*/ 1689473 h 3959715"/>
                <a:gd name="connsiteX48" fmla="*/ 1620358 w 4940607"/>
                <a:gd name="connsiteY48" fmla="*/ 1562090 h 3959715"/>
                <a:gd name="connsiteX49" fmla="*/ 1662252 w 4940607"/>
                <a:gd name="connsiteY49" fmla="*/ 1808935 h 3959715"/>
                <a:gd name="connsiteX50" fmla="*/ 1868125 w 4940607"/>
                <a:gd name="connsiteY50" fmla="*/ 2202751 h 3959715"/>
                <a:gd name="connsiteX51" fmla="*/ 2039892 w 4940607"/>
                <a:gd name="connsiteY51" fmla="*/ 2371775 h 3959715"/>
                <a:gd name="connsiteX52" fmla="*/ 2041817 w 4940607"/>
                <a:gd name="connsiteY52" fmla="*/ 2376014 h 3959715"/>
                <a:gd name="connsiteX53" fmla="*/ 2041817 w 4940607"/>
                <a:gd name="connsiteY53" fmla="*/ 3882563 h 3959715"/>
                <a:gd name="connsiteX54" fmla="*/ 2118969 w 4940607"/>
                <a:gd name="connsiteY54" fmla="*/ 3959715 h 3959715"/>
                <a:gd name="connsiteX55" fmla="*/ 2799497 w 4940607"/>
                <a:gd name="connsiteY55" fmla="*/ 3959715 h 3959715"/>
                <a:gd name="connsiteX56" fmla="*/ 2876650 w 4940607"/>
                <a:gd name="connsiteY56" fmla="*/ 3882563 h 3959715"/>
                <a:gd name="connsiteX57" fmla="*/ 2876650 w 4940607"/>
                <a:gd name="connsiteY57" fmla="*/ 2376357 h 3959715"/>
                <a:gd name="connsiteX58" fmla="*/ 2878707 w 4940607"/>
                <a:gd name="connsiteY58" fmla="*/ 2371784 h 3959715"/>
                <a:gd name="connsiteX59" fmla="*/ 3050526 w 4940607"/>
                <a:gd name="connsiteY59" fmla="*/ 2202811 h 3959715"/>
                <a:gd name="connsiteX60" fmla="*/ 3256415 w 4940607"/>
                <a:gd name="connsiteY60" fmla="*/ 1809081 h 3959715"/>
                <a:gd name="connsiteX61" fmla="*/ 3301906 w 4940607"/>
                <a:gd name="connsiteY61" fmla="*/ 1540538 h 3959715"/>
                <a:gd name="connsiteX62" fmla="*/ 3776308 w 4940607"/>
                <a:gd name="connsiteY62" fmla="*/ 1689468 h 3959715"/>
                <a:gd name="connsiteX63" fmla="*/ 4353691 w 4940607"/>
                <a:gd name="connsiteY63" fmla="*/ 2051472 h 3959715"/>
                <a:gd name="connsiteX64" fmla="*/ 4940608 w 4940607"/>
                <a:gd name="connsiteY64" fmla="*/ 1622547 h 3959715"/>
                <a:gd name="connsiteX65" fmla="*/ 4353648 w 4940607"/>
                <a:gd name="connsiteY65" fmla="*/ 1193579 h 3959715"/>
                <a:gd name="connsiteX66" fmla="*/ 608194 w 4940607"/>
                <a:gd name="connsiteY66" fmla="*/ 1897172 h 3959715"/>
                <a:gd name="connsiteX67" fmla="*/ 175540 w 4940607"/>
                <a:gd name="connsiteY67" fmla="*/ 1622534 h 3959715"/>
                <a:gd name="connsiteX68" fmla="*/ 608194 w 4940607"/>
                <a:gd name="connsiteY68" fmla="*/ 1347846 h 3959715"/>
                <a:gd name="connsiteX69" fmla="*/ 1040806 w 4940607"/>
                <a:gd name="connsiteY69" fmla="*/ 1622534 h 3959715"/>
                <a:gd name="connsiteX70" fmla="*/ 608194 w 4940607"/>
                <a:gd name="connsiteY70" fmla="*/ 1897172 h 3959715"/>
                <a:gd name="connsiteX71" fmla="*/ 3191303 w 4940607"/>
                <a:gd name="connsiteY71" fmla="*/ 1269150 h 3959715"/>
                <a:gd name="connsiteX72" fmla="*/ 3104172 w 4940607"/>
                <a:gd name="connsiteY72" fmla="*/ 1783414 h 3959715"/>
                <a:gd name="connsiteX73" fmla="*/ 2942332 w 4940607"/>
                <a:gd name="connsiteY73" fmla="*/ 2092710 h 3959715"/>
                <a:gd name="connsiteX74" fmla="*/ 2770548 w 4940607"/>
                <a:gd name="connsiteY74" fmla="*/ 2261614 h 3959715"/>
                <a:gd name="connsiteX75" fmla="*/ 2722276 w 4940607"/>
                <a:gd name="connsiteY75" fmla="*/ 2375954 h 3959715"/>
                <a:gd name="connsiteX76" fmla="*/ 2722276 w 4940607"/>
                <a:gd name="connsiteY76" fmla="*/ 3805324 h 3959715"/>
                <a:gd name="connsiteX77" fmla="*/ 2196053 w 4940607"/>
                <a:gd name="connsiteY77" fmla="*/ 3805367 h 3959715"/>
                <a:gd name="connsiteX78" fmla="*/ 2196053 w 4940607"/>
                <a:gd name="connsiteY78" fmla="*/ 2375971 h 3959715"/>
                <a:gd name="connsiteX79" fmla="*/ 2148068 w 4940607"/>
                <a:gd name="connsiteY79" fmla="*/ 2261764 h 3959715"/>
                <a:gd name="connsiteX80" fmla="*/ 1976151 w 4940607"/>
                <a:gd name="connsiteY80" fmla="*/ 2092590 h 3959715"/>
                <a:gd name="connsiteX81" fmla="*/ 1814328 w 4940607"/>
                <a:gd name="connsiteY81" fmla="*/ 1783260 h 3959715"/>
                <a:gd name="connsiteX82" fmla="*/ 1727064 w 4940607"/>
                <a:gd name="connsiteY82" fmla="*/ 1269167 h 3959715"/>
                <a:gd name="connsiteX83" fmla="*/ 834796 w 4940607"/>
                <a:gd name="connsiteY83" fmla="*/ 523574 h 3959715"/>
                <a:gd name="connsiteX84" fmla="*/ 684995 w 4940607"/>
                <a:gd name="connsiteY84" fmla="*/ 535846 h 3959715"/>
                <a:gd name="connsiteX85" fmla="*/ 637461 w 4940607"/>
                <a:gd name="connsiteY85" fmla="*/ 544902 h 3959715"/>
                <a:gd name="connsiteX86" fmla="*/ 537806 w 4940607"/>
                <a:gd name="connsiteY86" fmla="*/ 612329 h 3959715"/>
                <a:gd name="connsiteX87" fmla="*/ 436526 w 4940607"/>
                <a:gd name="connsiteY87" fmla="*/ 762014 h 3959715"/>
                <a:gd name="connsiteX88" fmla="*/ 297909 w 4940607"/>
                <a:gd name="connsiteY88" fmla="*/ 716490 h 3959715"/>
                <a:gd name="connsiteX89" fmla="*/ 196329 w 4940607"/>
                <a:gd name="connsiteY89" fmla="*/ 716588 h 3959715"/>
                <a:gd name="connsiteX90" fmla="*/ 154253 w 4940607"/>
                <a:gd name="connsiteY90" fmla="*/ 730403 h 3959715"/>
                <a:gd name="connsiteX91" fmla="*/ 154270 w 4940607"/>
                <a:gd name="connsiteY91" fmla="*/ 435222 h 3959715"/>
                <a:gd name="connsiteX92" fmla="*/ 401503 w 4940607"/>
                <a:gd name="connsiteY92" fmla="*/ 193250 h 3959715"/>
                <a:gd name="connsiteX93" fmla="*/ 886106 w 4940607"/>
                <a:gd name="connsiteY93" fmla="*/ 263287 h 3959715"/>
                <a:gd name="connsiteX94" fmla="*/ 1070299 w 4940607"/>
                <a:gd name="connsiteY94" fmla="*/ 317603 h 3959715"/>
                <a:gd name="connsiteX95" fmla="*/ 1441664 w 4940607"/>
                <a:gd name="connsiteY95" fmla="*/ 371232 h 3959715"/>
                <a:gd name="connsiteX96" fmla="*/ 1976760 w 4940607"/>
                <a:gd name="connsiteY96" fmla="*/ 257128 h 3959715"/>
                <a:gd name="connsiteX97" fmla="*/ 2459177 w 4940607"/>
                <a:gd name="connsiteY97" fmla="*/ 154344 h 3959715"/>
                <a:gd name="connsiteX98" fmla="*/ 2941638 w 4940607"/>
                <a:gd name="connsiteY98" fmla="*/ 257128 h 3959715"/>
                <a:gd name="connsiteX99" fmla="*/ 3476819 w 4940607"/>
                <a:gd name="connsiteY99" fmla="*/ 371181 h 3959715"/>
                <a:gd name="connsiteX100" fmla="*/ 3848145 w 4940607"/>
                <a:gd name="connsiteY100" fmla="*/ 317620 h 3959715"/>
                <a:gd name="connsiteX101" fmla="*/ 4032308 w 4940607"/>
                <a:gd name="connsiteY101" fmla="*/ 263304 h 3959715"/>
                <a:gd name="connsiteX102" fmla="*/ 4516869 w 4940607"/>
                <a:gd name="connsiteY102" fmla="*/ 193267 h 3959715"/>
                <a:gd name="connsiteX103" fmla="*/ 4764100 w 4940607"/>
                <a:gd name="connsiteY103" fmla="*/ 435222 h 3959715"/>
                <a:gd name="connsiteX104" fmla="*/ 4764100 w 4940607"/>
                <a:gd name="connsiteY104" fmla="*/ 730437 h 3959715"/>
                <a:gd name="connsiteX105" fmla="*/ 4721966 w 4940607"/>
                <a:gd name="connsiteY105" fmla="*/ 716605 h 3959715"/>
                <a:gd name="connsiteX106" fmla="*/ 4620168 w 4940607"/>
                <a:gd name="connsiteY106" fmla="*/ 716640 h 3959715"/>
                <a:gd name="connsiteX107" fmla="*/ 4481893 w 4940607"/>
                <a:gd name="connsiteY107" fmla="*/ 762031 h 3959715"/>
                <a:gd name="connsiteX108" fmla="*/ 4380523 w 4940607"/>
                <a:gd name="connsiteY108" fmla="*/ 612381 h 3959715"/>
                <a:gd name="connsiteX109" fmla="*/ 4280739 w 4940607"/>
                <a:gd name="connsiteY109" fmla="*/ 544872 h 3959715"/>
                <a:gd name="connsiteX110" fmla="*/ 4083940 w 4940607"/>
                <a:gd name="connsiteY110" fmla="*/ 523523 h 3959715"/>
                <a:gd name="connsiteX111" fmla="*/ 3200630 w 4940607"/>
                <a:gd name="connsiteY111" fmla="*/ 1222181 h 3959715"/>
                <a:gd name="connsiteX112" fmla="*/ 3191389 w 4940607"/>
                <a:gd name="connsiteY112" fmla="*/ 1269197 h 3959715"/>
                <a:gd name="connsiteX113" fmla="*/ 4353606 w 4940607"/>
                <a:gd name="connsiteY113" fmla="*/ 1897172 h 3959715"/>
                <a:gd name="connsiteX114" fmla="*/ 3920951 w 4940607"/>
                <a:gd name="connsiteY114" fmla="*/ 1622534 h 3959715"/>
                <a:gd name="connsiteX115" fmla="*/ 4353606 w 4940607"/>
                <a:gd name="connsiteY115" fmla="*/ 1347846 h 3959715"/>
                <a:gd name="connsiteX116" fmla="*/ 4786217 w 4940607"/>
                <a:gd name="connsiteY116" fmla="*/ 1622534 h 3959715"/>
                <a:gd name="connsiteX117" fmla="*/ 4353606 w 4940607"/>
                <a:gd name="connsiteY117" fmla="*/ 1897172 h 395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40607" h="3959715">
                  <a:moveTo>
                    <a:pt x="4353606" y="1193541"/>
                  </a:moveTo>
                  <a:cubicBezTo>
                    <a:pt x="4047190" y="1193541"/>
                    <a:pt x="3840413" y="1370936"/>
                    <a:pt x="3782977" y="1533963"/>
                  </a:cubicBezTo>
                  <a:cubicBezTo>
                    <a:pt x="3431487" y="1469704"/>
                    <a:pt x="3344322" y="1382187"/>
                    <a:pt x="3343422" y="1381248"/>
                  </a:cubicBezTo>
                  <a:cubicBezTo>
                    <a:pt x="3345047" y="1382971"/>
                    <a:pt x="3345715" y="1383944"/>
                    <a:pt x="3345715" y="1383944"/>
                  </a:cubicBezTo>
                  <a:lnTo>
                    <a:pt x="3325673" y="1399919"/>
                  </a:lnTo>
                  <a:lnTo>
                    <a:pt x="3343439" y="1294923"/>
                  </a:lnTo>
                  <a:cubicBezTo>
                    <a:pt x="3345647" y="1281927"/>
                    <a:pt x="3348094" y="1269120"/>
                    <a:pt x="3351005" y="1256296"/>
                  </a:cubicBezTo>
                  <a:cubicBezTo>
                    <a:pt x="3426717" y="921115"/>
                    <a:pt x="3734941" y="677866"/>
                    <a:pt x="4083825" y="677866"/>
                  </a:cubicBezTo>
                  <a:cubicBezTo>
                    <a:pt x="4138573" y="677866"/>
                    <a:pt x="4193728" y="683824"/>
                    <a:pt x="4247564" y="695611"/>
                  </a:cubicBezTo>
                  <a:cubicBezTo>
                    <a:pt x="4249664" y="696083"/>
                    <a:pt x="4251464" y="697236"/>
                    <a:pt x="4252579" y="698860"/>
                  </a:cubicBezTo>
                  <a:lnTo>
                    <a:pt x="4386738" y="896816"/>
                  </a:lnTo>
                  <a:cubicBezTo>
                    <a:pt x="4406069" y="925333"/>
                    <a:pt x="4441945" y="937587"/>
                    <a:pt x="4474692" y="926837"/>
                  </a:cubicBezTo>
                  <a:lnTo>
                    <a:pt x="4668131" y="863298"/>
                  </a:lnTo>
                  <a:cubicBezTo>
                    <a:pt x="4669974" y="862681"/>
                    <a:pt x="4672074" y="862681"/>
                    <a:pt x="4673874" y="863247"/>
                  </a:cubicBezTo>
                  <a:lnTo>
                    <a:pt x="4817121" y="910310"/>
                  </a:lnTo>
                  <a:cubicBezTo>
                    <a:pt x="4840566" y="917995"/>
                    <a:pt x="4866370" y="914013"/>
                    <a:pt x="4886430" y="899512"/>
                  </a:cubicBezTo>
                  <a:cubicBezTo>
                    <a:pt x="4906489" y="885012"/>
                    <a:pt x="4918362" y="861755"/>
                    <a:pt x="4918362" y="837027"/>
                  </a:cubicBezTo>
                  <a:lnTo>
                    <a:pt x="4918319" y="435157"/>
                  </a:lnTo>
                  <a:cubicBezTo>
                    <a:pt x="4918190" y="216859"/>
                    <a:pt x="4738125" y="39129"/>
                    <a:pt x="4516869" y="38945"/>
                  </a:cubicBezTo>
                  <a:cubicBezTo>
                    <a:pt x="4337790" y="38945"/>
                    <a:pt x="4160013" y="64628"/>
                    <a:pt x="3988597" y="115279"/>
                  </a:cubicBezTo>
                  <a:lnTo>
                    <a:pt x="3804456" y="169594"/>
                  </a:lnTo>
                  <a:cubicBezTo>
                    <a:pt x="3698071" y="200969"/>
                    <a:pt x="3587815" y="216859"/>
                    <a:pt x="3476759" y="216859"/>
                  </a:cubicBezTo>
                  <a:cubicBezTo>
                    <a:pt x="3312711" y="216859"/>
                    <a:pt x="3153850" y="183019"/>
                    <a:pt x="3004628" y="116247"/>
                  </a:cubicBezTo>
                  <a:cubicBezTo>
                    <a:pt x="2832124" y="39129"/>
                    <a:pt x="2648604" y="0"/>
                    <a:pt x="2459203" y="0"/>
                  </a:cubicBezTo>
                  <a:cubicBezTo>
                    <a:pt x="2269802" y="0"/>
                    <a:pt x="2086265" y="39112"/>
                    <a:pt x="1913778" y="116247"/>
                  </a:cubicBezTo>
                  <a:cubicBezTo>
                    <a:pt x="1764548" y="183036"/>
                    <a:pt x="1605703" y="216906"/>
                    <a:pt x="1441690" y="216906"/>
                  </a:cubicBezTo>
                  <a:cubicBezTo>
                    <a:pt x="1330651" y="216906"/>
                    <a:pt x="1220412" y="200982"/>
                    <a:pt x="1113993" y="169590"/>
                  </a:cubicBezTo>
                  <a:lnTo>
                    <a:pt x="929835" y="115309"/>
                  </a:lnTo>
                  <a:cubicBezTo>
                    <a:pt x="758453" y="64645"/>
                    <a:pt x="580724" y="38962"/>
                    <a:pt x="401469" y="38962"/>
                  </a:cubicBezTo>
                  <a:cubicBezTo>
                    <a:pt x="180425" y="39146"/>
                    <a:pt x="317" y="216824"/>
                    <a:pt x="0" y="435123"/>
                  </a:cubicBezTo>
                  <a:lnTo>
                    <a:pt x="0" y="836959"/>
                  </a:lnTo>
                  <a:cubicBezTo>
                    <a:pt x="0" y="861703"/>
                    <a:pt x="11854" y="884944"/>
                    <a:pt x="31896" y="899444"/>
                  </a:cubicBezTo>
                  <a:cubicBezTo>
                    <a:pt x="51937" y="913944"/>
                    <a:pt x="77707" y="917978"/>
                    <a:pt x="101230" y="910241"/>
                  </a:cubicBezTo>
                  <a:lnTo>
                    <a:pt x="244249" y="863276"/>
                  </a:lnTo>
                  <a:cubicBezTo>
                    <a:pt x="246225" y="862608"/>
                    <a:pt x="248804" y="862741"/>
                    <a:pt x="250143" y="863178"/>
                  </a:cubicBezTo>
                  <a:lnTo>
                    <a:pt x="443744" y="926786"/>
                  </a:lnTo>
                  <a:cubicBezTo>
                    <a:pt x="476427" y="937536"/>
                    <a:pt x="512392" y="925264"/>
                    <a:pt x="531728" y="896713"/>
                  </a:cubicBezTo>
                  <a:lnTo>
                    <a:pt x="665639" y="698740"/>
                  </a:lnTo>
                  <a:cubicBezTo>
                    <a:pt x="666693" y="697201"/>
                    <a:pt x="668485" y="696044"/>
                    <a:pt x="670529" y="695577"/>
                  </a:cubicBezTo>
                  <a:cubicBezTo>
                    <a:pt x="683757" y="692697"/>
                    <a:pt x="697048" y="690236"/>
                    <a:pt x="710194" y="688042"/>
                  </a:cubicBezTo>
                  <a:cubicBezTo>
                    <a:pt x="751450" y="681278"/>
                    <a:pt x="793390" y="677862"/>
                    <a:pt x="834813" y="677862"/>
                  </a:cubicBezTo>
                  <a:cubicBezTo>
                    <a:pt x="1203147" y="677862"/>
                    <a:pt x="1514398" y="937381"/>
                    <a:pt x="1574962" y="1294953"/>
                  </a:cubicBezTo>
                  <a:lnTo>
                    <a:pt x="1592858" y="1400352"/>
                  </a:lnTo>
                  <a:cubicBezTo>
                    <a:pt x="1547033" y="1429820"/>
                    <a:pt x="1431017" y="1487869"/>
                    <a:pt x="1178917" y="1533963"/>
                  </a:cubicBezTo>
                  <a:cubicBezTo>
                    <a:pt x="1121439" y="1370970"/>
                    <a:pt x="914691" y="1193541"/>
                    <a:pt x="608289" y="1193541"/>
                  </a:cubicBezTo>
                  <a:cubicBezTo>
                    <a:pt x="244645" y="1193541"/>
                    <a:pt x="21331" y="1443416"/>
                    <a:pt x="21331" y="1622552"/>
                  </a:cubicBezTo>
                  <a:cubicBezTo>
                    <a:pt x="21331" y="1801652"/>
                    <a:pt x="244636" y="2051477"/>
                    <a:pt x="608289" y="2051477"/>
                  </a:cubicBezTo>
                  <a:cubicBezTo>
                    <a:pt x="928352" y="2051477"/>
                    <a:pt x="1139570" y="1857974"/>
                    <a:pt x="1185647" y="1689473"/>
                  </a:cubicBezTo>
                  <a:cubicBezTo>
                    <a:pt x="1403577" y="1651317"/>
                    <a:pt x="1538444" y="1603062"/>
                    <a:pt x="1620358" y="1562090"/>
                  </a:cubicBezTo>
                  <a:lnTo>
                    <a:pt x="1662252" y="1808935"/>
                  </a:lnTo>
                  <a:cubicBezTo>
                    <a:pt x="1687399" y="1959305"/>
                    <a:pt x="1758641" y="2095526"/>
                    <a:pt x="1868125" y="2202751"/>
                  </a:cubicBezTo>
                  <a:lnTo>
                    <a:pt x="2039892" y="2371775"/>
                  </a:lnTo>
                  <a:cubicBezTo>
                    <a:pt x="2041131" y="2373014"/>
                    <a:pt x="2041817" y="2374505"/>
                    <a:pt x="2041817" y="2376014"/>
                  </a:cubicBezTo>
                  <a:lnTo>
                    <a:pt x="2041817" y="3882563"/>
                  </a:lnTo>
                  <a:cubicBezTo>
                    <a:pt x="2041817" y="3925168"/>
                    <a:pt x="2076359" y="3959715"/>
                    <a:pt x="2118969" y="3959715"/>
                  </a:cubicBezTo>
                  <a:lnTo>
                    <a:pt x="2799497" y="3959715"/>
                  </a:lnTo>
                  <a:cubicBezTo>
                    <a:pt x="2842107" y="3959715"/>
                    <a:pt x="2876650" y="3925168"/>
                    <a:pt x="2876650" y="3882563"/>
                  </a:cubicBezTo>
                  <a:lnTo>
                    <a:pt x="2876650" y="2376357"/>
                  </a:lnTo>
                  <a:cubicBezTo>
                    <a:pt x="2876650" y="2374681"/>
                    <a:pt x="2877318" y="2373142"/>
                    <a:pt x="2878707" y="2371784"/>
                  </a:cubicBezTo>
                  <a:lnTo>
                    <a:pt x="3050526" y="2202811"/>
                  </a:lnTo>
                  <a:cubicBezTo>
                    <a:pt x="3160009" y="2095436"/>
                    <a:pt x="3231182" y="1959266"/>
                    <a:pt x="3256415" y="1809081"/>
                  </a:cubicBezTo>
                  <a:lnTo>
                    <a:pt x="3301906" y="1540538"/>
                  </a:lnTo>
                  <a:cubicBezTo>
                    <a:pt x="3377181" y="1585124"/>
                    <a:pt x="3518678" y="1644330"/>
                    <a:pt x="3776308" y="1689468"/>
                  </a:cubicBezTo>
                  <a:cubicBezTo>
                    <a:pt x="3822402" y="1857969"/>
                    <a:pt x="4033633" y="2051472"/>
                    <a:pt x="4353691" y="2051472"/>
                  </a:cubicBezTo>
                  <a:cubicBezTo>
                    <a:pt x="4717337" y="2051472"/>
                    <a:pt x="4940608" y="1801648"/>
                    <a:pt x="4940608" y="1622547"/>
                  </a:cubicBezTo>
                  <a:cubicBezTo>
                    <a:pt x="4940608" y="1443429"/>
                    <a:pt x="4717294" y="1193579"/>
                    <a:pt x="4353648" y="1193579"/>
                  </a:cubicBezTo>
                  <a:close/>
                  <a:moveTo>
                    <a:pt x="608194" y="1897172"/>
                  </a:moveTo>
                  <a:cubicBezTo>
                    <a:pt x="339802" y="1897172"/>
                    <a:pt x="175540" y="1719361"/>
                    <a:pt x="175540" y="1622534"/>
                  </a:cubicBezTo>
                  <a:cubicBezTo>
                    <a:pt x="175540" y="1525674"/>
                    <a:pt x="339789" y="1347846"/>
                    <a:pt x="608194" y="1347846"/>
                  </a:cubicBezTo>
                  <a:cubicBezTo>
                    <a:pt x="876599" y="1347846"/>
                    <a:pt x="1040806" y="1525708"/>
                    <a:pt x="1040806" y="1622534"/>
                  </a:cubicBezTo>
                  <a:cubicBezTo>
                    <a:pt x="1040806" y="1719361"/>
                    <a:pt x="876557" y="1897172"/>
                    <a:pt x="608194" y="1897172"/>
                  </a:cubicBezTo>
                  <a:close/>
                  <a:moveTo>
                    <a:pt x="3191303" y="1269150"/>
                  </a:moveTo>
                  <a:lnTo>
                    <a:pt x="3104172" y="1783414"/>
                  </a:lnTo>
                  <a:cubicBezTo>
                    <a:pt x="3084366" y="1901338"/>
                    <a:pt x="3028460" y="2008258"/>
                    <a:pt x="2942332" y="2092710"/>
                  </a:cubicBezTo>
                  <a:lnTo>
                    <a:pt x="2770548" y="2261614"/>
                  </a:lnTo>
                  <a:cubicBezTo>
                    <a:pt x="2739605" y="2291935"/>
                    <a:pt x="2722477" y="2332423"/>
                    <a:pt x="2722276" y="2375954"/>
                  </a:cubicBezTo>
                  <a:lnTo>
                    <a:pt x="2722276" y="3805324"/>
                  </a:lnTo>
                  <a:lnTo>
                    <a:pt x="2196053" y="3805367"/>
                  </a:lnTo>
                  <a:lnTo>
                    <a:pt x="2196053" y="2375971"/>
                  </a:lnTo>
                  <a:cubicBezTo>
                    <a:pt x="2196053" y="2333409"/>
                    <a:pt x="2178574" y="2291802"/>
                    <a:pt x="2148068" y="2261764"/>
                  </a:cubicBezTo>
                  <a:lnTo>
                    <a:pt x="1976151" y="2092590"/>
                  </a:lnTo>
                  <a:cubicBezTo>
                    <a:pt x="1890023" y="2008254"/>
                    <a:pt x="1834071" y="1901351"/>
                    <a:pt x="1814328" y="1783260"/>
                  </a:cubicBezTo>
                  <a:lnTo>
                    <a:pt x="1727064" y="1269167"/>
                  </a:lnTo>
                  <a:cubicBezTo>
                    <a:pt x="1653898" y="837156"/>
                    <a:pt x="1278637" y="523574"/>
                    <a:pt x="834796" y="523574"/>
                  </a:cubicBezTo>
                  <a:cubicBezTo>
                    <a:pt x="785002" y="523574"/>
                    <a:pt x="734673" y="527693"/>
                    <a:pt x="684995" y="535846"/>
                  </a:cubicBezTo>
                  <a:cubicBezTo>
                    <a:pt x="669123" y="538490"/>
                    <a:pt x="653286" y="541422"/>
                    <a:pt x="637461" y="544902"/>
                  </a:cubicBezTo>
                  <a:cubicBezTo>
                    <a:pt x="596523" y="553912"/>
                    <a:pt x="561127" y="577855"/>
                    <a:pt x="537806" y="612329"/>
                  </a:cubicBezTo>
                  <a:lnTo>
                    <a:pt x="436526" y="762014"/>
                  </a:lnTo>
                  <a:lnTo>
                    <a:pt x="297909" y="716490"/>
                  </a:lnTo>
                  <a:cubicBezTo>
                    <a:pt x="265142" y="705890"/>
                    <a:pt x="229629" y="705787"/>
                    <a:pt x="196329" y="716588"/>
                  </a:cubicBezTo>
                  <a:lnTo>
                    <a:pt x="154253" y="730403"/>
                  </a:lnTo>
                  <a:lnTo>
                    <a:pt x="154270" y="435222"/>
                  </a:lnTo>
                  <a:cubicBezTo>
                    <a:pt x="154471" y="301898"/>
                    <a:pt x="265395" y="193366"/>
                    <a:pt x="401503" y="193250"/>
                  </a:cubicBezTo>
                  <a:cubicBezTo>
                    <a:pt x="565872" y="193250"/>
                    <a:pt x="728865" y="216807"/>
                    <a:pt x="886106" y="263287"/>
                  </a:cubicBezTo>
                  <a:lnTo>
                    <a:pt x="1070299" y="317603"/>
                  </a:lnTo>
                  <a:cubicBezTo>
                    <a:pt x="1190867" y="353196"/>
                    <a:pt x="1315799" y="371232"/>
                    <a:pt x="1441664" y="371232"/>
                  </a:cubicBezTo>
                  <a:cubicBezTo>
                    <a:pt x="1627529" y="371232"/>
                    <a:pt x="1807569" y="332840"/>
                    <a:pt x="1976760" y="257128"/>
                  </a:cubicBezTo>
                  <a:cubicBezTo>
                    <a:pt x="2129325" y="188934"/>
                    <a:pt x="2291615" y="154344"/>
                    <a:pt x="2459177" y="154344"/>
                  </a:cubicBezTo>
                  <a:cubicBezTo>
                    <a:pt x="2626735" y="154344"/>
                    <a:pt x="2789099" y="188934"/>
                    <a:pt x="2941638" y="257128"/>
                  </a:cubicBezTo>
                  <a:cubicBezTo>
                    <a:pt x="3110824" y="332789"/>
                    <a:pt x="3290877" y="371181"/>
                    <a:pt x="3476819" y="371181"/>
                  </a:cubicBezTo>
                  <a:cubicBezTo>
                    <a:pt x="3602659" y="371181"/>
                    <a:pt x="3727594" y="353148"/>
                    <a:pt x="3848145" y="317620"/>
                  </a:cubicBezTo>
                  <a:lnTo>
                    <a:pt x="4032308" y="263304"/>
                  </a:lnTo>
                  <a:cubicBezTo>
                    <a:pt x="4189571" y="216824"/>
                    <a:pt x="4352620" y="193267"/>
                    <a:pt x="4516869" y="193267"/>
                  </a:cubicBezTo>
                  <a:cubicBezTo>
                    <a:pt x="4653129" y="193366"/>
                    <a:pt x="4764014" y="301945"/>
                    <a:pt x="4764100" y="435222"/>
                  </a:cubicBezTo>
                  <a:lnTo>
                    <a:pt x="4764100" y="730437"/>
                  </a:lnTo>
                  <a:lnTo>
                    <a:pt x="4721966" y="716605"/>
                  </a:lnTo>
                  <a:cubicBezTo>
                    <a:pt x="4689176" y="705873"/>
                    <a:pt x="4653386" y="705808"/>
                    <a:pt x="4620168" y="716640"/>
                  </a:cubicBezTo>
                  <a:lnTo>
                    <a:pt x="4481893" y="762031"/>
                  </a:lnTo>
                  <a:lnTo>
                    <a:pt x="4380523" y="612381"/>
                  </a:lnTo>
                  <a:cubicBezTo>
                    <a:pt x="4357206" y="577889"/>
                    <a:pt x="4321844" y="553929"/>
                    <a:pt x="4280739" y="544872"/>
                  </a:cubicBezTo>
                  <a:cubicBezTo>
                    <a:pt x="4215931" y="530706"/>
                    <a:pt x="4149726" y="523523"/>
                    <a:pt x="4083940" y="523523"/>
                  </a:cubicBezTo>
                  <a:cubicBezTo>
                    <a:pt x="3663571" y="523523"/>
                    <a:pt x="3292056" y="817366"/>
                    <a:pt x="3200630" y="1222181"/>
                  </a:cubicBezTo>
                  <a:cubicBezTo>
                    <a:pt x="3197098" y="1237736"/>
                    <a:pt x="3194085" y="1253360"/>
                    <a:pt x="3191389" y="1269197"/>
                  </a:cubicBezTo>
                  <a:close/>
                  <a:moveTo>
                    <a:pt x="4353606" y="1897172"/>
                  </a:moveTo>
                  <a:cubicBezTo>
                    <a:pt x="4085196" y="1897172"/>
                    <a:pt x="3920951" y="1719361"/>
                    <a:pt x="3920951" y="1622534"/>
                  </a:cubicBezTo>
                  <a:cubicBezTo>
                    <a:pt x="3920951" y="1525674"/>
                    <a:pt x="4085200" y="1347846"/>
                    <a:pt x="4353606" y="1347846"/>
                  </a:cubicBezTo>
                  <a:cubicBezTo>
                    <a:pt x="4622011" y="1347846"/>
                    <a:pt x="4786217" y="1525708"/>
                    <a:pt x="4786217" y="1622534"/>
                  </a:cubicBezTo>
                  <a:cubicBezTo>
                    <a:pt x="4786260" y="1719361"/>
                    <a:pt x="4621968" y="1897172"/>
                    <a:pt x="4353606" y="1897172"/>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grpSp>
      <p:sp>
        <p:nvSpPr>
          <p:cNvPr id="30" name="Footer Placeholder 3">
            <a:extLst>
              <a:ext uri="{FF2B5EF4-FFF2-40B4-BE49-F238E27FC236}">
                <a16:creationId xmlns:a16="http://schemas.microsoft.com/office/drawing/2014/main" id="{A485D9B8-5BAC-B12D-723F-68D37543ECDE}"/>
              </a:ext>
            </a:extLst>
          </p:cNvPr>
          <p:cNvSpPr txBox="1">
            <a:spLocks/>
          </p:cNvSpPr>
          <p:nvPr/>
        </p:nvSpPr>
        <p:spPr>
          <a:xfrm>
            <a:off x="1453673" y="5694525"/>
            <a:ext cx="9314172" cy="964370"/>
          </a:xfrm>
          <a:prstGeom prst="rect">
            <a:avLst/>
          </a:prstGeom>
        </p:spPr>
        <p:txBody>
          <a:bodyPr vert="horz" lIns="0" tIns="0" rIns="121920" bIns="0" rtlCol="0" anchor="b" anchorCtr="0"/>
          <a:lstStyle>
            <a:defPPr>
              <a:defRPr lang="en-US"/>
            </a:defPPr>
            <a:lvl1pPr marL="0" algn="l" defTabSz="457200" rtl="0" eaLnBrk="1" latinLnBrk="0" hangingPunct="1">
              <a:defRPr sz="7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609585">
              <a:defRPr/>
            </a:pPr>
            <a:r>
              <a:rPr kumimoji="0" lang="en-US" sz="850" b="0" i="0" u="none" strike="noStrike" kern="1200" cap="none" spc="0" normalizeH="0" baseline="30000" noProof="0" err="1">
                <a:ln>
                  <a:noFill/>
                </a:ln>
                <a:solidFill>
                  <a:srgbClr val="3F4444"/>
                </a:solidFill>
                <a:effectLst/>
                <a:uLnTx/>
                <a:uFillTx/>
                <a:latin typeface="Arial"/>
                <a:ea typeface="+mn-ea"/>
                <a:cs typeface="+mn-cs"/>
              </a:rPr>
              <a:t>a</a:t>
            </a:r>
            <a:r>
              <a:rPr kumimoji="0" lang="en-US" sz="850" b="0" i="0" u="none" strike="noStrike" kern="1200" cap="none" spc="0" normalizeH="0" baseline="0" noProof="0" err="1">
                <a:ln>
                  <a:noFill/>
                </a:ln>
                <a:solidFill>
                  <a:srgbClr val="3F4444"/>
                </a:solidFill>
                <a:effectLst/>
                <a:uLnTx/>
                <a:uFillTx/>
                <a:latin typeface="Arial"/>
                <a:ea typeface="+mn-ea"/>
                <a:cs typeface="+mn-cs"/>
              </a:rPr>
              <a:t>While</a:t>
            </a:r>
            <a:r>
              <a:rPr kumimoji="0" lang="en-US" sz="850"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sz="850" b="0" i="0" u="none" strike="noStrike" kern="1200" cap="none" spc="0" normalizeH="0" baseline="30000" noProof="0">
                <a:ln>
                  <a:noFill/>
                </a:ln>
                <a:solidFill>
                  <a:srgbClr val="3F4444"/>
                </a:solidFill>
                <a:effectLst/>
                <a:uLnTx/>
                <a:uFillTx/>
                <a:latin typeface="Arial"/>
                <a:ea typeface="+mn-ea"/>
                <a:cs typeface="+mn-cs"/>
              </a:rPr>
              <a:t>3</a:t>
            </a:r>
            <a:r>
              <a:rPr kumimoji="0" lang="en-US" sz="850" b="0" i="0" u="none" strike="noStrike" kern="1200" cap="none" spc="0" normalizeH="0" baseline="0" noProof="0">
                <a:ln>
                  <a:noFill/>
                </a:ln>
                <a:solidFill>
                  <a:srgbClr val="3F4444"/>
                </a:solidFill>
                <a:effectLst/>
                <a:uLnTx/>
                <a:uFillTx/>
                <a:latin typeface="Arial"/>
                <a:ea typeface="+mn-ea"/>
                <a:cs typeface="+mn-cs"/>
              </a:rPr>
              <a:t> </a:t>
            </a:r>
            <a:r>
              <a:rPr kumimoji="0" lang="en-US" sz="850" b="0" i="0" u="none" strike="noStrike" kern="1200" cap="none" spc="0" normalizeH="0" baseline="30000" noProof="0" err="1">
                <a:ln>
                  <a:noFill/>
                </a:ln>
                <a:solidFill>
                  <a:srgbClr val="3F4444"/>
                </a:solidFill>
                <a:effectLst/>
                <a:uLnTx/>
                <a:uFillTx/>
                <a:latin typeface="Arial"/>
                <a:ea typeface="+mn-ea"/>
                <a:cs typeface="+mn-cs"/>
              </a:rPr>
              <a:t>b</a:t>
            </a:r>
            <a:r>
              <a:rPr kumimoji="0" lang="en-US" sz="850" b="0" i="0" u="none" strike="noStrike" kern="1200" cap="none" spc="0" normalizeH="0" baseline="0" noProof="0" err="1">
                <a:ln>
                  <a:noFill/>
                </a:ln>
                <a:solidFill>
                  <a:srgbClr val="3F4444"/>
                </a:solidFill>
                <a:effectLst/>
                <a:uLnTx/>
                <a:uFillTx/>
                <a:latin typeface="Arial"/>
                <a:ea typeface="+mn-ea"/>
                <a:cs typeface="+mn-cs"/>
              </a:rPr>
              <a:t>Patients</a:t>
            </a:r>
            <a:r>
              <a:rPr kumimoji="0" lang="en-US" sz="850" b="0" i="0" u="none" strike="noStrike" kern="1200" cap="none" spc="0" normalizeH="0" baseline="0" noProof="0">
                <a:ln>
                  <a:noFill/>
                </a:ln>
                <a:solidFill>
                  <a:srgbClr val="3F4444"/>
                </a:solidFill>
                <a:effectLst/>
                <a:uLnTx/>
                <a:uFillTx/>
                <a:latin typeface="Arial"/>
                <a:ea typeface="+mn-ea"/>
                <a:cs typeface="+mn-cs"/>
              </a:rPr>
              <a:t> were eligible for either test. All patients were centrally confirmed. </a:t>
            </a:r>
            <a:r>
              <a:rPr kumimoji="0" lang="en-US" sz="850" b="0" i="0" u="none" strike="noStrike" kern="1200" cap="none" spc="0" normalizeH="0" baseline="30000" noProof="0" err="1">
                <a:ln>
                  <a:noFill/>
                </a:ln>
                <a:solidFill>
                  <a:srgbClr val="3F4444"/>
                </a:solidFill>
                <a:effectLst/>
                <a:uLnTx/>
                <a:uFillTx/>
                <a:latin typeface="Arial"/>
                <a:ea typeface="+mn-ea"/>
                <a:cs typeface="+mn-cs"/>
              </a:rPr>
              <a:t>c</a:t>
            </a:r>
            <a:r>
              <a:rPr kumimoji="0" lang="en-US" sz="850" b="0" i="0" u="none" strike="noStrike" kern="1200" cap="none" spc="0" normalizeH="0" baseline="0" noProof="0" err="1">
                <a:ln>
                  <a:noFill/>
                </a:ln>
                <a:solidFill>
                  <a:srgbClr val="3F4444"/>
                </a:solidFill>
                <a:effectLst/>
                <a:uLnTx/>
                <a:uFillTx/>
                <a:latin typeface="Arial"/>
                <a:ea typeface="+mn-ea"/>
                <a:cs typeface="+mn-cs"/>
              </a:rPr>
              <a:t>Cohorts</a:t>
            </a:r>
            <a:r>
              <a:rPr kumimoji="0" lang="en-US" sz="850" b="0" i="0" u="none" strike="noStrike" kern="1200" cap="none" spc="0" normalizeH="0" baseline="0" noProof="0">
                <a:ln>
                  <a:noFill/>
                </a:ln>
                <a:solidFill>
                  <a:srgbClr val="3F4444"/>
                </a:solidFill>
                <a:effectLst/>
                <a:uLnTx/>
                <a:uFillTx/>
                <a:latin typeface="Arial"/>
                <a:ea typeface="+mn-ea"/>
                <a:cs typeface="+mn-cs"/>
              </a:rPr>
              <a:t> with no objective responses in the first 15 patients were to be closed. </a:t>
            </a:r>
            <a:r>
              <a:rPr kumimoji="0" lang="en-US" sz="850" b="0" i="0" u="none" strike="noStrike" kern="1200" cap="none" spc="0" normalizeH="0" baseline="30000" noProof="0" err="1">
                <a:ln>
                  <a:noFill/>
                </a:ln>
                <a:solidFill>
                  <a:srgbClr val="3F4444"/>
                </a:solidFill>
                <a:effectLst/>
                <a:uLnTx/>
                <a:uFillTx/>
                <a:latin typeface="Arial"/>
                <a:ea typeface="+mn-ea"/>
                <a:cs typeface="+mn-cs"/>
              </a:rPr>
              <a:t>d</a:t>
            </a:r>
            <a:r>
              <a:rPr kumimoji="0" lang="en-US" sz="850" b="0" i="0" u="none" strike="noStrike" kern="1200" cap="none" spc="0" normalizeH="0" baseline="0" noProof="0" err="1">
                <a:ln>
                  <a:noFill/>
                </a:ln>
                <a:solidFill>
                  <a:srgbClr val="3F4444"/>
                </a:solidFill>
                <a:effectLst/>
                <a:uLnTx/>
                <a:uFillTx/>
                <a:latin typeface="Arial"/>
                <a:ea typeface="+mn-ea"/>
                <a:cs typeface="+mn-cs"/>
              </a:rPr>
              <a:t>Patients</a:t>
            </a:r>
            <a:r>
              <a:rPr kumimoji="0" lang="en-US" sz="850" b="0" i="0" u="none" strike="noStrike" kern="1200" cap="none" spc="0" normalizeH="0" baseline="0" noProof="0">
                <a:ln>
                  <a:noFill/>
                </a:ln>
                <a:solidFill>
                  <a:srgbClr val="3F4444"/>
                </a:solidFill>
                <a:effectLst/>
                <a:uLnTx/>
                <a:uFillTx/>
                <a:latin typeface="Arial"/>
                <a:ea typeface="+mn-ea"/>
                <a:cs typeface="+mn-cs"/>
              </a:rPr>
              <a:t> with HER2-expressing tumors, excluding tumors in the tumor-specific cohorts, and breast cancer, NSCLC, gastric cancer, and colorectal cancer. Includes patients with salivary gland cancer, malignant neoplasm of unknown primary site, extramammary Paget’s disease, cutaneous melanoma, oropharyngeal neoplasm, adenoid cystic carcinoma, </a:t>
            </a:r>
            <a:r>
              <a:rPr kumimoji="0" lang="en-US" sz="850" b="0" i="0" u="none" strike="noStrike" kern="1200" cap="none" spc="0" normalizeH="0" baseline="0" noProof="0" err="1">
                <a:ln>
                  <a:noFill/>
                </a:ln>
                <a:solidFill>
                  <a:srgbClr val="3F4444"/>
                </a:solidFill>
                <a:effectLst/>
                <a:uLnTx/>
                <a:uFillTx/>
                <a:latin typeface="Arial"/>
                <a:ea typeface="+mn-ea"/>
                <a:cs typeface="+mn-cs"/>
              </a:rPr>
              <a:t>adenocarcinoid</a:t>
            </a:r>
            <a:r>
              <a:rPr kumimoji="0" lang="en-US" sz="850" b="0" i="0" u="none" strike="noStrike" kern="1200" cap="none" spc="0" normalizeH="0" baseline="0" noProof="0">
                <a:ln>
                  <a:noFill/>
                </a:ln>
                <a:solidFill>
                  <a:srgbClr val="3F4444"/>
                </a:solidFill>
                <a:effectLst/>
                <a:uLnTx/>
                <a:uFillTx/>
                <a:latin typeface="Arial"/>
                <a:ea typeface="+mn-ea"/>
                <a:cs typeface="+mn-cs"/>
              </a:rPr>
              <a:t> tumor of the appendix, head and neck cancer, intestinal adenocarcinoma, lip and/or oral cavity cancer, esophageal adenocarcinoma, esophageal squamous cell carcinoma, testis and vulva cancer.</a:t>
            </a:r>
            <a:r>
              <a:rPr kumimoji="0" lang="en-US" sz="850" b="0" i="0" u="none" strike="noStrike" kern="1200" cap="none" spc="0" normalizeH="0" baseline="30000" noProof="0">
                <a:ln>
                  <a:noFill/>
                </a:ln>
                <a:solidFill>
                  <a:srgbClr val="3F4444"/>
                </a:solidFill>
                <a:effectLst/>
                <a:uLnTx/>
                <a:uFillTx/>
                <a:latin typeface="Arial"/>
                <a:ea typeface="+mn-ea"/>
                <a:cs typeface="+mn-cs"/>
              </a:rPr>
              <a:t>1,4</a:t>
            </a:r>
            <a:br>
              <a:rPr kumimoji="0" lang="en-US" sz="850" b="0" i="0" u="none" strike="noStrike" kern="1200" cap="none" spc="0" normalizeH="0" baseline="0" noProof="0">
                <a:ln>
                  <a:noFill/>
                </a:ln>
                <a:solidFill>
                  <a:srgbClr val="3F4444"/>
                </a:solidFill>
                <a:effectLst/>
                <a:uLnTx/>
                <a:uFillTx/>
                <a:latin typeface="Arial"/>
                <a:ea typeface="+mn-ea"/>
                <a:cs typeface="+mn-cs"/>
              </a:rPr>
            </a:br>
            <a:r>
              <a:rPr kumimoji="0" lang="en-US" sz="850" i="0" u="none" strike="noStrike" kern="1200" cap="none" spc="0" normalizeH="0" baseline="0" noProof="0">
                <a:ln>
                  <a:noFill/>
                </a:ln>
                <a:solidFill>
                  <a:srgbClr val="3F4444"/>
                </a:solidFill>
                <a:effectLst/>
                <a:uLnTx/>
                <a:uFillTx/>
                <a:latin typeface="Arial"/>
                <a:ea typeface="+mn-ea"/>
                <a:cs typeface="+mn-cs"/>
              </a:rPr>
              <a:t>1. Meric-Bernstam F, et al. ESMO 2023</a:t>
            </a:r>
            <a:r>
              <a:rPr lang="en-US" sz="850">
                <a:solidFill>
                  <a:srgbClr val="3F4444"/>
                </a:solidFill>
                <a:latin typeface="Arial"/>
              </a:rPr>
              <a:t>.</a:t>
            </a:r>
            <a:r>
              <a:rPr kumimoji="0" lang="en-US" sz="850" i="0" u="none" strike="noStrike" kern="1200" cap="none" spc="0" normalizeH="0" baseline="0" noProof="0">
                <a:ln>
                  <a:noFill/>
                </a:ln>
                <a:solidFill>
                  <a:srgbClr val="3F4444"/>
                </a:solidFill>
                <a:effectLst/>
                <a:uLnTx/>
                <a:uFillTx/>
                <a:latin typeface="Arial"/>
                <a:ea typeface="+mn-ea"/>
                <a:cs typeface="+mn-cs"/>
              </a:rPr>
              <a:t> LBA34. 2. Hofmann M, et al. </a:t>
            </a:r>
            <a:r>
              <a:rPr kumimoji="0" lang="en-US" sz="850" i="1" u="none" strike="noStrike" kern="1200" cap="none" spc="0" normalizeH="0" baseline="0" noProof="0">
                <a:ln>
                  <a:noFill/>
                </a:ln>
                <a:solidFill>
                  <a:srgbClr val="3F4444"/>
                </a:solidFill>
                <a:effectLst/>
                <a:uLnTx/>
                <a:uFillTx/>
                <a:latin typeface="Arial"/>
                <a:ea typeface="+mn-ea"/>
                <a:cs typeface="+mn-cs"/>
              </a:rPr>
              <a:t>Histopathology</a:t>
            </a:r>
            <a:r>
              <a:rPr kumimoji="0" lang="en-US" sz="850" i="0" u="none" strike="noStrike" kern="1200" cap="none" spc="0" normalizeH="0" baseline="0" noProof="0">
                <a:ln>
                  <a:noFill/>
                </a:ln>
                <a:solidFill>
                  <a:srgbClr val="3F4444"/>
                </a:solidFill>
                <a:effectLst/>
                <a:uLnTx/>
                <a:uFillTx/>
                <a:latin typeface="Arial"/>
                <a:ea typeface="+mn-ea"/>
                <a:cs typeface="+mn-cs"/>
              </a:rPr>
              <a:t>. 2008;52(7):797-805. 3. </a:t>
            </a:r>
            <a:r>
              <a:rPr kumimoji="0" lang="en-US" sz="850" i="0" u="none" strike="noStrike" kern="1200" cap="none" spc="0" normalizeH="0" baseline="0" noProof="0">
                <a:ln>
                  <a:noFill/>
                </a:ln>
                <a:solidFill>
                  <a:srgbClr val="3F4444"/>
                </a:solidFill>
                <a:effectLst/>
                <a:uLnTx/>
                <a:uFillTx/>
                <a:latin typeface="Arial"/>
                <a:ea typeface="+mn-ea"/>
                <a:cs typeface="Arial" panose="020B0604020202020204" pitchFamily="34" charset="0"/>
              </a:rPr>
              <a:t>Fam-trastuzumab deruxtecan-</a:t>
            </a:r>
            <a:r>
              <a:rPr kumimoji="0" lang="en-US" sz="850" i="0" u="none" strike="noStrike" kern="1200" cap="none" spc="0" normalizeH="0" baseline="0" noProof="0" err="1">
                <a:ln>
                  <a:noFill/>
                </a:ln>
                <a:solidFill>
                  <a:srgbClr val="3F4444"/>
                </a:solidFill>
                <a:effectLst/>
                <a:uLnTx/>
                <a:uFillTx/>
                <a:latin typeface="Arial"/>
                <a:ea typeface="+mn-ea"/>
                <a:cs typeface="Arial" panose="020B0604020202020204" pitchFamily="34" charset="0"/>
              </a:rPr>
              <a:t>nxki</a:t>
            </a:r>
            <a:r>
              <a:rPr lang="en-US" sz="850">
                <a:solidFill>
                  <a:srgbClr val="3F4444"/>
                </a:solidFill>
                <a:latin typeface="Arial"/>
                <a:cs typeface="Arial" panose="020B0604020202020204" pitchFamily="34" charset="0"/>
              </a:rPr>
              <a:t>.</a:t>
            </a:r>
            <a:r>
              <a:rPr kumimoji="0" lang="en-US" sz="850" i="0" u="none" strike="noStrike" kern="1200" cap="none" spc="0" normalizeH="0" baseline="0" noProof="0">
                <a:ln>
                  <a:noFill/>
                </a:ln>
                <a:solidFill>
                  <a:srgbClr val="3F4444"/>
                </a:solidFill>
                <a:effectLst/>
                <a:uLnTx/>
                <a:uFillTx/>
                <a:latin typeface="Arial"/>
                <a:ea typeface="+mn-ea"/>
                <a:cs typeface="Arial" panose="020B0604020202020204" pitchFamily="34" charset="0"/>
              </a:rPr>
              <a:t> Prescribing information. </a:t>
            </a:r>
            <a:r>
              <a:rPr lang="en-US" sz="850">
                <a:solidFill>
                  <a:srgbClr val="3F4444"/>
                </a:solidFill>
                <a:cs typeface="Arial" panose="020B0604020202020204" pitchFamily="34" charset="0"/>
              </a:rPr>
              <a:t>Daiichi Sankyo; </a:t>
            </a:r>
            <a:r>
              <a:rPr kumimoji="0" lang="en-US" sz="850" i="0" u="none" strike="noStrike" kern="1200" cap="none" spc="0" normalizeH="0" baseline="0" noProof="0">
                <a:ln>
                  <a:noFill/>
                </a:ln>
                <a:solidFill>
                  <a:srgbClr val="3F4444"/>
                </a:solidFill>
                <a:effectLst/>
                <a:uLnTx/>
                <a:uFillTx/>
                <a:latin typeface="Arial"/>
                <a:ea typeface="+mn-ea"/>
                <a:cs typeface="Arial" panose="020B0604020202020204" pitchFamily="34" charset="0"/>
              </a:rPr>
              <a:t>2024. </a:t>
            </a:r>
            <a:br>
              <a:rPr kumimoji="0" lang="en-US" sz="850" i="0" u="none" strike="noStrike" kern="1200" cap="none" spc="0" normalizeH="0" baseline="0" noProof="0">
                <a:ln>
                  <a:noFill/>
                </a:ln>
                <a:solidFill>
                  <a:srgbClr val="3F4444"/>
                </a:solidFill>
                <a:effectLst/>
                <a:uLnTx/>
                <a:uFillTx/>
                <a:latin typeface="Arial"/>
                <a:ea typeface="+mn-ea"/>
                <a:cs typeface="Arial" panose="020B0604020202020204" pitchFamily="34" charset="0"/>
              </a:rPr>
            </a:br>
            <a:r>
              <a:rPr kumimoji="0" lang="en-US" sz="850" i="0" u="none" strike="noStrike" kern="1200" cap="none" spc="0" normalizeH="0" baseline="0" noProof="0">
                <a:ln>
                  <a:noFill/>
                </a:ln>
                <a:solidFill>
                  <a:srgbClr val="3F4444"/>
                </a:solidFill>
                <a:effectLst/>
                <a:uLnTx/>
                <a:uFillTx/>
                <a:latin typeface="Arial"/>
                <a:ea typeface="+mn-ea"/>
                <a:cs typeface="Arial" panose="020B0604020202020204" pitchFamily="34" charset="0"/>
              </a:rPr>
              <a:t>4</a:t>
            </a:r>
            <a:r>
              <a:rPr kumimoji="0" lang="en-US" sz="850" b="1" i="0" u="none" strike="noStrike" kern="1200" cap="none" spc="0" normalizeH="0" baseline="0" noProof="0">
                <a:ln>
                  <a:noFill/>
                </a:ln>
                <a:solidFill>
                  <a:srgbClr val="3F4444"/>
                </a:solidFill>
                <a:effectLst/>
                <a:uLnTx/>
                <a:uFillTx/>
                <a:latin typeface="Arial"/>
                <a:ea typeface="+mn-ea"/>
                <a:cs typeface="Arial" panose="020B0604020202020204" pitchFamily="34" charset="0"/>
              </a:rPr>
              <a:t>.</a:t>
            </a:r>
            <a:r>
              <a:rPr kumimoji="0" lang="en-US" sz="850" b="0" i="0" u="none" strike="noStrike" kern="1200" cap="none" spc="0" normalizeH="0" baseline="0" noProof="0">
                <a:ln>
                  <a:noFill/>
                </a:ln>
                <a:solidFill>
                  <a:srgbClr val="3F4444"/>
                </a:solidFill>
                <a:effectLst/>
                <a:uLnTx/>
                <a:uFillTx/>
                <a:latin typeface="Arial"/>
                <a:ea typeface="+mn-ea"/>
                <a:cs typeface="Arial" panose="020B0604020202020204" pitchFamily="34" charset="0"/>
              </a:rPr>
              <a:t> </a:t>
            </a:r>
            <a:r>
              <a:rPr kumimoji="0" lang="en-GB" sz="85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Meric-Bernstam F, et al. </a:t>
            </a:r>
            <a:r>
              <a:rPr kumimoji="0" lang="en-IN" sz="850"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J Clin Oncol</a:t>
            </a:r>
            <a:r>
              <a:rPr kumimoji="0" lang="en-US" sz="850"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US" sz="85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2024;42(1):47-58.</a:t>
            </a:r>
            <a:endParaRPr kumimoji="0" lang="en-US" sz="850" b="0" i="0" u="none" strike="noStrike" kern="1200" cap="none" spc="0" normalizeH="0" baseline="0" noProof="0">
              <a:ln>
                <a:noFill/>
              </a:ln>
              <a:solidFill>
                <a:srgbClr val="3F4444"/>
              </a:solidFill>
              <a:effectLst/>
              <a:uLnTx/>
              <a:uFillTx/>
              <a:latin typeface="Arial"/>
              <a:ea typeface="+mn-ea"/>
              <a:cs typeface="+mn-cs"/>
            </a:endParaRPr>
          </a:p>
        </p:txBody>
      </p:sp>
      <p:sp>
        <p:nvSpPr>
          <p:cNvPr id="2" name="Title 1">
            <a:extLst>
              <a:ext uri="{FF2B5EF4-FFF2-40B4-BE49-F238E27FC236}">
                <a16:creationId xmlns:a16="http://schemas.microsoft.com/office/drawing/2014/main" id="{BFFA869B-63E3-2086-17FC-36299597E636}"/>
              </a:ext>
            </a:extLst>
          </p:cNvPr>
          <p:cNvSpPr>
            <a:spLocks noGrp="1"/>
          </p:cNvSpPr>
          <p:nvPr>
            <p:ph type="title"/>
          </p:nvPr>
        </p:nvSpPr>
        <p:spPr>
          <a:xfrm>
            <a:off x="431800" y="206057"/>
            <a:ext cx="11625436" cy="721992"/>
          </a:xfrm>
        </p:spPr>
        <p:txBody>
          <a:bodyPr>
            <a:normAutofit fontScale="90000"/>
          </a:bodyPr>
          <a:lstStyle/>
          <a:p>
            <a:r>
              <a:rPr lang="en-US" sz="2400"/>
              <a:t>DESTINY PAN TUMOR-02: A Phase 2, Open-Label, Multicenter Study of T-</a:t>
            </a:r>
            <a:r>
              <a:rPr lang="en-US" sz="2400" err="1"/>
              <a:t>DXd</a:t>
            </a:r>
            <a:r>
              <a:rPr lang="en-US" sz="2400"/>
              <a:t> in Patients With HER2-Expressing Solid Tumors (NCT04482309)</a:t>
            </a:r>
            <a:r>
              <a:rPr lang="en-US" sz="2400" baseline="30000"/>
              <a:t>a,1,2</a:t>
            </a:r>
          </a:p>
        </p:txBody>
      </p:sp>
      <p:sp>
        <p:nvSpPr>
          <p:cNvPr id="5" name="Text Placeholder 15">
            <a:extLst>
              <a:ext uri="{FF2B5EF4-FFF2-40B4-BE49-F238E27FC236}">
                <a16:creationId xmlns:a16="http://schemas.microsoft.com/office/drawing/2014/main" id="{9ECD588F-0378-1710-FF26-1EB2BBFFFCEA}"/>
              </a:ext>
            </a:extLst>
          </p:cNvPr>
          <p:cNvSpPr txBox="1">
            <a:spLocks/>
          </p:cNvSpPr>
          <p:nvPr/>
        </p:nvSpPr>
        <p:spPr>
          <a:xfrm>
            <a:off x="431800" y="1137192"/>
            <a:ext cx="10556003" cy="651859"/>
          </a:xfrm>
          <a:prstGeom prst="rect">
            <a:avLst/>
          </a:prstGeom>
        </p:spPr>
        <p:txBody>
          <a:bodyPr anchor="ctr">
            <a:norm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Nunito Sans" panose="00000500000000000000" pitchFamily="2" charset="0"/>
              <a:buChar char="‒"/>
              <a:defRPr sz="16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Nunito Sans" panose="00000500000000000000" pitchFamily="2"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68D2DF"/>
              </a:buClr>
              <a:buSzTx/>
              <a:buFont typeface="Arial" panose="020B0604020202020204" pitchFamily="34" charset="0"/>
              <a:buNone/>
              <a:tabLst/>
              <a:defRPr/>
            </a:pPr>
            <a:endParaRPr kumimoji="0" lang="en-US" sz="2133" b="0" i="0" u="none" strike="noStrike" kern="1200" cap="none" spc="0" normalizeH="0" baseline="0" noProof="0">
              <a:ln>
                <a:noFill/>
              </a:ln>
              <a:solidFill>
                <a:srgbClr val="3F4444"/>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E84404C8-94BF-9056-B05C-651CE9FF49F1}"/>
              </a:ext>
            </a:extLst>
          </p:cNvPr>
          <p:cNvSpPr txBox="1">
            <a:spLocks/>
          </p:cNvSpPr>
          <p:nvPr/>
        </p:nvSpPr>
        <p:spPr>
          <a:xfrm>
            <a:off x="434759" y="1530723"/>
            <a:ext cx="4723155" cy="4335220"/>
          </a:xfrm>
          <a:prstGeom prst="rect">
            <a:avLst/>
          </a:prstGeom>
        </p:spPr>
        <p:txBody>
          <a:bodyPr>
            <a:normAutofit fontScale="92500" lnSpcReduction="20000"/>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Nunito Sans" panose="00000500000000000000" pitchFamily="2" charset="0"/>
              <a:buChar char="‒"/>
              <a:defRPr sz="16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Nunito Sans" panose="00000500000000000000" pitchFamily="2"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kumimoji="0" lang="en-US" sz="1600" b="1" i="0" u="none" strike="noStrike" kern="1200" cap="none" spc="0" normalizeH="0" baseline="0" noProof="0">
                <a:ln>
                  <a:noFill/>
                </a:ln>
                <a:solidFill>
                  <a:schemeClr val="tx1"/>
                </a:solidFill>
                <a:effectLst/>
                <a:uLnTx/>
                <a:uFillTx/>
                <a:latin typeface="Arial"/>
                <a:ea typeface="+mn-ea"/>
                <a:cs typeface="+mn-cs"/>
              </a:rPr>
              <a:t>Key eligibility criteria</a:t>
            </a:r>
            <a:r>
              <a:rPr kumimoji="0" lang="en-US" sz="1600" b="1" i="0" u="none" strike="noStrike" kern="1200" cap="none" spc="0" normalizeH="0" baseline="30000" noProof="0">
                <a:ln>
                  <a:noFill/>
                </a:ln>
                <a:solidFill>
                  <a:schemeClr val="tx1"/>
                </a:solidFill>
                <a:effectLst/>
                <a:uLnTx/>
                <a:uFillTx/>
                <a:latin typeface="Arial"/>
                <a:ea typeface="+mn-ea"/>
                <a:cs typeface="+mn-cs"/>
              </a:rPr>
              <a:t>1,2</a:t>
            </a:r>
            <a:endParaRPr kumimoji="0" lang="en-US" sz="1400" b="1" i="0" u="none" strike="noStrike" kern="1200" cap="none" spc="0" normalizeH="0" baseline="0" noProof="0">
              <a:ln>
                <a:noFill/>
              </a:ln>
              <a:solidFill>
                <a:schemeClr val="tx1"/>
              </a:solidFill>
              <a:effectLst/>
              <a:uLnTx/>
              <a:uFillTx/>
              <a:latin typeface="Arial"/>
              <a:ea typeface="+mn-ea"/>
              <a:cs typeface="+mn-cs"/>
            </a:endParaRP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mn-ea"/>
                <a:cs typeface="+mn-cs"/>
              </a:rPr>
              <a:t>Advanced solid tumors not eligible for curative therapy</a:t>
            </a: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mn-ea"/>
                <a:cs typeface="+mn-cs"/>
              </a:rPr>
              <a:t>2L+ patient population</a:t>
            </a: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mn-ea"/>
                <a:cs typeface="+mn-cs"/>
              </a:rPr>
              <a:t>HER2 expression (IHC 3+ or 2+)</a:t>
            </a:r>
          </a:p>
          <a:p>
            <a:pPr marL="461422" marR="0" lvl="1" indent="-213779" algn="l" defTabSz="914377" rtl="0" eaLnBrk="1" fontAlgn="auto" latinLnBrk="0" hangingPunct="1">
              <a:lnSpc>
                <a:spcPct val="110000"/>
              </a:lnSpc>
              <a:spcBef>
                <a:spcPts val="0"/>
              </a:spcBef>
              <a:spcAft>
                <a:spcPts val="400"/>
              </a:spcAft>
              <a:buClr>
                <a:schemeClr val="accent1"/>
              </a:buClr>
              <a:buSzTx/>
              <a:buFont typeface="Nunito Sans" panose="00000500000000000000" pitchFamily="2" charset="0"/>
              <a:buChar char="‒"/>
              <a:tabLst/>
              <a:defRPr/>
            </a:pPr>
            <a:r>
              <a:rPr kumimoji="0" lang="en-US" sz="1400" b="0" i="0" u="none" strike="noStrike" kern="1200" cap="none" spc="0" normalizeH="0" baseline="0" noProof="0">
                <a:ln>
                  <a:noFill/>
                </a:ln>
                <a:solidFill>
                  <a:schemeClr val="tx1"/>
                </a:solidFill>
                <a:effectLst/>
                <a:uLnTx/>
                <a:uFillTx/>
                <a:latin typeface="Arial"/>
                <a:ea typeface="+mn-ea"/>
                <a:cs typeface="+mn-cs"/>
              </a:rPr>
              <a:t>Local test or central test by </a:t>
            </a:r>
            <a:r>
              <a:rPr kumimoji="0" lang="en-US" sz="1400" b="0" i="0" u="none" strike="noStrike" kern="1200" cap="none" spc="0" normalizeH="0" baseline="0" noProof="0" err="1">
                <a:ln>
                  <a:noFill/>
                </a:ln>
                <a:solidFill>
                  <a:schemeClr val="tx1"/>
                </a:solidFill>
                <a:effectLst/>
                <a:uLnTx/>
                <a:uFillTx/>
                <a:latin typeface="Arial"/>
                <a:ea typeface="+mn-ea"/>
                <a:cs typeface="+mn-cs"/>
              </a:rPr>
              <a:t>HercepTest</a:t>
            </a:r>
            <a:r>
              <a:rPr kumimoji="0" lang="en-US" sz="1400" b="0" i="0" u="none" strike="noStrike" kern="1200" cap="none" spc="0" normalizeH="0" baseline="0" noProof="0">
                <a:ln>
                  <a:noFill/>
                </a:ln>
                <a:solidFill>
                  <a:schemeClr val="tx1"/>
                </a:solidFill>
                <a:effectLst/>
                <a:uLnTx/>
                <a:uFillTx/>
                <a:latin typeface="Arial"/>
                <a:ea typeface="+mn-ea"/>
                <a:cs typeface="+mn-cs"/>
              </a:rPr>
              <a:t> if local test </a:t>
            </a:r>
            <a:br>
              <a:rPr kumimoji="0" lang="en-US" sz="1400" b="0" i="0" u="none" strike="noStrike" kern="1200" cap="none" spc="0" normalizeH="0" baseline="0" noProof="0">
                <a:ln>
                  <a:noFill/>
                </a:ln>
                <a:solidFill>
                  <a:schemeClr val="tx1"/>
                </a:solidFill>
                <a:effectLst/>
                <a:uLnTx/>
                <a:uFillTx/>
                <a:latin typeface="Arial"/>
                <a:ea typeface="+mn-ea"/>
                <a:cs typeface="+mn-cs"/>
              </a:rPr>
            </a:br>
            <a:r>
              <a:rPr kumimoji="0" lang="en-US" sz="1400" b="0" i="0" u="none" strike="noStrike" kern="1200" cap="none" spc="0" normalizeH="0" baseline="0" noProof="0">
                <a:ln>
                  <a:noFill/>
                </a:ln>
                <a:solidFill>
                  <a:schemeClr val="tx1"/>
                </a:solidFill>
                <a:effectLst/>
                <a:uLnTx/>
                <a:uFillTx/>
                <a:latin typeface="Arial"/>
                <a:ea typeface="+mn-ea"/>
                <a:cs typeface="+mn-cs"/>
              </a:rPr>
              <a:t>not feasible (ASCO/CAP gastric cancer scoring</a:t>
            </a:r>
            <a:r>
              <a:rPr kumimoji="0" lang="en-US" sz="1400" b="0" i="0" u="none" strike="noStrike" kern="1200" cap="none" spc="0" normalizeH="0" baseline="30000" noProof="0">
                <a:ln>
                  <a:noFill/>
                </a:ln>
                <a:solidFill>
                  <a:schemeClr val="tx1"/>
                </a:solidFill>
                <a:effectLst/>
                <a:uLnTx/>
                <a:uFillTx/>
                <a:latin typeface="Arial"/>
                <a:ea typeface="+mn-ea"/>
                <a:cs typeface="+mn-cs"/>
              </a:rPr>
              <a:t>2</a:t>
            </a:r>
            <a:r>
              <a:rPr kumimoji="0" lang="en-US" sz="1400" b="0" i="0" u="none" strike="noStrike" kern="1200" cap="none" spc="0" normalizeH="0" baseline="0" noProof="0">
                <a:ln>
                  <a:noFill/>
                </a:ln>
                <a:solidFill>
                  <a:schemeClr val="tx1"/>
                </a:solidFill>
                <a:effectLst/>
                <a:uLnTx/>
                <a:uFillTx/>
                <a:latin typeface="Arial"/>
                <a:ea typeface="+mn-ea"/>
                <a:cs typeface="+mn-cs"/>
              </a:rPr>
              <a:t>)</a:t>
            </a:r>
            <a:r>
              <a:rPr kumimoji="0" lang="en-US" sz="1400" b="0" i="0" u="none" strike="noStrike" kern="1200" cap="none" spc="0" normalizeH="0" baseline="30000" noProof="0">
                <a:ln>
                  <a:noFill/>
                </a:ln>
                <a:solidFill>
                  <a:schemeClr val="tx1"/>
                </a:solidFill>
                <a:effectLst/>
                <a:uLnTx/>
                <a:uFillTx/>
                <a:latin typeface="Arial"/>
                <a:ea typeface="+mn-ea"/>
                <a:cs typeface="+mn-cs"/>
              </a:rPr>
              <a:t>b</a:t>
            </a:r>
            <a:endParaRPr kumimoji="0" lang="en-US" sz="1400" b="0" i="0" u="none" strike="noStrike" kern="1200" cap="none" spc="0" normalizeH="0" baseline="0" noProof="0">
              <a:ln>
                <a:noFill/>
              </a:ln>
              <a:solidFill>
                <a:schemeClr val="tx1"/>
              </a:solidFill>
              <a:effectLst/>
              <a:uLnTx/>
              <a:uFillTx/>
              <a:latin typeface="Arial"/>
              <a:ea typeface="+mn-ea"/>
              <a:cs typeface="+mn-cs"/>
            </a:endParaRP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mn-ea"/>
                <a:cs typeface="+mn-cs"/>
              </a:rPr>
              <a:t>Prior HER2-targeted therapy allowed</a:t>
            </a: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mn-ea"/>
                <a:cs typeface="+mn-cs"/>
              </a:rPr>
              <a:t>WHO/ECOG PS 0-1</a:t>
            </a:r>
            <a:endParaRPr kumimoji="0" lang="en-US" sz="1600" b="1" i="0" u="none" strike="noStrike" kern="1200" cap="none" spc="0" normalizeH="0" baseline="0" noProof="0">
              <a:ln>
                <a:noFill/>
              </a:ln>
              <a:solidFill>
                <a:schemeClr val="tx1"/>
              </a:solidFill>
              <a:effectLst/>
              <a:uLnTx/>
              <a:uFillTx/>
              <a:latin typeface="Arial"/>
              <a:ea typeface="+mn-ea"/>
              <a:cs typeface="+mn-cs"/>
            </a:endParaRPr>
          </a:p>
          <a:p>
            <a:pPr marL="0" marR="0" lvl="0" indent="0" algn="l" defTabSz="914377" rtl="0" eaLnBrk="1" fontAlgn="auto" latinLnBrk="0" hangingPunct="1">
              <a:lnSpc>
                <a:spcPct val="110000"/>
              </a:lnSpc>
              <a:spcBef>
                <a:spcPts val="267"/>
              </a:spcBef>
              <a:spcAft>
                <a:spcPts val="0"/>
              </a:spcAft>
              <a:buClr>
                <a:schemeClr val="accent1"/>
              </a:buClr>
              <a:buSzTx/>
              <a:buFont typeface="Arial" panose="020B0604020202020204" pitchFamily="34" charset="0"/>
              <a:buNone/>
              <a:tabLst/>
              <a:defRPr/>
            </a:pPr>
            <a:r>
              <a:rPr kumimoji="0" lang="en-US" sz="1600" b="1" i="0" u="none" strike="noStrike" kern="1200" cap="none" spc="0" normalizeH="0" baseline="0" noProof="0">
                <a:ln>
                  <a:noFill/>
                </a:ln>
                <a:solidFill>
                  <a:schemeClr val="tx1"/>
                </a:solidFill>
                <a:effectLst/>
                <a:uLnTx/>
                <a:uFillTx/>
                <a:latin typeface="Arial"/>
                <a:ea typeface="+mn-ea"/>
                <a:cs typeface="+mn-cs"/>
              </a:rPr>
              <a:t>Baseline characteristics</a:t>
            </a:r>
            <a:r>
              <a:rPr kumimoji="0" lang="en-US" sz="1600" b="1" i="0" u="none" strike="noStrike" kern="1200" cap="none" spc="0" normalizeH="0" baseline="30000" noProof="0">
                <a:ln>
                  <a:noFill/>
                </a:ln>
                <a:solidFill>
                  <a:schemeClr val="tx1"/>
                </a:solidFill>
                <a:effectLst/>
                <a:uLnTx/>
                <a:uFillTx/>
                <a:latin typeface="Arial"/>
                <a:ea typeface="+mn-ea"/>
                <a:cs typeface="+mn-cs"/>
              </a:rPr>
              <a:t>1,2</a:t>
            </a:r>
            <a:br>
              <a:rPr kumimoji="0" lang="en-US" sz="1100" b="1" i="0" u="none" strike="noStrike" kern="1200" cap="none" spc="0" normalizeH="0" baseline="0" noProof="0">
                <a:ln>
                  <a:noFill/>
                </a:ln>
                <a:solidFill>
                  <a:schemeClr val="tx1"/>
                </a:solidFill>
                <a:effectLst/>
                <a:uLnTx/>
                <a:uFillTx/>
                <a:latin typeface="Arial"/>
                <a:ea typeface="+mn-ea"/>
                <a:cs typeface="+mn-cs"/>
              </a:rPr>
            </a:br>
            <a:endParaRPr kumimoji="0" lang="en-US" sz="1100" b="1" i="0" u="none" strike="noStrike" kern="1200" cap="none" spc="0" normalizeH="0" baseline="0" noProof="0">
              <a:ln>
                <a:noFill/>
              </a:ln>
              <a:solidFill>
                <a:schemeClr val="tx1"/>
              </a:solidFill>
              <a:effectLst/>
              <a:uLnTx/>
              <a:uFillTx/>
              <a:latin typeface="Arial"/>
              <a:ea typeface="+mn-ea"/>
              <a:cs typeface="+mn-cs"/>
            </a:endParaRP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mn-ea"/>
                <a:cs typeface="+mn-cs"/>
              </a:rPr>
              <a:t>267 patients received treatment; 202 (75.7%) based on local HER2 testing</a:t>
            </a:r>
          </a:p>
          <a:p>
            <a:pPr marL="461422" marR="0" lvl="1" indent="-213779" algn="l" defTabSz="914377" rtl="0" eaLnBrk="1" fontAlgn="auto" latinLnBrk="0" hangingPunct="1">
              <a:lnSpc>
                <a:spcPct val="110000"/>
              </a:lnSpc>
              <a:spcBef>
                <a:spcPts val="0"/>
              </a:spcBef>
              <a:spcAft>
                <a:spcPts val="400"/>
              </a:spcAft>
              <a:buClr>
                <a:schemeClr val="accent1"/>
              </a:buClr>
              <a:buSzTx/>
              <a:buFont typeface="Nunito Sans" panose="00000500000000000000" pitchFamily="2" charset="0"/>
              <a:buChar char="‒"/>
              <a:tabLst/>
              <a:defRPr/>
            </a:pPr>
            <a:r>
              <a:rPr kumimoji="0" lang="en-US" sz="1400" b="0" i="0" u="none" strike="noStrike" kern="1200" cap="none" spc="0" normalizeH="0" baseline="0" noProof="0">
                <a:ln>
                  <a:noFill/>
                </a:ln>
                <a:solidFill>
                  <a:schemeClr val="tx1"/>
                </a:solidFill>
                <a:effectLst/>
                <a:uLnTx/>
                <a:uFillTx/>
                <a:latin typeface="Arial"/>
                <a:ea typeface="+mn-ea"/>
                <a:cs typeface="+mn-cs"/>
              </a:rPr>
              <a:t>111 (41.6%) patients were IHC 3+ based on HER2 test (local or central) at enrollment, primary efficacy analysis (all patients)</a:t>
            </a:r>
          </a:p>
          <a:p>
            <a:pPr marL="461422" marR="0" lvl="1" indent="-213779" algn="l" defTabSz="914377" rtl="0" eaLnBrk="1" fontAlgn="auto" latinLnBrk="0" hangingPunct="1">
              <a:lnSpc>
                <a:spcPct val="110000"/>
              </a:lnSpc>
              <a:spcBef>
                <a:spcPts val="0"/>
              </a:spcBef>
              <a:spcAft>
                <a:spcPts val="400"/>
              </a:spcAft>
              <a:buClr>
                <a:schemeClr val="accent1"/>
              </a:buClr>
              <a:buSzTx/>
              <a:buFont typeface="Nunito Sans" panose="00000500000000000000" pitchFamily="2" charset="0"/>
              <a:buChar char="‒"/>
              <a:tabLst/>
              <a:defRPr/>
            </a:pPr>
            <a:r>
              <a:rPr kumimoji="0" lang="en-US" sz="1400" b="0" i="0" u="none" strike="noStrike" kern="1200" cap="none" spc="0" normalizeH="0" baseline="0" noProof="0">
                <a:ln>
                  <a:noFill/>
                </a:ln>
                <a:solidFill>
                  <a:schemeClr val="tx1"/>
                </a:solidFill>
                <a:effectLst/>
                <a:uLnTx/>
                <a:uFillTx/>
                <a:latin typeface="Arial"/>
                <a:ea typeface="+mn-ea"/>
                <a:cs typeface="+mn-cs"/>
              </a:rPr>
              <a:t>75 (28.1%) patients were IHC 3+ on central testing, sensitivity analysis on efficacy endpoints (subgroup analyses)</a:t>
            </a: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mn-ea"/>
                <a:cs typeface="+mn-cs"/>
              </a:rPr>
              <a:t>Median age was 62 years (23-85), and 109 (40.8%) patients had received ≥3 lines of therapy</a:t>
            </a:r>
          </a:p>
        </p:txBody>
      </p:sp>
      <p:sp>
        <p:nvSpPr>
          <p:cNvPr id="9" name="Subtitle 2">
            <a:extLst>
              <a:ext uri="{FF2B5EF4-FFF2-40B4-BE49-F238E27FC236}">
                <a16:creationId xmlns:a16="http://schemas.microsoft.com/office/drawing/2014/main" id="{AC9B51A5-28AD-77E9-17FE-B9230484BDBC}"/>
              </a:ext>
            </a:extLst>
          </p:cNvPr>
          <p:cNvSpPr txBox="1">
            <a:spLocks/>
          </p:cNvSpPr>
          <p:nvPr/>
        </p:nvSpPr>
        <p:spPr>
          <a:xfrm>
            <a:off x="9626519" y="1752508"/>
            <a:ext cx="2117267" cy="2512353"/>
          </a:xfrm>
          <a:prstGeom prst="rect">
            <a:avLst/>
          </a:prstGeom>
          <a:noFill/>
          <a:ln w="76200">
            <a:noFill/>
          </a:ln>
        </p:spPr>
        <p:txBody>
          <a:bodyPr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4334773" rtl="0" eaLnBrk="1" fontAlgn="auto" latinLnBrk="0" hangingPunct="1">
              <a:lnSpc>
                <a:spcPct val="100000"/>
              </a:lnSpc>
              <a:spcBef>
                <a:spcPts val="0"/>
              </a:spcBef>
              <a:spcAft>
                <a:spcPts val="400"/>
              </a:spcAft>
              <a:buClr>
                <a:schemeClr val="accent1"/>
              </a:buClr>
              <a:buSzTx/>
              <a:buFontTx/>
              <a:buNone/>
              <a:tabLst/>
              <a:defRPr/>
            </a:pPr>
            <a:r>
              <a:rPr kumimoji="0" lang="en-US" sz="1467"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Primary endpoint</a:t>
            </a:r>
          </a:p>
          <a:p>
            <a:pPr marL="192613" marR="0" lvl="0" indent="-192613" algn="l" defTabSz="4334773" rtl="0" eaLnBrk="1" fontAlgn="auto" latinLnBrk="0" hangingPunct="1">
              <a:lnSpc>
                <a:spcPct val="100000"/>
              </a:lnSpc>
              <a:spcBef>
                <a:spcPts val="0"/>
              </a:spcBef>
              <a:spcAft>
                <a:spcPts val="800"/>
              </a:spcAft>
              <a:buClr>
                <a:schemeClr val="accent1"/>
              </a:buClr>
              <a:buSzTx/>
              <a:buFont typeface="Arial" panose="020B0604020202020204" pitchFamily="34" charset="0"/>
              <a:buChar char="•"/>
              <a:tabLst/>
              <a:defRPr/>
            </a:pPr>
            <a:r>
              <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Confirmed ORR </a:t>
            </a:r>
            <a:br>
              <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br>
            <a:r>
              <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(investigator)</a:t>
            </a:r>
            <a:endParaRPr kumimoji="0" lang="en-US" sz="1467"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endParaRPr>
          </a:p>
          <a:p>
            <a:pPr marL="0" marR="0" lvl="0" indent="0" algn="l" defTabSz="4334773" rtl="0" eaLnBrk="1" fontAlgn="auto" latinLnBrk="0" hangingPunct="1">
              <a:lnSpc>
                <a:spcPct val="100000"/>
              </a:lnSpc>
              <a:spcBef>
                <a:spcPts val="0"/>
              </a:spcBef>
              <a:spcAft>
                <a:spcPts val="400"/>
              </a:spcAft>
              <a:buClr>
                <a:schemeClr val="accent1"/>
              </a:buClr>
              <a:buSzTx/>
              <a:buFontTx/>
              <a:buNone/>
              <a:tabLst/>
              <a:defRPr/>
            </a:pPr>
            <a:r>
              <a:rPr kumimoji="0" lang="en-US" sz="1467"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Secondary endpoints</a:t>
            </a:r>
            <a:endParaRPr kumimoji="0" lang="en-US" sz="1467"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Calibri"/>
            </a:endParaRPr>
          </a:p>
          <a:p>
            <a:pPr marL="192613" marR="0" lvl="0" indent="-192613" algn="l" defTabSz="4334773"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kumimoji="0" lang="en-US" sz="1467" b="0" i="0" u="none" strike="noStrike" kern="0" cap="none" spc="0" normalizeH="0" baseline="0" noProof="0" err="1">
                <a:ln>
                  <a:noFill/>
                </a:ln>
                <a:solidFill>
                  <a:schemeClr val="tx1"/>
                </a:solidFill>
                <a:effectLst/>
                <a:uLnTx/>
                <a:uFillTx/>
                <a:latin typeface="Arial" panose="020B0604020202020204" pitchFamily="34" charset="0"/>
                <a:cs typeface="Arial" panose="020B0604020202020204" pitchFamily="34" charset="0"/>
                <a:sym typeface="Calibri"/>
              </a:rPr>
              <a:t>DoR</a:t>
            </a:r>
            <a:r>
              <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 DCR, PFS, OS </a:t>
            </a:r>
            <a:endParaRPr kumimoji="0" lang="en-US" sz="1467"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endParaRPr>
          </a:p>
          <a:p>
            <a:pPr marL="192613" marR="0" lvl="0" indent="-192613" algn="l" defTabSz="4334773"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Safety</a:t>
            </a:r>
          </a:p>
          <a:p>
            <a:pPr marL="0" marR="0" lvl="0" indent="0" algn="l" defTabSz="4334825" rtl="0" eaLnBrk="1" fontAlgn="auto" latinLnBrk="0" hangingPunct="1">
              <a:lnSpc>
                <a:spcPct val="100000"/>
              </a:lnSpc>
              <a:spcBef>
                <a:spcPts val="0"/>
              </a:spcBef>
              <a:spcAft>
                <a:spcPts val="400"/>
              </a:spcAft>
              <a:buClr>
                <a:schemeClr val="accent1"/>
              </a:buClr>
              <a:buSzTx/>
              <a:buFontTx/>
              <a:buNone/>
              <a:tabLst/>
              <a:defRPr/>
            </a:pPr>
            <a:r>
              <a:rPr kumimoji="0" lang="en-US" sz="1467"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Exploratory analysis</a:t>
            </a:r>
            <a:endParaRPr kumimoji="0" lang="en-US" sz="1467"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Calibri"/>
            </a:endParaRPr>
          </a:p>
          <a:p>
            <a:pPr marL="193035" marR="0" lvl="0" indent="-193035" algn="l" defTabSz="4334825"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Subgroup analyses by HER2 status</a:t>
            </a:r>
          </a:p>
          <a:p>
            <a:pPr marL="192613" marR="0" lvl="0" indent="-192613" algn="l" defTabSz="4334773"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endPar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749DECF8-A834-5449-2099-013001384CAB}"/>
              </a:ext>
            </a:extLst>
          </p:cNvPr>
          <p:cNvSpPr txBox="1"/>
          <p:nvPr/>
        </p:nvSpPr>
        <p:spPr>
          <a:xfrm>
            <a:off x="5089618" y="3150863"/>
            <a:ext cx="1652463" cy="54386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3F4444"/>
                </a:solidFill>
                <a:effectLst/>
                <a:uLnTx/>
                <a:uFillTx/>
                <a:latin typeface="Arial "/>
                <a:ea typeface="+mn-ea"/>
                <a:cs typeface="+mn-cs"/>
              </a:rPr>
              <a:t>n≈40 per cohort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err="1">
                <a:ln>
                  <a:noFill/>
                </a:ln>
                <a:solidFill>
                  <a:srgbClr val="3F4444"/>
                </a:solidFill>
                <a:effectLst/>
                <a:uLnTx/>
                <a:uFillTx/>
                <a:latin typeface="Arial "/>
                <a:ea typeface="+mn-ea"/>
                <a:cs typeface="+mn-cs"/>
              </a:rPr>
              <a:t>planned</a:t>
            </a:r>
            <a:r>
              <a:rPr kumimoji="0" lang="en-US" sz="1467" b="0" i="0" u="none" strike="noStrike" kern="1200" cap="none" spc="0" normalizeH="0" baseline="30000" noProof="0" err="1">
                <a:ln>
                  <a:noFill/>
                </a:ln>
                <a:solidFill>
                  <a:srgbClr val="3F4444"/>
                </a:solidFill>
                <a:effectLst/>
                <a:uLnTx/>
                <a:uFillTx/>
                <a:latin typeface="Arial "/>
                <a:ea typeface="+mn-ea"/>
                <a:cs typeface="+mn-cs"/>
              </a:rPr>
              <a:t>c</a:t>
            </a:r>
            <a:endParaRPr kumimoji="0" lang="en-US" sz="1467" b="0" i="0" u="none" strike="noStrike" kern="1200" cap="none" spc="0" normalizeH="0" baseline="0" noProof="0">
              <a:ln>
                <a:noFill/>
              </a:ln>
              <a:solidFill>
                <a:srgbClr val="3F4444"/>
              </a:solidFill>
              <a:effectLst/>
              <a:uLnTx/>
              <a:uFillTx/>
              <a:latin typeface="Arial "/>
              <a:ea typeface="+mn-ea"/>
              <a:cs typeface="+mn-cs"/>
            </a:endParaRPr>
          </a:p>
        </p:txBody>
      </p:sp>
      <p:sp>
        <p:nvSpPr>
          <p:cNvPr id="11" name="object 205">
            <a:extLst>
              <a:ext uri="{FF2B5EF4-FFF2-40B4-BE49-F238E27FC236}">
                <a16:creationId xmlns:a16="http://schemas.microsoft.com/office/drawing/2014/main" id="{6C36165E-BF01-4D6E-4961-07B239104F95}"/>
              </a:ext>
            </a:extLst>
          </p:cNvPr>
          <p:cNvSpPr/>
          <p:nvPr/>
        </p:nvSpPr>
        <p:spPr>
          <a:xfrm>
            <a:off x="5084616" y="2530836"/>
            <a:ext cx="1609360" cy="624401"/>
          </a:xfrm>
          <a:prstGeom prst="roundRect">
            <a:avLst>
              <a:gd name="adj" fmla="val 10232"/>
            </a:avLst>
          </a:prstGeom>
          <a:solidFill>
            <a:schemeClr val="accent2"/>
          </a:solidFill>
          <a:ln>
            <a:noFill/>
          </a:ln>
        </p:spPr>
        <p:txBody>
          <a:bodyPr wrap="square"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T-DXd</a:t>
            </a:r>
            <a:r>
              <a:rPr kumimoji="0" lang="en-US" sz="1467"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1,2</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5.4 mg/kg Q3W</a:t>
            </a:r>
          </a:p>
        </p:txBody>
      </p:sp>
      <p:sp>
        <p:nvSpPr>
          <p:cNvPr id="12" name="Rectangle: Rounded Corners 11">
            <a:extLst>
              <a:ext uri="{FF2B5EF4-FFF2-40B4-BE49-F238E27FC236}">
                <a16:creationId xmlns:a16="http://schemas.microsoft.com/office/drawing/2014/main" id="{558F43C2-4801-6CC5-8510-875E6088D751}"/>
              </a:ext>
            </a:extLst>
          </p:cNvPr>
          <p:cNvSpPr/>
          <p:nvPr/>
        </p:nvSpPr>
        <p:spPr>
          <a:xfrm>
            <a:off x="6912763" y="4533409"/>
            <a:ext cx="4723155" cy="643185"/>
          </a:xfrm>
          <a:prstGeom prst="roundRect">
            <a:avLst>
              <a:gd name="adj" fmla="val 0"/>
            </a:avLst>
          </a:prstGeom>
          <a:solidFill>
            <a:schemeClr val="accent1">
              <a:lumMod val="20000"/>
              <a:lumOff val="80000"/>
            </a:scheme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Primary analysis data cutoff: June 8, 2023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Median follow up: 12.75 months</a:t>
            </a:r>
            <a:endParaRPr kumimoji="0" lang="en-US" sz="1467" b="0" i="0" u="none" strike="noStrike" kern="1200" cap="none" spc="0" normalizeH="0" baseline="0" noProof="0">
              <a:ln>
                <a:noFill/>
              </a:ln>
              <a:solidFill>
                <a:schemeClr val="tx1"/>
              </a:solidFill>
              <a:effectLst/>
              <a:uLnTx/>
              <a:uFillTx/>
              <a:latin typeface="Arial"/>
              <a:ea typeface="+mn-ea"/>
              <a:cs typeface="+mn-cs"/>
            </a:endParaRPr>
          </a:p>
        </p:txBody>
      </p:sp>
      <p:pic>
        <p:nvPicPr>
          <p:cNvPr id="75" name="Picture 18" descr="cancer Icon 4331582">
            <a:extLst>
              <a:ext uri="{FF2B5EF4-FFF2-40B4-BE49-F238E27FC236}">
                <a16:creationId xmlns:a16="http://schemas.microsoft.com/office/drawing/2014/main" id="{2AE815A3-5C62-76F0-21C9-C189DFDC3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155" y="3119362"/>
            <a:ext cx="545333" cy="54533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2B0EBA58-FB09-7192-1D4D-2A168F3E9911}"/>
              </a:ext>
            </a:extLst>
          </p:cNvPr>
          <p:cNvSpPr/>
          <p:nvPr/>
        </p:nvSpPr>
        <p:spPr>
          <a:xfrm>
            <a:off x="520260" y="977134"/>
            <a:ext cx="11176876" cy="449513"/>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Part 1</a:t>
            </a:r>
            <a:r>
              <a:rPr kumimoji="0" lang="en-GB" sz="1867"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1,2</a:t>
            </a:r>
            <a:endParaRPr kumimoji="0" lang="en-GB" sz="1867"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8330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B6B87B80-3E0F-7E21-12C0-98AB1AEBDB52}"/>
              </a:ext>
            </a:extLst>
          </p:cNvPr>
          <p:cNvGraphicFramePr/>
          <p:nvPr>
            <p:extLst>
              <p:ext uri="{D42A27DB-BD31-4B8C-83A1-F6EECF244321}">
                <p14:modId xmlns:p14="http://schemas.microsoft.com/office/powerpoint/2010/main" val="3060942269"/>
              </p:ext>
            </p:extLst>
          </p:nvPr>
        </p:nvGraphicFramePr>
        <p:xfrm>
          <a:off x="6961337" y="1624888"/>
          <a:ext cx="2621280" cy="2144617"/>
        </p:xfrm>
        <a:graphic>
          <a:graphicData uri="http://schemas.openxmlformats.org/drawingml/2006/table">
            <a:tbl>
              <a:tblPr>
                <a:tableStyleId>{5DA37D80-6434-44D0-A028-1B22A696006F}</a:tableStyleId>
              </a:tblPr>
              <a:tblGrid>
                <a:gridCol w="548640">
                  <a:extLst>
                    <a:ext uri="{9D8B030D-6E8A-4147-A177-3AD203B41FA5}">
                      <a16:colId xmlns:a16="http://schemas.microsoft.com/office/drawing/2014/main" val="1727061699"/>
                    </a:ext>
                  </a:extLst>
                </a:gridCol>
                <a:gridCol w="2072640">
                  <a:extLst>
                    <a:ext uri="{9D8B030D-6E8A-4147-A177-3AD203B41FA5}">
                      <a16:colId xmlns:a16="http://schemas.microsoft.com/office/drawing/2014/main" val="20000"/>
                    </a:ext>
                  </a:extLst>
                </a:gridCol>
              </a:tblGrid>
              <a:tr h="416563">
                <a:tc>
                  <a:txBody>
                    <a:bodyPr/>
                    <a:lstStyle/>
                    <a:p>
                      <a:pPr marL="0" marR="0">
                        <a:lnSpc>
                          <a:spcPct val="115000"/>
                        </a:lnSpc>
                        <a:spcBef>
                          <a:spcPts val="200"/>
                        </a:spcBef>
                        <a:spcAft>
                          <a:spcPts val="200"/>
                        </a:spcAft>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332"/>
                    </a:solidFill>
                  </a:tcPr>
                </a:tc>
                <a:tc>
                  <a:txBody>
                    <a:bodyPr/>
                    <a:lstStyle/>
                    <a:p>
                      <a:pPr marL="0" marR="0">
                        <a:lnSpc>
                          <a:spcPct val="115000"/>
                        </a:lnSpc>
                        <a:spcBef>
                          <a:spcPts val="200"/>
                        </a:spcBef>
                        <a:spcAft>
                          <a:spcPts val="200"/>
                        </a:spcAft>
                      </a:pPr>
                      <a:r>
                        <a:rPr lang="en-US" sz="1200" b="1" kern="1600" noProof="0">
                          <a:solidFill>
                            <a:schemeClr val="bg1"/>
                          </a:solidFill>
                          <a:effectLst/>
                        </a:rPr>
                        <a:t>HER2+ Cervical cancer </a:t>
                      </a:r>
                      <a:r>
                        <a:rPr kumimoji="0" lang="en-US" sz="1200" b="1" i="0" u="none" strike="noStrike" kern="0" cap="none" spc="0" normalizeH="0" baseline="0" noProof="0">
                          <a:ln>
                            <a:noFill/>
                          </a:ln>
                          <a:solidFill>
                            <a:srgbClr val="FFFFFF"/>
                          </a:solidFill>
                          <a:effectLst/>
                          <a:uLnTx/>
                          <a:uFillTx/>
                          <a:latin typeface="+mn-lt"/>
                          <a:ea typeface="+mn-ea"/>
                          <a:cs typeface="Arial"/>
                        </a:rPr>
                        <a:t>(IHC 2+/1+)</a:t>
                      </a:r>
                      <a:endParaRPr lang="en-US" sz="1200" b="1" kern="1600" baseline="300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4332"/>
                    </a:solidFill>
                  </a:tcPr>
                </a:tc>
                <a:extLst>
                  <a:ext uri="{0D108BD9-81ED-4DB2-BD59-A6C34878D82A}">
                    <a16:rowId xmlns:a16="http://schemas.microsoft.com/office/drawing/2014/main" val="10001"/>
                  </a:ext>
                </a:extLst>
              </a:tr>
              <a:tr h="416563">
                <a:tc>
                  <a:txBody>
                    <a:bodyPr/>
                    <a:lstStyle/>
                    <a:p>
                      <a:pPr marL="0" marR="0">
                        <a:lnSpc>
                          <a:spcPct val="115000"/>
                        </a:lnSpc>
                        <a:spcBef>
                          <a:spcPts val="200"/>
                        </a:spcBef>
                        <a:spcAft>
                          <a:spcPts val="200"/>
                        </a:spcAft>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E8F00"/>
                    </a:solidFill>
                  </a:tcPr>
                </a:tc>
                <a:tc>
                  <a:txBody>
                    <a:bodyPr/>
                    <a:lstStyle/>
                    <a:p>
                      <a:pPr marL="0" marR="0">
                        <a:lnSpc>
                          <a:spcPct val="115000"/>
                        </a:lnSpc>
                        <a:spcBef>
                          <a:spcPts val="200"/>
                        </a:spcBef>
                        <a:spcAft>
                          <a:spcPts val="200"/>
                        </a:spcAft>
                      </a:pPr>
                      <a:r>
                        <a:rPr lang="en-US" sz="1200" b="1" kern="1600" noProof="0">
                          <a:solidFill>
                            <a:schemeClr val="bg1"/>
                          </a:solidFill>
                          <a:effectLst/>
                        </a:rPr>
                        <a:t>HER2+ Endometrial cancer </a:t>
                      </a:r>
                      <a:r>
                        <a:rPr kumimoji="0" lang="en-US" sz="1200" b="1" i="0" u="none" strike="noStrike" kern="0" cap="none" spc="0" normalizeH="0" baseline="0" noProof="0">
                          <a:ln>
                            <a:noFill/>
                          </a:ln>
                          <a:solidFill>
                            <a:srgbClr val="FFFFFF"/>
                          </a:solidFill>
                          <a:effectLst/>
                          <a:uLnTx/>
                          <a:uFillTx/>
                          <a:latin typeface="+mn-lt"/>
                          <a:ea typeface="+mn-ea"/>
                          <a:cs typeface="Arial"/>
                        </a:rPr>
                        <a:t>(IHC 2+/1+)</a:t>
                      </a:r>
                      <a:endParaRPr lang="en-US" sz="1200" b="1" kern="1600" baseline="300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E8F00"/>
                    </a:solidFill>
                  </a:tcPr>
                </a:tc>
                <a:extLst>
                  <a:ext uri="{0D108BD9-81ED-4DB2-BD59-A6C34878D82A}">
                    <a16:rowId xmlns:a16="http://schemas.microsoft.com/office/drawing/2014/main" val="10002"/>
                  </a:ext>
                </a:extLst>
              </a:tr>
              <a:tr h="416563">
                <a:tc>
                  <a:txBody>
                    <a:bodyPr/>
                    <a:lstStyle/>
                    <a:p>
                      <a:pPr marL="0" marR="0">
                        <a:lnSpc>
                          <a:spcPct val="115000"/>
                        </a:lnSpc>
                        <a:spcBef>
                          <a:spcPts val="200"/>
                        </a:spcBef>
                        <a:spcAft>
                          <a:spcPts val="200"/>
                        </a:spcAft>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F4B"/>
                    </a:solidFill>
                  </a:tcPr>
                </a:tc>
                <a:tc>
                  <a:txBody>
                    <a:bodyPr/>
                    <a:lstStyle/>
                    <a:p>
                      <a:pPr marL="0" marR="0">
                        <a:lnSpc>
                          <a:spcPct val="115000"/>
                        </a:lnSpc>
                        <a:spcBef>
                          <a:spcPts val="200"/>
                        </a:spcBef>
                        <a:spcAft>
                          <a:spcPts val="200"/>
                        </a:spcAft>
                      </a:pPr>
                      <a:r>
                        <a:rPr lang="en-US" sz="1200" b="1" kern="1600" noProof="0">
                          <a:solidFill>
                            <a:schemeClr val="bg1"/>
                          </a:solidFill>
                          <a:effectLst/>
                        </a:rPr>
                        <a:t>HER2+ Ovarian cancer </a:t>
                      </a:r>
                      <a:r>
                        <a:rPr kumimoji="0" lang="en-US" sz="1200" b="1" i="0" u="none" strike="noStrike" kern="0" cap="none" spc="0" normalizeH="0" baseline="0" noProof="0">
                          <a:ln>
                            <a:noFill/>
                          </a:ln>
                          <a:solidFill>
                            <a:srgbClr val="FFFFFF"/>
                          </a:solidFill>
                          <a:effectLst/>
                          <a:uLnTx/>
                          <a:uFillTx/>
                          <a:latin typeface="+mn-lt"/>
                          <a:ea typeface="+mn-ea"/>
                          <a:cs typeface="Arial"/>
                        </a:rPr>
                        <a:t>(IHC 2+/1+)</a:t>
                      </a:r>
                      <a:endParaRPr lang="en-US" sz="1200" b="1" kern="1600" baseline="300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F4B"/>
                    </a:solidFill>
                  </a:tcPr>
                </a:tc>
                <a:extLst>
                  <a:ext uri="{0D108BD9-81ED-4DB2-BD59-A6C34878D82A}">
                    <a16:rowId xmlns:a16="http://schemas.microsoft.com/office/drawing/2014/main" val="10003"/>
                  </a:ext>
                </a:extLst>
              </a:tr>
              <a:tr h="447464">
                <a:tc>
                  <a:txBody>
                    <a:bodyPr/>
                    <a:lstStyle/>
                    <a:p>
                      <a:pPr marL="0" marR="0" lvl="0" indent="0" algn="l" defTabSz="685783" rtl="0" eaLnBrk="1" fontAlgn="auto" latinLnBrk="0" hangingPunct="1">
                        <a:lnSpc>
                          <a:spcPct val="115000"/>
                        </a:lnSpc>
                        <a:spcBef>
                          <a:spcPts val="200"/>
                        </a:spcBef>
                        <a:spcAft>
                          <a:spcPts val="200"/>
                        </a:spcAft>
                        <a:buClrTx/>
                        <a:buSzTx/>
                        <a:buFontTx/>
                        <a:buNone/>
                        <a:tabLst/>
                        <a:defRPr/>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3333"/>
                    </a:solidFill>
                  </a:tcPr>
                </a:tc>
                <a:tc>
                  <a:txBody>
                    <a:bodyPr/>
                    <a:lstStyle/>
                    <a:p>
                      <a:pPr marL="0" marR="0" lvl="0" indent="0" algn="l" defTabSz="685783" rtl="0" eaLnBrk="1" fontAlgn="auto" latinLnBrk="0" hangingPunct="1">
                        <a:lnSpc>
                          <a:spcPct val="115000"/>
                        </a:lnSpc>
                        <a:spcBef>
                          <a:spcPts val="200"/>
                        </a:spcBef>
                        <a:spcAft>
                          <a:spcPts val="200"/>
                        </a:spcAft>
                        <a:buClrTx/>
                        <a:buSzTx/>
                        <a:buFontTx/>
                        <a:buNone/>
                        <a:tabLst/>
                        <a:defRPr/>
                      </a:pPr>
                      <a:r>
                        <a:rPr lang="en-US" sz="1300" b="1" kern="1600" noProof="0">
                          <a:solidFill>
                            <a:schemeClr val="bg1"/>
                          </a:solidFill>
                          <a:effectLst/>
                          <a:latin typeface="+mn-lt"/>
                          <a:ea typeface="Times New Roman" panose="02020603050405020304" pitchFamily="18" charset="0"/>
                          <a:cs typeface="Arial" panose="020B0604020202020204" pitchFamily="34" charset="0"/>
                        </a:rPr>
                        <a:t>HER2+ </a:t>
                      </a:r>
                      <a:r>
                        <a:rPr lang="en-US" sz="1300" b="1" kern="1600" noProof="0" err="1">
                          <a:solidFill>
                            <a:schemeClr val="bg1"/>
                          </a:solidFill>
                          <a:effectLst/>
                          <a:latin typeface="+mn-lt"/>
                          <a:ea typeface="Times New Roman" panose="02020603050405020304" pitchFamily="18" charset="0"/>
                          <a:cs typeface="Arial" panose="020B0604020202020204" pitchFamily="34" charset="0"/>
                        </a:rPr>
                        <a:t>tumors</a:t>
                      </a:r>
                      <a:r>
                        <a:rPr lang="en-US" sz="1300" b="1" kern="1600" baseline="30000" noProof="0" err="1">
                          <a:solidFill>
                            <a:schemeClr val="bg1"/>
                          </a:solidFill>
                          <a:effectLst/>
                          <a:latin typeface="+mn-lt"/>
                          <a:ea typeface="Times New Roman" panose="02020603050405020304" pitchFamily="18" charset="0"/>
                          <a:cs typeface="Arial" panose="020B0604020202020204" pitchFamily="34" charset="0"/>
                        </a:rPr>
                        <a:t>b</a:t>
                      </a:r>
                      <a:br>
                        <a:rPr lang="en-US" sz="1300" b="1" kern="1600" noProof="0">
                          <a:solidFill>
                            <a:schemeClr val="bg1"/>
                          </a:solidFill>
                          <a:effectLst/>
                          <a:latin typeface="+mn-lt"/>
                          <a:ea typeface="Times New Roman" panose="02020603050405020304" pitchFamily="18" charset="0"/>
                          <a:cs typeface="Arial" panose="020B0604020202020204" pitchFamily="34" charset="0"/>
                        </a:rPr>
                      </a:br>
                      <a:r>
                        <a:rPr lang="en-US" sz="1300" b="1" kern="1600" noProof="0">
                          <a:solidFill>
                            <a:schemeClr val="bg1"/>
                          </a:solidFill>
                          <a:effectLst/>
                          <a:latin typeface="+mn-lt"/>
                          <a:ea typeface="Times New Roman" panose="02020603050405020304" pitchFamily="18" charset="0"/>
                          <a:cs typeface="Arial" panose="020B0604020202020204" pitchFamily="34" charset="0"/>
                        </a:rPr>
                        <a:t>(IHC 3+)</a:t>
                      </a: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3333"/>
                    </a:solidFill>
                  </a:tcPr>
                </a:tc>
                <a:extLst>
                  <a:ext uri="{0D108BD9-81ED-4DB2-BD59-A6C34878D82A}">
                    <a16:rowId xmlns:a16="http://schemas.microsoft.com/office/drawing/2014/main" val="1717340357"/>
                  </a:ext>
                </a:extLst>
              </a:tr>
              <a:tr h="447464">
                <a:tc>
                  <a:txBody>
                    <a:bodyPr/>
                    <a:lstStyle/>
                    <a:p>
                      <a:pPr marL="0" marR="0" lvl="0" indent="0" algn="l" defTabSz="685783" rtl="0" eaLnBrk="1" fontAlgn="auto" latinLnBrk="0" hangingPunct="1">
                        <a:lnSpc>
                          <a:spcPct val="115000"/>
                        </a:lnSpc>
                        <a:spcBef>
                          <a:spcPts val="200"/>
                        </a:spcBef>
                        <a:spcAft>
                          <a:spcPts val="200"/>
                        </a:spcAft>
                        <a:buClrTx/>
                        <a:buSzTx/>
                        <a:buFontTx/>
                        <a:buNone/>
                        <a:tabLst/>
                        <a:defRPr/>
                      </a:pPr>
                      <a:endParaRPr lang="en-US" sz="1300" b="1" kern="1600" noProof="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48000" marR="48000" marT="0" marB="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A5C58"/>
                    </a:solidFill>
                  </a:tcPr>
                </a:tc>
                <a:tc>
                  <a:txBody>
                    <a:bodyPr/>
                    <a:lstStyle/>
                    <a:p>
                      <a:pPr marL="0" marR="0" lvl="0" indent="0" algn="l" defTabSz="685783" rtl="0" eaLnBrk="1" fontAlgn="auto" latinLnBrk="0" hangingPunct="1">
                        <a:lnSpc>
                          <a:spcPct val="115000"/>
                        </a:lnSpc>
                        <a:spcBef>
                          <a:spcPts val="200"/>
                        </a:spcBef>
                        <a:spcAft>
                          <a:spcPts val="200"/>
                        </a:spcAft>
                        <a:buClrTx/>
                        <a:buSzTx/>
                        <a:buFontTx/>
                        <a:buNone/>
                        <a:tabLst/>
                        <a:defRPr/>
                      </a:pPr>
                      <a:r>
                        <a:rPr kumimoji="0" lang="en-US" sz="1300" b="1" i="0" u="none" strike="noStrike" kern="0" cap="none" spc="0" normalizeH="0" baseline="0" noProof="0">
                          <a:ln>
                            <a:noFill/>
                          </a:ln>
                          <a:solidFill>
                            <a:srgbClr val="FFFFFF"/>
                          </a:solidFill>
                          <a:effectLst/>
                          <a:uLnTx/>
                          <a:uFillTx/>
                          <a:latin typeface="+mn-lt"/>
                          <a:ea typeface="+mn-ea"/>
                          <a:cs typeface="Arial"/>
                        </a:rPr>
                        <a:t>HER2+ </a:t>
                      </a:r>
                      <a:r>
                        <a:rPr kumimoji="0" lang="en-US" sz="1300" b="1" i="0" u="none" strike="noStrike" kern="0" cap="none" spc="0" normalizeH="0" baseline="0" noProof="0" err="1">
                          <a:ln>
                            <a:noFill/>
                          </a:ln>
                          <a:solidFill>
                            <a:srgbClr val="FFFFFF"/>
                          </a:solidFill>
                          <a:effectLst/>
                          <a:uLnTx/>
                          <a:uFillTx/>
                          <a:latin typeface="+mn-lt"/>
                          <a:ea typeface="+mn-ea"/>
                          <a:cs typeface="Arial"/>
                        </a:rPr>
                        <a:t>tumors</a:t>
                      </a:r>
                      <a:r>
                        <a:rPr kumimoji="0" lang="en-US" sz="1300" b="1" i="0" u="none" strike="noStrike" kern="0" cap="none" spc="0" normalizeH="0" baseline="30000" noProof="0" err="1">
                          <a:ln>
                            <a:noFill/>
                          </a:ln>
                          <a:solidFill>
                            <a:srgbClr val="FFFFFF"/>
                          </a:solidFill>
                          <a:effectLst/>
                          <a:uLnTx/>
                          <a:uFillTx/>
                          <a:latin typeface="+mn-lt"/>
                          <a:ea typeface="+mn-ea"/>
                          <a:cs typeface="Arial"/>
                        </a:rPr>
                        <a:t>c</a:t>
                      </a:r>
                      <a:br>
                        <a:rPr kumimoji="0" lang="en-US" sz="1300" b="1" i="0" u="none" strike="noStrike" kern="0" cap="none" spc="0" normalizeH="0" baseline="30000" noProof="0">
                          <a:ln>
                            <a:noFill/>
                          </a:ln>
                          <a:solidFill>
                            <a:srgbClr val="FFFFFF"/>
                          </a:solidFill>
                          <a:effectLst/>
                          <a:uLnTx/>
                          <a:uFillTx/>
                          <a:latin typeface="+mn-lt"/>
                          <a:ea typeface="+mn-ea"/>
                          <a:cs typeface="Arial"/>
                        </a:rPr>
                      </a:br>
                      <a:r>
                        <a:rPr kumimoji="0" lang="en-US" sz="1300" b="1" i="0" u="none" strike="noStrike" kern="0" cap="none" spc="0" normalizeH="0" baseline="0" noProof="0">
                          <a:ln>
                            <a:noFill/>
                          </a:ln>
                          <a:solidFill>
                            <a:srgbClr val="FFFFFF"/>
                          </a:solidFill>
                          <a:effectLst/>
                          <a:uLnTx/>
                          <a:uFillTx/>
                          <a:latin typeface="+mn-lt"/>
                          <a:ea typeface="+mn-ea"/>
                          <a:cs typeface="Arial"/>
                        </a:rPr>
                        <a:t>(IHC 2+/ISH+)</a:t>
                      </a:r>
                    </a:p>
                  </a:txBody>
                  <a:tcPr marL="48000" marR="48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A5C58"/>
                    </a:solidFill>
                  </a:tcPr>
                </a:tc>
                <a:extLst>
                  <a:ext uri="{0D108BD9-81ED-4DB2-BD59-A6C34878D82A}">
                    <a16:rowId xmlns:a16="http://schemas.microsoft.com/office/drawing/2014/main" val="1771593292"/>
                  </a:ext>
                </a:extLst>
              </a:tr>
            </a:tbl>
          </a:graphicData>
        </a:graphic>
      </p:graphicFrame>
      <p:grpSp>
        <p:nvGrpSpPr>
          <p:cNvPr id="7" name="Graphic 86">
            <a:extLst>
              <a:ext uri="{FF2B5EF4-FFF2-40B4-BE49-F238E27FC236}">
                <a16:creationId xmlns:a16="http://schemas.microsoft.com/office/drawing/2014/main" id="{F574C97E-12A8-EC99-7BDB-9C1EAC33357E}"/>
              </a:ext>
            </a:extLst>
          </p:cNvPr>
          <p:cNvGrpSpPr/>
          <p:nvPr/>
        </p:nvGrpSpPr>
        <p:grpSpPr>
          <a:xfrm>
            <a:off x="7060590" y="1694803"/>
            <a:ext cx="353828" cy="292762"/>
            <a:chOff x="2099758" y="169192"/>
            <a:chExt cx="4995173" cy="4806543"/>
          </a:xfrm>
          <a:solidFill>
            <a:srgbClr val="FFFFFF"/>
          </a:solidFill>
        </p:grpSpPr>
        <p:sp>
          <p:nvSpPr>
            <p:cNvPr id="8" name="Freeform: Shape 7">
              <a:extLst>
                <a:ext uri="{FF2B5EF4-FFF2-40B4-BE49-F238E27FC236}">
                  <a16:creationId xmlns:a16="http://schemas.microsoft.com/office/drawing/2014/main" id="{DA33FA00-B8A9-FEBD-AE45-40134461E17A}"/>
                </a:ext>
              </a:extLst>
            </p:cNvPr>
            <p:cNvSpPr/>
            <p:nvPr/>
          </p:nvSpPr>
          <p:spPr>
            <a:xfrm>
              <a:off x="2129802" y="169192"/>
              <a:ext cx="4902667" cy="896304"/>
            </a:xfrm>
            <a:custGeom>
              <a:avLst/>
              <a:gdLst>
                <a:gd name="connsiteX0" fmla="*/ 70294 w 4902667"/>
                <a:gd name="connsiteY0" fmla="*/ 860150 h 896304"/>
                <a:gd name="connsiteX1" fmla="*/ 860593 w 4902667"/>
                <a:gd name="connsiteY1" fmla="*/ 718134 h 896304"/>
                <a:gd name="connsiteX2" fmla="*/ 1080447 w 4902667"/>
                <a:gd name="connsiteY2" fmla="*/ 585813 h 896304"/>
                <a:gd name="connsiteX3" fmla="*/ 2374723 w 4902667"/>
                <a:gd name="connsiteY3" fmla="*/ 206613 h 896304"/>
                <a:gd name="connsiteX4" fmla="*/ 3885884 w 4902667"/>
                <a:gd name="connsiteY4" fmla="*/ 638795 h 896304"/>
                <a:gd name="connsiteX5" fmla="*/ 4663247 w 4902667"/>
                <a:gd name="connsiteY5" fmla="*/ 896305 h 896304"/>
                <a:gd name="connsiteX6" fmla="*/ 4815794 w 4902667"/>
                <a:gd name="connsiteY6" fmla="*/ 884586 h 896304"/>
                <a:gd name="connsiteX7" fmla="*/ 4901391 w 4902667"/>
                <a:gd name="connsiteY7" fmla="*/ 766950 h 896304"/>
                <a:gd name="connsiteX8" fmla="*/ 4783819 w 4902667"/>
                <a:gd name="connsiteY8" fmla="*/ 681340 h 896304"/>
                <a:gd name="connsiteX9" fmla="*/ 4006066 w 4902667"/>
                <a:gd name="connsiteY9" fmla="*/ 471751 h 896304"/>
                <a:gd name="connsiteX10" fmla="*/ 2369318 w 4902667"/>
                <a:gd name="connsiteY10" fmla="*/ 948 h 896304"/>
                <a:gd name="connsiteX11" fmla="*/ 971401 w 4902667"/>
                <a:gd name="connsiteY11" fmla="*/ 411410 h 896304"/>
                <a:gd name="connsiteX12" fmla="*/ 760320 w 4902667"/>
                <a:gd name="connsiteY12" fmla="*/ 538523 h 896304"/>
                <a:gd name="connsiteX13" fmla="*/ 134656 w 4902667"/>
                <a:gd name="connsiteY13" fmla="*/ 664701 h 896304"/>
                <a:gd name="connsiteX14" fmla="*/ 5314 w 4902667"/>
                <a:gd name="connsiteY14" fmla="*/ 730015 h 896304"/>
                <a:gd name="connsiteX15" fmla="*/ 70362 w 4902667"/>
                <a:gd name="connsiteY15" fmla="*/ 860176 h 8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2667" h="896304">
                  <a:moveTo>
                    <a:pt x="70294" y="860150"/>
                  </a:moveTo>
                  <a:cubicBezTo>
                    <a:pt x="84006" y="864702"/>
                    <a:pt x="411334" y="969196"/>
                    <a:pt x="860593" y="718134"/>
                  </a:cubicBezTo>
                  <a:cubicBezTo>
                    <a:pt x="939035" y="674315"/>
                    <a:pt x="1010929" y="629327"/>
                    <a:pt x="1080447" y="585813"/>
                  </a:cubicBezTo>
                  <a:cubicBezTo>
                    <a:pt x="1376383" y="400651"/>
                    <a:pt x="1655876" y="225768"/>
                    <a:pt x="2374723" y="206613"/>
                  </a:cubicBezTo>
                  <a:cubicBezTo>
                    <a:pt x="3241103" y="183574"/>
                    <a:pt x="3879326" y="634067"/>
                    <a:pt x="3885884" y="638795"/>
                  </a:cubicBezTo>
                  <a:cubicBezTo>
                    <a:pt x="3902240" y="650501"/>
                    <a:pt x="4250781" y="896356"/>
                    <a:pt x="4663247" y="896305"/>
                  </a:cubicBezTo>
                  <a:cubicBezTo>
                    <a:pt x="4713267" y="896305"/>
                    <a:pt x="4764359" y="892670"/>
                    <a:pt x="4815794" y="884586"/>
                  </a:cubicBezTo>
                  <a:cubicBezTo>
                    <a:pt x="4871944" y="875743"/>
                    <a:pt x="4910264" y="823087"/>
                    <a:pt x="4901391" y="766950"/>
                  </a:cubicBezTo>
                  <a:cubicBezTo>
                    <a:pt x="4892561" y="710808"/>
                    <a:pt x="4839626" y="672468"/>
                    <a:pt x="4783819" y="681340"/>
                  </a:cubicBezTo>
                  <a:cubicBezTo>
                    <a:pt x="4392741" y="742840"/>
                    <a:pt x="4009452" y="474126"/>
                    <a:pt x="4006066" y="471751"/>
                  </a:cubicBezTo>
                  <a:cubicBezTo>
                    <a:pt x="3978004" y="451490"/>
                    <a:pt x="3308693" y="-23998"/>
                    <a:pt x="2369318" y="948"/>
                  </a:cubicBezTo>
                  <a:cubicBezTo>
                    <a:pt x="1594407" y="21592"/>
                    <a:pt x="1277696" y="219748"/>
                    <a:pt x="971401" y="411410"/>
                  </a:cubicBezTo>
                  <a:cubicBezTo>
                    <a:pt x="903991" y="453582"/>
                    <a:pt x="834275" y="497186"/>
                    <a:pt x="760320" y="538523"/>
                  </a:cubicBezTo>
                  <a:cubicBezTo>
                    <a:pt x="396876" y="741618"/>
                    <a:pt x="147086" y="668516"/>
                    <a:pt x="134656" y="664701"/>
                  </a:cubicBezTo>
                  <a:cubicBezTo>
                    <a:pt x="80979" y="647222"/>
                    <a:pt x="23196" y="676368"/>
                    <a:pt x="5314" y="730015"/>
                  </a:cubicBezTo>
                  <a:cubicBezTo>
                    <a:pt x="-12668" y="783979"/>
                    <a:pt x="16465" y="842229"/>
                    <a:pt x="70362" y="860176"/>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4986AA6F-6D2E-CF5F-A9D0-6337FE7A0FB4}"/>
                </a:ext>
              </a:extLst>
            </p:cNvPr>
            <p:cNvSpPr/>
            <p:nvPr/>
          </p:nvSpPr>
          <p:spPr>
            <a:xfrm>
              <a:off x="2099758" y="1406237"/>
              <a:ext cx="1881406" cy="3569413"/>
            </a:xfrm>
            <a:custGeom>
              <a:avLst/>
              <a:gdLst>
                <a:gd name="connsiteX0" fmla="*/ 1212598 w 1881406"/>
                <a:gd name="connsiteY0" fmla="*/ 1854570 h 3569413"/>
                <a:gd name="connsiteX1" fmla="*/ 1209718 w 1881406"/>
                <a:gd name="connsiteY1" fmla="*/ 1854202 h 3569413"/>
                <a:gd name="connsiteX2" fmla="*/ 574795 w 1881406"/>
                <a:gd name="connsiteY2" fmla="*/ 1105308 h 3569413"/>
                <a:gd name="connsiteX3" fmla="*/ 580222 w 1881406"/>
                <a:gd name="connsiteY3" fmla="*/ 1011881 h 3569413"/>
                <a:gd name="connsiteX4" fmla="*/ 575233 w 1881406"/>
                <a:gd name="connsiteY4" fmla="*/ 567954 h 3569413"/>
                <a:gd name="connsiteX5" fmla="*/ 376158 w 1881406"/>
                <a:gd name="connsiteY5" fmla="*/ 56004 h 3569413"/>
                <a:gd name="connsiteX6" fmla="*/ 66573 w 1881406"/>
                <a:gd name="connsiteY6" fmla="*/ 20925 h 3569413"/>
                <a:gd name="connsiteX7" fmla="*/ 6784 w 1881406"/>
                <a:gd name="connsiteY7" fmla="*/ 154065 h 3569413"/>
                <a:gd name="connsiteX8" fmla="*/ 139071 w 1881406"/>
                <a:gd name="connsiteY8" fmla="*/ 213468 h 3569413"/>
                <a:gd name="connsiteX9" fmla="*/ 262751 w 1881406"/>
                <a:gd name="connsiteY9" fmla="*/ 227668 h 3569413"/>
                <a:gd name="connsiteX10" fmla="*/ 369591 w 1881406"/>
                <a:gd name="connsiteY10" fmla="*/ 571974 h 3569413"/>
                <a:gd name="connsiteX11" fmla="*/ 373526 w 1881406"/>
                <a:gd name="connsiteY11" fmla="*/ 1063307 h 3569413"/>
                <a:gd name="connsiteX12" fmla="*/ 369741 w 1881406"/>
                <a:gd name="connsiteY12" fmla="*/ 1085557 h 3569413"/>
                <a:gd name="connsiteX13" fmla="*/ 1185715 w 1881406"/>
                <a:gd name="connsiteY13" fmla="*/ 2058536 h 3569413"/>
                <a:gd name="connsiteX14" fmla="*/ 1649701 w 1881406"/>
                <a:gd name="connsiteY14" fmla="*/ 2636965 h 3569413"/>
                <a:gd name="connsiteX15" fmla="*/ 1660400 w 1881406"/>
                <a:gd name="connsiteY15" fmla="*/ 3420209 h 3569413"/>
                <a:gd name="connsiteX16" fmla="*/ 1685496 w 1881406"/>
                <a:gd name="connsiteY16" fmla="*/ 3544810 h 3569413"/>
                <a:gd name="connsiteX17" fmla="*/ 1752233 w 1881406"/>
                <a:gd name="connsiteY17" fmla="*/ 3569413 h 3569413"/>
                <a:gd name="connsiteX18" fmla="*/ 1830525 w 1881406"/>
                <a:gd name="connsiteY18" fmla="*/ 3533323 h 3569413"/>
                <a:gd name="connsiteX19" fmla="*/ 1854854 w 1881406"/>
                <a:gd name="connsiteY19" fmla="*/ 2621256 h 3569413"/>
                <a:gd name="connsiteX20" fmla="*/ 1212602 w 1881406"/>
                <a:gd name="connsiteY20" fmla="*/ 1854532 h 356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1406" h="3569413">
                  <a:moveTo>
                    <a:pt x="1212598" y="1854570"/>
                  </a:moveTo>
                  <a:cubicBezTo>
                    <a:pt x="1211642" y="1854437"/>
                    <a:pt x="1210691" y="1854317"/>
                    <a:pt x="1209718" y="1854202"/>
                  </a:cubicBezTo>
                  <a:cubicBezTo>
                    <a:pt x="576639" y="1786659"/>
                    <a:pt x="572567" y="1184518"/>
                    <a:pt x="574795" y="1105308"/>
                  </a:cubicBezTo>
                  <a:cubicBezTo>
                    <a:pt x="579686" y="1077147"/>
                    <a:pt x="579969" y="1044851"/>
                    <a:pt x="580222" y="1011881"/>
                  </a:cubicBezTo>
                  <a:cubicBezTo>
                    <a:pt x="580942" y="923927"/>
                    <a:pt x="579266" y="774530"/>
                    <a:pt x="575233" y="567954"/>
                  </a:cubicBezTo>
                  <a:cubicBezTo>
                    <a:pt x="570291" y="313809"/>
                    <a:pt x="503305" y="141558"/>
                    <a:pt x="376158" y="56004"/>
                  </a:cubicBezTo>
                  <a:cubicBezTo>
                    <a:pt x="234577" y="-39296"/>
                    <a:pt x="83367" y="14466"/>
                    <a:pt x="66573" y="20925"/>
                  </a:cubicBezTo>
                  <a:cubicBezTo>
                    <a:pt x="13548" y="41302"/>
                    <a:pt x="-13593" y="101040"/>
                    <a:pt x="6784" y="154065"/>
                  </a:cubicBezTo>
                  <a:cubicBezTo>
                    <a:pt x="27161" y="207090"/>
                    <a:pt x="85994" y="233845"/>
                    <a:pt x="139071" y="213468"/>
                  </a:cubicBezTo>
                  <a:cubicBezTo>
                    <a:pt x="141867" y="212499"/>
                    <a:pt x="208204" y="189829"/>
                    <a:pt x="262751" y="227668"/>
                  </a:cubicBezTo>
                  <a:cubicBezTo>
                    <a:pt x="328202" y="273094"/>
                    <a:pt x="366141" y="395368"/>
                    <a:pt x="369591" y="571974"/>
                  </a:cubicBezTo>
                  <a:cubicBezTo>
                    <a:pt x="376402" y="921038"/>
                    <a:pt x="374863" y="1030003"/>
                    <a:pt x="373526" y="1063307"/>
                  </a:cubicBezTo>
                  <a:cubicBezTo>
                    <a:pt x="371499" y="1070422"/>
                    <a:pt x="370209" y="1077889"/>
                    <a:pt x="369741" y="1085557"/>
                  </a:cubicBezTo>
                  <a:cubicBezTo>
                    <a:pt x="351808" y="1389748"/>
                    <a:pt x="499417" y="1984084"/>
                    <a:pt x="1185715" y="2058536"/>
                  </a:cubicBezTo>
                  <a:cubicBezTo>
                    <a:pt x="1215886" y="2063341"/>
                    <a:pt x="1611459" y="2135873"/>
                    <a:pt x="1649701" y="2636965"/>
                  </a:cubicBezTo>
                  <a:cubicBezTo>
                    <a:pt x="1696567" y="3250688"/>
                    <a:pt x="1666109" y="3398992"/>
                    <a:pt x="1660400" y="3420209"/>
                  </a:cubicBezTo>
                  <a:cubicBezTo>
                    <a:pt x="1639487" y="3461529"/>
                    <a:pt x="1648677" y="3513349"/>
                    <a:pt x="1685496" y="3544810"/>
                  </a:cubicBezTo>
                  <a:cubicBezTo>
                    <a:pt x="1704870" y="3561355"/>
                    <a:pt x="1728594" y="3569413"/>
                    <a:pt x="1752233" y="3569413"/>
                  </a:cubicBezTo>
                  <a:cubicBezTo>
                    <a:pt x="1781302" y="3569413"/>
                    <a:pt x="1810183" y="3557155"/>
                    <a:pt x="1830525" y="3533323"/>
                  </a:cubicBezTo>
                  <a:cubicBezTo>
                    <a:pt x="1854117" y="3505677"/>
                    <a:pt x="1916786" y="3432210"/>
                    <a:pt x="1854854" y="2621256"/>
                  </a:cubicBezTo>
                  <a:cubicBezTo>
                    <a:pt x="1813333" y="2077931"/>
                    <a:pt x="1416585" y="1882135"/>
                    <a:pt x="1212602" y="1854532"/>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2EAFDF01-6AD5-02B8-BFD8-A40E47BD9BC5}"/>
                </a:ext>
              </a:extLst>
            </p:cNvPr>
            <p:cNvSpPr/>
            <p:nvPr/>
          </p:nvSpPr>
          <p:spPr>
            <a:xfrm>
              <a:off x="2936285" y="1832485"/>
              <a:ext cx="1393065" cy="1781389"/>
            </a:xfrm>
            <a:custGeom>
              <a:avLst/>
              <a:gdLst>
                <a:gd name="connsiteX0" fmla="*/ 1273226 w 1393065"/>
                <a:gd name="connsiteY0" fmla="*/ 1427037 h 1781389"/>
                <a:gd name="connsiteX1" fmla="*/ 727929 w 1393065"/>
                <a:gd name="connsiteY1" fmla="*/ 1044287 h 1781389"/>
                <a:gd name="connsiteX2" fmla="*/ 576033 w 1393065"/>
                <a:gd name="connsiteY2" fmla="*/ 1009496 h 1781389"/>
                <a:gd name="connsiteX3" fmla="*/ 308961 w 1393065"/>
                <a:gd name="connsiteY3" fmla="*/ 577956 h 1781389"/>
                <a:gd name="connsiteX4" fmla="*/ 177125 w 1393065"/>
                <a:gd name="connsiteY4" fmla="*/ 32102 h 1781389"/>
                <a:gd name="connsiteX5" fmla="*/ 33051 w 1393065"/>
                <a:gd name="connsiteY5" fmla="*/ 27314 h 1781389"/>
                <a:gd name="connsiteX6" fmla="*/ 26489 w 1393065"/>
                <a:gd name="connsiteY6" fmla="*/ 172211 h 1781389"/>
                <a:gd name="connsiteX7" fmla="*/ 105853 w 1393065"/>
                <a:gd name="connsiteY7" fmla="*/ 545166 h 1781389"/>
                <a:gd name="connsiteX8" fmla="*/ 508075 w 1393065"/>
                <a:gd name="connsiteY8" fmla="*/ 1203663 h 1781389"/>
                <a:gd name="connsiteX9" fmla="*/ 690309 w 1393065"/>
                <a:gd name="connsiteY9" fmla="*/ 1246543 h 1781389"/>
                <a:gd name="connsiteX10" fmla="*/ 1073058 w 1393065"/>
                <a:gd name="connsiteY10" fmla="*/ 1474687 h 1781389"/>
                <a:gd name="connsiteX11" fmla="*/ 1351930 w 1393065"/>
                <a:gd name="connsiteY11" fmla="*/ 1781390 h 1781389"/>
                <a:gd name="connsiteX12" fmla="*/ 1371253 w 1393065"/>
                <a:gd name="connsiteY12" fmla="*/ 1680345 h 1781389"/>
                <a:gd name="connsiteX13" fmla="*/ 1393065 w 1393065"/>
                <a:gd name="connsiteY13" fmla="*/ 1579837 h 1781389"/>
                <a:gd name="connsiteX14" fmla="*/ 1273217 w 1393065"/>
                <a:gd name="connsiteY14" fmla="*/ 1427054 h 178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065" h="1781389">
                  <a:moveTo>
                    <a:pt x="1273226" y="1427037"/>
                  </a:moveTo>
                  <a:cubicBezTo>
                    <a:pt x="1203124" y="1132640"/>
                    <a:pt x="917167" y="1079465"/>
                    <a:pt x="727929" y="1044287"/>
                  </a:cubicBezTo>
                  <a:cubicBezTo>
                    <a:pt x="670318" y="1033589"/>
                    <a:pt x="615934" y="1023461"/>
                    <a:pt x="576033" y="1009496"/>
                  </a:cubicBezTo>
                  <a:cubicBezTo>
                    <a:pt x="421964" y="955600"/>
                    <a:pt x="270874" y="813936"/>
                    <a:pt x="308961" y="577956"/>
                  </a:cubicBezTo>
                  <a:cubicBezTo>
                    <a:pt x="364198" y="235506"/>
                    <a:pt x="184793" y="40246"/>
                    <a:pt x="177125" y="32102"/>
                  </a:cubicBezTo>
                  <a:cubicBezTo>
                    <a:pt x="138548" y="-8887"/>
                    <a:pt x="74538" y="-10777"/>
                    <a:pt x="33051" y="27314"/>
                  </a:cubicBezTo>
                  <a:cubicBezTo>
                    <a:pt x="-8440" y="65419"/>
                    <a:pt x="-11136" y="130283"/>
                    <a:pt x="26489" y="172211"/>
                  </a:cubicBezTo>
                  <a:cubicBezTo>
                    <a:pt x="31328" y="177582"/>
                    <a:pt x="144292" y="306842"/>
                    <a:pt x="105853" y="545166"/>
                  </a:cubicBezTo>
                  <a:cubicBezTo>
                    <a:pt x="47470" y="906952"/>
                    <a:pt x="286060" y="1126039"/>
                    <a:pt x="508075" y="1203663"/>
                  </a:cubicBezTo>
                  <a:cubicBezTo>
                    <a:pt x="562810" y="1222814"/>
                    <a:pt x="624759" y="1234335"/>
                    <a:pt x="690309" y="1246543"/>
                  </a:cubicBezTo>
                  <a:cubicBezTo>
                    <a:pt x="897909" y="1285149"/>
                    <a:pt x="1036676" y="1321869"/>
                    <a:pt x="1073058" y="1474687"/>
                  </a:cubicBezTo>
                  <a:cubicBezTo>
                    <a:pt x="1122972" y="1684229"/>
                    <a:pt x="1271833" y="1766083"/>
                    <a:pt x="1351930" y="1781390"/>
                  </a:cubicBezTo>
                  <a:lnTo>
                    <a:pt x="1371253" y="1680345"/>
                  </a:lnTo>
                  <a:lnTo>
                    <a:pt x="1393065" y="1579837"/>
                  </a:lnTo>
                  <a:cubicBezTo>
                    <a:pt x="1383974" y="1577626"/>
                    <a:pt x="1303504" y="1554218"/>
                    <a:pt x="1273217" y="1427054"/>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1ADE97E8-BCC8-B7C4-8357-432717A927D0}"/>
                </a:ext>
              </a:extLst>
            </p:cNvPr>
            <p:cNvSpPr/>
            <p:nvPr/>
          </p:nvSpPr>
          <p:spPr>
            <a:xfrm>
              <a:off x="3471741" y="1726754"/>
              <a:ext cx="705975" cy="705992"/>
            </a:xfrm>
            <a:custGeom>
              <a:avLst/>
              <a:gdLst>
                <a:gd name="connsiteX0" fmla="*/ 352994 w 705975"/>
                <a:gd name="connsiteY0" fmla="*/ 705993 h 705992"/>
                <a:gd name="connsiteX1" fmla="*/ 705975 w 705975"/>
                <a:gd name="connsiteY1" fmla="*/ 352947 h 705992"/>
                <a:gd name="connsiteX2" fmla="*/ 352994 w 705975"/>
                <a:gd name="connsiteY2" fmla="*/ 0 h 705992"/>
                <a:gd name="connsiteX3" fmla="*/ 0 w 705975"/>
                <a:gd name="connsiteY3" fmla="*/ 352947 h 705992"/>
                <a:gd name="connsiteX4" fmla="*/ 352994 w 705975"/>
                <a:gd name="connsiteY4" fmla="*/ 705993 h 705992"/>
                <a:gd name="connsiteX5" fmla="*/ 352994 w 705975"/>
                <a:gd name="connsiteY5" fmla="*/ 205744 h 705992"/>
                <a:gd name="connsiteX6" fmla="*/ 500235 w 705975"/>
                <a:gd name="connsiteY6" fmla="*/ 352951 h 705992"/>
                <a:gd name="connsiteX7" fmla="*/ 352994 w 705975"/>
                <a:gd name="connsiteY7" fmla="*/ 500257 h 705992"/>
                <a:gd name="connsiteX8" fmla="*/ 205740 w 705975"/>
                <a:gd name="connsiteY8" fmla="*/ 352951 h 705992"/>
                <a:gd name="connsiteX9" fmla="*/ 352994 w 705975"/>
                <a:gd name="connsiteY9" fmla="*/ 205744 h 70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975" h="705992">
                  <a:moveTo>
                    <a:pt x="352994" y="705993"/>
                  </a:moveTo>
                  <a:cubicBezTo>
                    <a:pt x="547616" y="705993"/>
                    <a:pt x="705975" y="547620"/>
                    <a:pt x="705975" y="352947"/>
                  </a:cubicBezTo>
                  <a:cubicBezTo>
                    <a:pt x="705975" y="158343"/>
                    <a:pt x="547637" y="0"/>
                    <a:pt x="352994" y="0"/>
                  </a:cubicBezTo>
                  <a:cubicBezTo>
                    <a:pt x="158373" y="0"/>
                    <a:pt x="0" y="158338"/>
                    <a:pt x="0" y="352947"/>
                  </a:cubicBezTo>
                  <a:cubicBezTo>
                    <a:pt x="0" y="547620"/>
                    <a:pt x="158373" y="705993"/>
                    <a:pt x="352994" y="705993"/>
                  </a:cubicBezTo>
                  <a:close/>
                  <a:moveTo>
                    <a:pt x="352994" y="205744"/>
                  </a:moveTo>
                  <a:cubicBezTo>
                    <a:pt x="434180" y="205744"/>
                    <a:pt x="500235" y="271778"/>
                    <a:pt x="500235" y="352951"/>
                  </a:cubicBezTo>
                  <a:cubicBezTo>
                    <a:pt x="500235" y="434171"/>
                    <a:pt x="434201" y="500257"/>
                    <a:pt x="352994" y="500257"/>
                  </a:cubicBezTo>
                  <a:cubicBezTo>
                    <a:pt x="271808" y="500257"/>
                    <a:pt x="205740" y="434189"/>
                    <a:pt x="205740" y="352951"/>
                  </a:cubicBezTo>
                  <a:cubicBezTo>
                    <a:pt x="205740" y="271778"/>
                    <a:pt x="271808" y="205744"/>
                    <a:pt x="352994" y="205744"/>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D6D982F2-C3F6-26B0-A066-65C3553CA935}"/>
                </a:ext>
              </a:extLst>
            </p:cNvPr>
            <p:cNvSpPr/>
            <p:nvPr/>
          </p:nvSpPr>
          <p:spPr>
            <a:xfrm>
              <a:off x="4020723" y="2483796"/>
              <a:ext cx="388775" cy="388745"/>
            </a:xfrm>
            <a:custGeom>
              <a:avLst/>
              <a:gdLst>
                <a:gd name="connsiteX0" fmla="*/ 194403 w 388775"/>
                <a:gd name="connsiteY0" fmla="*/ 0 h 388745"/>
                <a:gd name="connsiteX1" fmla="*/ 0 w 388775"/>
                <a:gd name="connsiteY1" fmla="*/ 194373 h 388745"/>
                <a:gd name="connsiteX2" fmla="*/ 194403 w 388775"/>
                <a:gd name="connsiteY2" fmla="*/ 388746 h 388745"/>
                <a:gd name="connsiteX3" fmla="*/ 388776 w 388775"/>
                <a:gd name="connsiteY3" fmla="*/ 194373 h 388745"/>
                <a:gd name="connsiteX4" fmla="*/ 194403 w 388775"/>
                <a:gd name="connsiteY4" fmla="*/ 0 h 388745"/>
                <a:gd name="connsiteX5" fmla="*/ 194403 w 388775"/>
                <a:gd name="connsiteY5" fmla="*/ 205740 h 388745"/>
                <a:gd name="connsiteX6" fmla="*/ 183036 w 388775"/>
                <a:gd name="connsiteY6" fmla="*/ 194373 h 388745"/>
                <a:gd name="connsiteX7" fmla="*/ 194403 w 388775"/>
                <a:gd name="connsiteY7" fmla="*/ 183001 h 388745"/>
                <a:gd name="connsiteX8" fmla="*/ 205740 w 388775"/>
                <a:gd name="connsiteY8" fmla="*/ 194373 h 388745"/>
                <a:gd name="connsiteX9" fmla="*/ 194403 w 388775"/>
                <a:gd name="connsiteY9" fmla="*/ 205740 h 38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775" h="388745">
                  <a:moveTo>
                    <a:pt x="194403" y="0"/>
                  </a:moveTo>
                  <a:cubicBezTo>
                    <a:pt x="87212" y="0"/>
                    <a:pt x="0" y="87182"/>
                    <a:pt x="0" y="194373"/>
                  </a:cubicBezTo>
                  <a:cubicBezTo>
                    <a:pt x="0" y="301546"/>
                    <a:pt x="87217" y="388746"/>
                    <a:pt x="194403" y="388746"/>
                  </a:cubicBezTo>
                  <a:cubicBezTo>
                    <a:pt x="301576" y="388746"/>
                    <a:pt x="388776" y="301529"/>
                    <a:pt x="388776" y="194373"/>
                  </a:cubicBezTo>
                  <a:cubicBezTo>
                    <a:pt x="388793" y="87182"/>
                    <a:pt x="301576" y="0"/>
                    <a:pt x="194403" y="0"/>
                  </a:cubicBezTo>
                  <a:close/>
                  <a:moveTo>
                    <a:pt x="194403" y="205740"/>
                  </a:moveTo>
                  <a:cubicBezTo>
                    <a:pt x="188124" y="205740"/>
                    <a:pt x="183036" y="200648"/>
                    <a:pt x="183036" y="194373"/>
                  </a:cubicBezTo>
                  <a:cubicBezTo>
                    <a:pt x="183036" y="188093"/>
                    <a:pt x="188124" y="183001"/>
                    <a:pt x="194403" y="183001"/>
                  </a:cubicBezTo>
                  <a:cubicBezTo>
                    <a:pt x="200648" y="183001"/>
                    <a:pt x="205740" y="188093"/>
                    <a:pt x="205740" y="194373"/>
                  </a:cubicBezTo>
                  <a:cubicBezTo>
                    <a:pt x="205753" y="200648"/>
                    <a:pt x="200665" y="205740"/>
                    <a:pt x="194403" y="205740"/>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B48EA81A-5A33-A0C5-4494-C73D6AE2AA72}"/>
                </a:ext>
              </a:extLst>
            </p:cNvPr>
            <p:cNvSpPr/>
            <p:nvPr/>
          </p:nvSpPr>
          <p:spPr>
            <a:xfrm>
              <a:off x="5214100" y="1406265"/>
              <a:ext cx="1880831" cy="3569470"/>
            </a:xfrm>
            <a:custGeom>
              <a:avLst/>
              <a:gdLst>
                <a:gd name="connsiteX0" fmla="*/ 1814778 w 1880831"/>
                <a:gd name="connsiteY0" fmla="*/ 20884 h 3569470"/>
                <a:gd name="connsiteX1" fmla="*/ 1505182 w 1880831"/>
                <a:gd name="connsiteY1" fmla="*/ 55993 h 3569470"/>
                <a:gd name="connsiteX2" fmla="*/ 1306129 w 1880831"/>
                <a:gd name="connsiteY2" fmla="*/ 567943 h 3569470"/>
                <a:gd name="connsiteX3" fmla="*/ 1301157 w 1880831"/>
                <a:gd name="connsiteY3" fmla="*/ 1011913 h 3569470"/>
                <a:gd name="connsiteX4" fmla="*/ 1306601 w 1880831"/>
                <a:gd name="connsiteY4" fmla="*/ 1105421 h 3569470"/>
                <a:gd name="connsiteX5" fmla="*/ 671640 w 1880831"/>
                <a:gd name="connsiteY5" fmla="*/ 1854229 h 3569470"/>
                <a:gd name="connsiteX6" fmla="*/ 668794 w 1880831"/>
                <a:gd name="connsiteY6" fmla="*/ 1854598 h 3569470"/>
                <a:gd name="connsiteX7" fmla="*/ 26542 w 1880831"/>
                <a:gd name="connsiteY7" fmla="*/ 2621323 h 3569470"/>
                <a:gd name="connsiteX8" fmla="*/ 50819 w 1880831"/>
                <a:gd name="connsiteY8" fmla="*/ 3533338 h 3569470"/>
                <a:gd name="connsiteX9" fmla="*/ 129159 w 1880831"/>
                <a:gd name="connsiteY9" fmla="*/ 3569471 h 3569470"/>
                <a:gd name="connsiteX10" fmla="*/ 195862 w 1880831"/>
                <a:gd name="connsiteY10" fmla="*/ 3544868 h 3569470"/>
                <a:gd name="connsiteX11" fmla="*/ 220996 w 1880831"/>
                <a:gd name="connsiteY11" fmla="*/ 3420267 h 3569470"/>
                <a:gd name="connsiteX12" fmla="*/ 231695 w 1880831"/>
                <a:gd name="connsiteY12" fmla="*/ 2637019 h 3569470"/>
                <a:gd name="connsiteX13" fmla="*/ 695510 w 1880831"/>
                <a:gd name="connsiteY13" fmla="*/ 2058632 h 3569470"/>
                <a:gd name="connsiteX14" fmla="*/ 1511698 w 1880831"/>
                <a:gd name="connsiteY14" fmla="*/ 1085610 h 3569470"/>
                <a:gd name="connsiteX15" fmla="*/ 1507926 w 1880831"/>
                <a:gd name="connsiteY15" fmla="*/ 1063292 h 3569470"/>
                <a:gd name="connsiteX16" fmla="*/ 1511826 w 1880831"/>
                <a:gd name="connsiteY16" fmla="*/ 572002 h 3569470"/>
                <a:gd name="connsiteX17" fmla="*/ 1618639 w 1880831"/>
                <a:gd name="connsiteY17" fmla="*/ 227730 h 3569470"/>
                <a:gd name="connsiteX18" fmla="*/ 1742169 w 1880831"/>
                <a:gd name="connsiteY18" fmla="*/ 213466 h 3569470"/>
                <a:gd name="connsiteX19" fmla="*/ 1873971 w 1880831"/>
                <a:gd name="connsiteY19" fmla="*/ 153908 h 3569470"/>
                <a:gd name="connsiteX20" fmla="*/ 1814778 w 1880831"/>
                <a:gd name="connsiteY20" fmla="*/ 20919 h 356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0831" h="3569470">
                  <a:moveTo>
                    <a:pt x="1814778" y="20884"/>
                  </a:moveTo>
                  <a:cubicBezTo>
                    <a:pt x="1798019" y="14455"/>
                    <a:pt x="1646757" y="-39273"/>
                    <a:pt x="1505182" y="55993"/>
                  </a:cubicBezTo>
                  <a:cubicBezTo>
                    <a:pt x="1378053" y="141585"/>
                    <a:pt x="1311058" y="313803"/>
                    <a:pt x="1306129" y="567943"/>
                  </a:cubicBezTo>
                  <a:cubicBezTo>
                    <a:pt x="1302057" y="774553"/>
                    <a:pt x="1300385" y="923920"/>
                    <a:pt x="1301157" y="1011913"/>
                  </a:cubicBezTo>
                  <a:cubicBezTo>
                    <a:pt x="1301414" y="1044917"/>
                    <a:pt x="1301671" y="1077227"/>
                    <a:pt x="1306601" y="1105421"/>
                  </a:cubicBezTo>
                  <a:cubicBezTo>
                    <a:pt x="1308829" y="1186089"/>
                    <a:pt x="1303900" y="1786764"/>
                    <a:pt x="671640" y="1854229"/>
                  </a:cubicBezTo>
                  <a:cubicBezTo>
                    <a:pt x="670688" y="1854332"/>
                    <a:pt x="669732" y="1854465"/>
                    <a:pt x="668794" y="1854598"/>
                  </a:cubicBezTo>
                  <a:cubicBezTo>
                    <a:pt x="464794" y="1882193"/>
                    <a:pt x="68076" y="2077985"/>
                    <a:pt x="26542" y="2621323"/>
                  </a:cubicBezTo>
                  <a:cubicBezTo>
                    <a:pt x="-35356" y="3432268"/>
                    <a:pt x="27262" y="3505691"/>
                    <a:pt x="50819" y="3533338"/>
                  </a:cubicBezTo>
                  <a:cubicBezTo>
                    <a:pt x="71196" y="3557212"/>
                    <a:pt x="100060" y="3569471"/>
                    <a:pt x="129159" y="3569471"/>
                  </a:cubicBezTo>
                  <a:cubicBezTo>
                    <a:pt x="152768" y="3569471"/>
                    <a:pt x="176509" y="3561413"/>
                    <a:pt x="195862" y="3544868"/>
                  </a:cubicBezTo>
                  <a:cubicBezTo>
                    <a:pt x="232715" y="3513450"/>
                    <a:pt x="241887" y="3461672"/>
                    <a:pt x="220996" y="3420267"/>
                  </a:cubicBezTo>
                  <a:cubicBezTo>
                    <a:pt x="215287" y="3399007"/>
                    <a:pt x="184863" y="3250745"/>
                    <a:pt x="231695" y="2637019"/>
                  </a:cubicBezTo>
                  <a:cubicBezTo>
                    <a:pt x="270121" y="2133856"/>
                    <a:pt x="668849" y="2062790"/>
                    <a:pt x="695510" y="2058632"/>
                  </a:cubicBezTo>
                  <a:cubicBezTo>
                    <a:pt x="1381996" y="1984257"/>
                    <a:pt x="1529657" y="1389806"/>
                    <a:pt x="1511698" y="1085610"/>
                  </a:cubicBezTo>
                  <a:cubicBezTo>
                    <a:pt x="1511226" y="1077925"/>
                    <a:pt x="1509940" y="1070441"/>
                    <a:pt x="1507926" y="1063292"/>
                  </a:cubicBezTo>
                  <a:cubicBezTo>
                    <a:pt x="1506554" y="1029941"/>
                    <a:pt x="1505054" y="920941"/>
                    <a:pt x="1511826" y="572002"/>
                  </a:cubicBezTo>
                  <a:cubicBezTo>
                    <a:pt x="1515298" y="395396"/>
                    <a:pt x="1553189" y="273122"/>
                    <a:pt x="1618639" y="227730"/>
                  </a:cubicBezTo>
                  <a:cubicBezTo>
                    <a:pt x="1672346" y="190393"/>
                    <a:pt x="1737454" y="211841"/>
                    <a:pt x="1742169" y="213466"/>
                  </a:cubicBezTo>
                  <a:cubicBezTo>
                    <a:pt x="1794933" y="233054"/>
                    <a:pt x="1853740" y="206518"/>
                    <a:pt x="1873971" y="153908"/>
                  </a:cubicBezTo>
                  <a:cubicBezTo>
                    <a:pt x="1894331" y="100797"/>
                    <a:pt x="1867842" y="41295"/>
                    <a:pt x="1814778" y="20919"/>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1E6EAAA6-E7D8-1AD8-EF2B-FA5F5B2025DD}"/>
                </a:ext>
              </a:extLst>
            </p:cNvPr>
            <p:cNvSpPr/>
            <p:nvPr/>
          </p:nvSpPr>
          <p:spPr>
            <a:xfrm>
              <a:off x="4815523" y="1832241"/>
              <a:ext cx="1391204" cy="1781680"/>
            </a:xfrm>
            <a:custGeom>
              <a:avLst/>
              <a:gdLst>
                <a:gd name="connsiteX0" fmla="*/ 882432 w 1391204"/>
                <a:gd name="connsiteY0" fmla="*/ 1203967 h 1781680"/>
                <a:gd name="connsiteX1" fmla="*/ 1284735 w 1391204"/>
                <a:gd name="connsiteY1" fmla="*/ 545470 h 1781680"/>
                <a:gd name="connsiteX2" fmla="*/ 1363962 w 1391204"/>
                <a:gd name="connsiteY2" fmla="*/ 172618 h 1781680"/>
                <a:gd name="connsiteX3" fmla="*/ 1358840 w 1391204"/>
                <a:gd name="connsiteY3" fmla="*/ 27957 h 1781680"/>
                <a:gd name="connsiteX4" fmla="*/ 1213425 w 1391204"/>
                <a:gd name="connsiteY4" fmla="*/ 32376 h 1781680"/>
                <a:gd name="connsiteX5" fmla="*/ 1081588 w 1391204"/>
                <a:gd name="connsiteY5" fmla="*/ 578230 h 1781680"/>
                <a:gd name="connsiteX6" fmla="*/ 814469 w 1391204"/>
                <a:gd name="connsiteY6" fmla="*/ 1009769 h 1781680"/>
                <a:gd name="connsiteX7" fmla="*/ 662624 w 1391204"/>
                <a:gd name="connsiteY7" fmla="*/ 1044561 h 1781680"/>
                <a:gd name="connsiteX8" fmla="*/ 117370 w 1391204"/>
                <a:gd name="connsiteY8" fmla="*/ 1427293 h 1781680"/>
                <a:gd name="connsiteX9" fmla="*/ 0 w 1391204"/>
                <a:gd name="connsiteY9" fmla="*/ 1579622 h 1781680"/>
                <a:gd name="connsiteX10" fmla="*/ 38623 w 1391204"/>
                <a:gd name="connsiteY10" fmla="*/ 1781680 h 1781680"/>
                <a:gd name="connsiteX11" fmla="*/ 317530 w 1391204"/>
                <a:gd name="connsiteY11" fmla="*/ 1474978 h 1781680"/>
                <a:gd name="connsiteX12" fmla="*/ 700262 w 1391204"/>
                <a:gd name="connsiteY12" fmla="*/ 1246834 h 1781680"/>
                <a:gd name="connsiteX13" fmla="*/ 882428 w 1391204"/>
                <a:gd name="connsiteY13" fmla="*/ 1203954 h 178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1204" h="1781680">
                  <a:moveTo>
                    <a:pt x="882432" y="1203967"/>
                  </a:moveTo>
                  <a:cubicBezTo>
                    <a:pt x="1104498" y="1126296"/>
                    <a:pt x="1343118" y="907260"/>
                    <a:pt x="1284735" y="545470"/>
                  </a:cubicBezTo>
                  <a:cubicBezTo>
                    <a:pt x="1246596" y="308873"/>
                    <a:pt x="1357652" y="179750"/>
                    <a:pt x="1363962" y="172618"/>
                  </a:cubicBezTo>
                  <a:cubicBezTo>
                    <a:pt x="1402152" y="131213"/>
                    <a:pt x="1399958" y="66666"/>
                    <a:pt x="1358840" y="27957"/>
                  </a:cubicBezTo>
                  <a:cubicBezTo>
                    <a:pt x="1317482" y="-10988"/>
                    <a:pt x="1252335" y="-8995"/>
                    <a:pt x="1213425" y="32376"/>
                  </a:cubicBezTo>
                  <a:cubicBezTo>
                    <a:pt x="1205756" y="40533"/>
                    <a:pt x="1026403" y="235754"/>
                    <a:pt x="1081588" y="578230"/>
                  </a:cubicBezTo>
                  <a:cubicBezTo>
                    <a:pt x="1119676" y="814209"/>
                    <a:pt x="968590" y="955887"/>
                    <a:pt x="814469" y="1009769"/>
                  </a:cubicBezTo>
                  <a:cubicBezTo>
                    <a:pt x="774603" y="1023734"/>
                    <a:pt x="720223" y="1033863"/>
                    <a:pt x="662624" y="1044561"/>
                  </a:cubicBezTo>
                  <a:cubicBezTo>
                    <a:pt x="473395" y="1079738"/>
                    <a:pt x="187408" y="1132931"/>
                    <a:pt x="117370" y="1427293"/>
                  </a:cubicBezTo>
                  <a:cubicBezTo>
                    <a:pt x="87045" y="1554492"/>
                    <a:pt x="6549" y="1577865"/>
                    <a:pt x="0" y="1579622"/>
                  </a:cubicBezTo>
                  <a:lnTo>
                    <a:pt x="38623" y="1781680"/>
                  </a:lnTo>
                  <a:cubicBezTo>
                    <a:pt x="118708" y="1766378"/>
                    <a:pt x="267552" y="1684571"/>
                    <a:pt x="317530" y="1474978"/>
                  </a:cubicBezTo>
                  <a:cubicBezTo>
                    <a:pt x="353898" y="1322164"/>
                    <a:pt x="492696" y="1285444"/>
                    <a:pt x="700262" y="1246834"/>
                  </a:cubicBezTo>
                  <a:cubicBezTo>
                    <a:pt x="765794" y="1234648"/>
                    <a:pt x="827726" y="1223109"/>
                    <a:pt x="882428" y="1203954"/>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52C6BEA4-F5F1-24CD-A649-923157F70FF5}"/>
                </a:ext>
              </a:extLst>
            </p:cNvPr>
            <p:cNvSpPr/>
            <p:nvPr/>
          </p:nvSpPr>
          <p:spPr>
            <a:xfrm>
              <a:off x="5017684" y="1726741"/>
              <a:ext cx="706022" cy="705992"/>
            </a:xfrm>
            <a:custGeom>
              <a:avLst/>
              <a:gdLst>
                <a:gd name="connsiteX0" fmla="*/ 0 w 706022"/>
                <a:gd name="connsiteY0" fmla="*/ 352947 h 705992"/>
                <a:gd name="connsiteX1" fmla="*/ 352994 w 706022"/>
                <a:gd name="connsiteY1" fmla="*/ 705993 h 705992"/>
                <a:gd name="connsiteX2" fmla="*/ 706023 w 706022"/>
                <a:gd name="connsiteY2" fmla="*/ 352947 h 705992"/>
                <a:gd name="connsiteX3" fmla="*/ 352994 w 706022"/>
                <a:gd name="connsiteY3" fmla="*/ 0 h 705992"/>
                <a:gd name="connsiteX4" fmla="*/ 0 w 706022"/>
                <a:gd name="connsiteY4" fmla="*/ 352947 h 705992"/>
                <a:gd name="connsiteX5" fmla="*/ 500248 w 706022"/>
                <a:gd name="connsiteY5" fmla="*/ 352947 h 705992"/>
                <a:gd name="connsiteX6" fmla="*/ 352960 w 706022"/>
                <a:gd name="connsiteY6" fmla="*/ 500253 h 705992"/>
                <a:gd name="connsiteX7" fmla="*/ 205706 w 706022"/>
                <a:gd name="connsiteY7" fmla="*/ 352947 h 705992"/>
                <a:gd name="connsiteX8" fmla="*/ 352960 w 706022"/>
                <a:gd name="connsiteY8" fmla="*/ 205740 h 705992"/>
                <a:gd name="connsiteX9" fmla="*/ 500248 w 706022"/>
                <a:gd name="connsiteY9" fmla="*/ 352947 h 70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22" h="705992">
                  <a:moveTo>
                    <a:pt x="0" y="352947"/>
                  </a:moveTo>
                  <a:cubicBezTo>
                    <a:pt x="0" y="547603"/>
                    <a:pt x="158339" y="705993"/>
                    <a:pt x="352994" y="705993"/>
                  </a:cubicBezTo>
                  <a:cubicBezTo>
                    <a:pt x="547650" y="705993"/>
                    <a:pt x="706023" y="547620"/>
                    <a:pt x="706023" y="352947"/>
                  </a:cubicBezTo>
                  <a:cubicBezTo>
                    <a:pt x="706023" y="158343"/>
                    <a:pt x="547684" y="0"/>
                    <a:pt x="352994" y="0"/>
                  </a:cubicBezTo>
                  <a:cubicBezTo>
                    <a:pt x="158356" y="0"/>
                    <a:pt x="0" y="158338"/>
                    <a:pt x="0" y="352947"/>
                  </a:cubicBezTo>
                  <a:close/>
                  <a:moveTo>
                    <a:pt x="500248" y="352947"/>
                  </a:moveTo>
                  <a:cubicBezTo>
                    <a:pt x="500248" y="434167"/>
                    <a:pt x="434180" y="500253"/>
                    <a:pt x="352960" y="500253"/>
                  </a:cubicBezTo>
                  <a:cubicBezTo>
                    <a:pt x="271740" y="500253"/>
                    <a:pt x="205706" y="434184"/>
                    <a:pt x="205706" y="352947"/>
                  </a:cubicBezTo>
                  <a:cubicBezTo>
                    <a:pt x="205706" y="271774"/>
                    <a:pt x="271740" y="205740"/>
                    <a:pt x="352960" y="205740"/>
                  </a:cubicBezTo>
                  <a:cubicBezTo>
                    <a:pt x="434180" y="205740"/>
                    <a:pt x="500248" y="271774"/>
                    <a:pt x="500248" y="352947"/>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14823C15-8B6B-7F28-7883-80520D649D2C}"/>
                </a:ext>
              </a:extLst>
            </p:cNvPr>
            <p:cNvSpPr/>
            <p:nvPr/>
          </p:nvSpPr>
          <p:spPr>
            <a:xfrm>
              <a:off x="4785935" y="2483813"/>
              <a:ext cx="388793" cy="388745"/>
            </a:xfrm>
            <a:custGeom>
              <a:avLst/>
              <a:gdLst>
                <a:gd name="connsiteX0" fmla="*/ 194373 w 388793"/>
                <a:gd name="connsiteY0" fmla="*/ 388746 h 388745"/>
                <a:gd name="connsiteX1" fmla="*/ 388793 w 388793"/>
                <a:gd name="connsiteY1" fmla="*/ 194373 h 388745"/>
                <a:gd name="connsiteX2" fmla="*/ 194373 w 388793"/>
                <a:gd name="connsiteY2" fmla="*/ 0 h 388745"/>
                <a:gd name="connsiteX3" fmla="*/ 0 w 388793"/>
                <a:gd name="connsiteY3" fmla="*/ 194373 h 388745"/>
                <a:gd name="connsiteX4" fmla="*/ 194373 w 388793"/>
                <a:gd name="connsiteY4" fmla="*/ 388746 h 388745"/>
                <a:gd name="connsiteX5" fmla="*/ 194373 w 388793"/>
                <a:gd name="connsiteY5" fmla="*/ 183006 h 388745"/>
                <a:gd name="connsiteX6" fmla="*/ 205740 w 388793"/>
                <a:gd name="connsiteY6" fmla="*/ 194373 h 388745"/>
                <a:gd name="connsiteX7" fmla="*/ 194373 w 388793"/>
                <a:gd name="connsiteY7" fmla="*/ 205744 h 388745"/>
                <a:gd name="connsiteX8" fmla="*/ 183053 w 388793"/>
                <a:gd name="connsiteY8" fmla="*/ 194373 h 388745"/>
                <a:gd name="connsiteX9" fmla="*/ 194373 w 388793"/>
                <a:gd name="connsiteY9" fmla="*/ 183006 h 38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793" h="388745">
                  <a:moveTo>
                    <a:pt x="194373" y="388746"/>
                  </a:moveTo>
                  <a:cubicBezTo>
                    <a:pt x="301564" y="388746"/>
                    <a:pt x="388793" y="301529"/>
                    <a:pt x="388793" y="194373"/>
                  </a:cubicBezTo>
                  <a:cubicBezTo>
                    <a:pt x="388793" y="87199"/>
                    <a:pt x="301559" y="0"/>
                    <a:pt x="194373" y="0"/>
                  </a:cubicBezTo>
                  <a:cubicBezTo>
                    <a:pt x="87199" y="0"/>
                    <a:pt x="0" y="87182"/>
                    <a:pt x="0" y="194373"/>
                  </a:cubicBezTo>
                  <a:cubicBezTo>
                    <a:pt x="-17" y="301563"/>
                    <a:pt x="87199" y="388746"/>
                    <a:pt x="194373" y="388746"/>
                  </a:cubicBezTo>
                  <a:close/>
                  <a:moveTo>
                    <a:pt x="194373" y="183006"/>
                  </a:moveTo>
                  <a:cubicBezTo>
                    <a:pt x="200652" y="183006"/>
                    <a:pt x="205740" y="188093"/>
                    <a:pt x="205740" y="194373"/>
                  </a:cubicBezTo>
                  <a:cubicBezTo>
                    <a:pt x="205740" y="200652"/>
                    <a:pt x="200652" y="205744"/>
                    <a:pt x="194373" y="205744"/>
                  </a:cubicBezTo>
                  <a:cubicBezTo>
                    <a:pt x="188128" y="205744"/>
                    <a:pt x="183053" y="200652"/>
                    <a:pt x="183053" y="194373"/>
                  </a:cubicBezTo>
                  <a:cubicBezTo>
                    <a:pt x="183053" y="188093"/>
                    <a:pt x="188111" y="183006"/>
                    <a:pt x="194373" y="183006"/>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1B59A899-6E7A-8BC1-219D-5C712FA091B6}"/>
                </a:ext>
              </a:extLst>
            </p:cNvPr>
            <p:cNvSpPr/>
            <p:nvPr/>
          </p:nvSpPr>
          <p:spPr>
            <a:xfrm>
              <a:off x="3047248" y="923811"/>
              <a:ext cx="3140933" cy="418620"/>
            </a:xfrm>
            <a:custGeom>
              <a:avLst/>
              <a:gdLst>
                <a:gd name="connsiteX0" fmla="*/ 2324823 w 3140933"/>
                <a:gd name="connsiteY0" fmla="*/ 308785 h 418620"/>
                <a:gd name="connsiteX1" fmla="*/ 3033211 w 3140933"/>
                <a:gd name="connsiteY1" fmla="*/ 208075 h 418620"/>
                <a:gd name="connsiteX2" fmla="*/ 3140817 w 3140933"/>
                <a:gd name="connsiteY2" fmla="*/ 110160 h 418620"/>
                <a:gd name="connsiteX3" fmla="*/ 3042902 w 3140933"/>
                <a:gd name="connsiteY3" fmla="*/ 2554 h 418620"/>
                <a:gd name="connsiteX4" fmla="*/ 2247417 w 3140933"/>
                <a:gd name="connsiteY4" fmla="*/ 118098 h 418620"/>
                <a:gd name="connsiteX5" fmla="*/ 834498 w 3140933"/>
                <a:gd name="connsiteY5" fmla="*/ 117528 h 418620"/>
                <a:gd name="connsiteX6" fmla="*/ 101206 w 3140933"/>
                <a:gd name="connsiteY6" fmla="*/ 2485 h 418620"/>
                <a:gd name="connsiteX7" fmla="*/ 12 w 3140933"/>
                <a:gd name="connsiteY7" fmla="*/ 106894 h 418620"/>
                <a:gd name="connsiteX8" fmla="*/ 102882 w 3140933"/>
                <a:gd name="connsiteY8" fmla="*/ 208225 h 418620"/>
                <a:gd name="connsiteX9" fmla="*/ 104374 w 3140933"/>
                <a:gd name="connsiteY9" fmla="*/ 208225 h 418620"/>
                <a:gd name="connsiteX10" fmla="*/ 770457 w 3140933"/>
                <a:gd name="connsiteY10" fmla="*/ 313071 h 418620"/>
                <a:gd name="connsiteX11" fmla="*/ 1549311 w 3140933"/>
                <a:gd name="connsiteY11" fmla="*/ 418620 h 418620"/>
                <a:gd name="connsiteX12" fmla="*/ 2310678 w 3140933"/>
                <a:gd name="connsiteY12" fmla="*/ 314010 h 418620"/>
                <a:gd name="connsiteX13" fmla="*/ 2324823 w 3140933"/>
                <a:gd name="connsiteY13" fmla="*/ 308785 h 41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0933" h="418620">
                  <a:moveTo>
                    <a:pt x="2324823" y="308785"/>
                  </a:moveTo>
                  <a:cubicBezTo>
                    <a:pt x="2327501" y="307546"/>
                    <a:pt x="2596867" y="187433"/>
                    <a:pt x="3033211" y="208075"/>
                  </a:cubicBezTo>
                  <a:cubicBezTo>
                    <a:pt x="3090321" y="210720"/>
                    <a:pt x="3138138" y="166906"/>
                    <a:pt x="3140817" y="110160"/>
                  </a:cubicBezTo>
                  <a:cubicBezTo>
                    <a:pt x="3143496" y="53402"/>
                    <a:pt x="3099661" y="5233"/>
                    <a:pt x="3042902" y="2554"/>
                  </a:cubicBezTo>
                  <a:cubicBezTo>
                    <a:pt x="2594389" y="-18427"/>
                    <a:pt x="2299452" y="96114"/>
                    <a:pt x="2247417" y="118098"/>
                  </a:cubicBezTo>
                  <a:cubicBezTo>
                    <a:pt x="1510182" y="328292"/>
                    <a:pt x="840070" y="119303"/>
                    <a:pt x="834498" y="117528"/>
                  </a:cubicBezTo>
                  <a:cubicBezTo>
                    <a:pt x="475593" y="-1951"/>
                    <a:pt x="116465" y="2134"/>
                    <a:pt x="101206" y="2485"/>
                  </a:cubicBezTo>
                  <a:cubicBezTo>
                    <a:pt x="44430" y="3390"/>
                    <a:pt x="-845" y="50118"/>
                    <a:pt x="12" y="106894"/>
                  </a:cubicBezTo>
                  <a:cubicBezTo>
                    <a:pt x="865" y="163168"/>
                    <a:pt x="46758" y="208225"/>
                    <a:pt x="102882" y="208225"/>
                  </a:cubicBezTo>
                  <a:lnTo>
                    <a:pt x="104374" y="208225"/>
                  </a:lnTo>
                  <a:cubicBezTo>
                    <a:pt x="107721" y="208225"/>
                    <a:pt x="444796" y="204642"/>
                    <a:pt x="770457" y="313071"/>
                  </a:cubicBezTo>
                  <a:cubicBezTo>
                    <a:pt x="790126" y="319402"/>
                    <a:pt x="1105942" y="418637"/>
                    <a:pt x="1549311" y="418620"/>
                  </a:cubicBezTo>
                  <a:cubicBezTo>
                    <a:pt x="1777070" y="418620"/>
                    <a:pt x="2038544" y="392418"/>
                    <a:pt x="2310678" y="314010"/>
                  </a:cubicBezTo>
                  <a:cubicBezTo>
                    <a:pt x="2315530" y="312621"/>
                    <a:pt x="2320271" y="310864"/>
                    <a:pt x="2324823" y="308785"/>
                  </a:cubicBezTo>
                  <a:close/>
                </a:path>
              </a:pathLst>
            </a:custGeom>
            <a:grpFill/>
            <a:ln w="4286"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42" name="Graphic 75">
            <a:extLst>
              <a:ext uri="{FF2B5EF4-FFF2-40B4-BE49-F238E27FC236}">
                <a16:creationId xmlns:a16="http://schemas.microsoft.com/office/drawing/2014/main" id="{C2504210-8ADA-4A06-1604-513096BAEB00}"/>
              </a:ext>
            </a:extLst>
          </p:cNvPr>
          <p:cNvGrpSpPr/>
          <p:nvPr/>
        </p:nvGrpSpPr>
        <p:grpSpPr>
          <a:xfrm>
            <a:off x="7009875" y="2545801"/>
            <a:ext cx="452963" cy="270864"/>
            <a:chOff x="2000405" y="1314628"/>
            <a:chExt cx="5143480" cy="2514317"/>
          </a:xfrm>
          <a:solidFill>
            <a:srgbClr val="FFFFFF"/>
          </a:solidFill>
        </p:grpSpPr>
        <p:sp>
          <p:nvSpPr>
            <p:cNvPr id="43" name="Freeform: Shape 42">
              <a:extLst>
                <a:ext uri="{FF2B5EF4-FFF2-40B4-BE49-F238E27FC236}">
                  <a16:creationId xmlns:a16="http://schemas.microsoft.com/office/drawing/2014/main" id="{FE0BAC3C-59F1-577E-5EF9-997D8CEC2F24}"/>
                </a:ext>
              </a:extLst>
            </p:cNvPr>
            <p:cNvSpPr/>
            <p:nvPr/>
          </p:nvSpPr>
          <p:spPr>
            <a:xfrm>
              <a:off x="2000405" y="1314628"/>
              <a:ext cx="5143480" cy="2514317"/>
            </a:xfrm>
            <a:custGeom>
              <a:avLst/>
              <a:gdLst>
                <a:gd name="connsiteX0" fmla="*/ 4886598 w 5143480"/>
                <a:gd name="connsiteY0" fmla="*/ 112821 h 2514317"/>
                <a:gd name="connsiteX1" fmla="*/ 4383650 w 5143480"/>
                <a:gd name="connsiteY1" fmla="*/ 68219 h 2514317"/>
                <a:gd name="connsiteX2" fmla="*/ 4344816 w 5143480"/>
                <a:gd name="connsiteY2" fmla="*/ 67447 h 2514317"/>
                <a:gd name="connsiteX3" fmla="*/ 3826686 w 5143480"/>
                <a:gd name="connsiteY3" fmla="*/ 86770 h 2514317"/>
                <a:gd name="connsiteX4" fmla="*/ 3679243 w 5143480"/>
                <a:gd name="connsiteY4" fmla="*/ 150845 h 2514317"/>
                <a:gd name="connsiteX5" fmla="*/ 3564774 w 5143480"/>
                <a:gd name="connsiteY5" fmla="*/ 154312 h 2514317"/>
                <a:gd name="connsiteX6" fmla="*/ 2912450 w 5143480"/>
                <a:gd name="connsiteY6" fmla="*/ 481070 h 2514317"/>
                <a:gd name="connsiteX7" fmla="*/ 2779053 w 5143480"/>
                <a:gd name="connsiteY7" fmla="*/ 592444 h 2514317"/>
                <a:gd name="connsiteX8" fmla="*/ 2104316 w 5143480"/>
                <a:gd name="connsiteY8" fmla="*/ 1142670 h 2514317"/>
                <a:gd name="connsiteX9" fmla="*/ 2031668 w 5143480"/>
                <a:gd name="connsiteY9" fmla="*/ 1121758 h 2514317"/>
                <a:gd name="connsiteX10" fmla="*/ 366758 w 5143480"/>
                <a:gd name="connsiteY10" fmla="*/ 119375 h 2514317"/>
                <a:gd name="connsiteX11" fmla="*/ 330978 w 5143480"/>
                <a:gd name="connsiteY11" fmla="*/ 92667 h 2514317"/>
                <a:gd name="connsiteX12" fmla="*/ 292134 w 5143480"/>
                <a:gd name="connsiteY12" fmla="*/ 114600 h 2514317"/>
                <a:gd name="connsiteX13" fmla="*/ 0 w 5143480"/>
                <a:gd name="connsiteY13" fmla="*/ 1434384 h 2514317"/>
                <a:gd name="connsiteX14" fmla="*/ 25198 w 5143480"/>
                <a:gd name="connsiteY14" fmla="*/ 1472120 h 2514317"/>
                <a:gd name="connsiteX15" fmla="*/ 69720 w 5143480"/>
                <a:gd name="connsiteY15" fmla="*/ 1463265 h 2514317"/>
                <a:gd name="connsiteX16" fmla="*/ 1973114 w 5143480"/>
                <a:gd name="connsiteY16" fmla="*/ 1640960 h 2514317"/>
                <a:gd name="connsiteX17" fmla="*/ 3159119 w 5143480"/>
                <a:gd name="connsiteY17" fmla="*/ 2459419 h 2514317"/>
                <a:gd name="connsiteX18" fmla="*/ 3328726 w 5143480"/>
                <a:gd name="connsiteY18" fmla="*/ 2451498 h 2514317"/>
                <a:gd name="connsiteX19" fmla="*/ 3414820 w 5143480"/>
                <a:gd name="connsiteY19" fmla="*/ 2460774 h 2514317"/>
                <a:gd name="connsiteX20" fmla="*/ 3750485 w 5143480"/>
                <a:gd name="connsiteY20" fmla="*/ 2514317 h 2514317"/>
                <a:gd name="connsiteX21" fmla="*/ 4314855 w 5143480"/>
                <a:gd name="connsiteY21" fmla="*/ 2280918 h 2514317"/>
                <a:gd name="connsiteX22" fmla="*/ 4464617 w 5143480"/>
                <a:gd name="connsiteY22" fmla="*/ 2189801 h 2514317"/>
                <a:gd name="connsiteX23" fmla="*/ 5101811 w 5143480"/>
                <a:gd name="connsiteY23" fmla="*/ 1279016 h 2514317"/>
                <a:gd name="connsiteX24" fmla="*/ 4886598 w 5143480"/>
                <a:gd name="connsiteY24" fmla="*/ 112813 h 2514317"/>
                <a:gd name="connsiteX25" fmla="*/ 5021872 w 5143480"/>
                <a:gd name="connsiteY25" fmla="*/ 1262565 h 2514317"/>
                <a:gd name="connsiteX26" fmla="*/ 4441300 w 5143480"/>
                <a:gd name="connsiteY26" fmla="*/ 2111414 h 2514317"/>
                <a:gd name="connsiteX27" fmla="*/ 4255054 w 5143480"/>
                <a:gd name="connsiteY27" fmla="*/ 2225236 h 2514317"/>
                <a:gd name="connsiteX28" fmla="*/ 3440109 w 5143480"/>
                <a:gd name="connsiteY28" fmla="*/ 2383090 h 2514317"/>
                <a:gd name="connsiteX29" fmla="*/ 3349527 w 5143480"/>
                <a:gd name="connsiteY29" fmla="*/ 2368842 h 2514317"/>
                <a:gd name="connsiteX30" fmla="*/ 3321298 w 5143480"/>
                <a:gd name="connsiteY30" fmla="*/ 2370145 h 2514317"/>
                <a:gd name="connsiteX31" fmla="*/ 2049739 w 5143480"/>
                <a:gd name="connsiteY31" fmla="*/ 1606250 h 2514317"/>
                <a:gd name="connsiteX32" fmla="*/ 2025278 w 5143480"/>
                <a:gd name="connsiteY32" fmla="*/ 1574390 h 2514317"/>
                <a:gd name="connsiteX33" fmla="*/ 82449 w 5143480"/>
                <a:gd name="connsiteY33" fmla="*/ 1344655 h 2514317"/>
                <a:gd name="connsiteX34" fmla="*/ 325210 w 5143480"/>
                <a:gd name="connsiteY34" fmla="*/ 230616 h 2514317"/>
                <a:gd name="connsiteX35" fmla="*/ 2009191 w 5143480"/>
                <a:gd name="connsiteY35" fmla="*/ 1200337 h 2514317"/>
                <a:gd name="connsiteX36" fmla="*/ 2117702 w 5143480"/>
                <a:gd name="connsiteY36" fmla="*/ 1231546 h 2514317"/>
                <a:gd name="connsiteX37" fmla="*/ 2167530 w 5143480"/>
                <a:gd name="connsiteY37" fmla="*/ 1206098 h 2514317"/>
                <a:gd name="connsiteX38" fmla="*/ 2799923 w 5143480"/>
                <a:gd name="connsiteY38" fmla="*/ 671474 h 2514317"/>
                <a:gd name="connsiteX39" fmla="*/ 2985788 w 5143480"/>
                <a:gd name="connsiteY39" fmla="*/ 517053 h 2514317"/>
                <a:gd name="connsiteX40" fmla="*/ 3563960 w 5143480"/>
                <a:gd name="connsiteY40" fmla="*/ 235987 h 2514317"/>
                <a:gd name="connsiteX41" fmla="*/ 3691712 w 5143480"/>
                <a:gd name="connsiteY41" fmla="*/ 231581 h 2514317"/>
                <a:gd name="connsiteX42" fmla="*/ 3868070 w 5143480"/>
                <a:gd name="connsiteY42" fmla="*/ 157175 h 2514317"/>
                <a:gd name="connsiteX43" fmla="*/ 4310140 w 5143480"/>
                <a:gd name="connsiteY43" fmla="*/ 141454 h 2514317"/>
                <a:gd name="connsiteX44" fmla="*/ 4414468 w 5143480"/>
                <a:gd name="connsiteY44" fmla="*/ 143867 h 2514317"/>
                <a:gd name="connsiteX45" fmla="*/ 4834477 w 5143480"/>
                <a:gd name="connsiteY45" fmla="*/ 175726 h 2514317"/>
                <a:gd name="connsiteX46" fmla="*/ 5021830 w 5143480"/>
                <a:gd name="connsiteY46" fmla="*/ 1262591 h 25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143480" h="2514317">
                  <a:moveTo>
                    <a:pt x="4886598" y="112821"/>
                  </a:moveTo>
                  <a:cubicBezTo>
                    <a:pt x="4794273" y="36320"/>
                    <a:pt x="4632166" y="-33395"/>
                    <a:pt x="4383650" y="68219"/>
                  </a:cubicBezTo>
                  <a:cubicBezTo>
                    <a:pt x="4370834" y="73409"/>
                    <a:pt x="4357032" y="73208"/>
                    <a:pt x="4344816" y="67447"/>
                  </a:cubicBezTo>
                  <a:cubicBezTo>
                    <a:pt x="4074272" y="-58830"/>
                    <a:pt x="3942770" y="18524"/>
                    <a:pt x="3826686" y="86770"/>
                  </a:cubicBezTo>
                  <a:cubicBezTo>
                    <a:pt x="3778041" y="115350"/>
                    <a:pt x="3732105" y="142392"/>
                    <a:pt x="3679243" y="150845"/>
                  </a:cubicBezTo>
                  <a:cubicBezTo>
                    <a:pt x="3650362" y="155097"/>
                    <a:pt x="3610719" y="154681"/>
                    <a:pt x="3564774" y="154312"/>
                  </a:cubicBezTo>
                  <a:cubicBezTo>
                    <a:pt x="3381884" y="152555"/>
                    <a:pt x="3074985" y="149490"/>
                    <a:pt x="2912450" y="481070"/>
                  </a:cubicBezTo>
                  <a:cubicBezTo>
                    <a:pt x="2885172" y="536659"/>
                    <a:pt x="2836571" y="577245"/>
                    <a:pt x="2779053" y="592444"/>
                  </a:cubicBezTo>
                  <a:cubicBezTo>
                    <a:pt x="2587835" y="642876"/>
                    <a:pt x="2251677" y="780838"/>
                    <a:pt x="2104316" y="1142670"/>
                  </a:cubicBezTo>
                  <a:lnTo>
                    <a:pt x="2031668" y="1121758"/>
                  </a:lnTo>
                  <a:cubicBezTo>
                    <a:pt x="1419721" y="946424"/>
                    <a:pt x="581587" y="706291"/>
                    <a:pt x="366758" y="119375"/>
                  </a:cubicBezTo>
                  <a:cubicBezTo>
                    <a:pt x="361199" y="104189"/>
                    <a:pt x="347152" y="93692"/>
                    <a:pt x="330978" y="92667"/>
                  </a:cubicBezTo>
                  <a:cubicBezTo>
                    <a:pt x="314268" y="91647"/>
                    <a:pt x="299601" y="100271"/>
                    <a:pt x="292134" y="114600"/>
                  </a:cubicBezTo>
                  <a:cubicBezTo>
                    <a:pt x="111777" y="462489"/>
                    <a:pt x="0" y="804558"/>
                    <a:pt x="0" y="1434384"/>
                  </a:cubicBezTo>
                  <a:cubicBezTo>
                    <a:pt x="0" y="1450873"/>
                    <a:pt x="9962" y="1465794"/>
                    <a:pt x="25198" y="1472120"/>
                  </a:cubicBezTo>
                  <a:cubicBezTo>
                    <a:pt x="40468" y="1478417"/>
                    <a:pt x="58032" y="1474932"/>
                    <a:pt x="69720" y="1463265"/>
                  </a:cubicBezTo>
                  <a:cubicBezTo>
                    <a:pt x="463501" y="1069315"/>
                    <a:pt x="1339392" y="1372435"/>
                    <a:pt x="1973114" y="1640960"/>
                  </a:cubicBezTo>
                  <a:cubicBezTo>
                    <a:pt x="2017867" y="1846147"/>
                    <a:pt x="2318676" y="2459462"/>
                    <a:pt x="3159119" y="2459419"/>
                  </a:cubicBezTo>
                  <a:cubicBezTo>
                    <a:pt x="3213319" y="2459419"/>
                    <a:pt x="3269958" y="2456839"/>
                    <a:pt x="3328726" y="2451498"/>
                  </a:cubicBezTo>
                  <a:cubicBezTo>
                    <a:pt x="3358696" y="2448836"/>
                    <a:pt x="3387577" y="2451867"/>
                    <a:pt x="3414820" y="2460774"/>
                  </a:cubicBezTo>
                  <a:cubicBezTo>
                    <a:pt x="3474729" y="2480263"/>
                    <a:pt x="3601053" y="2514317"/>
                    <a:pt x="3750485" y="2514317"/>
                  </a:cubicBezTo>
                  <a:cubicBezTo>
                    <a:pt x="3930422" y="2514317"/>
                    <a:pt x="4143898" y="2464858"/>
                    <a:pt x="4314855" y="2280918"/>
                  </a:cubicBezTo>
                  <a:cubicBezTo>
                    <a:pt x="4353989" y="2238862"/>
                    <a:pt x="4405767" y="2207315"/>
                    <a:pt x="4464617" y="2189801"/>
                  </a:cubicBezTo>
                  <a:cubicBezTo>
                    <a:pt x="4765597" y="2100073"/>
                    <a:pt x="5003827" y="1759590"/>
                    <a:pt x="5101811" y="1279016"/>
                  </a:cubicBezTo>
                  <a:cubicBezTo>
                    <a:pt x="5203309" y="781382"/>
                    <a:pt x="5114755" y="301879"/>
                    <a:pt x="4886598" y="112813"/>
                  </a:cubicBezTo>
                  <a:close/>
                  <a:moveTo>
                    <a:pt x="5021872" y="1262565"/>
                  </a:moveTo>
                  <a:cubicBezTo>
                    <a:pt x="4929975" y="1713136"/>
                    <a:pt x="4712962" y="2030447"/>
                    <a:pt x="4441300" y="2111414"/>
                  </a:cubicBezTo>
                  <a:cubicBezTo>
                    <a:pt x="4368519" y="2133145"/>
                    <a:pt x="4304140" y="2172476"/>
                    <a:pt x="4255054" y="2225236"/>
                  </a:cubicBezTo>
                  <a:cubicBezTo>
                    <a:pt x="3982727" y="2518308"/>
                    <a:pt x="3594414" y="2433235"/>
                    <a:pt x="3440109" y="2383090"/>
                  </a:cubicBezTo>
                  <a:cubicBezTo>
                    <a:pt x="3410992" y="2373613"/>
                    <a:pt x="3380637" y="2368842"/>
                    <a:pt x="3349527" y="2368842"/>
                  </a:cubicBezTo>
                  <a:cubicBezTo>
                    <a:pt x="3340166" y="2368842"/>
                    <a:pt x="3330741" y="2369245"/>
                    <a:pt x="3321298" y="2370145"/>
                  </a:cubicBezTo>
                  <a:cubicBezTo>
                    <a:pt x="2377037" y="2456324"/>
                    <a:pt x="2074128" y="1778685"/>
                    <a:pt x="2049739" y="1606250"/>
                  </a:cubicBezTo>
                  <a:cubicBezTo>
                    <a:pt x="2047729" y="1592088"/>
                    <a:pt x="2038471" y="1579996"/>
                    <a:pt x="2025278" y="1574390"/>
                  </a:cubicBezTo>
                  <a:cubicBezTo>
                    <a:pt x="1402057" y="1308878"/>
                    <a:pt x="539020" y="1005519"/>
                    <a:pt x="82449" y="1344655"/>
                  </a:cubicBezTo>
                  <a:cubicBezTo>
                    <a:pt x="91441" y="831077"/>
                    <a:pt x="178671" y="531125"/>
                    <a:pt x="325210" y="230616"/>
                  </a:cubicBezTo>
                  <a:cubicBezTo>
                    <a:pt x="597168" y="795630"/>
                    <a:pt x="1409031" y="1028373"/>
                    <a:pt x="2009191" y="1200337"/>
                  </a:cubicBezTo>
                  <a:lnTo>
                    <a:pt x="2117702" y="1231546"/>
                  </a:lnTo>
                  <a:cubicBezTo>
                    <a:pt x="2138533" y="1237589"/>
                    <a:pt x="2160265" y="1226406"/>
                    <a:pt x="2167530" y="1206098"/>
                  </a:cubicBezTo>
                  <a:cubicBezTo>
                    <a:pt x="2294141" y="852667"/>
                    <a:pt x="2618100" y="719437"/>
                    <a:pt x="2799923" y="671474"/>
                  </a:cubicBezTo>
                  <a:cubicBezTo>
                    <a:pt x="2880376" y="650240"/>
                    <a:pt x="2948099" y="594004"/>
                    <a:pt x="2985788" y="517053"/>
                  </a:cubicBezTo>
                  <a:cubicBezTo>
                    <a:pt x="3125712" y="231649"/>
                    <a:pt x="3379253" y="234397"/>
                    <a:pt x="3563960" y="235987"/>
                  </a:cubicBezTo>
                  <a:cubicBezTo>
                    <a:pt x="3613385" y="236523"/>
                    <a:pt x="3656063" y="236891"/>
                    <a:pt x="3691712" y="231581"/>
                  </a:cubicBezTo>
                  <a:cubicBezTo>
                    <a:pt x="3760206" y="220599"/>
                    <a:pt x="3815057" y="188367"/>
                    <a:pt x="3868070" y="157175"/>
                  </a:cubicBezTo>
                  <a:cubicBezTo>
                    <a:pt x="3976297" y="93503"/>
                    <a:pt x="4078649" y="33341"/>
                    <a:pt x="4310140" y="141454"/>
                  </a:cubicBezTo>
                  <a:cubicBezTo>
                    <a:pt x="4342802" y="156691"/>
                    <a:pt x="4380778" y="157596"/>
                    <a:pt x="4414468" y="143867"/>
                  </a:cubicBezTo>
                  <a:cubicBezTo>
                    <a:pt x="4584032" y="74567"/>
                    <a:pt x="4725264" y="85265"/>
                    <a:pt x="4834477" y="175726"/>
                  </a:cubicBezTo>
                  <a:cubicBezTo>
                    <a:pt x="5040475" y="346371"/>
                    <a:pt x="5117541" y="793332"/>
                    <a:pt x="5021830" y="1262591"/>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78292CE1-950A-93E2-FB47-ABE6A01AD099}"/>
                </a:ext>
              </a:extLst>
            </p:cNvPr>
            <p:cNvSpPr/>
            <p:nvPr/>
          </p:nvSpPr>
          <p:spPr>
            <a:xfrm>
              <a:off x="4283764" y="1584199"/>
              <a:ext cx="2681354" cy="1985766"/>
            </a:xfrm>
            <a:custGeom>
              <a:avLst/>
              <a:gdLst>
                <a:gd name="connsiteX0" fmla="*/ 2234622 w 2681354"/>
                <a:gd name="connsiteY0" fmla="*/ 31631 h 1985766"/>
                <a:gd name="connsiteX1" fmla="*/ 2069858 w 2681354"/>
                <a:gd name="connsiteY1" fmla="*/ 40658 h 1985766"/>
                <a:gd name="connsiteX2" fmla="*/ 1522054 w 2681354"/>
                <a:gd name="connsiteY2" fmla="*/ 92161 h 1985766"/>
                <a:gd name="connsiteX3" fmla="*/ 1391272 w 2681354"/>
                <a:gd name="connsiteY3" fmla="*/ 109186 h 1985766"/>
                <a:gd name="connsiteX4" fmla="*/ 1029903 w 2681354"/>
                <a:gd name="connsiteY4" fmla="*/ 137115 h 1985766"/>
                <a:gd name="connsiteX5" fmla="*/ 788501 w 2681354"/>
                <a:gd name="connsiteY5" fmla="*/ 452288 h 1985766"/>
                <a:gd name="connsiteX6" fmla="*/ 671165 w 2681354"/>
                <a:gd name="connsiteY6" fmla="*/ 545899 h 1985766"/>
                <a:gd name="connsiteX7" fmla="*/ 670912 w 2681354"/>
                <a:gd name="connsiteY7" fmla="*/ 545899 h 1985766"/>
                <a:gd name="connsiteX8" fmla="*/ 127416 w 2681354"/>
                <a:gd name="connsiteY8" fmla="*/ 893737 h 1985766"/>
                <a:gd name="connsiteX9" fmla="*/ 92376 w 2681354"/>
                <a:gd name="connsiteY9" fmla="*/ 970187 h 1985766"/>
                <a:gd name="connsiteX10" fmla="*/ 145585 w 2681354"/>
                <a:gd name="connsiteY10" fmla="*/ 1497353 h 1985766"/>
                <a:gd name="connsiteX11" fmla="*/ 203582 w 2681354"/>
                <a:gd name="connsiteY11" fmla="*/ 1598482 h 1985766"/>
                <a:gd name="connsiteX12" fmla="*/ 583653 w 2681354"/>
                <a:gd name="connsiteY12" fmla="*/ 1886364 h 1985766"/>
                <a:gd name="connsiteX13" fmla="*/ 690325 w 2681354"/>
                <a:gd name="connsiteY13" fmla="*/ 1917487 h 1985766"/>
                <a:gd name="connsiteX14" fmla="*/ 965433 w 2681354"/>
                <a:gd name="connsiteY14" fmla="*/ 1985766 h 1985766"/>
                <a:gd name="connsiteX15" fmla="*/ 1249449 w 2681354"/>
                <a:gd name="connsiteY15" fmla="*/ 1906089 h 1985766"/>
                <a:gd name="connsiteX16" fmla="*/ 1352572 w 2681354"/>
                <a:gd name="connsiteY16" fmla="*/ 1899223 h 1985766"/>
                <a:gd name="connsiteX17" fmla="*/ 2076416 w 2681354"/>
                <a:gd name="connsiteY17" fmla="*/ 1682030 h 1985766"/>
                <a:gd name="connsiteX18" fmla="*/ 2076459 w 2681354"/>
                <a:gd name="connsiteY18" fmla="*/ 1682030 h 1985766"/>
                <a:gd name="connsiteX19" fmla="*/ 2201061 w 2681354"/>
                <a:gd name="connsiteY19" fmla="*/ 1558247 h 1985766"/>
                <a:gd name="connsiteX20" fmla="*/ 2569892 w 2681354"/>
                <a:gd name="connsiteY20" fmla="*/ 820027 h 1985766"/>
                <a:gd name="connsiteX21" fmla="*/ 2597839 w 2681354"/>
                <a:gd name="connsiteY21" fmla="*/ 721276 h 1985766"/>
                <a:gd name="connsiteX22" fmla="*/ 2570021 w 2681354"/>
                <a:gd name="connsiteY22" fmla="*/ 108385 h 1985766"/>
                <a:gd name="connsiteX23" fmla="*/ 2234665 w 2681354"/>
                <a:gd name="connsiteY23" fmla="*/ 31652 h 1985766"/>
                <a:gd name="connsiteX24" fmla="*/ 2529559 w 2681354"/>
                <a:gd name="connsiteY24" fmla="*/ 676369 h 1985766"/>
                <a:gd name="connsiteX25" fmla="*/ 2488453 w 2681354"/>
                <a:gd name="connsiteY25" fmla="*/ 826503 h 1985766"/>
                <a:gd name="connsiteX26" fmla="*/ 2163384 w 2681354"/>
                <a:gd name="connsiteY26" fmla="*/ 1485728 h 1985766"/>
                <a:gd name="connsiteX27" fmla="*/ 2005436 w 2681354"/>
                <a:gd name="connsiteY27" fmla="*/ 1641658 h 1985766"/>
                <a:gd name="connsiteX28" fmla="*/ 1380792 w 2681354"/>
                <a:gd name="connsiteY28" fmla="*/ 1822585 h 1985766"/>
                <a:gd name="connsiteX29" fmla="*/ 1207954 w 2681354"/>
                <a:gd name="connsiteY29" fmla="*/ 1835726 h 1985766"/>
                <a:gd name="connsiteX30" fmla="*/ 727208 w 2681354"/>
                <a:gd name="connsiteY30" fmla="*/ 1844667 h 1985766"/>
                <a:gd name="connsiteX31" fmla="*/ 592105 w 2681354"/>
                <a:gd name="connsiteY31" fmla="*/ 1805140 h 1985766"/>
                <a:gd name="connsiteX32" fmla="*/ 280482 w 2681354"/>
                <a:gd name="connsiteY32" fmla="*/ 1571119 h 1985766"/>
                <a:gd name="connsiteX33" fmla="*/ 186870 w 2681354"/>
                <a:gd name="connsiteY33" fmla="*/ 1426994 h 1985766"/>
                <a:gd name="connsiteX34" fmla="*/ 165306 w 2681354"/>
                <a:gd name="connsiteY34" fmla="*/ 1006907 h 1985766"/>
                <a:gd name="connsiteX35" fmla="*/ 204350 w 2681354"/>
                <a:gd name="connsiteY35" fmla="*/ 920899 h 1985766"/>
                <a:gd name="connsiteX36" fmla="*/ 608397 w 2681354"/>
                <a:gd name="connsiteY36" fmla="*/ 623257 h 1985766"/>
                <a:gd name="connsiteX37" fmla="*/ 660218 w 2681354"/>
                <a:gd name="connsiteY37" fmla="*/ 626888 h 1985766"/>
                <a:gd name="connsiteX38" fmla="*/ 665327 w 2681354"/>
                <a:gd name="connsiteY38" fmla="*/ 627458 h 1985766"/>
                <a:gd name="connsiteX39" fmla="*/ 866464 w 2681354"/>
                <a:gd name="connsiteY39" fmla="*/ 476518 h 1985766"/>
                <a:gd name="connsiteX40" fmla="*/ 1069692 w 2681354"/>
                <a:gd name="connsiteY40" fmla="*/ 208477 h 1985766"/>
                <a:gd name="connsiteX41" fmla="*/ 1368439 w 2681354"/>
                <a:gd name="connsiteY41" fmla="*/ 187650 h 1985766"/>
                <a:gd name="connsiteX42" fmla="*/ 1565423 w 2681354"/>
                <a:gd name="connsiteY42" fmla="*/ 161427 h 1985766"/>
                <a:gd name="connsiteX43" fmla="*/ 2042384 w 2681354"/>
                <a:gd name="connsiteY43" fmla="*/ 117643 h 1985766"/>
                <a:gd name="connsiteX44" fmla="*/ 2268612 w 2681354"/>
                <a:gd name="connsiteY44" fmla="*/ 106010 h 1985766"/>
                <a:gd name="connsiteX45" fmla="*/ 2508042 w 2681354"/>
                <a:gd name="connsiteY45" fmla="*/ 161598 h 1985766"/>
                <a:gd name="connsiteX46" fmla="*/ 2529516 w 2681354"/>
                <a:gd name="connsiteY46" fmla="*/ 676377 h 198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81354" h="1985766">
                  <a:moveTo>
                    <a:pt x="2234622" y="31631"/>
                  </a:moveTo>
                  <a:cubicBezTo>
                    <a:pt x="2180958" y="56208"/>
                    <a:pt x="2122408" y="59410"/>
                    <a:pt x="2069858" y="40658"/>
                  </a:cubicBezTo>
                  <a:cubicBezTo>
                    <a:pt x="1811843" y="-51312"/>
                    <a:pt x="1615837" y="33388"/>
                    <a:pt x="1522054" y="92161"/>
                  </a:cubicBezTo>
                  <a:cubicBezTo>
                    <a:pt x="1483945" y="116087"/>
                    <a:pt x="1436329" y="122349"/>
                    <a:pt x="1391272" y="109186"/>
                  </a:cubicBezTo>
                  <a:cubicBezTo>
                    <a:pt x="1255518" y="69774"/>
                    <a:pt x="1134012" y="79131"/>
                    <a:pt x="1029903" y="137115"/>
                  </a:cubicBezTo>
                  <a:cubicBezTo>
                    <a:pt x="850116" y="237255"/>
                    <a:pt x="790241" y="445743"/>
                    <a:pt x="788501" y="452288"/>
                  </a:cubicBezTo>
                  <a:cubicBezTo>
                    <a:pt x="757910" y="541480"/>
                    <a:pt x="685263" y="545899"/>
                    <a:pt x="671165" y="545899"/>
                  </a:cubicBezTo>
                  <a:lnTo>
                    <a:pt x="670912" y="545899"/>
                  </a:lnTo>
                  <a:cubicBezTo>
                    <a:pt x="630394" y="540340"/>
                    <a:pt x="278720" y="503958"/>
                    <a:pt x="127416" y="893737"/>
                  </a:cubicBezTo>
                  <a:cubicBezTo>
                    <a:pt x="121659" y="911868"/>
                    <a:pt x="108063" y="938910"/>
                    <a:pt x="92376" y="970187"/>
                  </a:cubicBezTo>
                  <a:cubicBezTo>
                    <a:pt x="25034" y="1104231"/>
                    <a:pt x="-100390" y="1353720"/>
                    <a:pt x="145585" y="1497353"/>
                  </a:cubicBezTo>
                  <a:cubicBezTo>
                    <a:pt x="173476" y="1513842"/>
                    <a:pt x="186754" y="1551184"/>
                    <a:pt x="203582" y="1598482"/>
                  </a:cubicBezTo>
                  <a:cubicBezTo>
                    <a:pt x="242257" y="1707113"/>
                    <a:pt x="295235" y="1855940"/>
                    <a:pt x="583653" y="1886364"/>
                  </a:cubicBezTo>
                  <a:cubicBezTo>
                    <a:pt x="621590" y="1890363"/>
                    <a:pt x="657492" y="1900813"/>
                    <a:pt x="690325" y="1917487"/>
                  </a:cubicBezTo>
                  <a:cubicBezTo>
                    <a:pt x="752274" y="1948930"/>
                    <a:pt x="849602" y="1985766"/>
                    <a:pt x="965433" y="1985766"/>
                  </a:cubicBezTo>
                  <a:cubicBezTo>
                    <a:pt x="1052144" y="1985766"/>
                    <a:pt x="1149172" y="1965141"/>
                    <a:pt x="1249449" y="1906089"/>
                  </a:cubicBezTo>
                  <a:cubicBezTo>
                    <a:pt x="1279217" y="1888524"/>
                    <a:pt x="1316842" y="1886077"/>
                    <a:pt x="1352572" y="1899223"/>
                  </a:cubicBezTo>
                  <a:cubicBezTo>
                    <a:pt x="1537048" y="1967216"/>
                    <a:pt x="1897011" y="1997858"/>
                    <a:pt x="2076416" y="1682030"/>
                  </a:cubicBezTo>
                  <a:lnTo>
                    <a:pt x="2076459" y="1682030"/>
                  </a:lnTo>
                  <a:cubicBezTo>
                    <a:pt x="2107534" y="1627264"/>
                    <a:pt x="2150654" y="1584419"/>
                    <a:pt x="2201061" y="1558247"/>
                  </a:cubicBezTo>
                  <a:cubicBezTo>
                    <a:pt x="2572250" y="1365315"/>
                    <a:pt x="2582623" y="977675"/>
                    <a:pt x="2569892" y="820027"/>
                  </a:cubicBezTo>
                  <a:cubicBezTo>
                    <a:pt x="2567235" y="787361"/>
                    <a:pt x="2576922" y="753204"/>
                    <a:pt x="2597839" y="721276"/>
                  </a:cubicBezTo>
                  <a:cubicBezTo>
                    <a:pt x="2732984" y="515115"/>
                    <a:pt x="2689822" y="247774"/>
                    <a:pt x="2570021" y="108385"/>
                  </a:cubicBezTo>
                  <a:cubicBezTo>
                    <a:pt x="2479967" y="3389"/>
                    <a:pt x="2357723" y="-24506"/>
                    <a:pt x="2234665" y="31652"/>
                  </a:cubicBezTo>
                  <a:close/>
                  <a:moveTo>
                    <a:pt x="2529559" y="676369"/>
                  </a:moveTo>
                  <a:cubicBezTo>
                    <a:pt x="2498527" y="723616"/>
                    <a:pt x="2484382" y="775539"/>
                    <a:pt x="2488453" y="826503"/>
                  </a:cubicBezTo>
                  <a:cubicBezTo>
                    <a:pt x="2499898" y="967932"/>
                    <a:pt x="2491111" y="1315307"/>
                    <a:pt x="2163384" y="1485728"/>
                  </a:cubicBezTo>
                  <a:cubicBezTo>
                    <a:pt x="2098962" y="1519212"/>
                    <a:pt x="2044312" y="1573129"/>
                    <a:pt x="2005436" y="1641658"/>
                  </a:cubicBezTo>
                  <a:cubicBezTo>
                    <a:pt x="1853013" y="1910016"/>
                    <a:pt x="1541141" y="1881636"/>
                    <a:pt x="1380792" y="1822585"/>
                  </a:cubicBezTo>
                  <a:cubicBezTo>
                    <a:pt x="1322024" y="1800986"/>
                    <a:pt x="1258969" y="1805675"/>
                    <a:pt x="1207954" y="1835726"/>
                  </a:cubicBezTo>
                  <a:cubicBezTo>
                    <a:pt x="1007421" y="1953915"/>
                    <a:pt x="820669" y="1892001"/>
                    <a:pt x="727208" y="1844667"/>
                  </a:cubicBezTo>
                  <a:cubicBezTo>
                    <a:pt x="685520" y="1823472"/>
                    <a:pt x="640008" y="1810193"/>
                    <a:pt x="592105" y="1805140"/>
                  </a:cubicBezTo>
                  <a:cubicBezTo>
                    <a:pt x="354853" y="1780108"/>
                    <a:pt x="317082" y="1673873"/>
                    <a:pt x="280482" y="1571119"/>
                  </a:cubicBezTo>
                  <a:cubicBezTo>
                    <a:pt x="260791" y="1515818"/>
                    <a:pt x="240414" y="1458639"/>
                    <a:pt x="186870" y="1426994"/>
                  </a:cubicBezTo>
                  <a:cubicBezTo>
                    <a:pt x="20778" y="1329949"/>
                    <a:pt x="81874" y="1172918"/>
                    <a:pt x="165306" y="1006907"/>
                  </a:cubicBezTo>
                  <a:cubicBezTo>
                    <a:pt x="182584" y="972514"/>
                    <a:pt x="197534" y="942780"/>
                    <a:pt x="204350" y="920899"/>
                  </a:cubicBezTo>
                  <a:cubicBezTo>
                    <a:pt x="307151" y="656407"/>
                    <a:pt x="512090" y="623257"/>
                    <a:pt x="608397" y="623257"/>
                  </a:cubicBezTo>
                  <a:cubicBezTo>
                    <a:pt x="637882" y="623257"/>
                    <a:pt x="657153" y="626352"/>
                    <a:pt x="660218" y="626888"/>
                  </a:cubicBezTo>
                  <a:cubicBezTo>
                    <a:pt x="661894" y="627175"/>
                    <a:pt x="663600" y="627377"/>
                    <a:pt x="665327" y="627458"/>
                  </a:cubicBezTo>
                  <a:cubicBezTo>
                    <a:pt x="716629" y="630488"/>
                    <a:pt x="823383" y="602375"/>
                    <a:pt x="866464" y="476518"/>
                  </a:cubicBezTo>
                  <a:cubicBezTo>
                    <a:pt x="867000" y="474675"/>
                    <a:pt x="919305" y="292243"/>
                    <a:pt x="1069692" y="208477"/>
                  </a:cubicBezTo>
                  <a:cubicBezTo>
                    <a:pt x="1153994" y="161594"/>
                    <a:pt x="1254502" y="154616"/>
                    <a:pt x="1368439" y="187650"/>
                  </a:cubicBezTo>
                  <a:cubicBezTo>
                    <a:pt x="1435695" y="207256"/>
                    <a:pt x="1507507" y="197663"/>
                    <a:pt x="1565423" y="161427"/>
                  </a:cubicBezTo>
                  <a:cubicBezTo>
                    <a:pt x="1646608" y="110545"/>
                    <a:pt x="1816588" y="37143"/>
                    <a:pt x="2042384" y="117643"/>
                  </a:cubicBezTo>
                  <a:cubicBezTo>
                    <a:pt x="2115164" y="143613"/>
                    <a:pt x="2195446" y="139460"/>
                    <a:pt x="2268612" y="106010"/>
                  </a:cubicBezTo>
                  <a:cubicBezTo>
                    <a:pt x="2388541" y="51159"/>
                    <a:pt x="2470109" y="117326"/>
                    <a:pt x="2508042" y="161598"/>
                  </a:cubicBezTo>
                  <a:cubicBezTo>
                    <a:pt x="2605940" y="275484"/>
                    <a:pt x="2641944" y="504734"/>
                    <a:pt x="2529516" y="676377"/>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0A2B766D-64E7-E012-1A4A-4D83AB10470C}"/>
                </a:ext>
              </a:extLst>
            </p:cNvPr>
            <p:cNvSpPr/>
            <p:nvPr/>
          </p:nvSpPr>
          <p:spPr>
            <a:xfrm>
              <a:off x="5972877" y="1772064"/>
              <a:ext cx="770358" cy="860833"/>
            </a:xfrm>
            <a:custGeom>
              <a:avLst/>
              <a:gdLst>
                <a:gd name="connsiteX0" fmla="*/ 419493 w 770358"/>
                <a:gd name="connsiteY0" fmla="*/ 0 h 860833"/>
                <a:gd name="connsiteX1" fmla="*/ 108941 w 770358"/>
                <a:gd name="connsiteY1" fmla="*/ 126762 h 860833"/>
                <a:gd name="connsiteX2" fmla="*/ 881 w 770358"/>
                <a:gd name="connsiteY2" fmla="*/ 450592 h 860833"/>
                <a:gd name="connsiteX3" fmla="*/ 423694 w 770358"/>
                <a:gd name="connsiteY3" fmla="*/ 860833 h 860833"/>
                <a:gd name="connsiteX4" fmla="*/ 770151 w 770358"/>
                <a:gd name="connsiteY4" fmla="*/ 406619 h 860833"/>
                <a:gd name="connsiteX5" fmla="*/ 668310 w 770358"/>
                <a:gd name="connsiteY5" fmla="*/ 94996 h 860833"/>
                <a:gd name="connsiteX6" fmla="*/ 419493 w 770358"/>
                <a:gd name="connsiteY6" fmla="*/ 13 h 860833"/>
                <a:gd name="connsiteX7" fmla="*/ 423608 w 770358"/>
                <a:gd name="connsiteY7" fmla="*/ 779155 h 860833"/>
                <a:gd name="connsiteX8" fmla="*/ 82371 w 770358"/>
                <a:gd name="connsiteY8" fmla="*/ 446049 h 860833"/>
                <a:gd name="connsiteX9" fmla="*/ 168297 w 770358"/>
                <a:gd name="connsiteY9" fmla="*/ 182864 h 860833"/>
                <a:gd name="connsiteX10" fmla="*/ 419493 w 770358"/>
                <a:gd name="connsiteY10" fmla="*/ 81619 h 860833"/>
                <a:gd name="connsiteX11" fmla="*/ 609760 w 770358"/>
                <a:gd name="connsiteY11" fmla="*/ 152025 h 860833"/>
                <a:gd name="connsiteX12" fmla="*/ 688455 w 770358"/>
                <a:gd name="connsiteY12" fmla="*/ 404631 h 860833"/>
                <a:gd name="connsiteX13" fmla="*/ 423651 w 770358"/>
                <a:gd name="connsiteY13" fmla="*/ 779159 h 86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0358" h="860833">
                  <a:moveTo>
                    <a:pt x="419493" y="0"/>
                  </a:moveTo>
                  <a:cubicBezTo>
                    <a:pt x="296564" y="0"/>
                    <a:pt x="186244" y="45057"/>
                    <a:pt x="108941" y="126762"/>
                  </a:cubicBezTo>
                  <a:cubicBezTo>
                    <a:pt x="31052" y="209139"/>
                    <a:pt x="-6350" y="321083"/>
                    <a:pt x="881" y="450592"/>
                  </a:cubicBezTo>
                  <a:cubicBezTo>
                    <a:pt x="13872" y="684493"/>
                    <a:pt x="195652" y="860833"/>
                    <a:pt x="423694" y="860833"/>
                  </a:cubicBezTo>
                  <a:cubicBezTo>
                    <a:pt x="633677" y="860833"/>
                    <a:pt x="763250" y="691025"/>
                    <a:pt x="770151" y="406619"/>
                  </a:cubicBezTo>
                  <a:cubicBezTo>
                    <a:pt x="773409" y="274333"/>
                    <a:pt x="738176" y="166589"/>
                    <a:pt x="668310" y="94996"/>
                  </a:cubicBezTo>
                  <a:cubicBezTo>
                    <a:pt x="607574" y="32846"/>
                    <a:pt x="521549" y="13"/>
                    <a:pt x="419493" y="13"/>
                  </a:cubicBezTo>
                  <a:close/>
                  <a:moveTo>
                    <a:pt x="423608" y="779155"/>
                  </a:moveTo>
                  <a:cubicBezTo>
                    <a:pt x="236625" y="779155"/>
                    <a:pt x="93104" y="639063"/>
                    <a:pt x="82371" y="446049"/>
                  </a:cubicBezTo>
                  <a:cubicBezTo>
                    <a:pt x="76443" y="339527"/>
                    <a:pt x="106181" y="248547"/>
                    <a:pt x="168297" y="182864"/>
                  </a:cubicBezTo>
                  <a:cubicBezTo>
                    <a:pt x="230045" y="117598"/>
                    <a:pt x="319238" y="81619"/>
                    <a:pt x="419493" y="81619"/>
                  </a:cubicBezTo>
                  <a:cubicBezTo>
                    <a:pt x="500203" y="81619"/>
                    <a:pt x="564197" y="105309"/>
                    <a:pt x="609760" y="152025"/>
                  </a:cubicBezTo>
                  <a:cubicBezTo>
                    <a:pt x="663938" y="207493"/>
                    <a:pt x="691113" y="294843"/>
                    <a:pt x="688455" y="404631"/>
                  </a:cubicBezTo>
                  <a:cubicBezTo>
                    <a:pt x="685669" y="517243"/>
                    <a:pt x="654337" y="779159"/>
                    <a:pt x="423651" y="779159"/>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F610AA5D-6B9B-AE2B-667B-D72865BF42F7}"/>
                </a:ext>
              </a:extLst>
            </p:cNvPr>
            <p:cNvSpPr/>
            <p:nvPr/>
          </p:nvSpPr>
          <p:spPr>
            <a:xfrm>
              <a:off x="5518789" y="1890433"/>
              <a:ext cx="391420" cy="378998"/>
            </a:xfrm>
            <a:custGeom>
              <a:avLst/>
              <a:gdLst>
                <a:gd name="connsiteX0" fmla="*/ 391420 w 391420"/>
                <a:gd name="connsiteY0" fmla="*/ 186769 h 378998"/>
                <a:gd name="connsiteX1" fmla="*/ 171617 w 391420"/>
                <a:gd name="connsiteY1" fmla="*/ 0 h 378998"/>
                <a:gd name="connsiteX2" fmla="*/ 0 w 391420"/>
                <a:gd name="connsiteY2" fmla="*/ 179855 h 378998"/>
                <a:gd name="connsiteX3" fmla="*/ 238272 w 391420"/>
                <a:gd name="connsiteY3" fmla="*/ 378999 h 378998"/>
                <a:gd name="connsiteX4" fmla="*/ 391420 w 391420"/>
                <a:gd name="connsiteY4" fmla="*/ 186769 h 378998"/>
                <a:gd name="connsiteX5" fmla="*/ 238272 w 391420"/>
                <a:gd name="connsiteY5" fmla="*/ 297359 h 378998"/>
                <a:gd name="connsiteX6" fmla="*/ 81691 w 391420"/>
                <a:gd name="connsiteY6" fmla="*/ 179907 h 378998"/>
                <a:gd name="connsiteX7" fmla="*/ 171617 w 391420"/>
                <a:gd name="connsiteY7" fmla="*/ 81726 h 378998"/>
                <a:gd name="connsiteX8" fmla="*/ 309750 w 391420"/>
                <a:gd name="connsiteY8" fmla="*/ 186808 h 378998"/>
                <a:gd name="connsiteX9" fmla="*/ 238272 w 391420"/>
                <a:gd name="connsiteY9" fmla="*/ 297363 h 37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20" h="378998">
                  <a:moveTo>
                    <a:pt x="391420" y="186769"/>
                  </a:moveTo>
                  <a:cubicBezTo>
                    <a:pt x="391420" y="76698"/>
                    <a:pt x="275593" y="0"/>
                    <a:pt x="171617" y="0"/>
                  </a:cubicBezTo>
                  <a:cubicBezTo>
                    <a:pt x="67358" y="0"/>
                    <a:pt x="0" y="70607"/>
                    <a:pt x="0" y="179855"/>
                  </a:cubicBezTo>
                  <a:cubicBezTo>
                    <a:pt x="0" y="287097"/>
                    <a:pt x="131013" y="378999"/>
                    <a:pt x="238272" y="378999"/>
                  </a:cubicBezTo>
                  <a:cubicBezTo>
                    <a:pt x="349848" y="379050"/>
                    <a:pt x="391420" y="261144"/>
                    <a:pt x="391420" y="186769"/>
                  </a:cubicBezTo>
                  <a:close/>
                  <a:moveTo>
                    <a:pt x="238272" y="297359"/>
                  </a:moveTo>
                  <a:cubicBezTo>
                    <a:pt x="173576" y="297359"/>
                    <a:pt x="81691" y="236580"/>
                    <a:pt x="81691" y="179907"/>
                  </a:cubicBezTo>
                  <a:cubicBezTo>
                    <a:pt x="81691" y="135103"/>
                    <a:pt x="97298" y="81726"/>
                    <a:pt x="171617" y="81726"/>
                  </a:cubicBezTo>
                  <a:cubicBezTo>
                    <a:pt x="234188" y="81726"/>
                    <a:pt x="309750" y="128575"/>
                    <a:pt x="309750" y="186808"/>
                  </a:cubicBezTo>
                  <a:cubicBezTo>
                    <a:pt x="309750" y="210129"/>
                    <a:pt x="297611" y="297363"/>
                    <a:pt x="238272" y="297363"/>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4B15F598-A8A9-17B6-508A-0763DEA4732B}"/>
                </a:ext>
              </a:extLst>
            </p:cNvPr>
            <p:cNvSpPr/>
            <p:nvPr/>
          </p:nvSpPr>
          <p:spPr>
            <a:xfrm>
              <a:off x="4572205" y="2533710"/>
              <a:ext cx="382640" cy="401157"/>
            </a:xfrm>
            <a:custGeom>
              <a:avLst/>
              <a:gdLst>
                <a:gd name="connsiteX0" fmla="*/ 378400 w 382640"/>
                <a:gd name="connsiteY0" fmla="*/ 169713 h 401157"/>
                <a:gd name="connsiteX1" fmla="*/ 158631 w 382640"/>
                <a:gd name="connsiteY1" fmla="*/ 1160 h 401157"/>
                <a:gd name="connsiteX2" fmla="*/ 26880 w 382640"/>
                <a:gd name="connsiteY2" fmla="*/ 78030 h 401157"/>
                <a:gd name="connsiteX3" fmla="*/ 13202 w 382640"/>
                <a:gd name="connsiteY3" fmla="*/ 246167 h 401157"/>
                <a:gd name="connsiteX4" fmla="*/ 226143 w 382640"/>
                <a:gd name="connsiteY4" fmla="*/ 401157 h 401157"/>
                <a:gd name="connsiteX5" fmla="*/ 262576 w 382640"/>
                <a:gd name="connsiteY5" fmla="*/ 397608 h 401157"/>
                <a:gd name="connsiteX6" fmla="*/ 378404 w 382640"/>
                <a:gd name="connsiteY6" fmla="*/ 169717 h 401157"/>
                <a:gd name="connsiteX7" fmla="*/ 246563 w 382640"/>
                <a:gd name="connsiteY7" fmla="*/ 317520 h 401157"/>
                <a:gd name="connsiteX8" fmla="*/ 90299 w 382640"/>
                <a:gd name="connsiteY8" fmla="*/ 219172 h 401157"/>
                <a:gd name="connsiteX9" fmla="*/ 95657 w 382640"/>
                <a:gd name="connsiteY9" fmla="*/ 122178 h 401157"/>
                <a:gd name="connsiteX10" fmla="*/ 166196 w 382640"/>
                <a:gd name="connsiteY10" fmla="*/ 82479 h 401157"/>
                <a:gd name="connsiteX11" fmla="*/ 182171 w 382640"/>
                <a:gd name="connsiteY11" fmla="*/ 81742 h 401157"/>
                <a:gd name="connsiteX12" fmla="*/ 297582 w 382640"/>
                <a:gd name="connsiteY12" fmla="*/ 181063 h 401157"/>
                <a:gd name="connsiteX13" fmla="*/ 246567 w 382640"/>
                <a:gd name="connsiteY13" fmla="*/ 317520 h 40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2640" h="401157">
                  <a:moveTo>
                    <a:pt x="378400" y="169713"/>
                  </a:moveTo>
                  <a:cubicBezTo>
                    <a:pt x="362395" y="56461"/>
                    <a:pt x="275967" y="-9705"/>
                    <a:pt x="158631" y="1160"/>
                  </a:cubicBezTo>
                  <a:cubicBezTo>
                    <a:pt x="103042" y="6265"/>
                    <a:pt x="55023" y="34280"/>
                    <a:pt x="26880" y="78030"/>
                  </a:cubicBezTo>
                  <a:cubicBezTo>
                    <a:pt x="-3424" y="125196"/>
                    <a:pt x="-8280" y="184920"/>
                    <a:pt x="13202" y="246167"/>
                  </a:cubicBezTo>
                  <a:cubicBezTo>
                    <a:pt x="45212" y="337566"/>
                    <a:pt x="135896" y="401157"/>
                    <a:pt x="226143" y="401157"/>
                  </a:cubicBezTo>
                  <a:cubicBezTo>
                    <a:pt x="238346" y="401157"/>
                    <a:pt x="250519" y="400017"/>
                    <a:pt x="262576" y="397608"/>
                  </a:cubicBezTo>
                  <a:cubicBezTo>
                    <a:pt x="316322" y="386876"/>
                    <a:pt x="402784" y="342976"/>
                    <a:pt x="378404" y="169717"/>
                  </a:cubicBezTo>
                  <a:close/>
                  <a:moveTo>
                    <a:pt x="246563" y="317520"/>
                  </a:moveTo>
                  <a:cubicBezTo>
                    <a:pt x="185921" y="329693"/>
                    <a:pt x="112935" y="283667"/>
                    <a:pt x="90299" y="219172"/>
                  </a:cubicBezTo>
                  <a:cubicBezTo>
                    <a:pt x="77359" y="182168"/>
                    <a:pt x="79232" y="147694"/>
                    <a:pt x="95657" y="122178"/>
                  </a:cubicBezTo>
                  <a:cubicBezTo>
                    <a:pt x="110273" y="99393"/>
                    <a:pt x="135322" y="85291"/>
                    <a:pt x="166196" y="82479"/>
                  </a:cubicBezTo>
                  <a:cubicBezTo>
                    <a:pt x="170765" y="82080"/>
                    <a:pt x="176157" y="81742"/>
                    <a:pt x="182171" y="81742"/>
                  </a:cubicBezTo>
                  <a:cubicBezTo>
                    <a:pt x="221583" y="81742"/>
                    <a:pt x="285491" y="95389"/>
                    <a:pt x="297582" y="181063"/>
                  </a:cubicBezTo>
                  <a:cubicBezTo>
                    <a:pt x="314809" y="303842"/>
                    <a:pt x="263425" y="314138"/>
                    <a:pt x="246567" y="317520"/>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8" name="Freeform: Shape 47">
              <a:extLst>
                <a:ext uri="{FF2B5EF4-FFF2-40B4-BE49-F238E27FC236}">
                  <a16:creationId xmlns:a16="http://schemas.microsoft.com/office/drawing/2014/main" id="{D72DE816-8A1B-AD75-9710-F24A92CD1C60}"/>
                </a:ext>
              </a:extLst>
            </p:cNvPr>
            <p:cNvSpPr/>
            <p:nvPr/>
          </p:nvSpPr>
          <p:spPr>
            <a:xfrm>
              <a:off x="5001169" y="2198121"/>
              <a:ext cx="737727" cy="748687"/>
            </a:xfrm>
            <a:custGeom>
              <a:avLst/>
              <a:gdLst>
                <a:gd name="connsiteX0" fmla="*/ 733947 w 737727"/>
                <a:gd name="connsiteY0" fmla="*/ 358369 h 748687"/>
                <a:gd name="connsiteX1" fmla="*/ 274204 w 737727"/>
                <a:gd name="connsiteY1" fmla="*/ 0 h 748687"/>
                <a:gd name="connsiteX2" fmla="*/ 0 w 737727"/>
                <a:gd name="connsiteY2" fmla="*/ 352660 h 748687"/>
                <a:gd name="connsiteX3" fmla="*/ 389830 w 737727"/>
                <a:gd name="connsiteY3" fmla="*/ 748688 h 748687"/>
                <a:gd name="connsiteX4" fmla="*/ 662474 w 737727"/>
                <a:gd name="connsiteY4" fmla="*/ 644343 h 748687"/>
                <a:gd name="connsiteX5" fmla="*/ 733952 w 737727"/>
                <a:gd name="connsiteY5" fmla="*/ 358369 h 748687"/>
                <a:gd name="connsiteX6" fmla="*/ 601541 w 737727"/>
                <a:gd name="connsiteY6" fmla="*/ 589942 h 748687"/>
                <a:gd name="connsiteX7" fmla="*/ 389821 w 737727"/>
                <a:gd name="connsiteY7" fmla="*/ 667009 h 748687"/>
                <a:gd name="connsiteX8" fmla="*/ 81679 w 737727"/>
                <a:gd name="connsiteY8" fmla="*/ 352656 h 748687"/>
                <a:gd name="connsiteX9" fmla="*/ 274209 w 737727"/>
                <a:gd name="connsiteY9" fmla="*/ 81683 h 748687"/>
                <a:gd name="connsiteX10" fmla="*/ 652839 w 737727"/>
                <a:gd name="connsiteY10" fmla="*/ 367572 h 748687"/>
                <a:gd name="connsiteX11" fmla="*/ 601537 w 737727"/>
                <a:gd name="connsiteY11" fmla="*/ 589938 h 74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727" h="748687">
                  <a:moveTo>
                    <a:pt x="733947" y="358369"/>
                  </a:moveTo>
                  <a:cubicBezTo>
                    <a:pt x="707244" y="123075"/>
                    <a:pt x="482447" y="0"/>
                    <a:pt x="274204" y="0"/>
                  </a:cubicBezTo>
                  <a:cubicBezTo>
                    <a:pt x="149114" y="0"/>
                    <a:pt x="0" y="61178"/>
                    <a:pt x="0" y="352660"/>
                  </a:cubicBezTo>
                  <a:cubicBezTo>
                    <a:pt x="0" y="552541"/>
                    <a:pt x="193100" y="748688"/>
                    <a:pt x="389830" y="748688"/>
                  </a:cubicBezTo>
                  <a:cubicBezTo>
                    <a:pt x="507252" y="748688"/>
                    <a:pt x="601549" y="712589"/>
                    <a:pt x="662474" y="644343"/>
                  </a:cubicBezTo>
                  <a:cubicBezTo>
                    <a:pt x="723686" y="575729"/>
                    <a:pt x="747749" y="479507"/>
                    <a:pt x="733952" y="358369"/>
                  </a:cubicBezTo>
                  <a:close/>
                  <a:moveTo>
                    <a:pt x="601541" y="589942"/>
                  </a:moveTo>
                  <a:cubicBezTo>
                    <a:pt x="544696" y="653649"/>
                    <a:pt x="455037" y="667009"/>
                    <a:pt x="389821" y="667009"/>
                  </a:cubicBezTo>
                  <a:cubicBezTo>
                    <a:pt x="237193" y="667009"/>
                    <a:pt x="81679" y="508384"/>
                    <a:pt x="81679" y="352656"/>
                  </a:cubicBezTo>
                  <a:cubicBezTo>
                    <a:pt x="81679" y="109779"/>
                    <a:pt x="191548" y="81683"/>
                    <a:pt x="274209" y="81683"/>
                  </a:cubicBezTo>
                  <a:cubicBezTo>
                    <a:pt x="441977" y="81683"/>
                    <a:pt x="631690" y="181908"/>
                    <a:pt x="652839" y="367572"/>
                  </a:cubicBezTo>
                  <a:cubicBezTo>
                    <a:pt x="663854" y="464634"/>
                    <a:pt x="646611" y="539459"/>
                    <a:pt x="601537" y="589938"/>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517BE130-AC0F-9ABB-0C69-1B1E366DFF90}"/>
                </a:ext>
              </a:extLst>
            </p:cNvPr>
            <p:cNvSpPr/>
            <p:nvPr/>
          </p:nvSpPr>
          <p:spPr>
            <a:xfrm>
              <a:off x="4918564" y="3028235"/>
              <a:ext cx="436876" cy="395590"/>
            </a:xfrm>
            <a:custGeom>
              <a:avLst/>
              <a:gdLst>
                <a:gd name="connsiteX0" fmla="*/ 220506 w 436876"/>
                <a:gd name="connsiteY0" fmla="*/ 0 h 395590"/>
                <a:gd name="connsiteX1" fmla="*/ 0 w 436876"/>
                <a:gd name="connsiteY1" fmla="*/ 183336 h 395590"/>
                <a:gd name="connsiteX2" fmla="*/ 220506 w 436876"/>
                <a:gd name="connsiteY2" fmla="*/ 395591 h 395590"/>
                <a:gd name="connsiteX3" fmla="*/ 436876 w 436876"/>
                <a:gd name="connsiteY3" fmla="*/ 237051 h 395590"/>
                <a:gd name="connsiteX4" fmla="*/ 220506 w 436876"/>
                <a:gd name="connsiteY4" fmla="*/ 0 h 395590"/>
                <a:gd name="connsiteX5" fmla="*/ 220506 w 436876"/>
                <a:gd name="connsiteY5" fmla="*/ 313852 h 395590"/>
                <a:gd name="connsiteX6" fmla="*/ 81688 w 436876"/>
                <a:gd name="connsiteY6" fmla="*/ 183289 h 395590"/>
                <a:gd name="connsiteX7" fmla="*/ 220506 w 436876"/>
                <a:gd name="connsiteY7" fmla="*/ 81640 h 395590"/>
                <a:gd name="connsiteX8" fmla="*/ 355206 w 436876"/>
                <a:gd name="connsiteY8" fmla="*/ 237000 h 395590"/>
                <a:gd name="connsiteX9" fmla="*/ 220506 w 436876"/>
                <a:gd name="connsiteY9" fmla="*/ 313852 h 39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876" h="395590">
                  <a:moveTo>
                    <a:pt x="220506" y="0"/>
                  </a:moveTo>
                  <a:cubicBezTo>
                    <a:pt x="114439" y="0"/>
                    <a:pt x="0" y="70089"/>
                    <a:pt x="0" y="183336"/>
                  </a:cubicBezTo>
                  <a:cubicBezTo>
                    <a:pt x="0" y="290458"/>
                    <a:pt x="109248" y="395591"/>
                    <a:pt x="220506" y="395591"/>
                  </a:cubicBezTo>
                  <a:cubicBezTo>
                    <a:pt x="353967" y="395591"/>
                    <a:pt x="436876" y="334863"/>
                    <a:pt x="436876" y="237051"/>
                  </a:cubicBezTo>
                  <a:cubicBezTo>
                    <a:pt x="436876" y="132522"/>
                    <a:pt x="335026" y="0"/>
                    <a:pt x="220506" y="0"/>
                  </a:cubicBezTo>
                  <a:close/>
                  <a:moveTo>
                    <a:pt x="220506" y="313852"/>
                  </a:moveTo>
                  <a:cubicBezTo>
                    <a:pt x="154335" y="313852"/>
                    <a:pt x="81688" y="245525"/>
                    <a:pt x="81688" y="183289"/>
                  </a:cubicBezTo>
                  <a:cubicBezTo>
                    <a:pt x="81688" y="122475"/>
                    <a:pt x="153482" y="81640"/>
                    <a:pt x="220506" y="81640"/>
                  </a:cubicBezTo>
                  <a:cubicBezTo>
                    <a:pt x="279644" y="81640"/>
                    <a:pt x="355206" y="168754"/>
                    <a:pt x="355206" y="237000"/>
                  </a:cubicBezTo>
                  <a:cubicBezTo>
                    <a:pt x="355206" y="308344"/>
                    <a:pt x="252117" y="313852"/>
                    <a:pt x="220506" y="313852"/>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50" name="Freeform: Shape 49">
              <a:extLst>
                <a:ext uri="{FF2B5EF4-FFF2-40B4-BE49-F238E27FC236}">
                  <a16:creationId xmlns:a16="http://schemas.microsoft.com/office/drawing/2014/main" id="{C3AE256B-AABC-B9F8-75C7-5331B306779E}"/>
                </a:ext>
              </a:extLst>
            </p:cNvPr>
            <p:cNvSpPr/>
            <p:nvPr/>
          </p:nvSpPr>
          <p:spPr>
            <a:xfrm>
              <a:off x="5766646" y="2673077"/>
              <a:ext cx="557271" cy="507080"/>
            </a:xfrm>
            <a:custGeom>
              <a:avLst/>
              <a:gdLst>
                <a:gd name="connsiteX0" fmla="*/ 274851 w 557271"/>
                <a:gd name="connsiteY0" fmla="*/ 0 h 507080"/>
                <a:gd name="connsiteX1" fmla="*/ 814 w 557271"/>
                <a:gd name="connsiteY1" fmla="*/ 274620 h 507080"/>
                <a:gd name="connsiteX2" fmla="*/ 49823 w 557271"/>
                <a:gd name="connsiteY2" fmla="*/ 417974 h 507080"/>
                <a:gd name="connsiteX3" fmla="*/ 278653 w 557271"/>
                <a:gd name="connsiteY3" fmla="*/ 507080 h 507080"/>
                <a:gd name="connsiteX4" fmla="*/ 557272 w 557271"/>
                <a:gd name="connsiteY4" fmla="*/ 253540 h 507080"/>
                <a:gd name="connsiteX5" fmla="*/ 274851 w 557271"/>
                <a:gd name="connsiteY5" fmla="*/ 0 h 507080"/>
                <a:gd name="connsiteX6" fmla="*/ 278653 w 557271"/>
                <a:gd name="connsiteY6" fmla="*/ 425359 h 507080"/>
                <a:gd name="connsiteX7" fmla="*/ 110152 w 557271"/>
                <a:gd name="connsiteY7" fmla="*/ 362874 h 507080"/>
                <a:gd name="connsiteX8" fmla="*/ 82171 w 557271"/>
                <a:gd name="connsiteY8" fmla="*/ 281971 h 507080"/>
                <a:gd name="connsiteX9" fmla="*/ 274851 w 557271"/>
                <a:gd name="connsiteY9" fmla="*/ 81640 h 507080"/>
                <a:gd name="connsiteX10" fmla="*/ 475585 w 557271"/>
                <a:gd name="connsiteY10" fmla="*/ 253493 h 507080"/>
                <a:gd name="connsiteX11" fmla="*/ 278653 w 557271"/>
                <a:gd name="connsiteY11" fmla="*/ 425363 h 5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271" h="507080">
                  <a:moveTo>
                    <a:pt x="274851" y="0"/>
                  </a:moveTo>
                  <a:cubicBezTo>
                    <a:pt x="118870" y="0"/>
                    <a:pt x="16454" y="102669"/>
                    <a:pt x="814" y="274620"/>
                  </a:cubicBezTo>
                  <a:cubicBezTo>
                    <a:pt x="-4042" y="327997"/>
                    <a:pt x="12901" y="377576"/>
                    <a:pt x="49823" y="417974"/>
                  </a:cubicBezTo>
                  <a:cubicBezTo>
                    <a:pt x="100756" y="473764"/>
                    <a:pt x="186314" y="507080"/>
                    <a:pt x="278653" y="507080"/>
                  </a:cubicBezTo>
                  <a:cubicBezTo>
                    <a:pt x="429675" y="507080"/>
                    <a:pt x="557272" y="390966"/>
                    <a:pt x="557272" y="253540"/>
                  </a:cubicBezTo>
                  <a:cubicBezTo>
                    <a:pt x="557272" y="116063"/>
                    <a:pt x="427917" y="0"/>
                    <a:pt x="274851" y="0"/>
                  </a:cubicBezTo>
                  <a:close/>
                  <a:moveTo>
                    <a:pt x="278653" y="425359"/>
                  </a:moveTo>
                  <a:cubicBezTo>
                    <a:pt x="209871" y="425359"/>
                    <a:pt x="145342" y="401433"/>
                    <a:pt x="110152" y="362874"/>
                  </a:cubicBezTo>
                  <a:cubicBezTo>
                    <a:pt x="88871" y="339518"/>
                    <a:pt x="79445" y="312309"/>
                    <a:pt x="82171" y="281971"/>
                  </a:cubicBezTo>
                  <a:cubicBezTo>
                    <a:pt x="94061" y="150957"/>
                    <a:pt x="160712" y="81640"/>
                    <a:pt x="274851" y="81640"/>
                  </a:cubicBezTo>
                  <a:cubicBezTo>
                    <a:pt x="381771" y="81640"/>
                    <a:pt x="475585" y="161939"/>
                    <a:pt x="475585" y="253493"/>
                  </a:cubicBezTo>
                  <a:cubicBezTo>
                    <a:pt x="475585" y="346650"/>
                    <a:pt x="385406" y="425363"/>
                    <a:pt x="278653" y="425363"/>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59" name="Graphic 54">
            <a:extLst>
              <a:ext uri="{FF2B5EF4-FFF2-40B4-BE49-F238E27FC236}">
                <a16:creationId xmlns:a16="http://schemas.microsoft.com/office/drawing/2014/main" id="{64F61529-C5BE-47A5-D660-EB91B55C1E72}"/>
              </a:ext>
            </a:extLst>
          </p:cNvPr>
          <p:cNvGrpSpPr/>
          <p:nvPr/>
        </p:nvGrpSpPr>
        <p:grpSpPr>
          <a:xfrm>
            <a:off x="7076776" y="2143916"/>
            <a:ext cx="339020" cy="293838"/>
            <a:chOff x="2106916" y="601026"/>
            <a:chExt cx="4940607" cy="3959715"/>
          </a:xfrm>
          <a:solidFill>
            <a:srgbClr val="FFFFFF"/>
          </a:solidFill>
        </p:grpSpPr>
        <p:sp>
          <p:nvSpPr>
            <p:cNvPr id="60" name="Freeform: Shape 59">
              <a:extLst>
                <a:ext uri="{FF2B5EF4-FFF2-40B4-BE49-F238E27FC236}">
                  <a16:creationId xmlns:a16="http://schemas.microsoft.com/office/drawing/2014/main" id="{A1B846EE-9B07-0F9E-C249-6A4571C56C1E}"/>
                </a:ext>
              </a:extLst>
            </p:cNvPr>
            <p:cNvSpPr/>
            <p:nvPr/>
          </p:nvSpPr>
          <p:spPr>
            <a:xfrm>
              <a:off x="3935882" y="1281931"/>
              <a:ext cx="1260916" cy="1239493"/>
            </a:xfrm>
            <a:custGeom>
              <a:avLst/>
              <a:gdLst>
                <a:gd name="connsiteX0" fmla="*/ 1183729 w 1260916"/>
                <a:gd name="connsiteY0" fmla="*/ 0 h 1239493"/>
                <a:gd name="connsiteX1" fmla="*/ 77148 w 1260916"/>
                <a:gd name="connsiteY1" fmla="*/ 0 h 1239493"/>
                <a:gd name="connsiteX2" fmla="*/ 7779 w 1260916"/>
                <a:gd name="connsiteY2" fmla="*/ 43381 h 1239493"/>
                <a:gd name="connsiteX3" fmla="*/ 16403 w 1260916"/>
                <a:gd name="connsiteY3" fmla="*/ 124721 h 1239493"/>
                <a:gd name="connsiteX4" fmla="*/ 556256 w 1260916"/>
                <a:gd name="connsiteY4" fmla="*/ 1183554 h 1239493"/>
                <a:gd name="connsiteX5" fmla="*/ 630447 w 1260916"/>
                <a:gd name="connsiteY5" fmla="*/ 1239493 h 1239493"/>
                <a:gd name="connsiteX6" fmla="*/ 704620 w 1260916"/>
                <a:gd name="connsiteY6" fmla="*/ 1183554 h 1239493"/>
                <a:gd name="connsiteX7" fmla="*/ 1244516 w 1260916"/>
                <a:gd name="connsiteY7" fmla="*/ 124721 h 1239493"/>
                <a:gd name="connsiteX8" fmla="*/ 1253136 w 1260916"/>
                <a:gd name="connsiteY8" fmla="*/ 43381 h 1239493"/>
                <a:gd name="connsiteX9" fmla="*/ 1183737 w 1260916"/>
                <a:gd name="connsiteY9" fmla="*/ 0 h 1239493"/>
                <a:gd name="connsiteX10" fmla="*/ 630374 w 1260916"/>
                <a:gd name="connsiteY10" fmla="*/ 913443 h 1239493"/>
                <a:gd name="connsiteX11" fmla="*/ 230848 w 1260916"/>
                <a:gd name="connsiteY11" fmla="*/ 154305 h 1239493"/>
                <a:gd name="connsiteX12" fmla="*/ 1029934 w 1260916"/>
                <a:gd name="connsiteY12" fmla="*/ 154305 h 1239493"/>
                <a:gd name="connsiteX13" fmla="*/ 630391 w 1260916"/>
                <a:gd name="connsiteY13" fmla="*/ 913443 h 123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916" h="1239493">
                  <a:moveTo>
                    <a:pt x="1183729" y="0"/>
                  </a:moveTo>
                  <a:lnTo>
                    <a:pt x="77148" y="0"/>
                  </a:lnTo>
                  <a:cubicBezTo>
                    <a:pt x="47645" y="0"/>
                    <a:pt x="20689" y="16845"/>
                    <a:pt x="7779" y="43381"/>
                  </a:cubicBezTo>
                  <a:cubicBezTo>
                    <a:pt x="-5131" y="69917"/>
                    <a:pt x="-1780" y="101499"/>
                    <a:pt x="16403" y="124721"/>
                  </a:cubicBezTo>
                  <a:cubicBezTo>
                    <a:pt x="264084" y="441017"/>
                    <a:pt x="445714" y="797277"/>
                    <a:pt x="556256" y="1183554"/>
                  </a:cubicBezTo>
                  <a:cubicBezTo>
                    <a:pt x="565716" y="1216674"/>
                    <a:pt x="595985" y="1239493"/>
                    <a:pt x="630447" y="1239493"/>
                  </a:cubicBezTo>
                  <a:cubicBezTo>
                    <a:pt x="664887" y="1239493"/>
                    <a:pt x="695161" y="1216657"/>
                    <a:pt x="704620" y="1183554"/>
                  </a:cubicBezTo>
                  <a:cubicBezTo>
                    <a:pt x="815025" y="797406"/>
                    <a:pt x="996638" y="441175"/>
                    <a:pt x="1244516" y="124721"/>
                  </a:cubicBezTo>
                  <a:cubicBezTo>
                    <a:pt x="1262699" y="101499"/>
                    <a:pt x="1266046" y="69922"/>
                    <a:pt x="1253136" y="43381"/>
                  </a:cubicBezTo>
                  <a:cubicBezTo>
                    <a:pt x="1240162" y="16845"/>
                    <a:pt x="1213240" y="0"/>
                    <a:pt x="1183737" y="0"/>
                  </a:cubicBezTo>
                  <a:close/>
                  <a:moveTo>
                    <a:pt x="630374" y="913443"/>
                  </a:moveTo>
                  <a:cubicBezTo>
                    <a:pt x="531340" y="643460"/>
                    <a:pt x="397626" y="389320"/>
                    <a:pt x="230848" y="154305"/>
                  </a:cubicBezTo>
                  <a:lnTo>
                    <a:pt x="1029934" y="154305"/>
                  </a:lnTo>
                  <a:cubicBezTo>
                    <a:pt x="863121" y="389397"/>
                    <a:pt x="729395" y="643538"/>
                    <a:pt x="630391" y="913443"/>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61" name="Freeform: Shape 60">
              <a:extLst>
                <a:ext uri="{FF2B5EF4-FFF2-40B4-BE49-F238E27FC236}">
                  <a16:creationId xmlns:a16="http://schemas.microsoft.com/office/drawing/2014/main" id="{9C2366E8-1725-BA1B-00C8-373BAFD02AF1}"/>
                </a:ext>
              </a:extLst>
            </p:cNvPr>
            <p:cNvSpPr/>
            <p:nvPr/>
          </p:nvSpPr>
          <p:spPr>
            <a:xfrm>
              <a:off x="2106916" y="601026"/>
              <a:ext cx="4940607" cy="3959715"/>
            </a:xfrm>
            <a:custGeom>
              <a:avLst/>
              <a:gdLst>
                <a:gd name="connsiteX0" fmla="*/ 4353606 w 4940607"/>
                <a:gd name="connsiteY0" fmla="*/ 1193541 h 3959715"/>
                <a:gd name="connsiteX1" fmla="*/ 3782977 w 4940607"/>
                <a:gd name="connsiteY1" fmla="*/ 1533963 h 3959715"/>
                <a:gd name="connsiteX2" fmla="*/ 3343422 w 4940607"/>
                <a:gd name="connsiteY2" fmla="*/ 1381248 h 3959715"/>
                <a:gd name="connsiteX3" fmla="*/ 3345715 w 4940607"/>
                <a:gd name="connsiteY3" fmla="*/ 1383944 h 3959715"/>
                <a:gd name="connsiteX4" fmla="*/ 3325673 w 4940607"/>
                <a:gd name="connsiteY4" fmla="*/ 1399919 h 3959715"/>
                <a:gd name="connsiteX5" fmla="*/ 3343439 w 4940607"/>
                <a:gd name="connsiteY5" fmla="*/ 1294923 h 3959715"/>
                <a:gd name="connsiteX6" fmla="*/ 3351005 w 4940607"/>
                <a:gd name="connsiteY6" fmla="*/ 1256296 h 3959715"/>
                <a:gd name="connsiteX7" fmla="*/ 4083825 w 4940607"/>
                <a:gd name="connsiteY7" fmla="*/ 677866 h 3959715"/>
                <a:gd name="connsiteX8" fmla="*/ 4247564 w 4940607"/>
                <a:gd name="connsiteY8" fmla="*/ 695611 h 3959715"/>
                <a:gd name="connsiteX9" fmla="*/ 4252579 w 4940607"/>
                <a:gd name="connsiteY9" fmla="*/ 698860 h 3959715"/>
                <a:gd name="connsiteX10" fmla="*/ 4386738 w 4940607"/>
                <a:gd name="connsiteY10" fmla="*/ 896816 h 3959715"/>
                <a:gd name="connsiteX11" fmla="*/ 4474692 w 4940607"/>
                <a:gd name="connsiteY11" fmla="*/ 926837 h 3959715"/>
                <a:gd name="connsiteX12" fmla="*/ 4668131 w 4940607"/>
                <a:gd name="connsiteY12" fmla="*/ 863298 h 3959715"/>
                <a:gd name="connsiteX13" fmla="*/ 4673874 w 4940607"/>
                <a:gd name="connsiteY13" fmla="*/ 863247 h 3959715"/>
                <a:gd name="connsiteX14" fmla="*/ 4817121 w 4940607"/>
                <a:gd name="connsiteY14" fmla="*/ 910310 h 3959715"/>
                <a:gd name="connsiteX15" fmla="*/ 4886430 w 4940607"/>
                <a:gd name="connsiteY15" fmla="*/ 899512 h 3959715"/>
                <a:gd name="connsiteX16" fmla="*/ 4918362 w 4940607"/>
                <a:gd name="connsiteY16" fmla="*/ 837027 h 3959715"/>
                <a:gd name="connsiteX17" fmla="*/ 4918319 w 4940607"/>
                <a:gd name="connsiteY17" fmla="*/ 435157 h 3959715"/>
                <a:gd name="connsiteX18" fmla="*/ 4516869 w 4940607"/>
                <a:gd name="connsiteY18" fmla="*/ 38945 h 3959715"/>
                <a:gd name="connsiteX19" fmla="*/ 3988597 w 4940607"/>
                <a:gd name="connsiteY19" fmla="*/ 115279 h 3959715"/>
                <a:gd name="connsiteX20" fmla="*/ 3804456 w 4940607"/>
                <a:gd name="connsiteY20" fmla="*/ 169594 h 3959715"/>
                <a:gd name="connsiteX21" fmla="*/ 3476759 w 4940607"/>
                <a:gd name="connsiteY21" fmla="*/ 216859 h 3959715"/>
                <a:gd name="connsiteX22" fmla="*/ 3004628 w 4940607"/>
                <a:gd name="connsiteY22" fmla="*/ 116247 h 3959715"/>
                <a:gd name="connsiteX23" fmla="*/ 2459203 w 4940607"/>
                <a:gd name="connsiteY23" fmla="*/ 0 h 3959715"/>
                <a:gd name="connsiteX24" fmla="*/ 1913778 w 4940607"/>
                <a:gd name="connsiteY24" fmla="*/ 116247 h 3959715"/>
                <a:gd name="connsiteX25" fmla="*/ 1441690 w 4940607"/>
                <a:gd name="connsiteY25" fmla="*/ 216906 h 3959715"/>
                <a:gd name="connsiteX26" fmla="*/ 1113993 w 4940607"/>
                <a:gd name="connsiteY26" fmla="*/ 169590 h 3959715"/>
                <a:gd name="connsiteX27" fmla="*/ 929835 w 4940607"/>
                <a:gd name="connsiteY27" fmla="*/ 115309 h 3959715"/>
                <a:gd name="connsiteX28" fmla="*/ 401469 w 4940607"/>
                <a:gd name="connsiteY28" fmla="*/ 38962 h 3959715"/>
                <a:gd name="connsiteX29" fmla="*/ 0 w 4940607"/>
                <a:gd name="connsiteY29" fmla="*/ 435123 h 3959715"/>
                <a:gd name="connsiteX30" fmla="*/ 0 w 4940607"/>
                <a:gd name="connsiteY30" fmla="*/ 836959 h 3959715"/>
                <a:gd name="connsiteX31" fmla="*/ 31896 w 4940607"/>
                <a:gd name="connsiteY31" fmla="*/ 899444 h 3959715"/>
                <a:gd name="connsiteX32" fmla="*/ 101230 w 4940607"/>
                <a:gd name="connsiteY32" fmla="*/ 910241 h 3959715"/>
                <a:gd name="connsiteX33" fmla="*/ 244249 w 4940607"/>
                <a:gd name="connsiteY33" fmla="*/ 863276 h 3959715"/>
                <a:gd name="connsiteX34" fmla="*/ 250143 w 4940607"/>
                <a:gd name="connsiteY34" fmla="*/ 863178 h 3959715"/>
                <a:gd name="connsiteX35" fmla="*/ 443744 w 4940607"/>
                <a:gd name="connsiteY35" fmla="*/ 926786 h 3959715"/>
                <a:gd name="connsiteX36" fmla="*/ 531728 w 4940607"/>
                <a:gd name="connsiteY36" fmla="*/ 896713 h 3959715"/>
                <a:gd name="connsiteX37" fmla="*/ 665639 w 4940607"/>
                <a:gd name="connsiteY37" fmla="*/ 698740 h 3959715"/>
                <a:gd name="connsiteX38" fmla="*/ 670529 w 4940607"/>
                <a:gd name="connsiteY38" fmla="*/ 695577 h 3959715"/>
                <a:gd name="connsiteX39" fmla="*/ 710194 w 4940607"/>
                <a:gd name="connsiteY39" fmla="*/ 688042 h 3959715"/>
                <a:gd name="connsiteX40" fmla="*/ 834813 w 4940607"/>
                <a:gd name="connsiteY40" fmla="*/ 677862 h 3959715"/>
                <a:gd name="connsiteX41" fmla="*/ 1574962 w 4940607"/>
                <a:gd name="connsiteY41" fmla="*/ 1294953 h 3959715"/>
                <a:gd name="connsiteX42" fmla="*/ 1592858 w 4940607"/>
                <a:gd name="connsiteY42" fmla="*/ 1400352 h 3959715"/>
                <a:gd name="connsiteX43" fmla="*/ 1178917 w 4940607"/>
                <a:gd name="connsiteY43" fmla="*/ 1533963 h 3959715"/>
                <a:gd name="connsiteX44" fmla="*/ 608289 w 4940607"/>
                <a:gd name="connsiteY44" fmla="*/ 1193541 h 3959715"/>
                <a:gd name="connsiteX45" fmla="*/ 21331 w 4940607"/>
                <a:gd name="connsiteY45" fmla="*/ 1622552 h 3959715"/>
                <a:gd name="connsiteX46" fmla="*/ 608289 w 4940607"/>
                <a:gd name="connsiteY46" fmla="*/ 2051477 h 3959715"/>
                <a:gd name="connsiteX47" fmla="*/ 1185647 w 4940607"/>
                <a:gd name="connsiteY47" fmla="*/ 1689473 h 3959715"/>
                <a:gd name="connsiteX48" fmla="*/ 1620358 w 4940607"/>
                <a:gd name="connsiteY48" fmla="*/ 1562090 h 3959715"/>
                <a:gd name="connsiteX49" fmla="*/ 1662252 w 4940607"/>
                <a:gd name="connsiteY49" fmla="*/ 1808935 h 3959715"/>
                <a:gd name="connsiteX50" fmla="*/ 1868125 w 4940607"/>
                <a:gd name="connsiteY50" fmla="*/ 2202751 h 3959715"/>
                <a:gd name="connsiteX51" fmla="*/ 2039892 w 4940607"/>
                <a:gd name="connsiteY51" fmla="*/ 2371775 h 3959715"/>
                <a:gd name="connsiteX52" fmla="*/ 2041817 w 4940607"/>
                <a:gd name="connsiteY52" fmla="*/ 2376014 h 3959715"/>
                <a:gd name="connsiteX53" fmla="*/ 2041817 w 4940607"/>
                <a:gd name="connsiteY53" fmla="*/ 3882563 h 3959715"/>
                <a:gd name="connsiteX54" fmla="*/ 2118969 w 4940607"/>
                <a:gd name="connsiteY54" fmla="*/ 3959715 h 3959715"/>
                <a:gd name="connsiteX55" fmla="*/ 2799497 w 4940607"/>
                <a:gd name="connsiteY55" fmla="*/ 3959715 h 3959715"/>
                <a:gd name="connsiteX56" fmla="*/ 2876650 w 4940607"/>
                <a:gd name="connsiteY56" fmla="*/ 3882563 h 3959715"/>
                <a:gd name="connsiteX57" fmla="*/ 2876650 w 4940607"/>
                <a:gd name="connsiteY57" fmla="*/ 2376357 h 3959715"/>
                <a:gd name="connsiteX58" fmla="*/ 2878707 w 4940607"/>
                <a:gd name="connsiteY58" fmla="*/ 2371784 h 3959715"/>
                <a:gd name="connsiteX59" fmla="*/ 3050526 w 4940607"/>
                <a:gd name="connsiteY59" fmla="*/ 2202811 h 3959715"/>
                <a:gd name="connsiteX60" fmla="*/ 3256415 w 4940607"/>
                <a:gd name="connsiteY60" fmla="*/ 1809081 h 3959715"/>
                <a:gd name="connsiteX61" fmla="*/ 3301906 w 4940607"/>
                <a:gd name="connsiteY61" fmla="*/ 1540538 h 3959715"/>
                <a:gd name="connsiteX62" fmla="*/ 3776308 w 4940607"/>
                <a:gd name="connsiteY62" fmla="*/ 1689468 h 3959715"/>
                <a:gd name="connsiteX63" fmla="*/ 4353691 w 4940607"/>
                <a:gd name="connsiteY63" fmla="*/ 2051472 h 3959715"/>
                <a:gd name="connsiteX64" fmla="*/ 4940608 w 4940607"/>
                <a:gd name="connsiteY64" fmla="*/ 1622547 h 3959715"/>
                <a:gd name="connsiteX65" fmla="*/ 4353648 w 4940607"/>
                <a:gd name="connsiteY65" fmla="*/ 1193579 h 3959715"/>
                <a:gd name="connsiteX66" fmla="*/ 608194 w 4940607"/>
                <a:gd name="connsiteY66" fmla="*/ 1897172 h 3959715"/>
                <a:gd name="connsiteX67" fmla="*/ 175540 w 4940607"/>
                <a:gd name="connsiteY67" fmla="*/ 1622534 h 3959715"/>
                <a:gd name="connsiteX68" fmla="*/ 608194 w 4940607"/>
                <a:gd name="connsiteY68" fmla="*/ 1347846 h 3959715"/>
                <a:gd name="connsiteX69" fmla="*/ 1040806 w 4940607"/>
                <a:gd name="connsiteY69" fmla="*/ 1622534 h 3959715"/>
                <a:gd name="connsiteX70" fmla="*/ 608194 w 4940607"/>
                <a:gd name="connsiteY70" fmla="*/ 1897172 h 3959715"/>
                <a:gd name="connsiteX71" fmla="*/ 3191303 w 4940607"/>
                <a:gd name="connsiteY71" fmla="*/ 1269150 h 3959715"/>
                <a:gd name="connsiteX72" fmla="*/ 3104172 w 4940607"/>
                <a:gd name="connsiteY72" fmla="*/ 1783414 h 3959715"/>
                <a:gd name="connsiteX73" fmla="*/ 2942332 w 4940607"/>
                <a:gd name="connsiteY73" fmla="*/ 2092710 h 3959715"/>
                <a:gd name="connsiteX74" fmla="*/ 2770548 w 4940607"/>
                <a:gd name="connsiteY74" fmla="*/ 2261614 h 3959715"/>
                <a:gd name="connsiteX75" fmla="*/ 2722276 w 4940607"/>
                <a:gd name="connsiteY75" fmla="*/ 2375954 h 3959715"/>
                <a:gd name="connsiteX76" fmla="*/ 2722276 w 4940607"/>
                <a:gd name="connsiteY76" fmla="*/ 3805324 h 3959715"/>
                <a:gd name="connsiteX77" fmla="*/ 2196053 w 4940607"/>
                <a:gd name="connsiteY77" fmla="*/ 3805367 h 3959715"/>
                <a:gd name="connsiteX78" fmla="*/ 2196053 w 4940607"/>
                <a:gd name="connsiteY78" fmla="*/ 2375971 h 3959715"/>
                <a:gd name="connsiteX79" fmla="*/ 2148068 w 4940607"/>
                <a:gd name="connsiteY79" fmla="*/ 2261764 h 3959715"/>
                <a:gd name="connsiteX80" fmla="*/ 1976151 w 4940607"/>
                <a:gd name="connsiteY80" fmla="*/ 2092590 h 3959715"/>
                <a:gd name="connsiteX81" fmla="*/ 1814328 w 4940607"/>
                <a:gd name="connsiteY81" fmla="*/ 1783260 h 3959715"/>
                <a:gd name="connsiteX82" fmla="*/ 1727064 w 4940607"/>
                <a:gd name="connsiteY82" fmla="*/ 1269167 h 3959715"/>
                <a:gd name="connsiteX83" fmla="*/ 834796 w 4940607"/>
                <a:gd name="connsiteY83" fmla="*/ 523574 h 3959715"/>
                <a:gd name="connsiteX84" fmla="*/ 684995 w 4940607"/>
                <a:gd name="connsiteY84" fmla="*/ 535846 h 3959715"/>
                <a:gd name="connsiteX85" fmla="*/ 637461 w 4940607"/>
                <a:gd name="connsiteY85" fmla="*/ 544902 h 3959715"/>
                <a:gd name="connsiteX86" fmla="*/ 537806 w 4940607"/>
                <a:gd name="connsiteY86" fmla="*/ 612329 h 3959715"/>
                <a:gd name="connsiteX87" fmla="*/ 436526 w 4940607"/>
                <a:gd name="connsiteY87" fmla="*/ 762014 h 3959715"/>
                <a:gd name="connsiteX88" fmla="*/ 297909 w 4940607"/>
                <a:gd name="connsiteY88" fmla="*/ 716490 h 3959715"/>
                <a:gd name="connsiteX89" fmla="*/ 196329 w 4940607"/>
                <a:gd name="connsiteY89" fmla="*/ 716588 h 3959715"/>
                <a:gd name="connsiteX90" fmla="*/ 154253 w 4940607"/>
                <a:gd name="connsiteY90" fmla="*/ 730403 h 3959715"/>
                <a:gd name="connsiteX91" fmla="*/ 154270 w 4940607"/>
                <a:gd name="connsiteY91" fmla="*/ 435222 h 3959715"/>
                <a:gd name="connsiteX92" fmla="*/ 401503 w 4940607"/>
                <a:gd name="connsiteY92" fmla="*/ 193250 h 3959715"/>
                <a:gd name="connsiteX93" fmla="*/ 886106 w 4940607"/>
                <a:gd name="connsiteY93" fmla="*/ 263287 h 3959715"/>
                <a:gd name="connsiteX94" fmla="*/ 1070299 w 4940607"/>
                <a:gd name="connsiteY94" fmla="*/ 317603 h 3959715"/>
                <a:gd name="connsiteX95" fmla="*/ 1441664 w 4940607"/>
                <a:gd name="connsiteY95" fmla="*/ 371232 h 3959715"/>
                <a:gd name="connsiteX96" fmla="*/ 1976760 w 4940607"/>
                <a:gd name="connsiteY96" fmla="*/ 257128 h 3959715"/>
                <a:gd name="connsiteX97" fmla="*/ 2459177 w 4940607"/>
                <a:gd name="connsiteY97" fmla="*/ 154344 h 3959715"/>
                <a:gd name="connsiteX98" fmla="*/ 2941638 w 4940607"/>
                <a:gd name="connsiteY98" fmla="*/ 257128 h 3959715"/>
                <a:gd name="connsiteX99" fmla="*/ 3476819 w 4940607"/>
                <a:gd name="connsiteY99" fmla="*/ 371181 h 3959715"/>
                <a:gd name="connsiteX100" fmla="*/ 3848145 w 4940607"/>
                <a:gd name="connsiteY100" fmla="*/ 317620 h 3959715"/>
                <a:gd name="connsiteX101" fmla="*/ 4032308 w 4940607"/>
                <a:gd name="connsiteY101" fmla="*/ 263304 h 3959715"/>
                <a:gd name="connsiteX102" fmla="*/ 4516869 w 4940607"/>
                <a:gd name="connsiteY102" fmla="*/ 193267 h 3959715"/>
                <a:gd name="connsiteX103" fmla="*/ 4764100 w 4940607"/>
                <a:gd name="connsiteY103" fmla="*/ 435222 h 3959715"/>
                <a:gd name="connsiteX104" fmla="*/ 4764100 w 4940607"/>
                <a:gd name="connsiteY104" fmla="*/ 730437 h 3959715"/>
                <a:gd name="connsiteX105" fmla="*/ 4721966 w 4940607"/>
                <a:gd name="connsiteY105" fmla="*/ 716605 h 3959715"/>
                <a:gd name="connsiteX106" fmla="*/ 4620168 w 4940607"/>
                <a:gd name="connsiteY106" fmla="*/ 716640 h 3959715"/>
                <a:gd name="connsiteX107" fmla="*/ 4481893 w 4940607"/>
                <a:gd name="connsiteY107" fmla="*/ 762031 h 3959715"/>
                <a:gd name="connsiteX108" fmla="*/ 4380523 w 4940607"/>
                <a:gd name="connsiteY108" fmla="*/ 612381 h 3959715"/>
                <a:gd name="connsiteX109" fmla="*/ 4280739 w 4940607"/>
                <a:gd name="connsiteY109" fmla="*/ 544872 h 3959715"/>
                <a:gd name="connsiteX110" fmla="*/ 4083940 w 4940607"/>
                <a:gd name="connsiteY110" fmla="*/ 523523 h 3959715"/>
                <a:gd name="connsiteX111" fmla="*/ 3200630 w 4940607"/>
                <a:gd name="connsiteY111" fmla="*/ 1222181 h 3959715"/>
                <a:gd name="connsiteX112" fmla="*/ 3191389 w 4940607"/>
                <a:gd name="connsiteY112" fmla="*/ 1269197 h 3959715"/>
                <a:gd name="connsiteX113" fmla="*/ 4353606 w 4940607"/>
                <a:gd name="connsiteY113" fmla="*/ 1897172 h 3959715"/>
                <a:gd name="connsiteX114" fmla="*/ 3920951 w 4940607"/>
                <a:gd name="connsiteY114" fmla="*/ 1622534 h 3959715"/>
                <a:gd name="connsiteX115" fmla="*/ 4353606 w 4940607"/>
                <a:gd name="connsiteY115" fmla="*/ 1347846 h 3959715"/>
                <a:gd name="connsiteX116" fmla="*/ 4786217 w 4940607"/>
                <a:gd name="connsiteY116" fmla="*/ 1622534 h 3959715"/>
                <a:gd name="connsiteX117" fmla="*/ 4353606 w 4940607"/>
                <a:gd name="connsiteY117" fmla="*/ 1897172 h 395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40607" h="3959715">
                  <a:moveTo>
                    <a:pt x="4353606" y="1193541"/>
                  </a:moveTo>
                  <a:cubicBezTo>
                    <a:pt x="4047190" y="1193541"/>
                    <a:pt x="3840413" y="1370936"/>
                    <a:pt x="3782977" y="1533963"/>
                  </a:cubicBezTo>
                  <a:cubicBezTo>
                    <a:pt x="3431487" y="1469704"/>
                    <a:pt x="3344322" y="1382187"/>
                    <a:pt x="3343422" y="1381248"/>
                  </a:cubicBezTo>
                  <a:cubicBezTo>
                    <a:pt x="3345047" y="1382971"/>
                    <a:pt x="3345715" y="1383944"/>
                    <a:pt x="3345715" y="1383944"/>
                  </a:cubicBezTo>
                  <a:lnTo>
                    <a:pt x="3325673" y="1399919"/>
                  </a:lnTo>
                  <a:lnTo>
                    <a:pt x="3343439" y="1294923"/>
                  </a:lnTo>
                  <a:cubicBezTo>
                    <a:pt x="3345647" y="1281927"/>
                    <a:pt x="3348094" y="1269120"/>
                    <a:pt x="3351005" y="1256296"/>
                  </a:cubicBezTo>
                  <a:cubicBezTo>
                    <a:pt x="3426717" y="921115"/>
                    <a:pt x="3734941" y="677866"/>
                    <a:pt x="4083825" y="677866"/>
                  </a:cubicBezTo>
                  <a:cubicBezTo>
                    <a:pt x="4138573" y="677866"/>
                    <a:pt x="4193728" y="683824"/>
                    <a:pt x="4247564" y="695611"/>
                  </a:cubicBezTo>
                  <a:cubicBezTo>
                    <a:pt x="4249664" y="696083"/>
                    <a:pt x="4251464" y="697236"/>
                    <a:pt x="4252579" y="698860"/>
                  </a:cubicBezTo>
                  <a:lnTo>
                    <a:pt x="4386738" y="896816"/>
                  </a:lnTo>
                  <a:cubicBezTo>
                    <a:pt x="4406069" y="925333"/>
                    <a:pt x="4441945" y="937587"/>
                    <a:pt x="4474692" y="926837"/>
                  </a:cubicBezTo>
                  <a:lnTo>
                    <a:pt x="4668131" y="863298"/>
                  </a:lnTo>
                  <a:cubicBezTo>
                    <a:pt x="4669974" y="862681"/>
                    <a:pt x="4672074" y="862681"/>
                    <a:pt x="4673874" y="863247"/>
                  </a:cubicBezTo>
                  <a:lnTo>
                    <a:pt x="4817121" y="910310"/>
                  </a:lnTo>
                  <a:cubicBezTo>
                    <a:pt x="4840566" y="917995"/>
                    <a:pt x="4866370" y="914013"/>
                    <a:pt x="4886430" y="899512"/>
                  </a:cubicBezTo>
                  <a:cubicBezTo>
                    <a:pt x="4906489" y="885012"/>
                    <a:pt x="4918362" y="861755"/>
                    <a:pt x="4918362" y="837027"/>
                  </a:cubicBezTo>
                  <a:lnTo>
                    <a:pt x="4918319" y="435157"/>
                  </a:lnTo>
                  <a:cubicBezTo>
                    <a:pt x="4918190" y="216859"/>
                    <a:pt x="4738125" y="39129"/>
                    <a:pt x="4516869" y="38945"/>
                  </a:cubicBezTo>
                  <a:cubicBezTo>
                    <a:pt x="4337790" y="38945"/>
                    <a:pt x="4160013" y="64628"/>
                    <a:pt x="3988597" y="115279"/>
                  </a:cubicBezTo>
                  <a:lnTo>
                    <a:pt x="3804456" y="169594"/>
                  </a:lnTo>
                  <a:cubicBezTo>
                    <a:pt x="3698071" y="200969"/>
                    <a:pt x="3587815" y="216859"/>
                    <a:pt x="3476759" y="216859"/>
                  </a:cubicBezTo>
                  <a:cubicBezTo>
                    <a:pt x="3312711" y="216859"/>
                    <a:pt x="3153850" y="183019"/>
                    <a:pt x="3004628" y="116247"/>
                  </a:cubicBezTo>
                  <a:cubicBezTo>
                    <a:pt x="2832124" y="39129"/>
                    <a:pt x="2648604" y="0"/>
                    <a:pt x="2459203" y="0"/>
                  </a:cubicBezTo>
                  <a:cubicBezTo>
                    <a:pt x="2269802" y="0"/>
                    <a:pt x="2086265" y="39112"/>
                    <a:pt x="1913778" y="116247"/>
                  </a:cubicBezTo>
                  <a:cubicBezTo>
                    <a:pt x="1764548" y="183036"/>
                    <a:pt x="1605703" y="216906"/>
                    <a:pt x="1441690" y="216906"/>
                  </a:cubicBezTo>
                  <a:cubicBezTo>
                    <a:pt x="1330651" y="216906"/>
                    <a:pt x="1220412" y="200982"/>
                    <a:pt x="1113993" y="169590"/>
                  </a:cubicBezTo>
                  <a:lnTo>
                    <a:pt x="929835" y="115309"/>
                  </a:lnTo>
                  <a:cubicBezTo>
                    <a:pt x="758453" y="64645"/>
                    <a:pt x="580724" y="38962"/>
                    <a:pt x="401469" y="38962"/>
                  </a:cubicBezTo>
                  <a:cubicBezTo>
                    <a:pt x="180425" y="39146"/>
                    <a:pt x="317" y="216824"/>
                    <a:pt x="0" y="435123"/>
                  </a:cubicBezTo>
                  <a:lnTo>
                    <a:pt x="0" y="836959"/>
                  </a:lnTo>
                  <a:cubicBezTo>
                    <a:pt x="0" y="861703"/>
                    <a:pt x="11854" y="884944"/>
                    <a:pt x="31896" y="899444"/>
                  </a:cubicBezTo>
                  <a:cubicBezTo>
                    <a:pt x="51937" y="913944"/>
                    <a:pt x="77707" y="917978"/>
                    <a:pt x="101230" y="910241"/>
                  </a:cubicBezTo>
                  <a:lnTo>
                    <a:pt x="244249" y="863276"/>
                  </a:lnTo>
                  <a:cubicBezTo>
                    <a:pt x="246225" y="862608"/>
                    <a:pt x="248804" y="862741"/>
                    <a:pt x="250143" y="863178"/>
                  </a:cubicBezTo>
                  <a:lnTo>
                    <a:pt x="443744" y="926786"/>
                  </a:lnTo>
                  <a:cubicBezTo>
                    <a:pt x="476427" y="937536"/>
                    <a:pt x="512392" y="925264"/>
                    <a:pt x="531728" y="896713"/>
                  </a:cubicBezTo>
                  <a:lnTo>
                    <a:pt x="665639" y="698740"/>
                  </a:lnTo>
                  <a:cubicBezTo>
                    <a:pt x="666693" y="697201"/>
                    <a:pt x="668485" y="696044"/>
                    <a:pt x="670529" y="695577"/>
                  </a:cubicBezTo>
                  <a:cubicBezTo>
                    <a:pt x="683757" y="692697"/>
                    <a:pt x="697048" y="690236"/>
                    <a:pt x="710194" y="688042"/>
                  </a:cubicBezTo>
                  <a:cubicBezTo>
                    <a:pt x="751450" y="681278"/>
                    <a:pt x="793390" y="677862"/>
                    <a:pt x="834813" y="677862"/>
                  </a:cubicBezTo>
                  <a:cubicBezTo>
                    <a:pt x="1203147" y="677862"/>
                    <a:pt x="1514398" y="937381"/>
                    <a:pt x="1574962" y="1294953"/>
                  </a:cubicBezTo>
                  <a:lnTo>
                    <a:pt x="1592858" y="1400352"/>
                  </a:lnTo>
                  <a:cubicBezTo>
                    <a:pt x="1547033" y="1429820"/>
                    <a:pt x="1431017" y="1487869"/>
                    <a:pt x="1178917" y="1533963"/>
                  </a:cubicBezTo>
                  <a:cubicBezTo>
                    <a:pt x="1121439" y="1370970"/>
                    <a:pt x="914691" y="1193541"/>
                    <a:pt x="608289" y="1193541"/>
                  </a:cubicBezTo>
                  <a:cubicBezTo>
                    <a:pt x="244645" y="1193541"/>
                    <a:pt x="21331" y="1443416"/>
                    <a:pt x="21331" y="1622552"/>
                  </a:cubicBezTo>
                  <a:cubicBezTo>
                    <a:pt x="21331" y="1801652"/>
                    <a:pt x="244636" y="2051477"/>
                    <a:pt x="608289" y="2051477"/>
                  </a:cubicBezTo>
                  <a:cubicBezTo>
                    <a:pt x="928352" y="2051477"/>
                    <a:pt x="1139570" y="1857974"/>
                    <a:pt x="1185647" y="1689473"/>
                  </a:cubicBezTo>
                  <a:cubicBezTo>
                    <a:pt x="1403577" y="1651317"/>
                    <a:pt x="1538444" y="1603062"/>
                    <a:pt x="1620358" y="1562090"/>
                  </a:cubicBezTo>
                  <a:lnTo>
                    <a:pt x="1662252" y="1808935"/>
                  </a:lnTo>
                  <a:cubicBezTo>
                    <a:pt x="1687399" y="1959305"/>
                    <a:pt x="1758641" y="2095526"/>
                    <a:pt x="1868125" y="2202751"/>
                  </a:cubicBezTo>
                  <a:lnTo>
                    <a:pt x="2039892" y="2371775"/>
                  </a:lnTo>
                  <a:cubicBezTo>
                    <a:pt x="2041131" y="2373014"/>
                    <a:pt x="2041817" y="2374505"/>
                    <a:pt x="2041817" y="2376014"/>
                  </a:cubicBezTo>
                  <a:lnTo>
                    <a:pt x="2041817" y="3882563"/>
                  </a:lnTo>
                  <a:cubicBezTo>
                    <a:pt x="2041817" y="3925168"/>
                    <a:pt x="2076359" y="3959715"/>
                    <a:pt x="2118969" y="3959715"/>
                  </a:cubicBezTo>
                  <a:lnTo>
                    <a:pt x="2799497" y="3959715"/>
                  </a:lnTo>
                  <a:cubicBezTo>
                    <a:pt x="2842107" y="3959715"/>
                    <a:pt x="2876650" y="3925168"/>
                    <a:pt x="2876650" y="3882563"/>
                  </a:cubicBezTo>
                  <a:lnTo>
                    <a:pt x="2876650" y="2376357"/>
                  </a:lnTo>
                  <a:cubicBezTo>
                    <a:pt x="2876650" y="2374681"/>
                    <a:pt x="2877318" y="2373142"/>
                    <a:pt x="2878707" y="2371784"/>
                  </a:cubicBezTo>
                  <a:lnTo>
                    <a:pt x="3050526" y="2202811"/>
                  </a:lnTo>
                  <a:cubicBezTo>
                    <a:pt x="3160009" y="2095436"/>
                    <a:pt x="3231182" y="1959266"/>
                    <a:pt x="3256415" y="1809081"/>
                  </a:cubicBezTo>
                  <a:lnTo>
                    <a:pt x="3301906" y="1540538"/>
                  </a:lnTo>
                  <a:cubicBezTo>
                    <a:pt x="3377181" y="1585124"/>
                    <a:pt x="3518678" y="1644330"/>
                    <a:pt x="3776308" y="1689468"/>
                  </a:cubicBezTo>
                  <a:cubicBezTo>
                    <a:pt x="3822402" y="1857969"/>
                    <a:pt x="4033633" y="2051472"/>
                    <a:pt x="4353691" y="2051472"/>
                  </a:cubicBezTo>
                  <a:cubicBezTo>
                    <a:pt x="4717337" y="2051472"/>
                    <a:pt x="4940608" y="1801648"/>
                    <a:pt x="4940608" y="1622547"/>
                  </a:cubicBezTo>
                  <a:cubicBezTo>
                    <a:pt x="4940608" y="1443429"/>
                    <a:pt x="4717294" y="1193579"/>
                    <a:pt x="4353648" y="1193579"/>
                  </a:cubicBezTo>
                  <a:close/>
                  <a:moveTo>
                    <a:pt x="608194" y="1897172"/>
                  </a:moveTo>
                  <a:cubicBezTo>
                    <a:pt x="339802" y="1897172"/>
                    <a:pt x="175540" y="1719361"/>
                    <a:pt x="175540" y="1622534"/>
                  </a:cubicBezTo>
                  <a:cubicBezTo>
                    <a:pt x="175540" y="1525674"/>
                    <a:pt x="339789" y="1347846"/>
                    <a:pt x="608194" y="1347846"/>
                  </a:cubicBezTo>
                  <a:cubicBezTo>
                    <a:pt x="876599" y="1347846"/>
                    <a:pt x="1040806" y="1525708"/>
                    <a:pt x="1040806" y="1622534"/>
                  </a:cubicBezTo>
                  <a:cubicBezTo>
                    <a:pt x="1040806" y="1719361"/>
                    <a:pt x="876557" y="1897172"/>
                    <a:pt x="608194" y="1897172"/>
                  </a:cubicBezTo>
                  <a:close/>
                  <a:moveTo>
                    <a:pt x="3191303" y="1269150"/>
                  </a:moveTo>
                  <a:lnTo>
                    <a:pt x="3104172" y="1783414"/>
                  </a:lnTo>
                  <a:cubicBezTo>
                    <a:pt x="3084366" y="1901338"/>
                    <a:pt x="3028460" y="2008258"/>
                    <a:pt x="2942332" y="2092710"/>
                  </a:cubicBezTo>
                  <a:lnTo>
                    <a:pt x="2770548" y="2261614"/>
                  </a:lnTo>
                  <a:cubicBezTo>
                    <a:pt x="2739605" y="2291935"/>
                    <a:pt x="2722477" y="2332423"/>
                    <a:pt x="2722276" y="2375954"/>
                  </a:cubicBezTo>
                  <a:lnTo>
                    <a:pt x="2722276" y="3805324"/>
                  </a:lnTo>
                  <a:lnTo>
                    <a:pt x="2196053" y="3805367"/>
                  </a:lnTo>
                  <a:lnTo>
                    <a:pt x="2196053" y="2375971"/>
                  </a:lnTo>
                  <a:cubicBezTo>
                    <a:pt x="2196053" y="2333409"/>
                    <a:pt x="2178574" y="2291802"/>
                    <a:pt x="2148068" y="2261764"/>
                  </a:cubicBezTo>
                  <a:lnTo>
                    <a:pt x="1976151" y="2092590"/>
                  </a:lnTo>
                  <a:cubicBezTo>
                    <a:pt x="1890023" y="2008254"/>
                    <a:pt x="1834071" y="1901351"/>
                    <a:pt x="1814328" y="1783260"/>
                  </a:cubicBezTo>
                  <a:lnTo>
                    <a:pt x="1727064" y="1269167"/>
                  </a:lnTo>
                  <a:cubicBezTo>
                    <a:pt x="1653898" y="837156"/>
                    <a:pt x="1278637" y="523574"/>
                    <a:pt x="834796" y="523574"/>
                  </a:cubicBezTo>
                  <a:cubicBezTo>
                    <a:pt x="785002" y="523574"/>
                    <a:pt x="734673" y="527693"/>
                    <a:pt x="684995" y="535846"/>
                  </a:cubicBezTo>
                  <a:cubicBezTo>
                    <a:pt x="669123" y="538490"/>
                    <a:pt x="653286" y="541422"/>
                    <a:pt x="637461" y="544902"/>
                  </a:cubicBezTo>
                  <a:cubicBezTo>
                    <a:pt x="596523" y="553912"/>
                    <a:pt x="561127" y="577855"/>
                    <a:pt x="537806" y="612329"/>
                  </a:cubicBezTo>
                  <a:lnTo>
                    <a:pt x="436526" y="762014"/>
                  </a:lnTo>
                  <a:lnTo>
                    <a:pt x="297909" y="716490"/>
                  </a:lnTo>
                  <a:cubicBezTo>
                    <a:pt x="265142" y="705890"/>
                    <a:pt x="229629" y="705787"/>
                    <a:pt x="196329" y="716588"/>
                  </a:cubicBezTo>
                  <a:lnTo>
                    <a:pt x="154253" y="730403"/>
                  </a:lnTo>
                  <a:lnTo>
                    <a:pt x="154270" y="435222"/>
                  </a:lnTo>
                  <a:cubicBezTo>
                    <a:pt x="154471" y="301898"/>
                    <a:pt x="265395" y="193366"/>
                    <a:pt x="401503" y="193250"/>
                  </a:cubicBezTo>
                  <a:cubicBezTo>
                    <a:pt x="565872" y="193250"/>
                    <a:pt x="728865" y="216807"/>
                    <a:pt x="886106" y="263287"/>
                  </a:cubicBezTo>
                  <a:lnTo>
                    <a:pt x="1070299" y="317603"/>
                  </a:lnTo>
                  <a:cubicBezTo>
                    <a:pt x="1190867" y="353196"/>
                    <a:pt x="1315799" y="371232"/>
                    <a:pt x="1441664" y="371232"/>
                  </a:cubicBezTo>
                  <a:cubicBezTo>
                    <a:pt x="1627529" y="371232"/>
                    <a:pt x="1807569" y="332840"/>
                    <a:pt x="1976760" y="257128"/>
                  </a:cubicBezTo>
                  <a:cubicBezTo>
                    <a:pt x="2129325" y="188934"/>
                    <a:pt x="2291615" y="154344"/>
                    <a:pt x="2459177" y="154344"/>
                  </a:cubicBezTo>
                  <a:cubicBezTo>
                    <a:pt x="2626735" y="154344"/>
                    <a:pt x="2789099" y="188934"/>
                    <a:pt x="2941638" y="257128"/>
                  </a:cubicBezTo>
                  <a:cubicBezTo>
                    <a:pt x="3110824" y="332789"/>
                    <a:pt x="3290877" y="371181"/>
                    <a:pt x="3476819" y="371181"/>
                  </a:cubicBezTo>
                  <a:cubicBezTo>
                    <a:pt x="3602659" y="371181"/>
                    <a:pt x="3727594" y="353148"/>
                    <a:pt x="3848145" y="317620"/>
                  </a:cubicBezTo>
                  <a:lnTo>
                    <a:pt x="4032308" y="263304"/>
                  </a:lnTo>
                  <a:cubicBezTo>
                    <a:pt x="4189571" y="216824"/>
                    <a:pt x="4352620" y="193267"/>
                    <a:pt x="4516869" y="193267"/>
                  </a:cubicBezTo>
                  <a:cubicBezTo>
                    <a:pt x="4653129" y="193366"/>
                    <a:pt x="4764014" y="301945"/>
                    <a:pt x="4764100" y="435222"/>
                  </a:cubicBezTo>
                  <a:lnTo>
                    <a:pt x="4764100" y="730437"/>
                  </a:lnTo>
                  <a:lnTo>
                    <a:pt x="4721966" y="716605"/>
                  </a:lnTo>
                  <a:cubicBezTo>
                    <a:pt x="4689176" y="705873"/>
                    <a:pt x="4653386" y="705808"/>
                    <a:pt x="4620168" y="716640"/>
                  </a:cubicBezTo>
                  <a:lnTo>
                    <a:pt x="4481893" y="762031"/>
                  </a:lnTo>
                  <a:lnTo>
                    <a:pt x="4380523" y="612381"/>
                  </a:lnTo>
                  <a:cubicBezTo>
                    <a:pt x="4357206" y="577889"/>
                    <a:pt x="4321844" y="553929"/>
                    <a:pt x="4280739" y="544872"/>
                  </a:cubicBezTo>
                  <a:cubicBezTo>
                    <a:pt x="4215931" y="530706"/>
                    <a:pt x="4149726" y="523523"/>
                    <a:pt x="4083940" y="523523"/>
                  </a:cubicBezTo>
                  <a:cubicBezTo>
                    <a:pt x="3663571" y="523523"/>
                    <a:pt x="3292056" y="817366"/>
                    <a:pt x="3200630" y="1222181"/>
                  </a:cubicBezTo>
                  <a:cubicBezTo>
                    <a:pt x="3197098" y="1237736"/>
                    <a:pt x="3194085" y="1253360"/>
                    <a:pt x="3191389" y="1269197"/>
                  </a:cubicBezTo>
                  <a:close/>
                  <a:moveTo>
                    <a:pt x="4353606" y="1897172"/>
                  </a:moveTo>
                  <a:cubicBezTo>
                    <a:pt x="4085196" y="1897172"/>
                    <a:pt x="3920951" y="1719361"/>
                    <a:pt x="3920951" y="1622534"/>
                  </a:cubicBezTo>
                  <a:cubicBezTo>
                    <a:pt x="3920951" y="1525674"/>
                    <a:pt x="4085200" y="1347846"/>
                    <a:pt x="4353606" y="1347846"/>
                  </a:cubicBezTo>
                  <a:cubicBezTo>
                    <a:pt x="4622011" y="1347846"/>
                    <a:pt x="4786217" y="1525708"/>
                    <a:pt x="4786217" y="1622534"/>
                  </a:cubicBezTo>
                  <a:cubicBezTo>
                    <a:pt x="4786260" y="1719361"/>
                    <a:pt x="4621968" y="1897172"/>
                    <a:pt x="4353606" y="1897172"/>
                  </a:cubicBezTo>
                  <a:close/>
                </a:path>
              </a:pathLst>
            </a:custGeom>
            <a:grpFill/>
            <a:ln w="3175" cap="flat">
              <a:solidFill>
                <a:srgbClr val="FFFFFF"/>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grpSp>
      <p:sp>
        <p:nvSpPr>
          <p:cNvPr id="30" name="Footer Placeholder 3">
            <a:extLst>
              <a:ext uri="{FF2B5EF4-FFF2-40B4-BE49-F238E27FC236}">
                <a16:creationId xmlns:a16="http://schemas.microsoft.com/office/drawing/2014/main" id="{A485D9B8-5BAC-B12D-723F-68D37543ECDE}"/>
              </a:ext>
            </a:extLst>
          </p:cNvPr>
          <p:cNvSpPr txBox="1">
            <a:spLocks/>
          </p:cNvSpPr>
          <p:nvPr/>
        </p:nvSpPr>
        <p:spPr>
          <a:xfrm>
            <a:off x="1446963" y="5768864"/>
            <a:ext cx="7507852" cy="793716"/>
          </a:xfrm>
          <a:prstGeom prst="rect">
            <a:avLst/>
          </a:prstGeom>
        </p:spPr>
        <p:txBody>
          <a:bodyPr vert="horz" lIns="0" tIns="0" rIns="121920" bIns="0" rtlCol="0" anchor="b" anchorCtr="0"/>
          <a:lstStyle>
            <a:defPPr>
              <a:defRPr lang="en-US"/>
            </a:defPPr>
            <a:lvl1pPr marL="0" algn="l" defTabSz="457200" rtl="0" eaLnBrk="1" latinLnBrk="0" hangingPunct="1">
              <a:defRPr sz="7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609585">
              <a:defRPr/>
            </a:pPr>
            <a:br>
              <a:rPr kumimoji="0" lang="en-US" sz="900" i="0" u="none" strike="noStrike" kern="1200" cap="none" spc="0" normalizeH="0" baseline="0" noProof="0">
                <a:ln>
                  <a:noFill/>
                </a:ln>
                <a:solidFill>
                  <a:srgbClr val="3F4444"/>
                </a:solidFill>
                <a:effectLst/>
                <a:highlight>
                  <a:srgbClr val="FFFF00"/>
                </a:highlight>
                <a:uLnTx/>
                <a:uFillTx/>
                <a:latin typeface="Arial"/>
                <a:ea typeface="+mn-ea"/>
                <a:cs typeface="+mn-cs"/>
              </a:rPr>
            </a:br>
            <a:r>
              <a:rPr lang="en-US" sz="900" baseline="30000">
                <a:solidFill>
                  <a:srgbClr val="3F4444"/>
                </a:solidFill>
              </a:rPr>
              <a:t>a</a:t>
            </a:r>
            <a:r>
              <a:rPr kumimoji="0" lang="en-US" sz="900" i="0" u="none" strike="noStrike" kern="1200" cap="none" spc="0" normalizeH="0" baseline="0" noProof="0">
                <a:ln>
                  <a:noFill/>
                </a:ln>
                <a:solidFill>
                  <a:srgbClr val="3F4444"/>
                </a:solidFill>
                <a:effectLst/>
                <a:uLnTx/>
                <a:uFillTx/>
                <a:latin typeface="Arial"/>
                <a:ea typeface="+mn-ea"/>
                <a:cs typeface="+mn-cs"/>
              </a:rPr>
              <a:t>By central assessment (ASCO/CAP gastric cancer scoring</a:t>
            </a:r>
            <a:r>
              <a:rPr kumimoji="0" lang="en-US" sz="900" i="0" u="none" strike="noStrike" kern="1200" cap="none" spc="0" normalizeH="0" baseline="30000" noProof="0">
                <a:ln>
                  <a:noFill/>
                </a:ln>
                <a:solidFill>
                  <a:srgbClr val="3F4444"/>
                </a:solidFill>
                <a:effectLst/>
                <a:uLnTx/>
                <a:uFillTx/>
                <a:latin typeface="Arial"/>
                <a:ea typeface="+mn-ea"/>
                <a:cs typeface="+mn-cs"/>
              </a:rPr>
              <a:t>1,2</a:t>
            </a:r>
            <a:r>
              <a:rPr kumimoji="0" lang="en-US" sz="900" i="0" u="none" strike="noStrike" kern="1200" cap="none" spc="0" normalizeH="0" baseline="0" noProof="0">
                <a:ln>
                  <a:noFill/>
                </a:ln>
                <a:solidFill>
                  <a:srgbClr val="3F4444"/>
                </a:solidFill>
                <a:effectLst/>
                <a:uLnTx/>
                <a:uFillTx/>
                <a:latin typeface="Arial"/>
                <a:ea typeface="+mn-ea"/>
                <a:cs typeface="+mn-cs"/>
              </a:rPr>
              <a:t>) as predefined in each cohort. </a:t>
            </a:r>
            <a:r>
              <a:rPr lang="en-US" sz="900" baseline="30000">
                <a:solidFill>
                  <a:srgbClr val="3F4444"/>
                </a:solidFill>
              </a:rPr>
              <a:t>b</a:t>
            </a:r>
            <a:r>
              <a:rPr kumimoji="0" lang="en-US" sz="900" i="0" u="none" strike="noStrike" kern="1200" cap="none" spc="0" normalizeH="0" baseline="0" noProof="0">
                <a:ln>
                  <a:noFill/>
                </a:ln>
                <a:solidFill>
                  <a:srgbClr val="3F4444"/>
                </a:solidFill>
                <a:effectLst/>
                <a:uLnTx/>
                <a:uFillTx/>
                <a:latin typeface="Arial"/>
                <a:ea typeface="+mn-ea"/>
                <a:cs typeface="+mn-cs"/>
              </a:rPr>
              <a:t>Any metastatic or advanced solid tumor that is HER2 IHC 3+ excluding breast, gastric, or colorectal cancer. Patients with NSCLC could be included. </a:t>
            </a:r>
            <a:r>
              <a:rPr kumimoji="0" lang="en-US" sz="900" i="0" u="none" strike="noStrike" kern="1200" cap="none" spc="0" normalizeH="0" baseline="30000" noProof="0" err="1">
                <a:ln>
                  <a:noFill/>
                </a:ln>
                <a:solidFill>
                  <a:srgbClr val="3F4444"/>
                </a:solidFill>
                <a:effectLst/>
                <a:uLnTx/>
                <a:uFillTx/>
                <a:latin typeface="Arial"/>
                <a:ea typeface="+mn-ea"/>
                <a:cs typeface="+mn-cs"/>
              </a:rPr>
              <a:t>c</a:t>
            </a:r>
            <a:r>
              <a:rPr kumimoji="0" lang="en-US" sz="900" i="0" u="none" strike="noStrike" kern="1200" cap="none" spc="0" normalizeH="0" baseline="0" noProof="0" err="1">
                <a:ln>
                  <a:noFill/>
                </a:ln>
                <a:solidFill>
                  <a:srgbClr val="3F4444"/>
                </a:solidFill>
                <a:effectLst/>
                <a:uLnTx/>
                <a:uFillTx/>
                <a:latin typeface="Arial"/>
                <a:ea typeface="+mn-ea"/>
                <a:cs typeface="+mn-cs"/>
              </a:rPr>
              <a:t>Any</a:t>
            </a:r>
            <a:r>
              <a:rPr kumimoji="0" lang="en-US" sz="900" i="0" u="none" strike="noStrike" kern="1200" cap="none" spc="0" normalizeH="0" baseline="0" noProof="0">
                <a:ln>
                  <a:noFill/>
                </a:ln>
                <a:solidFill>
                  <a:srgbClr val="3F4444"/>
                </a:solidFill>
                <a:effectLst/>
                <a:uLnTx/>
                <a:uFillTx/>
                <a:latin typeface="Arial"/>
                <a:ea typeface="+mn-ea"/>
                <a:cs typeface="+mn-cs"/>
              </a:rPr>
              <a:t> metastatic or advanced solid tumor that is HER2 IHC 2+/ISH+ excluding breast, gastric, or colorectal cancer. Patients with NSCLC could be included.</a:t>
            </a:r>
            <a:endParaRPr kumimoji="0" lang="en-US" sz="900" i="0" u="none" strike="noStrike" kern="1200" cap="none" spc="0" normalizeH="0" baseline="30000" noProof="0">
              <a:ln>
                <a:noFill/>
              </a:ln>
              <a:solidFill>
                <a:srgbClr val="3F4444"/>
              </a:solidFill>
              <a:effectLst/>
              <a:uLnTx/>
              <a:uFillTx/>
              <a:latin typeface="Arial"/>
              <a:ea typeface="+mn-ea"/>
              <a:cs typeface="+mn-cs"/>
            </a:endParaRPr>
          </a:p>
          <a:p>
            <a:pPr lvl="0" defTabSz="609585">
              <a:defRPr/>
            </a:pPr>
            <a:r>
              <a:rPr kumimoji="0" lang="en-US" sz="900" i="0" u="none" strike="noStrike" kern="1200" cap="none" spc="0" normalizeH="0" baseline="0" noProof="0">
                <a:ln>
                  <a:noFill/>
                </a:ln>
                <a:solidFill>
                  <a:srgbClr val="3F4444"/>
                </a:solidFill>
                <a:effectLst/>
                <a:uLnTx/>
                <a:uFillTx/>
                <a:latin typeface="Arial"/>
                <a:ea typeface="+mn-ea"/>
                <a:cs typeface="+mn-cs"/>
              </a:rPr>
              <a:t>1. </a:t>
            </a:r>
            <a:r>
              <a:rPr kumimoji="0" lang="en-US" sz="900" i="0" u="none" strike="noStrike" kern="1200" cap="none" spc="0" normalizeH="0" baseline="0" noProof="0" err="1">
                <a:ln>
                  <a:noFill/>
                </a:ln>
                <a:solidFill>
                  <a:srgbClr val="3F4444"/>
                </a:solidFill>
                <a:effectLst/>
                <a:uLnTx/>
                <a:uFillTx/>
                <a:latin typeface="Arial"/>
                <a:ea typeface="+mn-ea"/>
                <a:cs typeface="+mn-cs"/>
              </a:rPr>
              <a:t>ClinicalTrials.gov</a:t>
            </a:r>
            <a:r>
              <a:rPr kumimoji="0" lang="en-US" sz="900" i="0" u="none" strike="noStrike" kern="1200" cap="none" spc="0" normalizeH="0" baseline="0" noProof="0">
                <a:ln>
                  <a:noFill/>
                </a:ln>
                <a:solidFill>
                  <a:srgbClr val="3F4444"/>
                </a:solidFill>
                <a:effectLst/>
                <a:uLnTx/>
                <a:uFillTx/>
                <a:latin typeface="Arial"/>
                <a:ea typeface="+mn-ea"/>
                <a:cs typeface="+mn-cs"/>
              </a:rPr>
              <a:t> identifier: NCT04482309. 2. </a:t>
            </a:r>
            <a:r>
              <a:rPr lang="en-US" sz="900">
                <a:solidFill>
                  <a:srgbClr val="3F4444"/>
                </a:solidFill>
              </a:rPr>
              <a:t>Hofmann M, et al. </a:t>
            </a:r>
            <a:r>
              <a:rPr lang="en-US" sz="900" i="1">
                <a:solidFill>
                  <a:srgbClr val="3F4444"/>
                </a:solidFill>
              </a:rPr>
              <a:t>Histopathology</a:t>
            </a:r>
            <a:r>
              <a:rPr lang="en-US" sz="900">
                <a:solidFill>
                  <a:srgbClr val="3F4444"/>
                </a:solidFill>
              </a:rPr>
              <a:t>. 2008;52(7):797-805</a:t>
            </a:r>
            <a:r>
              <a:rPr kumimoji="0" lang="en-US" sz="900" i="0" u="none" strike="noStrike" kern="1200" cap="none" spc="0" normalizeH="0" baseline="0" noProof="0">
                <a:ln>
                  <a:noFill/>
                </a:ln>
                <a:solidFill>
                  <a:srgbClr val="3F4444"/>
                </a:solidFill>
                <a:effectLst/>
                <a:uLnTx/>
                <a:uFillTx/>
                <a:latin typeface="Arial"/>
                <a:ea typeface="+mn-ea"/>
                <a:cs typeface="+mn-cs"/>
              </a:rPr>
              <a:t>. </a:t>
            </a:r>
            <a:endParaRPr kumimoji="0" lang="en-US" sz="900" i="0" u="none" strike="noStrike" kern="1200" cap="none" spc="0" normalizeH="0" baseline="0" noProof="0">
              <a:ln>
                <a:noFill/>
              </a:ln>
              <a:solidFill>
                <a:srgbClr val="3F4444"/>
              </a:solidFill>
              <a:effectLst/>
              <a:highlight>
                <a:srgbClr val="FFFF00"/>
              </a:highlight>
              <a:uLnTx/>
              <a:uFillTx/>
              <a:latin typeface="Arial"/>
              <a:ea typeface="+mn-ea"/>
              <a:cs typeface="+mn-cs"/>
            </a:endParaRPr>
          </a:p>
        </p:txBody>
      </p:sp>
      <p:sp>
        <p:nvSpPr>
          <p:cNvPr id="5" name="Text Placeholder 15">
            <a:extLst>
              <a:ext uri="{FF2B5EF4-FFF2-40B4-BE49-F238E27FC236}">
                <a16:creationId xmlns:a16="http://schemas.microsoft.com/office/drawing/2014/main" id="{9ECD588F-0378-1710-FF26-1EB2BBFFFCEA}"/>
              </a:ext>
            </a:extLst>
          </p:cNvPr>
          <p:cNvSpPr txBox="1">
            <a:spLocks/>
          </p:cNvSpPr>
          <p:nvPr/>
        </p:nvSpPr>
        <p:spPr>
          <a:xfrm>
            <a:off x="431800" y="1137192"/>
            <a:ext cx="10556003" cy="651859"/>
          </a:xfrm>
          <a:prstGeom prst="rect">
            <a:avLst/>
          </a:prstGeom>
        </p:spPr>
        <p:txBody>
          <a:bodyPr anchor="ctr">
            <a:norm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Nunito Sans" panose="00000500000000000000" pitchFamily="2" charset="0"/>
              <a:buChar char="‒"/>
              <a:defRPr sz="16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Nunito Sans" panose="00000500000000000000" pitchFamily="2"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
                <a:srgbClr val="68D2DF"/>
              </a:buClr>
              <a:buSzTx/>
              <a:buFont typeface="Arial" panose="020B0604020202020204" pitchFamily="34" charset="0"/>
              <a:buNone/>
              <a:tabLst/>
              <a:defRPr/>
            </a:pPr>
            <a:endParaRPr kumimoji="0" lang="en-US" sz="2133" b="0" i="0" u="none" strike="noStrike" kern="1200" cap="none" spc="0" normalizeH="0" baseline="0" noProof="0">
              <a:ln>
                <a:noFill/>
              </a:ln>
              <a:solidFill>
                <a:srgbClr val="3F4444"/>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E84404C8-94BF-9056-B05C-651CE9FF49F1}"/>
              </a:ext>
            </a:extLst>
          </p:cNvPr>
          <p:cNvSpPr txBox="1">
            <a:spLocks/>
          </p:cNvSpPr>
          <p:nvPr/>
        </p:nvSpPr>
        <p:spPr>
          <a:xfrm>
            <a:off x="2919991" y="3065502"/>
            <a:ext cx="5117543" cy="4335220"/>
          </a:xfrm>
          <a:prstGeom prst="rect">
            <a:avLst/>
          </a:prstGeom>
        </p:spPr>
        <p:txBody>
          <a:bodyPr>
            <a:norm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Nunito Sans" panose="00000500000000000000" pitchFamily="2" charset="0"/>
              <a:buChar char="‒"/>
              <a:defRPr sz="16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Nunito Sans" panose="00000500000000000000" pitchFamily="2"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10000"/>
              </a:lnSpc>
              <a:spcBef>
                <a:spcPts val="1000"/>
              </a:spcBef>
              <a:spcAft>
                <a:spcPts val="0"/>
              </a:spcAft>
              <a:buClr>
                <a:srgbClr val="68D2DF"/>
              </a:buClr>
              <a:buSzTx/>
              <a:buFont typeface="Arial" panose="020B0604020202020204" pitchFamily="34" charset="0"/>
              <a:buNone/>
              <a:tabLst/>
              <a:defRPr/>
            </a:pPr>
            <a:endParaRPr kumimoji="0" lang="en-US" sz="1600" b="0" i="0" u="none" strike="noStrike" kern="1200" cap="none" spc="0" normalizeH="0" baseline="0" noProof="0">
              <a:ln>
                <a:noFill/>
              </a:ln>
              <a:solidFill>
                <a:srgbClr val="3F4444"/>
              </a:solidFill>
              <a:effectLst/>
              <a:uLnTx/>
              <a:uFillTx/>
              <a:latin typeface="Arial"/>
              <a:ea typeface="+mn-ea"/>
              <a:cs typeface="+mn-cs"/>
            </a:endParaRPr>
          </a:p>
        </p:txBody>
      </p:sp>
      <p:sp>
        <p:nvSpPr>
          <p:cNvPr id="9" name="Subtitle 2">
            <a:extLst>
              <a:ext uri="{FF2B5EF4-FFF2-40B4-BE49-F238E27FC236}">
                <a16:creationId xmlns:a16="http://schemas.microsoft.com/office/drawing/2014/main" id="{AC9B51A5-28AD-77E9-17FE-B9230484BDBC}"/>
              </a:ext>
            </a:extLst>
          </p:cNvPr>
          <p:cNvSpPr txBox="1">
            <a:spLocks/>
          </p:cNvSpPr>
          <p:nvPr/>
        </p:nvSpPr>
        <p:spPr>
          <a:xfrm>
            <a:off x="9629915" y="1752508"/>
            <a:ext cx="2194227" cy="2512353"/>
          </a:xfrm>
          <a:prstGeom prst="rect">
            <a:avLst/>
          </a:prstGeom>
          <a:noFill/>
          <a:ln w="76200">
            <a:noFill/>
          </a:ln>
        </p:spPr>
        <p:txBody>
          <a:bodyPr anchor="t">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4334773" rtl="0" eaLnBrk="1" fontAlgn="auto" latinLnBrk="0" hangingPunct="1">
              <a:lnSpc>
                <a:spcPct val="100000"/>
              </a:lnSpc>
              <a:spcBef>
                <a:spcPts val="0"/>
              </a:spcBef>
              <a:spcAft>
                <a:spcPts val="400"/>
              </a:spcAft>
              <a:buClrTx/>
              <a:buSzTx/>
              <a:buFontTx/>
              <a:buNone/>
              <a:tabLst/>
              <a:defRPr/>
            </a:pPr>
            <a:r>
              <a:rPr kumimoji="0" lang="en-US" sz="1467"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Primary endpoint</a:t>
            </a:r>
          </a:p>
          <a:p>
            <a:pPr marL="192613" marR="0" lvl="0" indent="-192613" algn="l" defTabSz="4334773" rtl="0" eaLnBrk="1" fontAlgn="auto" latinLnBrk="0" hangingPunct="1">
              <a:lnSpc>
                <a:spcPct val="100000"/>
              </a:lnSpc>
              <a:spcBef>
                <a:spcPts val="0"/>
              </a:spcBef>
              <a:spcAft>
                <a:spcPts val="800"/>
              </a:spcAft>
              <a:buClr>
                <a:srgbClr val="68D2DF">
                  <a:lumMod val="75000"/>
                </a:srgbClr>
              </a:buClr>
              <a:buSzTx/>
              <a:buFont typeface="Arial" panose="020B0604020202020204" pitchFamily="34" charset="0"/>
              <a:buChar char="•"/>
              <a:tabLst/>
              <a:defRPr/>
            </a:pPr>
            <a:r>
              <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Confirmed ORR </a:t>
            </a:r>
            <a:br>
              <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br>
            <a:r>
              <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(investigator)</a:t>
            </a:r>
            <a:endParaRPr kumimoji="0" lang="en-US" sz="1467"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endParaRPr>
          </a:p>
          <a:p>
            <a:pPr marL="0" marR="0" lvl="0" indent="0" algn="l" defTabSz="4334773" rtl="0" eaLnBrk="1" fontAlgn="auto" latinLnBrk="0" hangingPunct="1">
              <a:lnSpc>
                <a:spcPct val="100000"/>
              </a:lnSpc>
              <a:spcBef>
                <a:spcPts val="0"/>
              </a:spcBef>
              <a:spcAft>
                <a:spcPts val="400"/>
              </a:spcAft>
              <a:buClrTx/>
              <a:buSzTx/>
              <a:buFontTx/>
              <a:buNone/>
              <a:tabLst/>
              <a:defRPr/>
            </a:pPr>
            <a:r>
              <a:rPr kumimoji="0" lang="en-US" sz="1467"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Secondary endpoints</a:t>
            </a:r>
            <a:endParaRPr kumimoji="0" lang="en-US" sz="1467" b="1" i="0" u="none" strike="noStrike" kern="0" cap="none" spc="0" normalizeH="0" baseline="30000" noProof="0">
              <a:ln>
                <a:noFill/>
              </a:ln>
              <a:solidFill>
                <a:schemeClr val="tx1"/>
              </a:solidFill>
              <a:effectLst/>
              <a:uLnTx/>
              <a:uFillTx/>
              <a:latin typeface="Arial" panose="020B0604020202020204" pitchFamily="34" charset="0"/>
              <a:cs typeface="Arial" panose="020B0604020202020204" pitchFamily="34" charset="0"/>
              <a:sym typeface="Calibri"/>
            </a:endParaRPr>
          </a:p>
          <a:p>
            <a:pPr marL="192613" marR="0" lvl="0" indent="-192613" algn="l" defTabSz="4334773" rtl="0" eaLnBrk="1" fontAlgn="auto" latinLnBrk="0" hangingPunct="1">
              <a:lnSpc>
                <a:spcPct val="100000"/>
              </a:lnSpc>
              <a:spcBef>
                <a:spcPts val="0"/>
              </a:spcBef>
              <a:spcAft>
                <a:spcPts val="400"/>
              </a:spcAft>
              <a:buClr>
                <a:srgbClr val="68D2DF">
                  <a:lumMod val="75000"/>
                </a:srgbClr>
              </a:buClr>
              <a:buSzTx/>
              <a:buFont typeface="Arial" panose="020B0604020202020204" pitchFamily="34" charset="0"/>
              <a:buChar char="•"/>
              <a:tabLst/>
              <a:defRPr/>
            </a:pPr>
            <a:r>
              <a:rPr kumimoji="0" lang="en-US" sz="1467" b="0" i="0" u="none" strike="noStrike" kern="0" cap="none" spc="0" normalizeH="0" baseline="0" noProof="0" err="1">
                <a:ln>
                  <a:noFill/>
                </a:ln>
                <a:solidFill>
                  <a:schemeClr val="tx1"/>
                </a:solidFill>
                <a:effectLst/>
                <a:uLnTx/>
                <a:uFillTx/>
                <a:latin typeface="Arial" panose="020B0604020202020204" pitchFamily="34" charset="0"/>
                <a:cs typeface="Arial" panose="020B0604020202020204" pitchFamily="34" charset="0"/>
                <a:sym typeface="Calibri"/>
              </a:rPr>
              <a:t>DoR</a:t>
            </a:r>
            <a:r>
              <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 DCR, PFS, OS </a:t>
            </a:r>
            <a:endParaRPr kumimoji="0" lang="en-US" sz="1467" b="1"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endParaRPr>
          </a:p>
          <a:p>
            <a:pPr marL="192613" marR="0" lvl="0" indent="-192613" algn="l" defTabSz="4334773" rtl="0" eaLnBrk="1" fontAlgn="auto" latinLnBrk="0" hangingPunct="1">
              <a:lnSpc>
                <a:spcPct val="100000"/>
              </a:lnSpc>
              <a:spcBef>
                <a:spcPts val="0"/>
              </a:spcBef>
              <a:spcAft>
                <a:spcPts val="400"/>
              </a:spcAft>
              <a:buClr>
                <a:srgbClr val="68D2DF">
                  <a:lumMod val="75000"/>
                </a:srgbClr>
              </a:buClr>
              <a:buSzTx/>
              <a:buFont typeface="Arial" panose="020B0604020202020204" pitchFamily="34" charset="0"/>
              <a:buChar char="•"/>
              <a:tabLst/>
              <a:defRPr/>
            </a:pPr>
            <a:r>
              <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rPr>
              <a:t>Safety</a:t>
            </a:r>
          </a:p>
          <a:p>
            <a:pPr marL="192613" marR="0" lvl="0" indent="-192613" algn="l" defTabSz="4334773" rtl="0" eaLnBrk="1" fontAlgn="auto" latinLnBrk="0" hangingPunct="1">
              <a:lnSpc>
                <a:spcPct val="100000"/>
              </a:lnSpc>
              <a:spcBef>
                <a:spcPts val="0"/>
              </a:spcBef>
              <a:spcAft>
                <a:spcPts val="400"/>
              </a:spcAft>
              <a:buClr>
                <a:srgbClr val="3F4444"/>
              </a:buClr>
              <a:buSzTx/>
              <a:buFont typeface="Arial" panose="020B0604020202020204" pitchFamily="34" charset="0"/>
              <a:buChar char="•"/>
              <a:tabLst/>
              <a:defRPr/>
            </a:pPr>
            <a:endParaRPr kumimoji="0" lang="en-US" sz="1467"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Calibri"/>
            </a:endParaRPr>
          </a:p>
        </p:txBody>
      </p:sp>
      <p:sp>
        <p:nvSpPr>
          <p:cNvPr id="11" name="object 205">
            <a:extLst>
              <a:ext uri="{FF2B5EF4-FFF2-40B4-BE49-F238E27FC236}">
                <a16:creationId xmlns:a16="http://schemas.microsoft.com/office/drawing/2014/main" id="{6C36165E-BF01-4D6E-4961-07B239104F95}"/>
              </a:ext>
            </a:extLst>
          </p:cNvPr>
          <p:cNvSpPr/>
          <p:nvPr/>
        </p:nvSpPr>
        <p:spPr>
          <a:xfrm>
            <a:off x="5088012" y="2530836"/>
            <a:ext cx="1609360" cy="624401"/>
          </a:xfrm>
          <a:prstGeom prst="roundRect">
            <a:avLst>
              <a:gd name="adj" fmla="val 10232"/>
            </a:avLst>
          </a:prstGeom>
          <a:solidFill>
            <a:schemeClr val="accent2"/>
          </a:solidFill>
          <a:ln>
            <a:noFill/>
          </a:ln>
        </p:spPr>
        <p:txBody>
          <a:bodyPr wrap="square"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T-DXd</a:t>
            </a:r>
            <a:r>
              <a:rPr kumimoji="0" lang="en-US" sz="1467"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5.4 mg/kg Q3W</a:t>
            </a:r>
          </a:p>
        </p:txBody>
      </p:sp>
      <p:pic>
        <p:nvPicPr>
          <p:cNvPr id="14" name="Picture 18" descr="cancer Icon 4331582">
            <a:extLst>
              <a:ext uri="{FF2B5EF4-FFF2-40B4-BE49-F238E27FC236}">
                <a16:creationId xmlns:a16="http://schemas.microsoft.com/office/drawing/2014/main" id="{CF255C9F-4C26-2BF1-ECC3-3CEC4CB87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0166" y="3294166"/>
            <a:ext cx="492381" cy="49238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80401389-F403-6A2C-9315-9F8AF5D87011}"/>
              </a:ext>
            </a:extLst>
          </p:cNvPr>
          <p:cNvSpPr/>
          <p:nvPr/>
        </p:nvSpPr>
        <p:spPr>
          <a:xfrm>
            <a:off x="6961337" y="3903963"/>
            <a:ext cx="4735799" cy="880594"/>
          </a:xfrm>
          <a:prstGeom prst="roundRect">
            <a:avLst>
              <a:gd name="adj" fmla="val 0"/>
            </a:avLst>
          </a:prstGeom>
          <a:solidFill>
            <a:schemeClr val="accent1">
              <a:lumMod val="20000"/>
              <a:lumOff val="80000"/>
            </a:scheme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Study status: Ongoing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Estimated Primary Completion data: July 30, 3027</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Data readout: None </a:t>
            </a:r>
            <a:endParaRPr kumimoji="0" lang="en-US" sz="1467" b="0" i="0" u="none" strike="noStrike" kern="1200" cap="none" spc="0" normalizeH="0" baseline="0" noProof="0">
              <a:ln>
                <a:noFill/>
              </a:ln>
              <a:solidFill>
                <a:srgbClr val="3F4444"/>
              </a:solidFill>
              <a:effectLst/>
              <a:uLnTx/>
              <a:uFillTx/>
              <a:latin typeface="Arial"/>
              <a:ea typeface="+mn-ea"/>
              <a:cs typeface="+mn-cs"/>
            </a:endParaRPr>
          </a:p>
        </p:txBody>
      </p:sp>
      <p:sp>
        <p:nvSpPr>
          <p:cNvPr id="10" name="Content Placeholder 5">
            <a:extLst>
              <a:ext uri="{FF2B5EF4-FFF2-40B4-BE49-F238E27FC236}">
                <a16:creationId xmlns:a16="http://schemas.microsoft.com/office/drawing/2014/main" id="{F8681B6D-B04B-A6F0-214D-419538AE8A24}"/>
              </a:ext>
            </a:extLst>
          </p:cNvPr>
          <p:cNvSpPr txBox="1">
            <a:spLocks/>
          </p:cNvSpPr>
          <p:nvPr/>
        </p:nvSpPr>
        <p:spPr>
          <a:xfrm>
            <a:off x="434759" y="1499191"/>
            <a:ext cx="3927273" cy="4335220"/>
          </a:xfrm>
          <a:prstGeom prst="rect">
            <a:avLst/>
          </a:prstGeom>
        </p:spPr>
        <p:txBody>
          <a:bodyPr>
            <a:normAutofit/>
          </a:bodyPr>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Nunito Sans" panose="00000500000000000000" pitchFamily="2" charset="0"/>
              <a:buChar char="‒"/>
              <a:defRPr sz="16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Nunito Sans" panose="00000500000000000000" pitchFamily="2" charset="0"/>
              <a:buChar char="‒"/>
              <a:defRPr sz="120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10000"/>
              </a:lnSpc>
              <a:spcBef>
                <a:spcPts val="1000"/>
              </a:spcBef>
              <a:spcAft>
                <a:spcPts val="0"/>
              </a:spcAft>
              <a:buClr>
                <a:schemeClr val="accent1"/>
              </a:buClr>
              <a:buSzTx/>
              <a:buFont typeface="Arial" panose="020B0604020202020204" pitchFamily="34" charset="0"/>
              <a:buNone/>
              <a:tabLst/>
              <a:defRPr/>
            </a:pPr>
            <a:r>
              <a:rPr kumimoji="0" lang="en-US" sz="1500" b="1" i="0" u="none" strike="noStrike" kern="1200" cap="none" spc="0" normalizeH="0" baseline="0" noProof="0">
                <a:ln>
                  <a:noFill/>
                </a:ln>
                <a:solidFill>
                  <a:schemeClr val="tx1"/>
                </a:solidFill>
                <a:effectLst/>
                <a:uLnTx/>
                <a:uFillTx/>
                <a:latin typeface="Arial"/>
                <a:ea typeface="+mn-ea"/>
                <a:cs typeface="+mn-cs"/>
              </a:rPr>
              <a:t>Key eligibility criteria</a:t>
            </a:r>
            <a:r>
              <a:rPr kumimoji="0" lang="en-US" sz="1500" b="1" i="0" u="none" strike="noStrike" kern="1200" cap="none" spc="0" normalizeH="0" baseline="30000" noProof="0">
                <a:ln>
                  <a:noFill/>
                </a:ln>
                <a:solidFill>
                  <a:schemeClr val="tx1"/>
                </a:solidFill>
                <a:effectLst/>
                <a:uLnTx/>
                <a:uFillTx/>
                <a:latin typeface="Arial"/>
                <a:ea typeface="+mn-ea"/>
                <a:cs typeface="+mn-cs"/>
              </a:rPr>
              <a:t>1,2</a:t>
            </a: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latin typeface="Arial"/>
                <a:ea typeface="+mn-ea"/>
                <a:cs typeface="+mn-cs"/>
              </a:rPr>
              <a:t>Locally advanced, unresectable, or metastatic solid tumors not eligible for curative therapy </a:t>
            </a: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latin typeface="Arial"/>
                <a:ea typeface="+mn-ea"/>
                <a:cs typeface="+mn-cs"/>
              </a:rPr>
              <a:t>2L+ patient population </a:t>
            </a: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latin typeface="Arial"/>
                <a:ea typeface="+mn-ea"/>
                <a:cs typeface="+mn-cs"/>
              </a:rPr>
              <a:t>HER2 expression (IHC and ISH)</a:t>
            </a:r>
            <a:r>
              <a:rPr kumimoji="0" lang="en-US" sz="1300" b="0" i="0" u="none" strike="noStrike" kern="1200" cap="none" spc="0" normalizeH="0" baseline="30000" noProof="0">
                <a:ln>
                  <a:noFill/>
                </a:ln>
                <a:solidFill>
                  <a:schemeClr val="tx1"/>
                </a:solidFill>
                <a:effectLst/>
                <a:uLnTx/>
                <a:uFillTx/>
                <a:latin typeface="Arial"/>
                <a:ea typeface="+mn-ea"/>
                <a:cs typeface="+mn-cs"/>
              </a:rPr>
              <a:t>a</a:t>
            </a: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latin typeface="Arial"/>
                <a:ea typeface="+mn-ea"/>
                <a:cs typeface="+mn-cs"/>
              </a:rPr>
              <a:t>Prior HER2-targeted therapy allowed</a:t>
            </a:r>
          </a:p>
          <a:p>
            <a:pPr marL="213779" marR="0" lvl="0" indent="-213779" algn="l" defTabSz="914377" rtl="0" eaLnBrk="1" fontAlgn="auto" latinLnBrk="0" hangingPunct="1">
              <a:lnSpc>
                <a:spcPct val="110000"/>
              </a:lnSpc>
              <a:spcBef>
                <a:spcPts val="0"/>
              </a:spcBef>
              <a:spcAft>
                <a:spcPts val="400"/>
              </a:spcAft>
              <a:buClr>
                <a:schemeClr val="accent1"/>
              </a:buClr>
              <a:buSzTx/>
              <a:buFont typeface="Arial" panose="020B0604020202020204" pitchFamily="34" charset="0"/>
              <a:buChar char="•"/>
              <a:tabLst/>
              <a:defRPr/>
            </a:pPr>
            <a:r>
              <a:rPr kumimoji="0" lang="en-US" sz="1300" b="0" i="0" u="none" strike="noStrike" kern="1200" cap="none" spc="0" normalizeH="0" baseline="0" noProof="0">
                <a:ln>
                  <a:noFill/>
                </a:ln>
                <a:solidFill>
                  <a:schemeClr val="tx1"/>
                </a:solidFill>
                <a:effectLst/>
                <a:uLnTx/>
                <a:uFillTx/>
                <a:latin typeface="Arial"/>
                <a:ea typeface="+mn-ea"/>
                <a:cs typeface="+mn-cs"/>
              </a:rPr>
              <a:t>WHO/ECOG PS 0-1</a:t>
            </a:r>
          </a:p>
        </p:txBody>
      </p:sp>
      <p:sp>
        <p:nvSpPr>
          <p:cNvPr id="12" name="Rectangle: Rounded Corners 14">
            <a:extLst>
              <a:ext uri="{FF2B5EF4-FFF2-40B4-BE49-F238E27FC236}">
                <a16:creationId xmlns:a16="http://schemas.microsoft.com/office/drawing/2014/main" id="{B7035CA0-95B5-1687-9692-C0C1BCEF45F9}"/>
              </a:ext>
            </a:extLst>
          </p:cNvPr>
          <p:cNvSpPr/>
          <p:nvPr/>
        </p:nvSpPr>
        <p:spPr>
          <a:xfrm>
            <a:off x="520260" y="977134"/>
            <a:ext cx="11176876" cy="449513"/>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Part 2</a:t>
            </a:r>
            <a:r>
              <a:rPr kumimoji="0" lang="en-GB" sz="1867"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1,2</a:t>
            </a:r>
            <a:endParaRPr kumimoji="0" lang="en-GB" sz="1867"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itle 1">
            <a:extLst>
              <a:ext uri="{FF2B5EF4-FFF2-40B4-BE49-F238E27FC236}">
                <a16:creationId xmlns:a16="http://schemas.microsoft.com/office/drawing/2014/main" id="{86802B05-9DB8-9C82-ADEE-BAD4E2BA71D9}"/>
              </a:ext>
            </a:extLst>
          </p:cNvPr>
          <p:cNvSpPr>
            <a:spLocks noGrp="1"/>
          </p:cNvSpPr>
          <p:nvPr>
            <p:ph type="title"/>
          </p:nvPr>
        </p:nvSpPr>
        <p:spPr>
          <a:xfrm>
            <a:off x="431800" y="206057"/>
            <a:ext cx="11625436" cy="721992"/>
          </a:xfrm>
        </p:spPr>
        <p:txBody>
          <a:bodyPr>
            <a:normAutofit fontScale="90000"/>
          </a:bodyPr>
          <a:lstStyle/>
          <a:p>
            <a:r>
              <a:rPr lang="en-US" sz="2400"/>
              <a:t>DESTINY PAN TUMOR-02: A Phase 2, Open-Label, Multicenter Study of T-</a:t>
            </a:r>
            <a:r>
              <a:rPr lang="en-US" sz="2400" err="1"/>
              <a:t>DXd</a:t>
            </a:r>
            <a:r>
              <a:rPr lang="en-US" sz="2400"/>
              <a:t> in Patients With HER2-Expressing Solid Tumors (NCT04482309)</a:t>
            </a:r>
            <a:r>
              <a:rPr lang="en-US" sz="2400" baseline="30000"/>
              <a:t>a,1,2</a:t>
            </a:r>
          </a:p>
        </p:txBody>
      </p:sp>
    </p:spTree>
    <p:extLst>
      <p:ext uri="{BB962C8B-B14F-4D97-AF65-F5344CB8AC3E}">
        <p14:creationId xmlns:p14="http://schemas.microsoft.com/office/powerpoint/2010/main" val="3660290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6079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3F93"/>
                </a:solidFill>
                <a:effectLst/>
                <a:uLnTx/>
                <a:uFillTx/>
                <a:latin typeface="Arial" pitchFamily="34" charset="0"/>
                <a:ea typeface="ＭＳ Ｐゴシック" pitchFamily="34" charset="-128"/>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rPr>
              <a:t>This activity may contain discussion of published and/or investigational uses of agents that are not indicated by the FDA. The planners of this activity do not recommend the use of any agent outside of the labeled indications.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3A3A3A"/>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rPr>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743087"/>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3F93"/>
                </a:solidFill>
                <a:effectLst/>
                <a:uLnTx/>
                <a:uFillTx/>
                <a:latin typeface="Arial" pitchFamily="34" charset="0"/>
                <a:ea typeface="ＭＳ Ｐゴシック" pitchFamily="34" charset="-128"/>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This slide deck is provided for educational purposes and individual slides may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used for personal, non-commercial presentations only if the content and references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remain unchanged. No part of this slide deck may be published in print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electronically as a promotional or certified educational activity without prior written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permission from AXIS. Additional terms may apply. See Terms of Service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658F-85A5-EA3C-1C3F-CC6EA3881569}"/>
              </a:ext>
            </a:extLst>
          </p:cNvPr>
          <p:cNvSpPr>
            <a:spLocks noGrp="1"/>
          </p:cNvSpPr>
          <p:nvPr>
            <p:ph type="title"/>
          </p:nvPr>
        </p:nvSpPr>
        <p:spPr>
          <a:xfrm>
            <a:off x="431800" y="206057"/>
            <a:ext cx="11760200" cy="721992"/>
          </a:xfrm>
        </p:spPr>
        <p:txBody>
          <a:bodyPr>
            <a:normAutofit fontScale="90000"/>
          </a:bodyPr>
          <a:lstStyle/>
          <a:p>
            <a:r>
              <a:rPr lang="en-US"/>
              <a:t>DP-02: Demographics and Baseline Clinical Characteristics</a:t>
            </a:r>
            <a:r>
              <a:rPr lang="en-US" baseline="30000"/>
              <a:t>1,a</a:t>
            </a:r>
            <a:endParaRPr lang="en-US"/>
          </a:p>
        </p:txBody>
      </p:sp>
      <p:sp>
        <p:nvSpPr>
          <p:cNvPr id="3" name="Footer Placeholder 2">
            <a:extLst>
              <a:ext uri="{FF2B5EF4-FFF2-40B4-BE49-F238E27FC236}">
                <a16:creationId xmlns:a16="http://schemas.microsoft.com/office/drawing/2014/main" id="{FCFDCD92-68DC-0865-894E-0610A23C4DEB}"/>
              </a:ext>
            </a:extLst>
          </p:cNvPr>
          <p:cNvSpPr>
            <a:spLocks noGrp="1"/>
          </p:cNvSpPr>
          <p:nvPr>
            <p:ph type="ftr" sz="quarter" idx="3"/>
          </p:nvPr>
        </p:nvSpPr>
        <p:spPr>
          <a:xfrm>
            <a:off x="1506976" y="5953272"/>
            <a:ext cx="7787496" cy="6114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DP-02 (primary analysis) data cutoff: June 8, 2023.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i="0" u="none" strike="noStrike" kern="1200" cap="none" spc="0" normalizeH="0" baseline="30000" noProof="0" err="1">
                <a:ln>
                  <a:noFill/>
                </a:ln>
                <a:solidFill>
                  <a:srgbClr val="3F4444"/>
                </a:solidFill>
                <a:effectLst/>
                <a:uLnTx/>
                <a:uFillTx/>
                <a:latin typeface="Arial"/>
                <a:ea typeface="+mn-ea"/>
                <a:cs typeface="+mn-cs"/>
              </a:rPr>
              <a:t>a</a:t>
            </a:r>
            <a:r>
              <a:rPr kumimoji="0" lang="en-US" sz="933" i="0" u="none" strike="noStrike" kern="1200" cap="none" spc="0" normalizeH="0" baseline="0" noProof="0" err="1">
                <a:ln>
                  <a:noFill/>
                </a:ln>
                <a:solidFill>
                  <a:srgbClr val="3F4444"/>
                </a:solidFill>
                <a:effectLst/>
                <a:uLnTx/>
                <a:uFillTx/>
                <a:latin typeface="Arial"/>
                <a:ea typeface="+mn-ea"/>
                <a:cs typeface="+mn-cs"/>
              </a:rPr>
              <a:t>While</a:t>
            </a:r>
            <a:r>
              <a:rPr kumimoji="0" lang="en-US" sz="933"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sz="933" i="0" u="none" strike="noStrike" kern="1200" cap="none" spc="0" normalizeH="0" baseline="30000" noProof="0">
                <a:ln>
                  <a:noFill/>
                </a:ln>
                <a:solidFill>
                  <a:srgbClr val="3F4444"/>
                </a:solidFill>
                <a:effectLst/>
                <a:uLnTx/>
                <a:uFillTx/>
                <a:latin typeface="Arial"/>
                <a:ea typeface="+mn-ea"/>
                <a:cs typeface="+mn-cs"/>
              </a:rPr>
              <a:t>2</a:t>
            </a:r>
            <a:r>
              <a:rPr kumimoji="0" lang="en-US" sz="933" i="0" u="none" strike="noStrike" kern="1200" cap="none" spc="0" normalizeH="0" baseline="0" noProof="0">
                <a:ln>
                  <a:noFill/>
                </a:ln>
                <a:solidFill>
                  <a:srgbClr val="3F4444"/>
                </a:solidFill>
                <a:effectLst/>
                <a:uLnTx/>
                <a:uFillTx/>
                <a:latin typeface="Arial"/>
                <a:ea typeface="+mn-ea"/>
                <a:cs typeface="+mn-cs"/>
              </a:rPr>
              <a:t> </a:t>
            </a:r>
            <a:r>
              <a:rPr kumimoji="0" lang="en-GB" sz="933" i="0" u="none" strike="noStrike" kern="1200" cap="none" spc="0" normalizeH="0" baseline="30000" noProof="0" err="1">
                <a:ln>
                  <a:noFill/>
                </a:ln>
                <a:solidFill>
                  <a:srgbClr val="3F4444"/>
                </a:solidFill>
                <a:effectLst/>
                <a:uLnTx/>
                <a:uFillTx/>
                <a:latin typeface="Arial" panose="020B0604020202020204" pitchFamily="34" charset="0"/>
                <a:ea typeface="+mn-ea"/>
                <a:cs typeface="Arial" panose="020B0604020202020204" pitchFamily="34" charset="0"/>
              </a:rPr>
              <a:t>b</a:t>
            </a:r>
            <a:r>
              <a:rPr kumimoji="0" lang="en-GB" sz="933" i="0" u="none" strike="noStrike" kern="1200" cap="none" spc="0" normalizeH="0" baseline="0" noProof="0" err="1">
                <a:ln>
                  <a:noFill/>
                </a:ln>
                <a:solidFill>
                  <a:srgbClr val="3F4444"/>
                </a:solidFill>
                <a:effectLst/>
                <a:uLnTx/>
                <a:uFillTx/>
                <a:latin typeface="Arial" panose="020B0604020202020204" pitchFamily="34" charset="0"/>
                <a:ea typeface="+mn-ea"/>
                <a:cs typeface="Arial" panose="020B0604020202020204" pitchFamily="34" charset="0"/>
              </a:rPr>
              <a:t>Includes</a:t>
            </a:r>
            <a:r>
              <a:rPr kumimoji="0" lang="en-GB" sz="933"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patients whose samples were not evaluable and may have included patients who did not provide a sample for central testing.</a:t>
            </a:r>
          </a:p>
          <a:p>
            <a:pPr lvl="0" defTabSz="609585">
              <a:defRPr/>
            </a:pPr>
            <a:r>
              <a:rPr kumimoji="0" lang="en-GB" sz="933"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1. Meric-Bernstam F, et al. </a:t>
            </a:r>
            <a:r>
              <a:rPr kumimoji="0" lang="en-IN" sz="933"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J Clin Oncol</a:t>
            </a:r>
            <a:r>
              <a:rPr kumimoji="0" lang="en-US" sz="933"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US" sz="933"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2024;42(1):47-58. </a:t>
            </a:r>
            <a:r>
              <a:rPr kumimoji="0" lang="en-US" sz="933" i="0" u="none" strike="noStrike" kern="1200" cap="none" spc="0" normalizeH="0" baseline="0" noProof="0">
                <a:ln>
                  <a:noFill/>
                </a:ln>
                <a:solidFill>
                  <a:srgbClr val="3F4444"/>
                </a:solidFill>
                <a:effectLst/>
                <a:uLnTx/>
                <a:uFillTx/>
                <a:latin typeface="Arial"/>
                <a:ea typeface="+mn-ea"/>
                <a:cs typeface="+mn-cs"/>
              </a:rPr>
              <a:t>2. </a:t>
            </a:r>
            <a:r>
              <a:rPr kumimoji="0" lang="en-US" sz="933" i="0" u="none" strike="noStrike" kern="1200" cap="none" spc="0" normalizeH="0" baseline="0" noProof="0">
                <a:ln>
                  <a:noFill/>
                </a:ln>
                <a:solidFill>
                  <a:srgbClr val="3F4444"/>
                </a:solidFill>
                <a:effectLst/>
                <a:uLnTx/>
                <a:uFillTx/>
                <a:latin typeface="Arial"/>
                <a:ea typeface="+mn-ea"/>
                <a:cs typeface="Arial" panose="020B0604020202020204" pitchFamily="34" charset="0"/>
              </a:rPr>
              <a:t>Fam-trastuzumab deruxtecan-</a:t>
            </a:r>
            <a:r>
              <a:rPr kumimoji="0" lang="en-US" sz="933" i="0" u="none" strike="noStrike" kern="1200" cap="none" spc="0" normalizeH="0" baseline="0" noProof="0" err="1">
                <a:ln>
                  <a:noFill/>
                </a:ln>
                <a:solidFill>
                  <a:srgbClr val="3F4444"/>
                </a:solidFill>
                <a:effectLst/>
                <a:uLnTx/>
                <a:uFillTx/>
                <a:latin typeface="Arial"/>
                <a:ea typeface="+mn-ea"/>
                <a:cs typeface="Arial" panose="020B0604020202020204" pitchFamily="34" charset="0"/>
              </a:rPr>
              <a:t>nxki</a:t>
            </a:r>
            <a:r>
              <a:rPr lang="en-US" sz="933">
                <a:solidFill>
                  <a:srgbClr val="3F4444"/>
                </a:solidFill>
                <a:latin typeface="Arial"/>
                <a:cs typeface="Arial" panose="020B0604020202020204" pitchFamily="34" charset="0"/>
              </a:rPr>
              <a:t>. </a:t>
            </a:r>
            <a:r>
              <a:rPr kumimoji="0" lang="en-US" sz="933" i="0" u="none" strike="noStrike" kern="1200" cap="none" spc="0" normalizeH="0" baseline="0" noProof="0">
                <a:ln>
                  <a:noFill/>
                </a:ln>
                <a:solidFill>
                  <a:srgbClr val="3F4444"/>
                </a:solidFill>
                <a:effectLst/>
                <a:uLnTx/>
                <a:uFillTx/>
                <a:latin typeface="Arial"/>
                <a:ea typeface="+mn-ea"/>
                <a:cs typeface="Arial" panose="020B0604020202020204" pitchFamily="34" charset="0"/>
              </a:rPr>
              <a:t>Prescribing information. </a:t>
            </a:r>
            <a:r>
              <a:rPr lang="en-US" sz="933">
                <a:solidFill>
                  <a:srgbClr val="3F4444"/>
                </a:solidFill>
                <a:cs typeface="Arial" panose="020B0604020202020204" pitchFamily="34" charset="0"/>
              </a:rPr>
              <a:t>Daiichi Sankyo; </a:t>
            </a:r>
            <a:r>
              <a:rPr kumimoji="0" lang="en-US" sz="933" i="0" u="none" strike="noStrike" kern="1200" cap="none" spc="0" normalizeH="0" baseline="0" noProof="0">
                <a:ln>
                  <a:noFill/>
                </a:ln>
                <a:solidFill>
                  <a:srgbClr val="3F4444"/>
                </a:solidFill>
                <a:effectLst/>
                <a:uLnTx/>
                <a:uFillTx/>
                <a:latin typeface="Arial"/>
                <a:ea typeface="+mn-ea"/>
                <a:cs typeface="Arial" panose="020B0604020202020204" pitchFamily="34" charset="0"/>
              </a:rPr>
              <a:t>2024.</a:t>
            </a:r>
            <a:endParaRPr kumimoji="0" lang="en-US" sz="933" i="0" u="none" strike="noStrike" kern="1200" cap="none" spc="0" normalizeH="0" baseline="0" noProof="0">
              <a:ln>
                <a:noFill/>
              </a:ln>
              <a:solidFill>
                <a:srgbClr val="3F4444"/>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E9050740-F077-578A-4A76-869E8260D88B}"/>
              </a:ext>
            </a:extLst>
          </p:cNvPr>
          <p:cNvGraphicFramePr>
            <a:graphicFrameLocks noGrp="1"/>
          </p:cNvGraphicFramePr>
          <p:nvPr>
            <p:extLst>
              <p:ext uri="{D42A27DB-BD31-4B8C-83A1-F6EECF244321}">
                <p14:modId xmlns:p14="http://schemas.microsoft.com/office/powerpoint/2010/main" val="764733469"/>
              </p:ext>
            </p:extLst>
          </p:nvPr>
        </p:nvGraphicFramePr>
        <p:xfrm>
          <a:off x="431800" y="1017086"/>
          <a:ext cx="11490561" cy="4708248"/>
        </p:xfrm>
        <a:graphic>
          <a:graphicData uri="http://schemas.openxmlformats.org/drawingml/2006/table">
            <a:tbl>
              <a:tblPr firstRow="1" firstCol="1" bandRow="1">
                <a:tableStyleId>{5C22544A-7EE6-4342-B048-85BDC9FD1C3A}</a:tableStyleId>
              </a:tblPr>
              <a:tblGrid>
                <a:gridCol w="2194560">
                  <a:extLst>
                    <a:ext uri="{9D8B030D-6E8A-4147-A177-3AD203B41FA5}">
                      <a16:colId xmlns:a16="http://schemas.microsoft.com/office/drawing/2014/main" val="197528721"/>
                    </a:ext>
                  </a:extLst>
                </a:gridCol>
                <a:gridCol w="1326895">
                  <a:extLst>
                    <a:ext uri="{9D8B030D-6E8A-4147-A177-3AD203B41FA5}">
                      <a16:colId xmlns:a16="http://schemas.microsoft.com/office/drawing/2014/main" val="2653689270"/>
                    </a:ext>
                  </a:extLst>
                </a:gridCol>
                <a:gridCol w="1326895">
                  <a:extLst>
                    <a:ext uri="{9D8B030D-6E8A-4147-A177-3AD203B41FA5}">
                      <a16:colId xmlns:a16="http://schemas.microsoft.com/office/drawing/2014/main" val="1938739736"/>
                    </a:ext>
                  </a:extLst>
                </a:gridCol>
                <a:gridCol w="1326895">
                  <a:extLst>
                    <a:ext uri="{9D8B030D-6E8A-4147-A177-3AD203B41FA5}">
                      <a16:colId xmlns:a16="http://schemas.microsoft.com/office/drawing/2014/main" val="1572928710"/>
                    </a:ext>
                  </a:extLst>
                </a:gridCol>
                <a:gridCol w="1326895">
                  <a:extLst>
                    <a:ext uri="{9D8B030D-6E8A-4147-A177-3AD203B41FA5}">
                      <a16:colId xmlns:a16="http://schemas.microsoft.com/office/drawing/2014/main" val="496573540"/>
                    </a:ext>
                  </a:extLst>
                </a:gridCol>
                <a:gridCol w="1326895">
                  <a:extLst>
                    <a:ext uri="{9D8B030D-6E8A-4147-A177-3AD203B41FA5}">
                      <a16:colId xmlns:a16="http://schemas.microsoft.com/office/drawing/2014/main" val="2489425126"/>
                    </a:ext>
                  </a:extLst>
                </a:gridCol>
                <a:gridCol w="1326895">
                  <a:extLst>
                    <a:ext uri="{9D8B030D-6E8A-4147-A177-3AD203B41FA5}">
                      <a16:colId xmlns:a16="http://schemas.microsoft.com/office/drawing/2014/main" val="3854148744"/>
                    </a:ext>
                  </a:extLst>
                </a:gridCol>
                <a:gridCol w="1334631">
                  <a:extLst>
                    <a:ext uri="{9D8B030D-6E8A-4147-A177-3AD203B41FA5}">
                      <a16:colId xmlns:a16="http://schemas.microsoft.com/office/drawing/2014/main" val="1765807928"/>
                    </a:ext>
                  </a:extLst>
                </a:gridCol>
              </a:tblGrid>
              <a:tr h="357783">
                <a:tc>
                  <a:txBody>
                    <a:bodyPr/>
                    <a:lstStyle/>
                    <a:p>
                      <a:pPr algn="ctr">
                        <a:lnSpc>
                          <a:spcPct val="107000"/>
                        </a:lnSpc>
                        <a:spcAft>
                          <a:spcPts val="800"/>
                        </a:spcAft>
                      </a:pPr>
                      <a:r>
                        <a:rPr lang="en-US" sz="900">
                          <a:effectLst/>
                        </a:rPr>
                        <a:t> </a:t>
                      </a:r>
                      <a:endParaRPr lang="en-IN" sz="900">
                        <a:effectLst/>
                        <a:latin typeface="Calibri" panose="020F0502020204030204" pitchFamily="34" charset="0"/>
                        <a:ea typeface="Batang" panose="02030600000101010101" pitchFamily="18" charset="-127"/>
                        <a:cs typeface="Arial" panose="020B0604020202020204" pitchFamily="34" charset="0"/>
                      </a:endParaRPr>
                    </a:p>
                  </a:txBody>
                  <a:tcPr marL="60960" marR="60960" marT="24384" marB="24384"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900">
                          <a:effectLst/>
                        </a:rPr>
                        <a:t>Cervical cancer </a:t>
                      </a:r>
                      <a:br>
                        <a:rPr lang="en-US" sz="900">
                          <a:effectLst/>
                        </a:rPr>
                      </a:br>
                      <a:r>
                        <a:rPr lang="en-US" sz="900">
                          <a:effectLst/>
                        </a:rPr>
                        <a:t>(n = 40)</a:t>
                      </a:r>
                      <a:endParaRPr lang="en-IN" sz="900">
                        <a:effectLst/>
                        <a:latin typeface="Calibri" panose="020F0502020204030204" pitchFamily="34" charset="0"/>
                        <a:ea typeface="Batang" panose="02030600000101010101" pitchFamily="18" charset="-127"/>
                        <a:cs typeface="Arial" panose="020B0604020202020204" pitchFamily="34" charset="0"/>
                      </a:endParaRPr>
                    </a:p>
                  </a:txBody>
                  <a:tcPr marL="60960" marR="60960" marT="24384" marB="243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332"/>
                    </a:solidFill>
                  </a:tcPr>
                </a:tc>
                <a:tc>
                  <a:txBody>
                    <a:bodyPr/>
                    <a:lstStyle/>
                    <a:p>
                      <a:pPr algn="ctr">
                        <a:lnSpc>
                          <a:spcPct val="107000"/>
                        </a:lnSpc>
                        <a:spcAft>
                          <a:spcPts val="800"/>
                        </a:spcAft>
                      </a:pPr>
                      <a:r>
                        <a:rPr lang="en-US" sz="900">
                          <a:effectLst/>
                        </a:rPr>
                        <a:t>Endometrial cancer </a:t>
                      </a:r>
                      <a:br>
                        <a:rPr lang="en-US" sz="900">
                          <a:effectLst/>
                        </a:rPr>
                      </a:br>
                      <a:r>
                        <a:rPr lang="en-US" sz="900">
                          <a:effectLst/>
                        </a:rPr>
                        <a:t>(n = 40)</a:t>
                      </a:r>
                      <a:endParaRPr lang="en-IN" sz="900">
                        <a:effectLst/>
                        <a:latin typeface="Calibri" panose="020F0502020204030204" pitchFamily="34" charset="0"/>
                        <a:ea typeface="Batang" panose="02030600000101010101" pitchFamily="18" charset="-127"/>
                        <a:cs typeface="Arial" panose="020B0604020202020204" pitchFamily="34" charset="0"/>
                      </a:endParaRPr>
                    </a:p>
                  </a:txBody>
                  <a:tcPr marL="60960" marR="60960" marT="24384" marB="243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E8F00"/>
                    </a:solidFill>
                  </a:tcPr>
                </a:tc>
                <a:tc>
                  <a:txBody>
                    <a:bodyPr/>
                    <a:lstStyle/>
                    <a:p>
                      <a:pPr algn="ctr">
                        <a:lnSpc>
                          <a:spcPct val="107000"/>
                        </a:lnSpc>
                        <a:spcAft>
                          <a:spcPts val="800"/>
                        </a:spcAft>
                      </a:pPr>
                      <a:r>
                        <a:rPr lang="en-US" sz="900">
                          <a:effectLst/>
                        </a:rPr>
                        <a:t>Ovarian cancer </a:t>
                      </a:r>
                      <a:br>
                        <a:rPr lang="en-US" sz="900">
                          <a:effectLst/>
                        </a:rPr>
                      </a:br>
                      <a:r>
                        <a:rPr lang="en-US" sz="900">
                          <a:effectLst/>
                        </a:rPr>
                        <a:t>(n = 40)</a:t>
                      </a:r>
                      <a:endParaRPr lang="en-IN" sz="900">
                        <a:effectLst/>
                        <a:latin typeface="Calibri" panose="020F0502020204030204" pitchFamily="34" charset="0"/>
                        <a:ea typeface="Batang" panose="02030600000101010101" pitchFamily="18" charset="-127"/>
                        <a:cs typeface="Arial" panose="020B0604020202020204" pitchFamily="34" charset="0"/>
                      </a:endParaRPr>
                    </a:p>
                  </a:txBody>
                  <a:tcPr marL="60960" marR="60960" marT="24384" marB="243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F4B"/>
                    </a:solidFill>
                  </a:tcPr>
                </a:tc>
                <a:tc>
                  <a:txBody>
                    <a:bodyPr/>
                    <a:lstStyle/>
                    <a:p>
                      <a:pPr algn="ctr">
                        <a:lnSpc>
                          <a:spcPct val="107000"/>
                        </a:lnSpc>
                        <a:spcAft>
                          <a:spcPts val="800"/>
                        </a:spcAft>
                      </a:pPr>
                      <a:r>
                        <a:rPr lang="en-US" sz="900">
                          <a:effectLst/>
                        </a:rPr>
                        <a:t>Bladder cancer </a:t>
                      </a:r>
                      <a:br>
                        <a:rPr lang="en-US" sz="900">
                          <a:effectLst/>
                        </a:rPr>
                      </a:br>
                      <a:r>
                        <a:rPr lang="en-US" sz="900">
                          <a:effectLst/>
                        </a:rPr>
                        <a:t>(n = 41)</a:t>
                      </a:r>
                      <a:endParaRPr lang="en-IN" sz="900">
                        <a:effectLst/>
                        <a:latin typeface="Calibri" panose="020F0502020204030204" pitchFamily="34" charset="0"/>
                        <a:ea typeface="Batang" panose="02030600000101010101" pitchFamily="18" charset="-127"/>
                        <a:cs typeface="Arial" panose="020B0604020202020204" pitchFamily="34" charset="0"/>
                      </a:endParaRPr>
                    </a:p>
                  </a:txBody>
                  <a:tcPr marL="60960" marR="60960" marT="24384" marB="243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ctr">
                        <a:lnSpc>
                          <a:spcPct val="107000"/>
                        </a:lnSpc>
                        <a:spcAft>
                          <a:spcPts val="800"/>
                        </a:spcAft>
                      </a:pPr>
                      <a:r>
                        <a:rPr lang="en-US" sz="900">
                          <a:effectLst/>
                        </a:rPr>
                        <a:t>Other tumors </a:t>
                      </a:r>
                      <a:br>
                        <a:rPr lang="en-US" sz="900">
                          <a:effectLst/>
                        </a:rPr>
                      </a:br>
                      <a:r>
                        <a:rPr lang="en-US" sz="900">
                          <a:effectLst/>
                        </a:rPr>
                        <a:t>(n = 40)</a:t>
                      </a:r>
                      <a:endParaRPr lang="en-IN" sz="900">
                        <a:effectLst/>
                        <a:latin typeface="Calibri" panose="020F0502020204030204" pitchFamily="34" charset="0"/>
                        <a:ea typeface="Batang" panose="02030600000101010101" pitchFamily="18" charset="-127"/>
                        <a:cs typeface="Arial" panose="020B0604020202020204" pitchFamily="34" charset="0"/>
                      </a:endParaRPr>
                    </a:p>
                  </a:txBody>
                  <a:tcPr marL="60960" marR="60960" marT="24384" marB="243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9473E"/>
                    </a:solidFill>
                  </a:tcPr>
                </a:tc>
                <a:tc>
                  <a:txBody>
                    <a:bodyPr/>
                    <a:lstStyle/>
                    <a:p>
                      <a:pPr algn="ctr">
                        <a:lnSpc>
                          <a:spcPct val="107000"/>
                        </a:lnSpc>
                        <a:spcAft>
                          <a:spcPts val="800"/>
                        </a:spcAft>
                      </a:pPr>
                      <a:r>
                        <a:rPr lang="en-US" sz="900">
                          <a:effectLst/>
                        </a:rPr>
                        <a:t>Biliary tract cancer </a:t>
                      </a:r>
                      <a:br>
                        <a:rPr lang="en-US" sz="900">
                          <a:effectLst/>
                        </a:rPr>
                      </a:br>
                      <a:r>
                        <a:rPr lang="en-US" sz="900">
                          <a:effectLst/>
                        </a:rPr>
                        <a:t>(n = 41)</a:t>
                      </a:r>
                      <a:endParaRPr lang="en-IN" sz="900">
                        <a:effectLst/>
                        <a:latin typeface="Calibri" panose="020F0502020204030204" pitchFamily="34" charset="0"/>
                        <a:ea typeface="Batang" panose="02030600000101010101" pitchFamily="18" charset="-127"/>
                        <a:cs typeface="Arial" panose="020B0604020202020204" pitchFamily="34" charset="0"/>
                      </a:endParaRPr>
                    </a:p>
                  </a:txBody>
                  <a:tcPr marL="60960" marR="60960" marT="24384" marB="2438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107000"/>
                        </a:lnSpc>
                        <a:spcAft>
                          <a:spcPts val="800"/>
                        </a:spcAft>
                      </a:pPr>
                      <a:r>
                        <a:rPr lang="en-US" sz="900">
                          <a:effectLst/>
                        </a:rPr>
                        <a:t>Pancreatic cancer </a:t>
                      </a:r>
                      <a:br>
                        <a:rPr lang="en-US" sz="900">
                          <a:effectLst/>
                        </a:rPr>
                      </a:br>
                      <a:r>
                        <a:rPr lang="en-US" sz="900">
                          <a:effectLst/>
                        </a:rPr>
                        <a:t>(n = 25)</a:t>
                      </a:r>
                      <a:endParaRPr lang="en-IN" sz="900">
                        <a:effectLst/>
                        <a:latin typeface="Calibri" panose="020F0502020204030204" pitchFamily="34" charset="0"/>
                        <a:ea typeface="Batang" panose="02030600000101010101" pitchFamily="18" charset="-127"/>
                        <a:cs typeface="Arial" panose="020B0604020202020204" pitchFamily="34" charset="0"/>
                      </a:endParaRPr>
                    </a:p>
                  </a:txBody>
                  <a:tcPr marL="60960" marR="60960" marT="24384" marB="24384"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768568452"/>
                  </a:ext>
                </a:extLst>
              </a:tr>
              <a:tr h="34148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algn="l">
                        <a:lnSpc>
                          <a:spcPct val="100000"/>
                        </a:lnSpc>
                        <a:spcAft>
                          <a:spcPts val="0"/>
                        </a:spcAft>
                      </a:pPr>
                      <a:r>
                        <a:rPr lang="en-GB" sz="900" b="1">
                          <a:solidFill>
                            <a:schemeClr val="tx2"/>
                          </a:solidFill>
                          <a:effectLst/>
                          <a:latin typeface="Arial" panose="020B0604020202020204" pitchFamily="34" charset="0"/>
                          <a:ea typeface="Batang" panose="02030600000101010101" pitchFamily="18" charset="-127"/>
                          <a:cs typeface="Arial" panose="020B0604020202020204" pitchFamily="34" charset="0"/>
                        </a:rPr>
                        <a:t>Centrally confirmed HER2 IHC status, n (%)</a:t>
                      </a:r>
                    </a:p>
                  </a:txBody>
                  <a:tcPr marL="42997" marR="42997" marT="22693" marB="22693"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T w="12700" cap="flat" cmpd="sng" algn="ctr">
                      <a:noFill/>
                      <a:prstDash val="solid"/>
                      <a:round/>
                      <a:headEnd type="none" w="med" len="med"/>
                      <a:tailEnd type="none" w="med" len="med"/>
                    </a:lnT>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T w="12700" cap="flat" cmpd="sng" algn="ctr">
                      <a:noFill/>
                      <a:prstDash val="solid"/>
                      <a:round/>
                      <a:headEnd type="none" w="med" len="med"/>
                      <a:tailEnd type="none" w="med" len="med"/>
                    </a:lnT>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T w="12700" cap="flat" cmpd="sng" algn="ctr">
                      <a:noFill/>
                      <a:prstDash val="solid"/>
                      <a:round/>
                      <a:headEnd type="none" w="med" len="med"/>
                      <a:tailEnd type="none" w="med" len="med"/>
                    </a:lnT>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T w="12700" cap="flat" cmpd="sng" algn="ctr">
                      <a:noFill/>
                      <a:prstDash val="solid"/>
                      <a:round/>
                      <a:headEnd type="none" w="med" len="med"/>
                      <a:tailEnd type="none" w="med" len="med"/>
                    </a:lnT>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T w="12700" cap="flat" cmpd="sng" algn="ctr">
                      <a:noFill/>
                      <a:prstDash val="solid"/>
                      <a:round/>
                      <a:headEnd type="none" w="med" len="med"/>
                      <a:tailEnd type="none" w="med" len="med"/>
                    </a:lnT>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T w="12700" cap="flat" cmpd="sng" algn="ctr">
                      <a:noFill/>
                      <a:prstDash val="solid"/>
                      <a:round/>
                      <a:headEnd type="none" w="med" len="med"/>
                      <a:tailEnd type="none" w="med" len="med"/>
                    </a:lnT>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2F2F2"/>
                    </a:solidFill>
                  </a:tcPr>
                </a:tc>
                <a:extLst>
                  <a:ext uri="{0D108BD9-81ED-4DB2-BD59-A6C34878D82A}">
                    <a16:rowId xmlns:a16="http://schemas.microsoft.com/office/drawing/2014/main" val="3124969463"/>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IHC 3+</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8 (20.0)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13 (32.5)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11 (27.5)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16 (39.0)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9 (22.5)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16 (39.0)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(8.0)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noFill/>
                  </a:tcPr>
                </a:tc>
                <a:extLst>
                  <a:ext uri="{0D108BD9-81ED-4DB2-BD59-A6C34878D82A}">
                    <a16:rowId xmlns:a16="http://schemas.microsoft.com/office/drawing/2014/main" val="899649257"/>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IHC 2+</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20 (50.0)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17 (42.5)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19 (47.5)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20 (48.8)</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16 (40.0)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14 (34.1)</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19 (76.0)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3896400436"/>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IHC 1+</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8 (20.0)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4 (10.0)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5 (12.5)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(4.9)</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3 (7.3)</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(4.0)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noFill/>
                  </a:tcPr>
                </a:tc>
                <a:extLst>
                  <a:ext uri="{0D108BD9-81ED-4DB2-BD59-A6C34878D82A}">
                    <a16:rowId xmlns:a16="http://schemas.microsoft.com/office/drawing/2014/main" val="1415453743"/>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IHC 0</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4 (10.0)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5 (12.5)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5 (12.5)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(4.9)</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4 (10.0)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7 (17.1)</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3 (12.0)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688889041"/>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Unknown</a:t>
                      </a:r>
                      <a:r>
                        <a:rPr lang="en-US" sz="900" b="0" baseline="30000">
                          <a:solidFill>
                            <a:schemeClr val="tx2"/>
                          </a:solidFill>
                          <a:effectLst/>
                          <a:latin typeface="Arial" panose="020B0604020202020204" pitchFamily="34" charset="0"/>
                          <a:cs typeface="Arial" panose="020B0604020202020204" pitchFamily="34" charset="0"/>
                        </a:rPr>
                        <a:t>b</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(2.4)</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9 (22.5)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(2.4)</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noFill/>
                  </a:tcPr>
                </a:tc>
                <a:extLst>
                  <a:ext uri="{0D108BD9-81ED-4DB2-BD59-A6C34878D82A}">
                    <a16:rowId xmlns:a16="http://schemas.microsoft.com/office/drawing/2014/main" val="483094233"/>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l">
                        <a:lnSpc>
                          <a:spcPct val="107000"/>
                        </a:lnSpc>
                        <a:spcAft>
                          <a:spcPts val="800"/>
                        </a:spcAft>
                      </a:pPr>
                      <a:r>
                        <a:rPr lang="en-US" sz="900" b="1">
                          <a:solidFill>
                            <a:schemeClr val="tx2"/>
                          </a:solidFill>
                          <a:effectLst/>
                          <a:latin typeface="Arial" panose="020B0604020202020204" pitchFamily="34" charset="0"/>
                          <a:cs typeface="Arial" panose="020B0604020202020204" pitchFamily="34" charset="0"/>
                        </a:rPr>
                        <a:t>Prior therapy lines</a:t>
                      </a:r>
                      <a:endParaRPr lang="en-IN" sz="900" b="1">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 </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 </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 </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 </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 </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 </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 </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1216442000"/>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Median (range)</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(1-6)</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(0-7)</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3 (1-12)</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(0-9)</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(0-8)</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(1-5)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(1-4)</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noFill/>
                  </a:tcPr>
                </a:tc>
                <a:extLst>
                  <a:ext uri="{0D108BD9-81ED-4DB2-BD59-A6C34878D82A}">
                    <a16:rowId xmlns:a16="http://schemas.microsoft.com/office/drawing/2014/main" val="3370931326"/>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0, n (%)</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(2.4)</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2967067864"/>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1, n (%)</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6 (15.0)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8 (20.0)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8 (20.0)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13 (31.7)</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15 (37.5)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14 (34.1)</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7 (28.0)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noFill/>
                  </a:tcPr>
                </a:tc>
                <a:extLst>
                  <a:ext uri="{0D108BD9-81ED-4DB2-BD59-A6C34878D82A}">
                    <a16:rowId xmlns:a16="http://schemas.microsoft.com/office/drawing/2014/main" val="3961550618"/>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2, n (%)</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15 (37.5)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18 (45.0)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8 (20.0)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8 (19.5)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9 (22.5)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15 (36.6)</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11 (44.0)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283547118"/>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3, n (%)</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9 (22.5)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6 (15.0)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5 (12.5)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10 (24.4)</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10 (25.0)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9 (22.0)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6 (24.0)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noFill/>
                  </a:tcPr>
                </a:tc>
                <a:extLst>
                  <a:ext uri="{0D108BD9-81ED-4DB2-BD59-A6C34878D82A}">
                    <a16:rowId xmlns:a16="http://schemas.microsoft.com/office/drawing/2014/main" val="2749002961"/>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4, n (%)</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6 (15.0)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3 (7.5)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5 (12.5)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4 (9.8)</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(4.9)</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(4.0)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3959055095"/>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315"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≥5, n (%)</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4 (10.0)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4 (10.0)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14 (35.0)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5 (12.2)</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5 (12.5)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(2.4)</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noFill/>
                  </a:tcPr>
                </a:tc>
                <a:extLst>
                  <a:ext uri="{0D108BD9-81ED-4DB2-BD59-A6C34878D82A}">
                    <a16:rowId xmlns:a16="http://schemas.microsoft.com/office/drawing/2014/main" val="425003270"/>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l">
                        <a:lnSpc>
                          <a:spcPct val="107000"/>
                        </a:lnSpc>
                        <a:spcAft>
                          <a:spcPts val="800"/>
                        </a:spcAft>
                      </a:pPr>
                      <a:r>
                        <a:rPr lang="en-US" sz="900" b="1">
                          <a:solidFill>
                            <a:schemeClr val="tx2"/>
                          </a:solidFill>
                          <a:effectLst/>
                          <a:latin typeface="Arial" panose="020B0604020202020204" pitchFamily="34" charset="0"/>
                          <a:cs typeface="Arial" panose="020B0604020202020204" pitchFamily="34" charset="0"/>
                        </a:rPr>
                        <a:t>Prior HER2 therapy, n (%)</a:t>
                      </a:r>
                      <a:endParaRPr lang="en-IN" sz="900" b="1">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9 (22.5)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3 (7.3)</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14 (35.0)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7 (17.1)</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(8.0)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864235035"/>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950"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Trastuzumab</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5 (12.5)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3 (7.3)</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14 (35.0)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6 (14.6)</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(8.0)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noFill/>
                  </a:tcPr>
                </a:tc>
                <a:extLst>
                  <a:ext uri="{0D108BD9-81ED-4DB2-BD59-A6C34878D82A}">
                    <a16:rowId xmlns:a16="http://schemas.microsoft.com/office/drawing/2014/main" val="3278631694"/>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950"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Pertuzumab</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(2.4)</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(2.4)</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762502571"/>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950"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Zanidatamab</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2 (5.0)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(2.4)</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954712502"/>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950"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Trastuzumab emtansine</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(2.4)</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solidFill>
                      <a:srgbClr val="F2F2F2"/>
                    </a:solidFill>
                  </a:tcPr>
                </a:tc>
                <a:extLst>
                  <a:ext uri="{0D108BD9-81ED-4DB2-BD59-A6C34878D82A}">
                    <a16:rowId xmlns:a16="http://schemas.microsoft.com/office/drawing/2014/main" val="3989496938"/>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950"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Trastuzumab duocarmazine</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(2.5)</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solidFill>
                      <a:schemeClr val="bg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280112800"/>
                  </a:ext>
                </a:extLst>
              </a:tr>
              <a:tr h="2004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107950" algn="l">
                        <a:lnSpc>
                          <a:spcPct val="107000"/>
                        </a:lnSpc>
                        <a:spcAft>
                          <a:spcPts val="800"/>
                        </a:spcAft>
                      </a:pPr>
                      <a:r>
                        <a:rPr lang="en-US" sz="900" b="0">
                          <a:solidFill>
                            <a:schemeClr val="tx2"/>
                          </a:solidFill>
                          <a:effectLst/>
                          <a:latin typeface="Arial" panose="020B0604020202020204" pitchFamily="34" charset="0"/>
                          <a:cs typeface="Arial" panose="020B0604020202020204" pitchFamily="34" charset="0"/>
                        </a:rPr>
                        <a:t>Tucatinib</a:t>
                      </a:r>
                      <a:endParaRPr lang="en-IN" sz="900" b="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B w="12700" cap="flat" cmpd="sng" algn="ctr">
                      <a:solidFill>
                        <a:schemeClr val="tx1"/>
                      </a:solidFill>
                      <a:prstDash val="solid"/>
                      <a:round/>
                      <a:headEnd type="none" w="med" len="med"/>
                      <a:tailEnd type="none" w="med" len="med"/>
                    </a:lnB>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B w="12700" cap="flat" cmpd="sng" algn="ctr">
                      <a:solidFill>
                        <a:schemeClr val="tx1"/>
                      </a:solidFill>
                      <a:prstDash val="solid"/>
                      <a:round/>
                      <a:headEnd type="none" w="med" len="med"/>
                      <a:tailEnd type="none" w="med" len="med"/>
                    </a:lnB>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B w="12700" cap="flat" cmpd="sng" algn="ctr">
                      <a:solidFill>
                        <a:schemeClr val="tx1"/>
                      </a:solidFill>
                      <a:prstDash val="solid"/>
                      <a:round/>
                      <a:headEnd type="none" w="med" len="med"/>
                      <a:tailEnd type="none" w="med" len="med"/>
                    </a:lnB>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B w="12700" cap="flat" cmpd="sng" algn="ctr">
                      <a:solidFill>
                        <a:schemeClr val="tx1"/>
                      </a:solidFill>
                      <a:prstDash val="solid"/>
                      <a:round/>
                      <a:headEnd type="none" w="med" len="med"/>
                      <a:tailEnd type="none" w="med" len="med"/>
                    </a:lnB>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B w="12700" cap="flat" cmpd="sng" algn="ctr">
                      <a:solidFill>
                        <a:schemeClr val="tx1"/>
                      </a:solidFill>
                      <a:prstDash val="solid"/>
                      <a:round/>
                      <a:headEnd type="none" w="med" len="med"/>
                      <a:tailEnd type="none" w="med" len="med"/>
                    </a:lnB>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B w="12700" cap="flat" cmpd="sng" algn="ctr">
                      <a:solidFill>
                        <a:schemeClr val="tx1"/>
                      </a:solidFill>
                      <a:prstDash val="solid"/>
                      <a:round/>
                      <a:headEnd type="none" w="med" len="med"/>
                      <a:tailEnd type="none" w="med" len="med"/>
                    </a:lnB>
                    <a:solidFill>
                      <a:srgbClr val="F2F2F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lnSpc>
                          <a:spcPct val="107000"/>
                        </a:lnSpc>
                        <a:spcAft>
                          <a:spcPts val="800"/>
                        </a:spcAft>
                      </a:pPr>
                      <a:r>
                        <a:rPr lang="en-US" sz="900">
                          <a:solidFill>
                            <a:schemeClr val="tx2"/>
                          </a:solidFill>
                          <a:effectLst/>
                          <a:latin typeface="Arial" panose="020B0604020202020204" pitchFamily="34" charset="0"/>
                          <a:cs typeface="Arial" panose="020B0604020202020204" pitchFamily="34" charset="0"/>
                        </a:rPr>
                        <a:t>1 (4.0)</a:t>
                      </a:r>
                      <a:endParaRPr lang="en-IN" sz="900">
                        <a:solidFill>
                          <a:schemeClr val="tx2"/>
                        </a:solidFill>
                        <a:effectLst/>
                        <a:latin typeface="Arial" panose="020B0604020202020204" pitchFamily="34" charset="0"/>
                        <a:ea typeface="Batang" panose="02030600000101010101" pitchFamily="18" charset="-127"/>
                        <a:cs typeface="Arial" panose="020B0604020202020204" pitchFamily="34" charset="0"/>
                      </a:endParaRPr>
                    </a:p>
                  </a:txBody>
                  <a:tcPr marL="42997" marR="42997" marT="22693" marB="22693"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2218846937"/>
                  </a:ext>
                </a:extLst>
              </a:tr>
            </a:tbl>
          </a:graphicData>
        </a:graphic>
      </p:graphicFrame>
      <p:sp>
        <p:nvSpPr>
          <p:cNvPr id="4" name="Rectangle 3">
            <a:extLst>
              <a:ext uri="{FF2B5EF4-FFF2-40B4-BE49-F238E27FC236}">
                <a16:creationId xmlns:a16="http://schemas.microsoft.com/office/drawing/2014/main" id="{85A0C228-DF29-E227-3EF6-4028F6428042}"/>
              </a:ext>
            </a:extLst>
          </p:cNvPr>
          <p:cNvSpPr/>
          <p:nvPr/>
        </p:nvSpPr>
        <p:spPr>
          <a:xfrm>
            <a:off x="431799" y="4293986"/>
            <a:ext cx="11490561" cy="1431347"/>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2946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Chart 67">
            <a:extLst>
              <a:ext uri="{FF2B5EF4-FFF2-40B4-BE49-F238E27FC236}">
                <a16:creationId xmlns:a16="http://schemas.microsoft.com/office/drawing/2014/main" id="{6A436DEF-5028-853B-EB37-B15E5826ED32}"/>
              </a:ext>
            </a:extLst>
          </p:cNvPr>
          <p:cNvGraphicFramePr/>
          <p:nvPr/>
        </p:nvGraphicFramePr>
        <p:xfrm>
          <a:off x="872679" y="1040751"/>
          <a:ext cx="10838815" cy="2301133"/>
        </p:xfrm>
        <a:graphic>
          <a:graphicData uri="http://schemas.openxmlformats.org/drawingml/2006/chart">
            <c:chart xmlns:c="http://schemas.openxmlformats.org/drawingml/2006/chart" xmlns:r="http://schemas.openxmlformats.org/officeDocument/2006/relationships" r:id="rId3"/>
          </a:graphicData>
        </a:graphic>
      </p:graphicFrame>
      <p:grpSp>
        <p:nvGrpSpPr>
          <p:cNvPr id="81" name="Group 80">
            <a:extLst>
              <a:ext uri="{FF2B5EF4-FFF2-40B4-BE49-F238E27FC236}">
                <a16:creationId xmlns:a16="http://schemas.microsoft.com/office/drawing/2014/main" id="{4321BC1F-9A39-14E8-BF6D-D2F6303F558F}"/>
              </a:ext>
            </a:extLst>
          </p:cNvPr>
          <p:cNvGrpSpPr/>
          <p:nvPr/>
        </p:nvGrpSpPr>
        <p:grpSpPr>
          <a:xfrm>
            <a:off x="9022802" y="2452456"/>
            <a:ext cx="1034556" cy="696171"/>
            <a:chOff x="1533061" y="3143448"/>
            <a:chExt cx="1178942" cy="1071449"/>
          </a:xfrm>
        </p:grpSpPr>
        <p:sp>
          <p:nvSpPr>
            <p:cNvPr id="82" name="TextBox 81">
              <a:extLst>
                <a:ext uri="{FF2B5EF4-FFF2-40B4-BE49-F238E27FC236}">
                  <a16:creationId xmlns:a16="http://schemas.microsoft.com/office/drawing/2014/main" id="{41949372-F391-ADD6-65F0-E0CB4F1CCAE0}"/>
                </a:ext>
              </a:extLst>
            </p:cNvPr>
            <p:cNvSpPr txBox="1"/>
            <p:nvPr/>
          </p:nvSpPr>
          <p:spPr>
            <a:xfrm rot="16200000">
              <a:off x="1298360" y="3673692"/>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All</a:t>
              </a:r>
            </a:p>
          </p:txBody>
        </p:sp>
        <p:sp>
          <p:nvSpPr>
            <p:cNvPr id="83" name="TextBox 82">
              <a:extLst>
                <a:ext uri="{FF2B5EF4-FFF2-40B4-BE49-F238E27FC236}">
                  <a16:creationId xmlns:a16="http://schemas.microsoft.com/office/drawing/2014/main" id="{E8DAB375-C449-1087-BD37-89F86E517A14}"/>
                </a:ext>
              </a:extLst>
            </p:cNvPr>
            <p:cNvSpPr txBox="1"/>
            <p:nvPr/>
          </p:nvSpPr>
          <p:spPr>
            <a:xfrm rot="16200000">
              <a:off x="1773461" y="3673689"/>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IHC 3+</a:t>
              </a:r>
            </a:p>
          </p:txBody>
        </p:sp>
        <p:sp>
          <p:nvSpPr>
            <p:cNvPr id="84" name="TextBox 83">
              <a:extLst>
                <a:ext uri="{FF2B5EF4-FFF2-40B4-BE49-F238E27FC236}">
                  <a16:creationId xmlns:a16="http://schemas.microsoft.com/office/drawing/2014/main" id="{1621BB35-DE0C-5018-E647-BEDB51906C05}"/>
                </a:ext>
              </a:extLst>
            </p:cNvPr>
            <p:cNvSpPr txBox="1"/>
            <p:nvPr/>
          </p:nvSpPr>
          <p:spPr>
            <a:xfrm rot="16200000">
              <a:off x="2170798" y="3378149"/>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595959"/>
                  </a:solidFill>
                  <a:effectLst/>
                  <a:uLnTx/>
                  <a:uFillTx/>
                  <a:latin typeface="Arial"/>
                  <a:ea typeface="+mn-ea"/>
                  <a:cs typeface="+mn-cs"/>
                </a:rPr>
                <a:t>IHC 2+</a:t>
              </a:r>
            </a:p>
          </p:txBody>
        </p:sp>
      </p:grpSp>
      <p:sp>
        <p:nvSpPr>
          <p:cNvPr id="2" name="Title 1">
            <a:extLst>
              <a:ext uri="{FF2B5EF4-FFF2-40B4-BE49-F238E27FC236}">
                <a16:creationId xmlns:a16="http://schemas.microsoft.com/office/drawing/2014/main" id="{75AC4680-17F7-FBE6-10F9-9795204754A9}"/>
              </a:ext>
            </a:extLst>
          </p:cNvPr>
          <p:cNvSpPr>
            <a:spLocks noGrp="1"/>
          </p:cNvSpPr>
          <p:nvPr>
            <p:ph type="title"/>
          </p:nvPr>
        </p:nvSpPr>
        <p:spPr>
          <a:xfrm>
            <a:off x="838200" y="243030"/>
            <a:ext cx="10515600" cy="871393"/>
          </a:xfrm>
        </p:spPr>
        <p:txBody>
          <a:bodyPr>
            <a:noAutofit/>
          </a:bodyPr>
          <a:lstStyle/>
          <a:p>
            <a:r>
              <a:rPr lang="en-US" sz="2800"/>
              <a:t>DP-02: Durable and Clinically Meaningful Responses Were Seen Particularly in Patients With HER2 IHC 3+ Status</a:t>
            </a:r>
            <a:r>
              <a:rPr lang="en-US" sz="2800" baseline="30000"/>
              <a:t>1,2,a,b</a:t>
            </a:r>
            <a:endParaRPr lang="en-GB" sz="2800" baseline="30000"/>
          </a:p>
        </p:txBody>
      </p:sp>
      <p:sp>
        <p:nvSpPr>
          <p:cNvPr id="3" name="Footer Placeholder 2">
            <a:extLst>
              <a:ext uri="{FF2B5EF4-FFF2-40B4-BE49-F238E27FC236}">
                <a16:creationId xmlns:a16="http://schemas.microsoft.com/office/drawing/2014/main" id="{326DFDDC-670E-E376-5700-E30E628232A3}"/>
              </a:ext>
            </a:extLst>
          </p:cNvPr>
          <p:cNvSpPr>
            <a:spLocks noGrp="1"/>
          </p:cNvSpPr>
          <p:nvPr>
            <p:ph type="ftr" sz="quarter" idx="3"/>
          </p:nvPr>
        </p:nvSpPr>
        <p:spPr>
          <a:xfrm>
            <a:off x="1444463" y="5610316"/>
            <a:ext cx="9011350" cy="1047479"/>
          </a:xfrm>
        </p:spPr>
        <p:txBody>
          <a:bodyPr/>
          <a:lstStyle/>
          <a:p>
            <a:pPr lvl="0" defTabSz="609585">
              <a:defRPr/>
            </a:pPr>
            <a:r>
              <a:rPr kumimoji="0" lang="en-US" sz="933" b="0" i="0" u="none" strike="noStrike" kern="1200" cap="none" spc="0" normalizeH="0" baseline="0" noProof="0">
                <a:ln>
                  <a:noFill/>
                </a:ln>
                <a:solidFill>
                  <a:srgbClr val="3F4444"/>
                </a:solidFill>
                <a:effectLst/>
                <a:uLnTx/>
                <a:uFillTx/>
                <a:latin typeface="Arial"/>
                <a:ea typeface="+mn-ea"/>
                <a:cs typeface="+mn-cs"/>
              </a:rPr>
              <a:t>Analysis of ORR by investigator was performed in patients who received ≥1 dose of T-</a:t>
            </a:r>
            <a:r>
              <a:rPr kumimoji="0" lang="en-US" sz="933" b="0" i="0" u="none" strike="noStrike" kern="1200" cap="none" spc="0" normalizeH="0" baseline="0" noProof="0" err="1">
                <a:ln>
                  <a:noFill/>
                </a:ln>
                <a:solidFill>
                  <a:srgbClr val="3F4444"/>
                </a:solidFill>
                <a:effectLst/>
                <a:uLnTx/>
                <a:uFillTx/>
                <a:latin typeface="Arial"/>
                <a:ea typeface="+mn-ea"/>
                <a:cs typeface="+mn-cs"/>
              </a:rPr>
              <a:t>DXd</a:t>
            </a:r>
            <a:r>
              <a:rPr kumimoji="0" lang="en-US" sz="933" b="0" i="0" u="none" strike="noStrike" kern="1200" cap="none" spc="0" normalizeH="0" baseline="0" noProof="0">
                <a:ln>
                  <a:noFill/>
                </a:ln>
                <a:solidFill>
                  <a:srgbClr val="3F4444"/>
                </a:solidFill>
                <a:effectLst/>
                <a:uLnTx/>
                <a:uFillTx/>
                <a:latin typeface="Arial"/>
                <a:ea typeface="+mn-ea"/>
                <a:cs typeface="+mn-cs"/>
              </a:rPr>
              <a:t>; all patients (N = 267; including 67 patients with IHC 1+ [n = 25], IHC 0 [n = 30], or unknown IHC status [n = 12] by central testing) and patients with centrally confirmed HER2 IHC 3+ (n = 75) or IHC 2+ (n = 125) status. Analysis of </a:t>
            </a:r>
            <a:r>
              <a:rPr kumimoji="0" lang="en-US" sz="933" b="0" i="0" u="none" strike="noStrike" kern="1200" cap="none" spc="0" normalizeH="0" baseline="0" noProof="0" err="1">
                <a:ln>
                  <a:noFill/>
                </a:ln>
                <a:solidFill>
                  <a:srgbClr val="3F4444"/>
                </a:solidFill>
                <a:effectLst/>
                <a:uLnTx/>
                <a:uFillTx/>
                <a:latin typeface="Arial"/>
                <a:ea typeface="+mn-ea"/>
                <a:cs typeface="+mn-cs"/>
              </a:rPr>
              <a:t>DoR</a:t>
            </a:r>
            <a:r>
              <a:rPr kumimoji="0" lang="en-US" sz="933" b="0" i="0" u="none" strike="noStrike" kern="1200" cap="none" spc="0" normalizeH="0" baseline="0" noProof="0">
                <a:ln>
                  <a:noFill/>
                </a:ln>
                <a:solidFill>
                  <a:srgbClr val="3F4444"/>
                </a:solidFill>
                <a:effectLst/>
                <a:uLnTx/>
                <a:uFillTx/>
                <a:latin typeface="Arial"/>
                <a:ea typeface="+mn-ea"/>
                <a:cs typeface="+mn-cs"/>
              </a:rPr>
              <a:t> was performed in patients with objective response who received ≥1 dose of T-</a:t>
            </a:r>
            <a:r>
              <a:rPr kumimoji="0" lang="en-US" sz="933" b="0" i="0" u="none" strike="noStrike" kern="1200" cap="none" spc="0" normalizeH="0" baseline="0" noProof="0" err="1">
                <a:ln>
                  <a:noFill/>
                </a:ln>
                <a:solidFill>
                  <a:srgbClr val="3F4444"/>
                </a:solidFill>
                <a:effectLst/>
                <a:uLnTx/>
                <a:uFillTx/>
                <a:latin typeface="Arial"/>
                <a:ea typeface="+mn-ea"/>
                <a:cs typeface="+mn-cs"/>
              </a:rPr>
              <a:t>DXd</a:t>
            </a:r>
            <a:r>
              <a:rPr kumimoji="0" lang="en-US" sz="933" b="0" i="0" u="none" strike="noStrike" kern="1200" cap="none" spc="0" normalizeH="0" baseline="0" noProof="0">
                <a:ln>
                  <a:noFill/>
                </a:ln>
                <a:solidFill>
                  <a:srgbClr val="3F4444"/>
                </a:solidFill>
                <a:effectLst/>
                <a:uLnTx/>
                <a:uFillTx/>
                <a:latin typeface="Arial"/>
                <a:ea typeface="+mn-ea"/>
                <a:cs typeface="+mn-cs"/>
              </a:rPr>
              <a:t>: all patients (n = 99; including 19 patients with IHC 1+ [n = 6], IHC 0 [n = 9], or unknown IHC status [n = 4] by central testing) and patients with centrally confirmed HER2 IHC 3+ (n = 46) or IHC 2+ (n = 34) status.</a:t>
            </a:r>
            <a:br>
              <a:rPr kumimoji="0" lang="en-US" sz="933" b="0" i="0" u="none" strike="noStrike" kern="1200" cap="none" spc="0" normalizeH="0" baseline="0" noProof="0">
                <a:ln>
                  <a:noFill/>
                </a:ln>
                <a:solidFill>
                  <a:srgbClr val="3F4444"/>
                </a:solidFill>
                <a:effectLst/>
                <a:uLnTx/>
                <a:uFillTx/>
                <a:latin typeface="Arial"/>
                <a:ea typeface="+mn-ea"/>
                <a:cs typeface="+mn-cs"/>
              </a:rPr>
            </a:br>
            <a:r>
              <a:rPr kumimoji="0" lang="en-US" sz="933" b="0" i="0" u="none" strike="noStrike" kern="1200" cap="none" spc="0" normalizeH="0" baseline="30000" noProof="0" err="1">
                <a:ln>
                  <a:noFill/>
                </a:ln>
                <a:solidFill>
                  <a:srgbClr val="3F4444"/>
                </a:solidFill>
                <a:effectLst/>
                <a:uLnTx/>
                <a:uFillTx/>
                <a:latin typeface="Arial"/>
                <a:ea typeface="+mn-ea"/>
                <a:cs typeface="+mn-cs"/>
              </a:rPr>
              <a:t>a</a:t>
            </a:r>
            <a:r>
              <a:rPr kumimoji="0" lang="en-US" sz="933" b="0" i="0" u="none" strike="noStrike" kern="1200" cap="none" spc="0" normalizeH="0" baseline="0" noProof="0" err="1">
                <a:ln>
                  <a:noFill/>
                </a:ln>
                <a:solidFill>
                  <a:srgbClr val="3F4444"/>
                </a:solidFill>
                <a:effectLst/>
                <a:uLnTx/>
                <a:uFillTx/>
                <a:latin typeface="Arial"/>
                <a:ea typeface="+mn-ea"/>
                <a:cs typeface="+mn-cs"/>
              </a:rPr>
              <a:t>Outcomes</a:t>
            </a:r>
            <a:r>
              <a:rPr kumimoji="0" lang="en-US" sz="933" b="0" i="0" u="none" strike="noStrike" kern="1200" cap="none" spc="0" normalizeH="0" baseline="0" noProof="0">
                <a:ln>
                  <a:noFill/>
                </a:ln>
                <a:solidFill>
                  <a:srgbClr val="3F4444"/>
                </a:solidFill>
                <a:effectLst/>
                <a:uLnTx/>
                <a:uFillTx/>
                <a:latin typeface="Arial"/>
                <a:ea typeface="+mn-ea"/>
                <a:cs typeface="+mn-cs"/>
              </a:rPr>
              <a:t> were based on central HER2 testing. </a:t>
            </a:r>
            <a:r>
              <a:rPr kumimoji="0" lang="en-US" sz="933" b="0" i="0" u="none" strike="noStrike" kern="1200" cap="none" spc="0" normalizeH="0" baseline="30000" noProof="0" err="1">
                <a:ln>
                  <a:noFill/>
                </a:ln>
                <a:solidFill>
                  <a:srgbClr val="3F4444"/>
                </a:solidFill>
                <a:effectLst/>
                <a:uLnTx/>
                <a:uFillTx/>
                <a:latin typeface="Arial"/>
                <a:ea typeface="+mn-ea"/>
                <a:cs typeface="+mn-cs"/>
              </a:rPr>
              <a:t>b</a:t>
            </a:r>
            <a:r>
              <a:rPr kumimoji="0" lang="en-US" sz="933" b="0" i="0" u="none" strike="noStrike" kern="1200" cap="none" spc="0" normalizeH="0" baseline="0" noProof="0" err="1">
                <a:ln>
                  <a:noFill/>
                </a:ln>
                <a:solidFill>
                  <a:srgbClr val="3F4444"/>
                </a:solidFill>
                <a:effectLst/>
                <a:uLnTx/>
                <a:uFillTx/>
                <a:latin typeface="Arial"/>
                <a:ea typeface="+mn-ea"/>
                <a:cs typeface="+mn-cs"/>
              </a:rPr>
              <a:t>While</a:t>
            </a:r>
            <a:r>
              <a:rPr kumimoji="0" lang="en-US" sz="933"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sz="933" b="0" i="0" u="none" strike="noStrike" kern="1200" cap="none" spc="0" normalizeH="0" baseline="30000" noProof="0">
                <a:ln>
                  <a:noFill/>
                </a:ln>
                <a:solidFill>
                  <a:srgbClr val="3F4444"/>
                </a:solidFill>
                <a:effectLst/>
                <a:uLnTx/>
                <a:uFillTx/>
                <a:latin typeface="Arial"/>
                <a:ea typeface="+mn-ea"/>
                <a:cs typeface="+mn-cs"/>
              </a:rPr>
              <a:t>3</a:t>
            </a:r>
            <a:r>
              <a:rPr kumimoji="0" lang="en-US" sz="933" b="0" i="0" u="none" strike="noStrike" kern="1200" cap="none" spc="0" normalizeH="0" baseline="0" noProof="0">
                <a:ln>
                  <a:noFill/>
                </a:ln>
                <a:solidFill>
                  <a:srgbClr val="3F4444"/>
                </a:solidFill>
                <a:effectLst/>
                <a:uLnTx/>
                <a:uFillTx/>
                <a:latin typeface="Arial"/>
                <a:ea typeface="+mn-ea"/>
                <a:cs typeface="+mn-cs"/>
              </a:rPr>
              <a:t> </a:t>
            </a:r>
            <a:r>
              <a:rPr kumimoji="0" lang="en-US" sz="933" b="0" i="0" u="none" strike="noStrike" kern="1200" cap="none" spc="0" normalizeH="0" baseline="30000" noProof="0" err="1">
                <a:ln>
                  <a:noFill/>
                </a:ln>
                <a:solidFill>
                  <a:srgbClr val="3F4444"/>
                </a:solidFill>
                <a:effectLst/>
                <a:uLnTx/>
                <a:uFillTx/>
                <a:latin typeface="Arial"/>
                <a:ea typeface="+mn-ea"/>
                <a:cs typeface="+mn-cs"/>
              </a:rPr>
              <a:t>b</a:t>
            </a:r>
            <a:r>
              <a:rPr kumimoji="0" lang="en-US" sz="933" b="0" i="0" u="none" strike="noStrike" kern="1200" cap="none" spc="0" normalizeH="0" baseline="0" noProof="0" err="1">
                <a:ln>
                  <a:noFill/>
                </a:ln>
                <a:solidFill>
                  <a:srgbClr val="3F4444"/>
                </a:solidFill>
                <a:effectLst/>
                <a:uLnTx/>
                <a:uFillTx/>
                <a:latin typeface="Arial"/>
                <a:ea typeface="+mn-ea"/>
                <a:cs typeface="+mn-cs"/>
              </a:rPr>
              <a:t>Responses</a:t>
            </a:r>
            <a:r>
              <a:rPr kumimoji="0" lang="en-US" sz="933" b="0" i="0" u="none" strike="noStrike" kern="1200" cap="none" spc="0" normalizeH="0" baseline="0" noProof="0">
                <a:ln>
                  <a:noFill/>
                </a:ln>
                <a:solidFill>
                  <a:srgbClr val="3F4444"/>
                </a:solidFill>
                <a:effectLst/>
                <a:uLnTx/>
                <a:uFillTx/>
                <a:latin typeface="Arial"/>
                <a:ea typeface="+mn-ea"/>
                <a:cs typeface="+mn-cs"/>
              </a:rPr>
              <a:t> in extramammary Paget’s disease, head and neck cancer, oropharyngeal neoplasm, and salivary gland cancer.     </a:t>
            </a:r>
            <a:br>
              <a:rPr kumimoji="0" lang="en-US" sz="933" b="0" i="0" u="none" strike="noStrike" kern="1200" cap="none" spc="0" normalizeH="0" baseline="0" noProof="0">
                <a:ln>
                  <a:noFill/>
                </a:ln>
                <a:solidFill>
                  <a:srgbClr val="3F4444"/>
                </a:solidFill>
                <a:effectLst/>
                <a:uLnTx/>
                <a:uFillTx/>
                <a:latin typeface="Arial"/>
                <a:ea typeface="+mn-ea"/>
                <a:cs typeface="+mn-cs"/>
              </a:rPr>
            </a:br>
            <a:r>
              <a:rPr kumimoji="0" lang="en-US" sz="933" i="0" u="none" strike="noStrike" kern="1200" cap="none" spc="0" normalizeH="0" baseline="0" noProof="0">
                <a:ln>
                  <a:noFill/>
                </a:ln>
                <a:solidFill>
                  <a:srgbClr val="3F4444"/>
                </a:solidFill>
                <a:effectLst/>
                <a:uLnTx/>
                <a:uFillTx/>
                <a:latin typeface="Arial"/>
                <a:ea typeface="+mn-ea"/>
                <a:cs typeface="+mn-cs"/>
              </a:rPr>
              <a:t>1.</a:t>
            </a:r>
            <a:r>
              <a:rPr kumimoji="0" lang="en-US" sz="933" b="0" i="0" u="none" strike="noStrike" kern="1200" cap="none" spc="0" normalizeH="0" baseline="0" noProof="0">
                <a:ln>
                  <a:noFill/>
                </a:ln>
                <a:solidFill>
                  <a:srgbClr val="3F4444"/>
                </a:solidFill>
                <a:effectLst/>
                <a:uLnTx/>
                <a:uFillTx/>
                <a:latin typeface="Arial"/>
                <a:ea typeface="+mn-ea"/>
                <a:cs typeface="+mn-cs"/>
              </a:rPr>
              <a:t> </a:t>
            </a:r>
            <a:r>
              <a:rPr kumimoji="0" lang="en-GB" sz="933"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Meric-Bernstam F, et al. </a:t>
            </a:r>
            <a:r>
              <a:rPr kumimoji="0" lang="en-IN" sz="933"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J Clin Oncol</a:t>
            </a:r>
            <a:r>
              <a:rPr kumimoji="0" lang="en-US" sz="933"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US" sz="933"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2024;42(1):47-58. </a:t>
            </a:r>
            <a:r>
              <a:rPr kumimoji="0" lang="en-IN" sz="933"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a:t>
            </a:r>
            <a:r>
              <a:rPr kumimoji="0" lang="en-IN" sz="933" b="1"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US" sz="933" b="0" i="0" u="none" strike="noStrike" kern="1200" cap="none" spc="0" normalizeH="0" baseline="0" noProof="0">
                <a:ln>
                  <a:noFill/>
                </a:ln>
                <a:solidFill>
                  <a:srgbClr val="3F4444"/>
                </a:solidFill>
                <a:effectLst/>
                <a:uLnTx/>
                <a:uFillTx/>
                <a:latin typeface="Arial"/>
                <a:ea typeface="+mn-ea"/>
                <a:cs typeface="+mn-cs"/>
              </a:rPr>
              <a:t>Meric-Bernstam F, et al. ESMO 2023. Abstract LBA34. </a:t>
            </a:r>
            <a:r>
              <a:rPr kumimoji="0" lang="en-US" sz="933" i="0" u="none" strike="noStrike" kern="1200" cap="none" spc="0" normalizeH="0" baseline="0" noProof="0">
                <a:ln>
                  <a:noFill/>
                </a:ln>
                <a:solidFill>
                  <a:srgbClr val="3F4444"/>
                </a:solidFill>
                <a:effectLst/>
                <a:uLnTx/>
                <a:uFillTx/>
                <a:latin typeface="Arial"/>
                <a:ea typeface="+mn-ea"/>
                <a:cs typeface="+mn-cs"/>
              </a:rPr>
              <a:t>3</a:t>
            </a:r>
            <a:r>
              <a:rPr kumimoji="0" lang="en-US" sz="933" b="1" i="0" u="none" strike="noStrike" kern="1200" cap="none" spc="0" normalizeH="0" baseline="0" noProof="0">
                <a:ln>
                  <a:noFill/>
                </a:ln>
                <a:solidFill>
                  <a:srgbClr val="3F4444"/>
                </a:solidFill>
                <a:effectLst/>
                <a:uLnTx/>
                <a:uFillTx/>
                <a:latin typeface="Arial"/>
                <a:ea typeface="+mn-ea"/>
                <a:cs typeface="+mn-cs"/>
              </a:rPr>
              <a:t>.</a:t>
            </a:r>
            <a:r>
              <a:rPr kumimoji="0" lang="en-US" sz="933" b="0" i="0" u="none" strike="noStrike" kern="1200" cap="none" spc="0" normalizeH="0" baseline="0" noProof="0">
                <a:ln>
                  <a:noFill/>
                </a:ln>
                <a:solidFill>
                  <a:srgbClr val="3F4444"/>
                </a:solidFill>
                <a:effectLst/>
                <a:uLnTx/>
                <a:uFillTx/>
                <a:latin typeface="Arial"/>
                <a:ea typeface="+mn-ea"/>
                <a:cs typeface="+mn-cs"/>
              </a:rPr>
              <a:t> </a:t>
            </a:r>
            <a:r>
              <a:rPr kumimoji="0" lang="en-US" sz="933" b="0" i="0" u="none" strike="noStrike" kern="1200" cap="none" spc="0" normalizeH="0" baseline="0" noProof="0">
                <a:ln>
                  <a:noFill/>
                </a:ln>
                <a:solidFill>
                  <a:srgbClr val="3F4444"/>
                </a:solidFill>
                <a:effectLst/>
                <a:uLnTx/>
                <a:uFillTx/>
                <a:latin typeface="Arial"/>
                <a:ea typeface="+mn-ea"/>
                <a:cs typeface="Arial" panose="020B0604020202020204" pitchFamily="34" charset="0"/>
              </a:rPr>
              <a:t>Fam-trastuzumab deruxtecan-</a:t>
            </a:r>
            <a:r>
              <a:rPr kumimoji="0" lang="en-US" sz="933" b="0" i="0" u="none" strike="noStrike" kern="1200" cap="none" spc="0" normalizeH="0" baseline="0" noProof="0" err="1">
                <a:ln>
                  <a:noFill/>
                </a:ln>
                <a:solidFill>
                  <a:srgbClr val="3F4444"/>
                </a:solidFill>
                <a:effectLst/>
                <a:uLnTx/>
                <a:uFillTx/>
                <a:latin typeface="Arial"/>
                <a:ea typeface="+mn-ea"/>
                <a:cs typeface="Arial" panose="020B0604020202020204" pitchFamily="34" charset="0"/>
              </a:rPr>
              <a:t>nxki</a:t>
            </a:r>
            <a:r>
              <a:rPr lang="en-US" sz="933">
                <a:solidFill>
                  <a:srgbClr val="3F4444"/>
                </a:solidFill>
                <a:latin typeface="Arial"/>
                <a:cs typeface="Arial" panose="020B0604020202020204" pitchFamily="34" charset="0"/>
              </a:rPr>
              <a:t>.</a:t>
            </a:r>
            <a:r>
              <a:rPr kumimoji="0" lang="en-US" sz="933" b="0" i="0" u="none" strike="noStrike" kern="1200" cap="none" spc="0" normalizeH="0" baseline="0" noProof="0">
                <a:ln>
                  <a:noFill/>
                </a:ln>
                <a:solidFill>
                  <a:srgbClr val="3F4444"/>
                </a:solidFill>
                <a:effectLst/>
                <a:uLnTx/>
                <a:uFillTx/>
                <a:latin typeface="Arial"/>
                <a:ea typeface="+mn-ea"/>
                <a:cs typeface="Arial" panose="020B0604020202020204" pitchFamily="34" charset="0"/>
              </a:rPr>
              <a:t> Prescribing information. </a:t>
            </a:r>
            <a:r>
              <a:rPr lang="en-US" sz="933">
                <a:solidFill>
                  <a:srgbClr val="3F4444"/>
                </a:solidFill>
                <a:cs typeface="Arial" panose="020B0604020202020204" pitchFamily="34" charset="0"/>
              </a:rPr>
              <a:t>Daiichi Sankyo; </a:t>
            </a:r>
            <a:r>
              <a:rPr kumimoji="0" lang="en-US" sz="933" b="0" i="0" u="none" strike="noStrike" kern="1200" cap="none" spc="0" normalizeH="0" baseline="0" noProof="0">
                <a:ln>
                  <a:noFill/>
                </a:ln>
                <a:solidFill>
                  <a:srgbClr val="3F4444"/>
                </a:solidFill>
                <a:effectLst/>
                <a:uLnTx/>
                <a:uFillTx/>
                <a:latin typeface="Arial"/>
                <a:ea typeface="+mn-ea"/>
                <a:cs typeface="Arial" panose="020B0604020202020204" pitchFamily="34" charset="0"/>
              </a:rPr>
              <a:t>2024.</a:t>
            </a:r>
            <a:endParaRPr kumimoji="0" lang="en-US" sz="933" b="0" i="0" u="none" strike="noStrike" kern="1200" cap="none" spc="0" normalizeH="0" baseline="0" noProof="0">
              <a:ln>
                <a:noFill/>
              </a:ln>
              <a:solidFill>
                <a:srgbClr val="3F4444"/>
              </a:solidFill>
              <a:effectLst/>
              <a:uLnTx/>
              <a:uFillTx/>
              <a:latin typeface="Arial"/>
              <a:ea typeface="+mn-ea"/>
              <a:cs typeface="+mn-cs"/>
            </a:endParaRPr>
          </a:p>
        </p:txBody>
      </p:sp>
      <p:graphicFrame>
        <p:nvGraphicFramePr>
          <p:cNvPr id="66" name="Table 65">
            <a:extLst>
              <a:ext uri="{FF2B5EF4-FFF2-40B4-BE49-F238E27FC236}">
                <a16:creationId xmlns:a16="http://schemas.microsoft.com/office/drawing/2014/main" id="{6C71CABE-7582-411D-F202-501A2F481264}"/>
              </a:ext>
            </a:extLst>
          </p:cNvPr>
          <p:cNvGraphicFramePr>
            <a:graphicFrameLocks noGrp="1"/>
          </p:cNvGraphicFramePr>
          <p:nvPr>
            <p:extLst>
              <p:ext uri="{D42A27DB-BD31-4B8C-83A1-F6EECF244321}">
                <p14:modId xmlns:p14="http://schemas.microsoft.com/office/powerpoint/2010/main" val="342735737"/>
              </p:ext>
            </p:extLst>
          </p:nvPr>
        </p:nvGraphicFramePr>
        <p:xfrm>
          <a:off x="487356" y="4394900"/>
          <a:ext cx="11238973" cy="797216"/>
        </p:xfrm>
        <a:graphic>
          <a:graphicData uri="http://schemas.openxmlformats.org/drawingml/2006/table">
            <a:tbl>
              <a:tblPr firstRow="1" bandRow="1">
                <a:tableStyleId>{5C22544A-7EE6-4342-B048-85BDC9FD1C3A}</a:tableStyleId>
              </a:tblPr>
              <a:tblGrid>
                <a:gridCol w="2478265">
                  <a:extLst>
                    <a:ext uri="{9D8B030D-6E8A-4147-A177-3AD203B41FA5}">
                      <a16:colId xmlns:a16="http://schemas.microsoft.com/office/drawing/2014/main" val="1126436127"/>
                    </a:ext>
                  </a:extLst>
                </a:gridCol>
                <a:gridCol w="2920236">
                  <a:extLst>
                    <a:ext uri="{9D8B030D-6E8A-4147-A177-3AD203B41FA5}">
                      <a16:colId xmlns:a16="http://schemas.microsoft.com/office/drawing/2014/main" val="3825087422"/>
                    </a:ext>
                  </a:extLst>
                </a:gridCol>
                <a:gridCol w="2920236">
                  <a:extLst>
                    <a:ext uri="{9D8B030D-6E8A-4147-A177-3AD203B41FA5}">
                      <a16:colId xmlns:a16="http://schemas.microsoft.com/office/drawing/2014/main" val="3972557828"/>
                    </a:ext>
                  </a:extLst>
                </a:gridCol>
                <a:gridCol w="2920236">
                  <a:extLst>
                    <a:ext uri="{9D8B030D-6E8A-4147-A177-3AD203B41FA5}">
                      <a16:colId xmlns:a16="http://schemas.microsoft.com/office/drawing/2014/main" val="4258851126"/>
                    </a:ext>
                  </a:extLst>
                </a:gridCol>
              </a:tblGrid>
              <a:tr h="3048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200" b="1" i="0" u="none" strike="noStrike">
                        <a:solidFill>
                          <a:schemeClr val="bg1"/>
                        </a:solidFill>
                        <a:effectLst/>
                        <a:latin typeface="+mn-lt"/>
                      </a:endParaRPr>
                    </a:p>
                  </a:txBody>
                  <a:tcPr marL="127000" marR="8467" marT="12192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u="none" strike="noStrike">
                          <a:solidFill>
                            <a:schemeClr val="bg1"/>
                          </a:solidFill>
                          <a:effectLst/>
                          <a:latin typeface="+mn-lt"/>
                        </a:rPr>
                        <a:t>All patients (N = 267)</a:t>
                      </a:r>
                      <a:endParaRPr lang="en-GB" sz="1200" b="1" i="0" u="none" strike="noStrike">
                        <a:solidFill>
                          <a:schemeClr val="bg1"/>
                        </a:solidFill>
                        <a:effectLst/>
                        <a:latin typeface="+mn-lt"/>
                      </a:endParaRPr>
                    </a:p>
                  </a:txBody>
                  <a:tcPr marL="127000" marR="8467" marT="1219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u="none" strike="noStrike">
                          <a:solidFill>
                            <a:schemeClr val="bg1"/>
                          </a:solidFill>
                          <a:effectLst/>
                          <a:latin typeface="+mn-lt"/>
                        </a:rPr>
                        <a:t>IHC 3+ (n = 75)</a:t>
                      </a:r>
                      <a:endParaRPr lang="en-GB" sz="1200" b="1" i="0" u="none" strike="noStrike">
                        <a:solidFill>
                          <a:schemeClr val="bg1"/>
                        </a:solidFill>
                        <a:effectLst/>
                        <a:latin typeface="+mn-lt"/>
                      </a:endParaRPr>
                    </a:p>
                  </a:txBody>
                  <a:tcPr marL="127000" marR="8467" marT="1219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u="none" strike="noStrike">
                          <a:solidFill>
                            <a:schemeClr val="bg1"/>
                          </a:solidFill>
                          <a:effectLst/>
                          <a:latin typeface="+mn-lt"/>
                        </a:rPr>
                        <a:t>IHC 2+ (n = 125)</a:t>
                      </a:r>
                      <a:endParaRPr lang="en-GB" sz="1200" b="1" i="0" u="none" strike="noStrike">
                        <a:solidFill>
                          <a:schemeClr val="bg1"/>
                        </a:solidFill>
                        <a:effectLst/>
                        <a:latin typeface="+mn-lt"/>
                      </a:endParaRPr>
                    </a:p>
                  </a:txBody>
                  <a:tcPr marL="127000" marR="8467" marT="12192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800060946"/>
                  </a:ext>
                </a:extLst>
              </a:tr>
              <a:tr h="24620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b="1" i="0" u="none" strike="noStrike">
                          <a:solidFill>
                            <a:schemeClr val="accent1"/>
                          </a:solidFill>
                          <a:effectLst/>
                          <a:latin typeface="+mn-lt"/>
                        </a:rPr>
                        <a:t>ORR, % (95% CI)</a:t>
                      </a:r>
                    </a:p>
                  </a:txBody>
                  <a:tcPr marL="8467" marR="8467" marT="8467"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a:solidFill>
                            <a:schemeClr val="accent1"/>
                          </a:solidFill>
                          <a:effectLst/>
                          <a:latin typeface="+mn-lt"/>
                        </a:rPr>
                        <a:t>37.1 (31.3-43.2)</a:t>
                      </a:r>
                    </a:p>
                  </a:txBody>
                  <a:tcPr marL="8467" marR="8467" marT="846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a:solidFill>
                            <a:schemeClr val="accent1"/>
                          </a:solidFill>
                          <a:effectLst/>
                          <a:latin typeface="+mn-lt"/>
                        </a:rPr>
                        <a:t>61.3 (49.4-72.4)</a:t>
                      </a:r>
                    </a:p>
                  </a:txBody>
                  <a:tcPr marL="8467" marR="8467" marT="846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algn="ctr" rtl="0" fontAlgn="ctr"/>
                      <a:r>
                        <a:rPr lang="en-GB" sz="1200" b="0" i="0" u="none" strike="noStrike">
                          <a:solidFill>
                            <a:schemeClr val="accent1"/>
                          </a:solidFill>
                          <a:effectLst/>
                          <a:latin typeface="+mn-lt"/>
                        </a:rPr>
                        <a:t>27.2 (19.6-35.9)</a:t>
                      </a:r>
                    </a:p>
                  </a:txBody>
                  <a:tcPr marL="8467" marR="8467" marT="8467" marB="0" anchor="ctr">
                    <a:lnL w="6350" cap="flat" cmpd="sng" algn="ctr">
                      <a:solidFill>
                        <a:schemeClr val="bg1">
                          <a:lumMod val="50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810791226"/>
                  </a:ext>
                </a:extLst>
              </a:tr>
              <a:tr h="24620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200" b="1" i="0" u="none" strike="noStrike">
                          <a:solidFill>
                            <a:schemeClr val="accent1"/>
                          </a:solidFill>
                          <a:effectLst/>
                          <a:latin typeface="+mn-lt"/>
                        </a:rPr>
                        <a:t>DoR, median (95% CI), months</a:t>
                      </a:r>
                    </a:p>
                  </a:txBody>
                  <a:tcPr marL="8467" marR="8467" marT="8467" marB="0"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u="none" strike="noStrike">
                          <a:solidFill>
                            <a:schemeClr val="accent1"/>
                          </a:solidFill>
                          <a:effectLst/>
                          <a:latin typeface="+mn-lt"/>
                        </a:rPr>
                        <a:t>11.3 (9.6-17.8)</a:t>
                      </a:r>
                      <a:endParaRPr lang="en-GB" sz="1200" b="0" i="0" u="none" strike="noStrike">
                        <a:solidFill>
                          <a:schemeClr val="accent1"/>
                        </a:solidFill>
                        <a:effectLst/>
                        <a:latin typeface="+mn-lt"/>
                      </a:endParaRPr>
                    </a:p>
                  </a:txBody>
                  <a:tcPr marL="8467" marR="8467" marT="846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u="none" strike="noStrike">
                          <a:solidFill>
                            <a:schemeClr val="accent1"/>
                          </a:solidFill>
                          <a:effectLst/>
                          <a:latin typeface="+mn-lt"/>
                        </a:rPr>
                        <a:t>22.1 (9.6-NR) </a:t>
                      </a:r>
                      <a:endParaRPr lang="en-GB" sz="1200" b="0" i="0" u="none" strike="noStrike">
                        <a:solidFill>
                          <a:schemeClr val="accent1"/>
                        </a:solidFill>
                        <a:effectLst/>
                        <a:latin typeface="+mn-lt"/>
                      </a:endParaRPr>
                    </a:p>
                  </a:txBody>
                  <a:tcPr marL="8467" marR="8467" marT="8467"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0" u="none" strike="noStrike">
                          <a:solidFill>
                            <a:schemeClr val="accent1"/>
                          </a:solidFill>
                          <a:effectLst/>
                          <a:latin typeface="+mn-lt"/>
                        </a:rPr>
                        <a:t>9.8 (4.3-12.6)</a:t>
                      </a:r>
                      <a:endParaRPr lang="en-GB" sz="1200" b="0" i="0" u="none" strike="noStrike">
                        <a:solidFill>
                          <a:schemeClr val="accent1"/>
                        </a:solidFill>
                        <a:effectLst/>
                        <a:latin typeface="+mn-lt"/>
                      </a:endParaRPr>
                    </a:p>
                  </a:txBody>
                  <a:tcPr marL="8467" marR="8467" marT="8467" marB="0" anchor="ctr">
                    <a:lnL w="6350" cap="flat" cmpd="sng" algn="ctr">
                      <a:solidFill>
                        <a:schemeClr val="bg1">
                          <a:lumMod val="50000"/>
                        </a:schemeClr>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9309705"/>
                  </a:ext>
                </a:extLst>
              </a:tr>
            </a:tbl>
          </a:graphicData>
        </a:graphic>
      </p:graphicFrame>
      <p:sp>
        <p:nvSpPr>
          <p:cNvPr id="5" name="Rectangle 4">
            <a:extLst>
              <a:ext uri="{FF2B5EF4-FFF2-40B4-BE49-F238E27FC236}">
                <a16:creationId xmlns:a16="http://schemas.microsoft.com/office/drawing/2014/main" id="{4B9B6B4A-111C-FB9C-A390-DE829D9519DD}"/>
              </a:ext>
            </a:extLst>
          </p:cNvPr>
          <p:cNvSpPr/>
          <p:nvPr/>
        </p:nvSpPr>
        <p:spPr>
          <a:xfrm>
            <a:off x="5891200" y="4414539"/>
            <a:ext cx="2915049" cy="778907"/>
          </a:xfrm>
          <a:prstGeom prst="rect">
            <a:avLst/>
          </a:prstGeom>
          <a:noFill/>
          <a:ln w="571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69" name="Table 68">
            <a:extLst>
              <a:ext uri="{FF2B5EF4-FFF2-40B4-BE49-F238E27FC236}">
                <a16:creationId xmlns:a16="http://schemas.microsoft.com/office/drawing/2014/main" id="{5C065FDA-F189-1B5A-022C-29721AE2E1F3}"/>
              </a:ext>
            </a:extLst>
          </p:cNvPr>
          <p:cNvGraphicFramePr>
            <a:graphicFrameLocks noGrp="1"/>
          </p:cNvGraphicFramePr>
          <p:nvPr/>
        </p:nvGraphicFramePr>
        <p:xfrm>
          <a:off x="479426" y="3849585"/>
          <a:ext cx="11213684" cy="437760"/>
        </p:xfrm>
        <a:graphic>
          <a:graphicData uri="http://schemas.openxmlformats.org/drawingml/2006/table">
            <a:tbl>
              <a:tblPr firstRow="1" bandRow="1">
                <a:tableStyleId>{5C22544A-7EE6-4342-B048-85BDC9FD1C3A}</a:tableStyleId>
              </a:tblPr>
              <a:tblGrid>
                <a:gridCol w="1349375">
                  <a:extLst>
                    <a:ext uri="{9D8B030D-6E8A-4147-A177-3AD203B41FA5}">
                      <a16:colId xmlns:a16="http://schemas.microsoft.com/office/drawing/2014/main" val="3759873995"/>
                    </a:ext>
                  </a:extLst>
                </a:gridCol>
                <a:gridCol w="1409187">
                  <a:extLst>
                    <a:ext uri="{9D8B030D-6E8A-4147-A177-3AD203B41FA5}">
                      <a16:colId xmlns:a16="http://schemas.microsoft.com/office/drawing/2014/main" val="358062682"/>
                    </a:ext>
                  </a:extLst>
                </a:gridCol>
                <a:gridCol w="1409187">
                  <a:extLst>
                    <a:ext uri="{9D8B030D-6E8A-4147-A177-3AD203B41FA5}">
                      <a16:colId xmlns:a16="http://schemas.microsoft.com/office/drawing/2014/main" val="2894075842"/>
                    </a:ext>
                  </a:extLst>
                </a:gridCol>
                <a:gridCol w="1409187">
                  <a:extLst>
                    <a:ext uri="{9D8B030D-6E8A-4147-A177-3AD203B41FA5}">
                      <a16:colId xmlns:a16="http://schemas.microsoft.com/office/drawing/2014/main" val="1024153948"/>
                    </a:ext>
                  </a:extLst>
                </a:gridCol>
                <a:gridCol w="1409187">
                  <a:extLst>
                    <a:ext uri="{9D8B030D-6E8A-4147-A177-3AD203B41FA5}">
                      <a16:colId xmlns:a16="http://schemas.microsoft.com/office/drawing/2014/main" val="3896722200"/>
                    </a:ext>
                  </a:extLst>
                </a:gridCol>
                <a:gridCol w="1409187">
                  <a:extLst>
                    <a:ext uri="{9D8B030D-6E8A-4147-A177-3AD203B41FA5}">
                      <a16:colId xmlns:a16="http://schemas.microsoft.com/office/drawing/2014/main" val="3825087422"/>
                    </a:ext>
                  </a:extLst>
                </a:gridCol>
                <a:gridCol w="1409187">
                  <a:extLst>
                    <a:ext uri="{9D8B030D-6E8A-4147-A177-3AD203B41FA5}">
                      <a16:colId xmlns:a16="http://schemas.microsoft.com/office/drawing/2014/main" val="3972557828"/>
                    </a:ext>
                  </a:extLst>
                </a:gridCol>
                <a:gridCol w="1409187">
                  <a:extLst>
                    <a:ext uri="{9D8B030D-6E8A-4147-A177-3AD203B41FA5}">
                      <a16:colId xmlns:a16="http://schemas.microsoft.com/office/drawing/2014/main" val="4258851126"/>
                    </a:ext>
                  </a:extLst>
                </a:gridCol>
              </a:tblGrid>
              <a:tr h="437760">
                <a:tc>
                  <a:txBody>
                    <a:bodyPr/>
                    <a:lstStyle/>
                    <a:p>
                      <a:pPr marL="0" algn="l" defTabSz="914400" rtl="0" eaLnBrk="1" fontAlgn="ctr" latinLnBrk="0" hangingPunct="1"/>
                      <a:r>
                        <a:rPr lang="en-GB" sz="1200" b="1" u="none" strike="noStrike" kern="1200">
                          <a:solidFill>
                            <a:schemeClr val="tx2"/>
                          </a:solidFill>
                          <a:effectLst/>
                          <a:latin typeface="+mn-lt"/>
                          <a:ea typeface="+mn-ea"/>
                          <a:cs typeface="+mn-cs"/>
                        </a:rPr>
                        <a:t>DoR, median </a:t>
                      </a:r>
                      <a:br>
                        <a:rPr lang="en-GB" sz="1200" b="1" u="none" strike="noStrike" kern="1200">
                          <a:solidFill>
                            <a:schemeClr val="tx2"/>
                          </a:solidFill>
                          <a:effectLst/>
                          <a:latin typeface="+mn-lt"/>
                          <a:ea typeface="+mn-ea"/>
                          <a:cs typeface="+mn-cs"/>
                        </a:rPr>
                      </a:br>
                      <a:r>
                        <a:rPr lang="en-GB" sz="1200" b="1" u="none" strike="noStrike" kern="1200">
                          <a:solidFill>
                            <a:schemeClr val="tx2"/>
                          </a:solidFill>
                          <a:effectLst/>
                          <a:latin typeface="+mn-lt"/>
                          <a:ea typeface="+mn-ea"/>
                          <a:cs typeface="+mn-cs"/>
                        </a:rPr>
                        <a:t>(95% CI), months</a:t>
                      </a:r>
                    </a:p>
                  </a:txBody>
                  <a:tcPr marL="0" marR="0" marT="36000" marB="3600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u="none" strike="noStrike" kern="1200">
                          <a:solidFill>
                            <a:schemeClr val="bg1"/>
                          </a:solidFill>
                          <a:effectLst/>
                          <a:latin typeface="+mn-lt"/>
                          <a:ea typeface="+mn-ea"/>
                          <a:cs typeface="+mn-cs"/>
                        </a:rPr>
                        <a:t>14.2 </a:t>
                      </a:r>
                      <a:br>
                        <a:rPr lang="en-GB" sz="1200" b="1" u="none" strike="noStrike" kern="1200">
                          <a:solidFill>
                            <a:schemeClr val="bg1"/>
                          </a:solidFill>
                          <a:effectLst/>
                          <a:latin typeface="+mn-lt"/>
                          <a:ea typeface="+mn-ea"/>
                          <a:cs typeface="+mn-cs"/>
                        </a:rPr>
                      </a:br>
                      <a:r>
                        <a:rPr lang="en-GB" sz="1200" b="1" u="none" strike="noStrike" kern="1200">
                          <a:solidFill>
                            <a:schemeClr val="bg1"/>
                          </a:solidFill>
                          <a:effectLst/>
                          <a:latin typeface="+mn-lt"/>
                          <a:ea typeface="+mn-ea"/>
                          <a:cs typeface="+mn-cs"/>
                        </a:rPr>
                        <a:t>(4.1-NR)</a:t>
                      </a:r>
                    </a:p>
                  </a:txBody>
                  <a:tcPr marL="72000" marR="72000" marT="36000" marB="36000" anchor="ctr">
                    <a:solidFill>
                      <a:srgbClr val="00433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u="none" strike="noStrike" kern="1200">
                          <a:solidFill>
                            <a:schemeClr val="bg1"/>
                          </a:solidFill>
                          <a:effectLst/>
                          <a:latin typeface="+mn-lt"/>
                          <a:ea typeface="+mn-ea"/>
                          <a:cs typeface="+mn-cs"/>
                        </a:rPr>
                        <a:t>NR </a:t>
                      </a:r>
                      <a:br>
                        <a:rPr lang="en-GB" sz="1200" b="1" u="none" strike="noStrike" kern="1200">
                          <a:solidFill>
                            <a:schemeClr val="bg1"/>
                          </a:solidFill>
                          <a:effectLst/>
                          <a:latin typeface="+mn-lt"/>
                          <a:ea typeface="+mn-ea"/>
                          <a:cs typeface="+mn-cs"/>
                        </a:rPr>
                      </a:br>
                      <a:r>
                        <a:rPr lang="en-GB" sz="1200" b="1" u="none" strike="noStrike" kern="1200">
                          <a:solidFill>
                            <a:schemeClr val="bg1"/>
                          </a:solidFill>
                          <a:effectLst/>
                          <a:latin typeface="+mn-lt"/>
                          <a:ea typeface="+mn-ea"/>
                          <a:cs typeface="+mn-cs"/>
                        </a:rPr>
                        <a:t>(9.9-NR)</a:t>
                      </a:r>
                    </a:p>
                  </a:txBody>
                  <a:tcPr marL="72000" marR="72000" marT="36000" marB="36000" anchor="ctr">
                    <a:solidFill>
                      <a:srgbClr val="4E8F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u="none" strike="noStrike" kern="1200">
                          <a:solidFill>
                            <a:schemeClr val="bg1"/>
                          </a:solidFill>
                          <a:effectLst/>
                          <a:latin typeface="+mn-lt"/>
                          <a:ea typeface="+mn-ea"/>
                          <a:cs typeface="+mn-cs"/>
                        </a:rPr>
                        <a:t>11.3 </a:t>
                      </a:r>
                      <a:br>
                        <a:rPr lang="en-GB" sz="1200" b="1" u="none" strike="noStrike" kern="1200">
                          <a:solidFill>
                            <a:schemeClr val="bg1"/>
                          </a:solidFill>
                          <a:effectLst/>
                          <a:latin typeface="+mn-lt"/>
                          <a:ea typeface="+mn-ea"/>
                          <a:cs typeface="+mn-cs"/>
                        </a:rPr>
                      </a:br>
                      <a:r>
                        <a:rPr lang="en-GB" sz="1200" b="1" u="none" strike="noStrike" kern="1200">
                          <a:solidFill>
                            <a:schemeClr val="bg1"/>
                          </a:solidFill>
                          <a:effectLst/>
                          <a:latin typeface="+mn-lt"/>
                          <a:ea typeface="+mn-ea"/>
                          <a:cs typeface="+mn-cs"/>
                        </a:rPr>
                        <a:t>(4.1-22.1)</a:t>
                      </a:r>
                    </a:p>
                  </a:txBody>
                  <a:tcPr marL="72000" marR="72000" marT="36000" marB="36000" anchor="ctr">
                    <a:solidFill>
                      <a:srgbClr val="009F4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u="none" strike="noStrike" kern="1200">
                          <a:solidFill>
                            <a:schemeClr val="bg1"/>
                          </a:solidFill>
                          <a:effectLst/>
                          <a:latin typeface="+mn-lt"/>
                          <a:ea typeface="+mn-ea"/>
                          <a:cs typeface="+mn-cs"/>
                        </a:rPr>
                        <a:t>8.7 </a:t>
                      </a:r>
                      <a:br>
                        <a:rPr lang="en-GB" sz="1200" b="1" u="none" strike="noStrike" kern="1200">
                          <a:solidFill>
                            <a:schemeClr val="bg1"/>
                          </a:solidFill>
                          <a:effectLst/>
                          <a:latin typeface="+mn-lt"/>
                          <a:ea typeface="+mn-ea"/>
                          <a:cs typeface="+mn-cs"/>
                        </a:rPr>
                      </a:br>
                      <a:r>
                        <a:rPr lang="en-GB" sz="1200" b="1" u="none" strike="noStrike" kern="1200">
                          <a:solidFill>
                            <a:schemeClr val="bg1"/>
                          </a:solidFill>
                          <a:effectLst/>
                          <a:latin typeface="+mn-lt"/>
                          <a:ea typeface="+mn-ea"/>
                          <a:cs typeface="+mn-cs"/>
                        </a:rPr>
                        <a:t>(4.3-11.8)</a:t>
                      </a:r>
                    </a:p>
                  </a:txBody>
                  <a:tcPr marL="72000" marR="72000" marT="36000" marB="36000" anchor="ctr">
                    <a:solidFill>
                      <a:srgbClr val="7030A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u="none" strike="noStrike" kern="1200">
                          <a:solidFill>
                            <a:schemeClr val="bg1"/>
                          </a:solidFill>
                          <a:effectLst/>
                          <a:latin typeface="+mn-lt"/>
                          <a:ea typeface="+mn-ea"/>
                          <a:cs typeface="+mn-cs"/>
                        </a:rPr>
                        <a:t>22.1 </a:t>
                      </a:r>
                      <a:br>
                        <a:rPr lang="en-GB" sz="1200" b="1" u="none" strike="noStrike" kern="1200">
                          <a:solidFill>
                            <a:schemeClr val="bg1"/>
                          </a:solidFill>
                          <a:effectLst/>
                          <a:latin typeface="+mn-lt"/>
                          <a:ea typeface="+mn-ea"/>
                          <a:cs typeface="+mn-cs"/>
                        </a:rPr>
                      </a:br>
                      <a:r>
                        <a:rPr lang="en-GB" sz="1200" b="1" u="none" strike="noStrike" kern="1200">
                          <a:solidFill>
                            <a:schemeClr val="bg1"/>
                          </a:solidFill>
                          <a:effectLst/>
                          <a:latin typeface="+mn-lt"/>
                          <a:ea typeface="+mn-ea"/>
                          <a:cs typeface="+mn-cs"/>
                        </a:rPr>
                        <a:t>(4.1-NR)</a:t>
                      </a:r>
                    </a:p>
                  </a:txBody>
                  <a:tcPr marL="72000" marR="72000" marT="36000" marB="36000" anchor="ctr">
                    <a:solidFill>
                      <a:srgbClr val="C9473E"/>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u="none" strike="noStrike" kern="1200">
                          <a:solidFill>
                            <a:schemeClr val="bg1"/>
                          </a:solidFill>
                          <a:effectLst/>
                          <a:latin typeface="+mn-lt"/>
                          <a:ea typeface="+mn-ea"/>
                          <a:cs typeface="+mn-cs"/>
                        </a:rPr>
                        <a:t>8.6 </a:t>
                      </a:r>
                      <a:br>
                        <a:rPr lang="en-GB" sz="1200" b="1" u="none" strike="noStrike" kern="1200">
                          <a:solidFill>
                            <a:schemeClr val="bg1"/>
                          </a:solidFill>
                          <a:effectLst/>
                          <a:latin typeface="+mn-lt"/>
                          <a:ea typeface="+mn-ea"/>
                          <a:cs typeface="+mn-cs"/>
                        </a:rPr>
                      </a:br>
                      <a:r>
                        <a:rPr lang="en-GB" sz="1200" b="1" u="none" strike="noStrike" kern="1200">
                          <a:solidFill>
                            <a:schemeClr val="bg1"/>
                          </a:solidFill>
                          <a:effectLst/>
                          <a:latin typeface="+mn-lt"/>
                          <a:ea typeface="+mn-ea"/>
                          <a:cs typeface="+mn-cs"/>
                        </a:rPr>
                        <a:t>(2.1-NR)</a:t>
                      </a:r>
                    </a:p>
                  </a:txBody>
                  <a:tcPr marL="72000" marR="72000" marT="36000" marB="36000" anchor="ctr">
                    <a:solidFill>
                      <a:srgbClr val="00206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u="none" strike="noStrike" kern="1200">
                          <a:solidFill>
                            <a:schemeClr val="bg1"/>
                          </a:solidFill>
                          <a:effectLst/>
                          <a:latin typeface="+mn-lt"/>
                          <a:ea typeface="+mn-ea"/>
                          <a:cs typeface="+mn-cs"/>
                        </a:rPr>
                        <a:t>5.7 </a:t>
                      </a:r>
                      <a:br>
                        <a:rPr lang="en-GB" sz="1200" b="1" u="none" strike="noStrike" kern="1200">
                          <a:solidFill>
                            <a:schemeClr val="bg1"/>
                          </a:solidFill>
                          <a:effectLst/>
                          <a:latin typeface="+mn-lt"/>
                          <a:ea typeface="+mn-ea"/>
                          <a:cs typeface="+mn-cs"/>
                        </a:rPr>
                      </a:br>
                      <a:r>
                        <a:rPr lang="en-GB" sz="1200" b="1" u="none" strike="noStrike" kern="1200">
                          <a:solidFill>
                            <a:schemeClr val="bg1"/>
                          </a:solidFill>
                          <a:effectLst/>
                          <a:latin typeface="+mn-lt"/>
                          <a:ea typeface="+mn-ea"/>
                          <a:cs typeface="+mn-cs"/>
                        </a:rPr>
                        <a:t>(NR-NR)</a:t>
                      </a:r>
                    </a:p>
                  </a:txBody>
                  <a:tcPr marL="72000" marR="72000" marT="36000" marB="36000" anchor="ctr">
                    <a:solidFill>
                      <a:srgbClr val="0070C0"/>
                    </a:solidFill>
                  </a:tcPr>
                </a:tc>
                <a:extLst>
                  <a:ext uri="{0D108BD9-81ED-4DB2-BD59-A6C34878D82A}">
                    <a16:rowId xmlns:a16="http://schemas.microsoft.com/office/drawing/2014/main" val="800060946"/>
                  </a:ext>
                </a:extLst>
              </a:tr>
            </a:tbl>
          </a:graphicData>
        </a:graphic>
      </p:graphicFrame>
      <p:grpSp>
        <p:nvGrpSpPr>
          <p:cNvPr id="70" name="Group 69">
            <a:extLst>
              <a:ext uri="{FF2B5EF4-FFF2-40B4-BE49-F238E27FC236}">
                <a16:creationId xmlns:a16="http://schemas.microsoft.com/office/drawing/2014/main" id="{C8FEF3A7-9F03-0154-A64E-CB8AF02BC246}"/>
              </a:ext>
            </a:extLst>
          </p:cNvPr>
          <p:cNvGrpSpPr/>
          <p:nvPr/>
        </p:nvGrpSpPr>
        <p:grpSpPr>
          <a:xfrm>
            <a:off x="2027299" y="2644485"/>
            <a:ext cx="1057755" cy="504144"/>
            <a:chOff x="1619505" y="3471979"/>
            <a:chExt cx="1205380" cy="775908"/>
          </a:xfrm>
        </p:grpSpPr>
        <p:sp>
          <p:nvSpPr>
            <p:cNvPr id="71" name="TextBox 70">
              <a:extLst>
                <a:ext uri="{FF2B5EF4-FFF2-40B4-BE49-F238E27FC236}">
                  <a16:creationId xmlns:a16="http://schemas.microsoft.com/office/drawing/2014/main" id="{5302D2AF-AB26-DCC2-7B6F-A6722D9381B1}"/>
                </a:ext>
              </a:extLst>
            </p:cNvPr>
            <p:cNvSpPr txBox="1"/>
            <p:nvPr/>
          </p:nvSpPr>
          <p:spPr>
            <a:xfrm rot="16200000">
              <a:off x="1384804" y="3706682"/>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All</a:t>
              </a:r>
            </a:p>
          </p:txBody>
        </p:sp>
        <p:sp>
          <p:nvSpPr>
            <p:cNvPr id="72" name="TextBox 71">
              <a:extLst>
                <a:ext uri="{FF2B5EF4-FFF2-40B4-BE49-F238E27FC236}">
                  <a16:creationId xmlns:a16="http://schemas.microsoft.com/office/drawing/2014/main" id="{B377059D-9BB3-58E1-EC26-D26BA7F2BFFF}"/>
                </a:ext>
              </a:extLst>
            </p:cNvPr>
            <p:cNvSpPr txBox="1"/>
            <p:nvPr/>
          </p:nvSpPr>
          <p:spPr>
            <a:xfrm rot="16200000">
              <a:off x="1829901" y="3706680"/>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IHC 3+</a:t>
              </a:r>
            </a:p>
          </p:txBody>
        </p:sp>
        <p:sp>
          <p:nvSpPr>
            <p:cNvPr id="73" name="TextBox 72">
              <a:extLst>
                <a:ext uri="{FF2B5EF4-FFF2-40B4-BE49-F238E27FC236}">
                  <a16:creationId xmlns:a16="http://schemas.microsoft.com/office/drawing/2014/main" id="{DF961FF0-F3BE-08EF-4863-95BDB2D47C0D}"/>
                </a:ext>
              </a:extLst>
            </p:cNvPr>
            <p:cNvSpPr txBox="1"/>
            <p:nvPr/>
          </p:nvSpPr>
          <p:spPr>
            <a:xfrm rot="16200000">
              <a:off x="2283680" y="3706680"/>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IHC 2+</a:t>
              </a:r>
            </a:p>
          </p:txBody>
        </p:sp>
      </p:grpSp>
      <p:sp>
        <p:nvSpPr>
          <p:cNvPr id="74" name="TextBox 73">
            <a:extLst>
              <a:ext uri="{FF2B5EF4-FFF2-40B4-BE49-F238E27FC236}">
                <a16:creationId xmlns:a16="http://schemas.microsoft.com/office/drawing/2014/main" id="{6A2DBFFC-C567-748B-0123-8FECD93C58AD}"/>
              </a:ext>
            </a:extLst>
          </p:cNvPr>
          <p:cNvSpPr txBox="1"/>
          <p:nvPr/>
        </p:nvSpPr>
        <p:spPr>
          <a:xfrm>
            <a:off x="2116776" y="3520422"/>
            <a:ext cx="878921"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a:ea typeface="+mn-ea"/>
                <a:cs typeface="+mn-cs"/>
              </a:rPr>
              <a:t>Cervical</a:t>
            </a:r>
          </a:p>
        </p:txBody>
      </p:sp>
      <p:sp>
        <p:nvSpPr>
          <p:cNvPr id="75" name="TextBox 74">
            <a:extLst>
              <a:ext uri="{FF2B5EF4-FFF2-40B4-BE49-F238E27FC236}">
                <a16:creationId xmlns:a16="http://schemas.microsoft.com/office/drawing/2014/main" id="{F3BF1B5E-A005-95C6-F599-E4D24962CB5E}"/>
              </a:ext>
            </a:extLst>
          </p:cNvPr>
          <p:cNvSpPr txBox="1"/>
          <p:nvPr/>
        </p:nvSpPr>
        <p:spPr>
          <a:xfrm>
            <a:off x="3528913" y="3520422"/>
            <a:ext cx="878921"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a:ea typeface="+mn-ea"/>
                <a:cs typeface="+mn-cs"/>
              </a:rPr>
              <a:t>Endometrial</a:t>
            </a:r>
          </a:p>
        </p:txBody>
      </p:sp>
      <p:sp>
        <p:nvSpPr>
          <p:cNvPr id="76" name="TextBox 75">
            <a:extLst>
              <a:ext uri="{FF2B5EF4-FFF2-40B4-BE49-F238E27FC236}">
                <a16:creationId xmlns:a16="http://schemas.microsoft.com/office/drawing/2014/main" id="{05DA18E5-A117-26ED-E622-B1D6CDF82690}"/>
              </a:ext>
            </a:extLst>
          </p:cNvPr>
          <p:cNvSpPr txBox="1"/>
          <p:nvPr/>
        </p:nvSpPr>
        <p:spPr>
          <a:xfrm>
            <a:off x="4906150" y="3520422"/>
            <a:ext cx="878921"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a:ea typeface="+mn-ea"/>
                <a:cs typeface="+mn-cs"/>
              </a:rPr>
              <a:t>Ovarian</a:t>
            </a:r>
          </a:p>
        </p:txBody>
      </p:sp>
      <p:sp>
        <p:nvSpPr>
          <p:cNvPr id="77" name="TextBox 76">
            <a:extLst>
              <a:ext uri="{FF2B5EF4-FFF2-40B4-BE49-F238E27FC236}">
                <a16:creationId xmlns:a16="http://schemas.microsoft.com/office/drawing/2014/main" id="{33811E4F-F2D6-0170-FD51-200D40D6EDEF}"/>
              </a:ext>
            </a:extLst>
          </p:cNvPr>
          <p:cNvSpPr txBox="1"/>
          <p:nvPr/>
        </p:nvSpPr>
        <p:spPr>
          <a:xfrm>
            <a:off x="6328326" y="3520422"/>
            <a:ext cx="878921"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a:ea typeface="+mn-ea"/>
                <a:cs typeface="+mn-cs"/>
              </a:rPr>
              <a:t>Bladder</a:t>
            </a:r>
          </a:p>
        </p:txBody>
      </p:sp>
      <p:sp>
        <p:nvSpPr>
          <p:cNvPr id="78" name="TextBox 77">
            <a:extLst>
              <a:ext uri="{FF2B5EF4-FFF2-40B4-BE49-F238E27FC236}">
                <a16:creationId xmlns:a16="http://schemas.microsoft.com/office/drawing/2014/main" id="{57C60C58-7C93-C3B7-C9FB-FC8276213A26}"/>
              </a:ext>
            </a:extLst>
          </p:cNvPr>
          <p:cNvSpPr txBox="1"/>
          <p:nvPr/>
        </p:nvSpPr>
        <p:spPr>
          <a:xfrm>
            <a:off x="7755848" y="3520422"/>
            <a:ext cx="878921"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err="1">
                <a:ln>
                  <a:noFill/>
                </a:ln>
                <a:solidFill>
                  <a:srgbClr val="595959"/>
                </a:solidFill>
                <a:effectLst/>
                <a:uLnTx/>
                <a:uFillTx/>
                <a:latin typeface="Arial"/>
                <a:ea typeface="+mn-ea"/>
                <a:cs typeface="+mn-cs"/>
              </a:rPr>
              <a:t>Other</a:t>
            </a:r>
            <a:r>
              <a:rPr kumimoji="0" lang="en-GB" sz="1400" b="1" i="0" u="none" strike="noStrike" kern="1200" cap="none" spc="0" normalizeH="0" baseline="30000" noProof="0" err="1">
                <a:ln>
                  <a:noFill/>
                </a:ln>
                <a:solidFill>
                  <a:srgbClr val="595959"/>
                </a:solidFill>
                <a:effectLst/>
                <a:uLnTx/>
                <a:uFillTx/>
                <a:latin typeface="Arial"/>
                <a:ea typeface="+mn-ea"/>
                <a:cs typeface="+mn-cs"/>
              </a:rPr>
              <a:t>b</a:t>
            </a:r>
            <a:endParaRPr kumimoji="0" lang="en-GB" sz="1400" b="1" i="0" u="none" strike="noStrike" kern="1200" cap="none" spc="0" normalizeH="0" baseline="30000" noProof="0">
              <a:ln>
                <a:noFill/>
              </a:ln>
              <a:solidFill>
                <a:srgbClr val="595959"/>
              </a:solidFill>
              <a:effectLst/>
              <a:uLnTx/>
              <a:uFillTx/>
              <a:latin typeface="Arial"/>
              <a:ea typeface="+mn-ea"/>
              <a:cs typeface="+mn-cs"/>
            </a:endParaRPr>
          </a:p>
        </p:txBody>
      </p:sp>
      <p:sp>
        <p:nvSpPr>
          <p:cNvPr id="79" name="TextBox 78">
            <a:extLst>
              <a:ext uri="{FF2B5EF4-FFF2-40B4-BE49-F238E27FC236}">
                <a16:creationId xmlns:a16="http://schemas.microsoft.com/office/drawing/2014/main" id="{B038F3D1-B181-FE02-7B9A-86A0F3711492}"/>
              </a:ext>
            </a:extLst>
          </p:cNvPr>
          <p:cNvSpPr txBox="1"/>
          <p:nvPr/>
        </p:nvSpPr>
        <p:spPr>
          <a:xfrm>
            <a:off x="9124940" y="3520422"/>
            <a:ext cx="878921"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a:ea typeface="+mn-ea"/>
                <a:cs typeface="+mn-cs"/>
              </a:rPr>
              <a:t>BTC</a:t>
            </a:r>
          </a:p>
        </p:txBody>
      </p:sp>
      <p:sp>
        <p:nvSpPr>
          <p:cNvPr id="80" name="TextBox 79">
            <a:extLst>
              <a:ext uri="{FF2B5EF4-FFF2-40B4-BE49-F238E27FC236}">
                <a16:creationId xmlns:a16="http://schemas.microsoft.com/office/drawing/2014/main" id="{60CEFFE6-5F98-C0F5-FAF4-C0A75F23C9C6}"/>
              </a:ext>
            </a:extLst>
          </p:cNvPr>
          <p:cNvSpPr txBox="1"/>
          <p:nvPr/>
        </p:nvSpPr>
        <p:spPr>
          <a:xfrm>
            <a:off x="10512896" y="3520422"/>
            <a:ext cx="878921"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95959"/>
                </a:solidFill>
                <a:effectLst/>
                <a:uLnTx/>
                <a:uFillTx/>
                <a:latin typeface="Arial"/>
                <a:ea typeface="+mn-ea"/>
                <a:cs typeface="+mn-cs"/>
              </a:rPr>
              <a:t>Pancreatic</a:t>
            </a:r>
          </a:p>
        </p:txBody>
      </p:sp>
      <p:grpSp>
        <p:nvGrpSpPr>
          <p:cNvPr id="85" name="Group 84">
            <a:extLst>
              <a:ext uri="{FF2B5EF4-FFF2-40B4-BE49-F238E27FC236}">
                <a16:creationId xmlns:a16="http://schemas.microsoft.com/office/drawing/2014/main" id="{1789A8E2-994E-15AB-38CD-88645868D55C}"/>
              </a:ext>
            </a:extLst>
          </p:cNvPr>
          <p:cNvGrpSpPr/>
          <p:nvPr/>
        </p:nvGrpSpPr>
        <p:grpSpPr>
          <a:xfrm>
            <a:off x="10455814" y="2241877"/>
            <a:ext cx="1034553" cy="504143"/>
            <a:chOff x="10456894" y="3148110"/>
            <a:chExt cx="1034553" cy="641963"/>
          </a:xfrm>
        </p:grpSpPr>
        <p:sp>
          <p:nvSpPr>
            <p:cNvPr id="86" name="TextBox 85">
              <a:extLst>
                <a:ext uri="{FF2B5EF4-FFF2-40B4-BE49-F238E27FC236}">
                  <a16:creationId xmlns:a16="http://schemas.microsoft.com/office/drawing/2014/main" id="{9358E9F0-13B4-D993-89E8-0F6BA8674400}"/>
                </a:ext>
              </a:extLst>
            </p:cNvPr>
            <p:cNvSpPr txBox="1"/>
            <p:nvPr/>
          </p:nvSpPr>
          <p:spPr>
            <a:xfrm rot="16200000">
              <a:off x="10270395" y="3334609"/>
              <a:ext cx="641963" cy="268966"/>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All</a:t>
              </a:r>
            </a:p>
          </p:txBody>
        </p:sp>
        <p:sp>
          <p:nvSpPr>
            <p:cNvPr id="87" name="TextBox 86">
              <a:extLst>
                <a:ext uri="{FF2B5EF4-FFF2-40B4-BE49-F238E27FC236}">
                  <a16:creationId xmlns:a16="http://schemas.microsoft.com/office/drawing/2014/main" id="{633D6A70-6CA8-87C2-8578-F5BE4D67276D}"/>
                </a:ext>
              </a:extLst>
            </p:cNvPr>
            <p:cNvSpPr txBox="1"/>
            <p:nvPr/>
          </p:nvSpPr>
          <p:spPr>
            <a:xfrm rot="16200000">
              <a:off x="10660012" y="3334609"/>
              <a:ext cx="641963" cy="268966"/>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IHC 3+</a:t>
              </a:r>
            </a:p>
          </p:txBody>
        </p:sp>
        <p:sp>
          <p:nvSpPr>
            <p:cNvPr id="88" name="TextBox 87">
              <a:extLst>
                <a:ext uri="{FF2B5EF4-FFF2-40B4-BE49-F238E27FC236}">
                  <a16:creationId xmlns:a16="http://schemas.microsoft.com/office/drawing/2014/main" id="{E097CA89-EBFB-D49D-D5CF-3E2A183CD62B}"/>
                </a:ext>
              </a:extLst>
            </p:cNvPr>
            <p:cNvSpPr txBox="1"/>
            <p:nvPr/>
          </p:nvSpPr>
          <p:spPr>
            <a:xfrm rot="16200000">
              <a:off x="11035982" y="3334609"/>
              <a:ext cx="641963" cy="268966"/>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IHC 2+</a:t>
              </a:r>
            </a:p>
          </p:txBody>
        </p:sp>
      </p:grpSp>
      <p:grpSp>
        <p:nvGrpSpPr>
          <p:cNvPr id="89" name="Group 88">
            <a:extLst>
              <a:ext uri="{FF2B5EF4-FFF2-40B4-BE49-F238E27FC236}">
                <a16:creationId xmlns:a16="http://schemas.microsoft.com/office/drawing/2014/main" id="{DDB19001-12FB-3E3E-1D49-98286F3E442A}"/>
              </a:ext>
            </a:extLst>
          </p:cNvPr>
          <p:cNvGrpSpPr/>
          <p:nvPr/>
        </p:nvGrpSpPr>
        <p:grpSpPr>
          <a:xfrm>
            <a:off x="3437001" y="2644485"/>
            <a:ext cx="1065375" cy="504144"/>
            <a:chOff x="1610822" y="3471979"/>
            <a:chExt cx="1214063" cy="775908"/>
          </a:xfrm>
        </p:grpSpPr>
        <p:sp>
          <p:nvSpPr>
            <p:cNvPr id="90" name="TextBox 89">
              <a:extLst>
                <a:ext uri="{FF2B5EF4-FFF2-40B4-BE49-F238E27FC236}">
                  <a16:creationId xmlns:a16="http://schemas.microsoft.com/office/drawing/2014/main" id="{D6FD7109-A9B5-AD48-0947-0ED090D1C39D}"/>
                </a:ext>
              </a:extLst>
            </p:cNvPr>
            <p:cNvSpPr txBox="1"/>
            <p:nvPr/>
          </p:nvSpPr>
          <p:spPr>
            <a:xfrm rot="16200000">
              <a:off x="1376121" y="3706682"/>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All</a:t>
              </a:r>
            </a:p>
          </p:txBody>
        </p:sp>
        <p:sp>
          <p:nvSpPr>
            <p:cNvPr id="91" name="TextBox 90">
              <a:extLst>
                <a:ext uri="{FF2B5EF4-FFF2-40B4-BE49-F238E27FC236}">
                  <a16:creationId xmlns:a16="http://schemas.microsoft.com/office/drawing/2014/main" id="{ACA83E5E-01B5-47B0-84A4-8D5DEBF5EEB5}"/>
                </a:ext>
              </a:extLst>
            </p:cNvPr>
            <p:cNvSpPr txBox="1"/>
            <p:nvPr/>
          </p:nvSpPr>
          <p:spPr>
            <a:xfrm rot="16200000">
              <a:off x="1829901" y="3706680"/>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IHC 3+</a:t>
              </a:r>
            </a:p>
          </p:txBody>
        </p:sp>
        <p:sp>
          <p:nvSpPr>
            <p:cNvPr id="92" name="TextBox 91">
              <a:extLst>
                <a:ext uri="{FF2B5EF4-FFF2-40B4-BE49-F238E27FC236}">
                  <a16:creationId xmlns:a16="http://schemas.microsoft.com/office/drawing/2014/main" id="{999EDAA1-9EBC-3D22-CDA8-79B3BC37333D}"/>
                </a:ext>
              </a:extLst>
            </p:cNvPr>
            <p:cNvSpPr txBox="1"/>
            <p:nvPr/>
          </p:nvSpPr>
          <p:spPr>
            <a:xfrm rot="16200000">
              <a:off x="2283680" y="3706680"/>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IHC 2+</a:t>
              </a:r>
            </a:p>
          </p:txBody>
        </p:sp>
      </p:grpSp>
      <p:grpSp>
        <p:nvGrpSpPr>
          <p:cNvPr id="93" name="Group 92">
            <a:extLst>
              <a:ext uri="{FF2B5EF4-FFF2-40B4-BE49-F238E27FC236}">
                <a16:creationId xmlns:a16="http://schemas.microsoft.com/office/drawing/2014/main" id="{7B22EFB3-C27A-FB3F-8EE2-78241D600833}"/>
              </a:ext>
            </a:extLst>
          </p:cNvPr>
          <p:cNvGrpSpPr/>
          <p:nvPr/>
        </p:nvGrpSpPr>
        <p:grpSpPr>
          <a:xfrm>
            <a:off x="4823841" y="2644485"/>
            <a:ext cx="1065375" cy="504144"/>
            <a:chOff x="1610822" y="3471979"/>
            <a:chExt cx="1214063" cy="775908"/>
          </a:xfrm>
        </p:grpSpPr>
        <p:sp>
          <p:nvSpPr>
            <p:cNvPr id="94" name="TextBox 93">
              <a:extLst>
                <a:ext uri="{FF2B5EF4-FFF2-40B4-BE49-F238E27FC236}">
                  <a16:creationId xmlns:a16="http://schemas.microsoft.com/office/drawing/2014/main" id="{43E7F96C-53F8-E564-6D89-91815447FCD1}"/>
                </a:ext>
              </a:extLst>
            </p:cNvPr>
            <p:cNvSpPr txBox="1"/>
            <p:nvPr/>
          </p:nvSpPr>
          <p:spPr>
            <a:xfrm rot="16200000">
              <a:off x="1376121" y="3706682"/>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All</a:t>
              </a:r>
            </a:p>
          </p:txBody>
        </p:sp>
        <p:sp>
          <p:nvSpPr>
            <p:cNvPr id="95" name="TextBox 94">
              <a:extLst>
                <a:ext uri="{FF2B5EF4-FFF2-40B4-BE49-F238E27FC236}">
                  <a16:creationId xmlns:a16="http://schemas.microsoft.com/office/drawing/2014/main" id="{A3FCA179-5577-AF8F-3408-A6BDC0C2DCCF}"/>
                </a:ext>
              </a:extLst>
            </p:cNvPr>
            <p:cNvSpPr txBox="1"/>
            <p:nvPr/>
          </p:nvSpPr>
          <p:spPr>
            <a:xfrm rot="16200000">
              <a:off x="1829901" y="3706680"/>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IHC 3+</a:t>
              </a:r>
            </a:p>
          </p:txBody>
        </p:sp>
        <p:sp>
          <p:nvSpPr>
            <p:cNvPr id="96" name="TextBox 95">
              <a:extLst>
                <a:ext uri="{FF2B5EF4-FFF2-40B4-BE49-F238E27FC236}">
                  <a16:creationId xmlns:a16="http://schemas.microsoft.com/office/drawing/2014/main" id="{74A5EDCA-7D86-F833-8FE1-735D787752A1}"/>
                </a:ext>
              </a:extLst>
            </p:cNvPr>
            <p:cNvSpPr txBox="1"/>
            <p:nvPr/>
          </p:nvSpPr>
          <p:spPr>
            <a:xfrm rot="16200000">
              <a:off x="2283680" y="3706680"/>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IHC 2+</a:t>
              </a:r>
            </a:p>
          </p:txBody>
        </p:sp>
      </p:grpSp>
      <p:grpSp>
        <p:nvGrpSpPr>
          <p:cNvPr id="97" name="Group 96">
            <a:extLst>
              <a:ext uri="{FF2B5EF4-FFF2-40B4-BE49-F238E27FC236}">
                <a16:creationId xmlns:a16="http://schemas.microsoft.com/office/drawing/2014/main" id="{F5A3DB58-6233-ADF8-217C-B2C0AD7C2D07}"/>
              </a:ext>
            </a:extLst>
          </p:cNvPr>
          <p:cNvGrpSpPr/>
          <p:nvPr/>
        </p:nvGrpSpPr>
        <p:grpSpPr>
          <a:xfrm>
            <a:off x="6241161" y="2644485"/>
            <a:ext cx="1065375" cy="504144"/>
            <a:chOff x="1610822" y="3471979"/>
            <a:chExt cx="1214063" cy="775908"/>
          </a:xfrm>
        </p:grpSpPr>
        <p:sp>
          <p:nvSpPr>
            <p:cNvPr id="98" name="TextBox 97">
              <a:extLst>
                <a:ext uri="{FF2B5EF4-FFF2-40B4-BE49-F238E27FC236}">
                  <a16:creationId xmlns:a16="http://schemas.microsoft.com/office/drawing/2014/main" id="{B993609E-7885-81E2-7BA1-101135A0F879}"/>
                </a:ext>
              </a:extLst>
            </p:cNvPr>
            <p:cNvSpPr txBox="1"/>
            <p:nvPr/>
          </p:nvSpPr>
          <p:spPr>
            <a:xfrm rot="16200000">
              <a:off x="1376121" y="3706682"/>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All</a:t>
              </a:r>
            </a:p>
          </p:txBody>
        </p:sp>
        <p:sp>
          <p:nvSpPr>
            <p:cNvPr id="99" name="TextBox 98">
              <a:extLst>
                <a:ext uri="{FF2B5EF4-FFF2-40B4-BE49-F238E27FC236}">
                  <a16:creationId xmlns:a16="http://schemas.microsoft.com/office/drawing/2014/main" id="{7DFCF46B-8A75-314B-23C7-0650874ADD14}"/>
                </a:ext>
              </a:extLst>
            </p:cNvPr>
            <p:cNvSpPr txBox="1"/>
            <p:nvPr/>
          </p:nvSpPr>
          <p:spPr>
            <a:xfrm rot="16200000">
              <a:off x="1829901" y="3706680"/>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IHC 3+</a:t>
              </a:r>
            </a:p>
          </p:txBody>
        </p:sp>
        <p:sp>
          <p:nvSpPr>
            <p:cNvPr id="100" name="TextBox 99">
              <a:extLst>
                <a:ext uri="{FF2B5EF4-FFF2-40B4-BE49-F238E27FC236}">
                  <a16:creationId xmlns:a16="http://schemas.microsoft.com/office/drawing/2014/main" id="{ADAD65A7-139B-2223-DC47-4F898B61F0CC}"/>
                </a:ext>
              </a:extLst>
            </p:cNvPr>
            <p:cNvSpPr txBox="1"/>
            <p:nvPr/>
          </p:nvSpPr>
          <p:spPr>
            <a:xfrm rot="16200000">
              <a:off x="2283680" y="3706680"/>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IHC 2+</a:t>
              </a:r>
            </a:p>
          </p:txBody>
        </p:sp>
      </p:grpSp>
      <p:grpSp>
        <p:nvGrpSpPr>
          <p:cNvPr id="101" name="Group 100">
            <a:extLst>
              <a:ext uri="{FF2B5EF4-FFF2-40B4-BE49-F238E27FC236}">
                <a16:creationId xmlns:a16="http://schemas.microsoft.com/office/drawing/2014/main" id="{5473FE6B-D4F5-53CB-FF97-DE0C4DD54110}"/>
              </a:ext>
            </a:extLst>
          </p:cNvPr>
          <p:cNvGrpSpPr/>
          <p:nvPr/>
        </p:nvGrpSpPr>
        <p:grpSpPr>
          <a:xfrm>
            <a:off x="7635619" y="2066258"/>
            <a:ext cx="1058555" cy="1082367"/>
            <a:chOff x="1610822" y="2582058"/>
            <a:chExt cx="1206290" cy="1665829"/>
          </a:xfrm>
        </p:grpSpPr>
        <p:sp>
          <p:nvSpPr>
            <p:cNvPr id="102" name="TextBox 101">
              <a:extLst>
                <a:ext uri="{FF2B5EF4-FFF2-40B4-BE49-F238E27FC236}">
                  <a16:creationId xmlns:a16="http://schemas.microsoft.com/office/drawing/2014/main" id="{F5A1E32D-C817-4589-4C26-3802314C6C97}"/>
                </a:ext>
              </a:extLst>
            </p:cNvPr>
            <p:cNvSpPr txBox="1"/>
            <p:nvPr/>
          </p:nvSpPr>
          <p:spPr>
            <a:xfrm rot="16200000">
              <a:off x="1376121" y="3706682"/>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All</a:t>
              </a:r>
            </a:p>
          </p:txBody>
        </p:sp>
        <p:sp>
          <p:nvSpPr>
            <p:cNvPr id="103" name="TextBox 102">
              <a:extLst>
                <a:ext uri="{FF2B5EF4-FFF2-40B4-BE49-F238E27FC236}">
                  <a16:creationId xmlns:a16="http://schemas.microsoft.com/office/drawing/2014/main" id="{9DDCECCB-D2A9-E9F5-1769-E5678E9FD993}"/>
                </a:ext>
              </a:extLst>
            </p:cNvPr>
            <p:cNvSpPr txBox="1"/>
            <p:nvPr/>
          </p:nvSpPr>
          <p:spPr>
            <a:xfrm rot="16200000">
              <a:off x="1829901" y="3706680"/>
              <a:ext cx="775906"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FFFFFF"/>
                  </a:solidFill>
                  <a:effectLst/>
                  <a:uLnTx/>
                  <a:uFillTx/>
                  <a:latin typeface="Arial"/>
                  <a:ea typeface="+mn-ea"/>
                  <a:cs typeface="+mn-cs"/>
                </a:rPr>
                <a:t>IHC 3+</a:t>
              </a:r>
            </a:p>
          </p:txBody>
        </p:sp>
        <p:sp>
          <p:nvSpPr>
            <p:cNvPr id="104" name="TextBox 103">
              <a:extLst>
                <a:ext uri="{FF2B5EF4-FFF2-40B4-BE49-F238E27FC236}">
                  <a16:creationId xmlns:a16="http://schemas.microsoft.com/office/drawing/2014/main" id="{4099D7B6-5C52-4019-FE63-A912E6133B0D}"/>
                </a:ext>
              </a:extLst>
            </p:cNvPr>
            <p:cNvSpPr txBox="1"/>
            <p:nvPr/>
          </p:nvSpPr>
          <p:spPr>
            <a:xfrm rot="16200000">
              <a:off x="2275906" y="2816760"/>
              <a:ext cx="775907" cy="306504"/>
            </a:xfrm>
            <a:prstGeom prst="rect">
              <a:avLst/>
            </a:prstGeom>
            <a:noFill/>
          </p:spPr>
          <p:txBody>
            <a:bodyPr wrap="none" lIns="36000" tIns="0" rIns="36000" bIns="0"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20" normalizeH="0" baseline="0" noProof="0">
                  <a:ln>
                    <a:noFill/>
                  </a:ln>
                  <a:solidFill>
                    <a:srgbClr val="595959"/>
                  </a:solidFill>
                  <a:effectLst/>
                  <a:uLnTx/>
                  <a:uFillTx/>
                  <a:latin typeface="Arial"/>
                  <a:ea typeface="+mn-ea"/>
                  <a:cs typeface="+mn-cs"/>
                </a:rPr>
                <a:t>IHC 2+</a:t>
              </a:r>
            </a:p>
          </p:txBody>
        </p:sp>
      </p:grpSp>
      <p:sp>
        <p:nvSpPr>
          <p:cNvPr id="106" name="TextBox 105">
            <a:extLst>
              <a:ext uri="{FF2B5EF4-FFF2-40B4-BE49-F238E27FC236}">
                <a16:creationId xmlns:a16="http://schemas.microsoft.com/office/drawing/2014/main" id="{47F0CA52-1A25-F60C-F145-05C48101FD18}"/>
              </a:ext>
            </a:extLst>
          </p:cNvPr>
          <p:cNvSpPr txBox="1"/>
          <p:nvPr/>
        </p:nvSpPr>
        <p:spPr>
          <a:xfrm>
            <a:off x="3460088"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40</a:t>
            </a:r>
          </a:p>
        </p:txBody>
      </p:sp>
      <p:sp>
        <p:nvSpPr>
          <p:cNvPr id="107" name="TextBox 106">
            <a:extLst>
              <a:ext uri="{FF2B5EF4-FFF2-40B4-BE49-F238E27FC236}">
                <a16:creationId xmlns:a16="http://schemas.microsoft.com/office/drawing/2014/main" id="{DA2F4938-8C33-1340-CC03-AFDA326498FA}"/>
              </a:ext>
            </a:extLst>
          </p:cNvPr>
          <p:cNvSpPr txBox="1"/>
          <p:nvPr/>
        </p:nvSpPr>
        <p:spPr>
          <a:xfrm>
            <a:off x="3868512"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13</a:t>
            </a:r>
          </a:p>
        </p:txBody>
      </p:sp>
      <p:sp>
        <p:nvSpPr>
          <p:cNvPr id="108" name="TextBox 107">
            <a:extLst>
              <a:ext uri="{FF2B5EF4-FFF2-40B4-BE49-F238E27FC236}">
                <a16:creationId xmlns:a16="http://schemas.microsoft.com/office/drawing/2014/main" id="{4D142786-1474-CDD4-E8F0-B39027912FBC}"/>
              </a:ext>
            </a:extLst>
          </p:cNvPr>
          <p:cNvSpPr txBox="1"/>
          <p:nvPr/>
        </p:nvSpPr>
        <p:spPr>
          <a:xfrm>
            <a:off x="4253927"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17</a:t>
            </a:r>
          </a:p>
        </p:txBody>
      </p:sp>
      <p:sp>
        <p:nvSpPr>
          <p:cNvPr id="109" name="TextBox 108">
            <a:extLst>
              <a:ext uri="{FF2B5EF4-FFF2-40B4-BE49-F238E27FC236}">
                <a16:creationId xmlns:a16="http://schemas.microsoft.com/office/drawing/2014/main" id="{EFD562A6-E993-8CC3-9F83-AE798251E895}"/>
              </a:ext>
            </a:extLst>
          </p:cNvPr>
          <p:cNvSpPr txBox="1"/>
          <p:nvPr/>
        </p:nvSpPr>
        <p:spPr>
          <a:xfrm>
            <a:off x="2037336"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40</a:t>
            </a:r>
          </a:p>
        </p:txBody>
      </p:sp>
      <p:sp>
        <p:nvSpPr>
          <p:cNvPr id="110" name="TextBox 109">
            <a:extLst>
              <a:ext uri="{FF2B5EF4-FFF2-40B4-BE49-F238E27FC236}">
                <a16:creationId xmlns:a16="http://schemas.microsoft.com/office/drawing/2014/main" id="{15593B57-E5CC-FFBE-90B9-847497FA2E62}"/>
              </a:ext>
            </a:extLst>
          </p:cNvPr>
          <p:cNvSpPr txBox="1"/>
          <p:nvPr/>
        </p:nvSpPr>
        <p:spPr>
          <a:xfrm>
            <a:off x="2425074"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8</a:t>
            </a:r>
          </a:p>
        </p:txBody>
      </p:sp>
      <p:sp>
        <p:nvSpPr>
          <p:cNvPr id="111" name="TextBox 110">
            <a:extLst>
              <a:ext uri="{FF2B5EF4-FFF2-40B4-BE49-F238E27FC236}">
                <a16:creationId xmlns:a16="http://schemas.microsoft.com/office/drawing/2014/main" id="{5569F6C8-3A9B-E497-73B9-5A86B7037454}"/>
              </a:ext>
            </a:extLst>
          </p:cNvPr>
          <p:cNvSpPr txBox="1"/>
          <p:nvPr/>
        </p:nvSpPr>
        <p:spPr>
          <a:xfrm>
            <a:off x="2818258"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20</a:t>
            </a:r>
          </a:p>
        </p:txBody>
      </p:sp>
      <p:sp>
        <p:nvSpPr>
          <p:cNvPr id="112" name="TextBox 111">
            <a:extLst>
              <a:ext uri="{FF2B5EF4-FFF2-40B4-BE49-F238E27FC236}">
                <a16:creationId xmlns:a16="http://schemas.microsoft.com/office/drawing/2014/main" id="{B57D1A84-3015-32D6-A448-4AFCB82DA354}"/>
              </a:ext>
            </a:extLst>
          </p:cNvPr>
          <p:cNvSpPr txBox="1"/>
          <p:nvPr/>
        </p:nvSpPr>
        <p:spPr>
          <a:xfrm>
            <a:off x="4835979"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40</a:t>
            </a:r>
          </a:p>
        </p:txBody>
      </p:sp>
      <p:sp>
        <p:nvSpPr>
          <p:cNvPr id="113" name="TextBox 112">
            <a:extLst>
              <a:ext uri="{FF2B5EF4-FFF2-40B4-BE49-F238E27FC236}">
                <a16:creationId xmlns:a16="http://schemas.microsoft.com/office/drawing/2014/main" id="{933C282F-926B-32F8-454C-BBA812E03F64}"/>
              </a:ext>
            </a:extLst>
          </p:cNvPr>
          <p:cNvSpPr txBox="1"/>
          <p:nvPr/>
        </p:nvSpPr>
        <p:spPr>
          <a:xfrm>
            <a:off x="5229163"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11</a:t>
            </a:r>
          </a:p>
        </p:txBody>
      </p:sp>
      <p:sp>
        <p:nvSpPr>
          <p:cNvPr id="114" name="TextBox 113">
            <a:extLst>
              <a:ext uri="{FF2B5EF4-FFF2-40B4-BE49-F238E27FC236}">
                <a16:creationId xmlns:a16="http://schemas.microsoft.com/office/drawing/2014/main" id="{A703A7D6-9BD5-9D6B-3AEF-5EFEB81A0E2F}"/>
              </a:ext>
            </a:extLst>
          </p:cNvPr>
          <p:cNvSpPr txBox="1"/>
          <p:nvPr/>
        </p:nvSpPr>
        <p:spPr>
          <a:xfrm>
            <a:off x="5622347"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19</a:t>
            </a:r>
          </a:p>
        </p:txBody>
      </p:sp>
      <p:sp>
        <p:nvSpPr>
          <p:cNvPr id="115" name="TextBox 114">
            <a:extLst>
              <a:ext uri="{FF2B5EF4-FFF2-40B4-BE49-F238E27FC236}">
                <a16:creationId xmlns:a16="http://schemas.microsoft.com/office/drawing/2014/main" id="{50A34DBA-4E44-E0B5-B006-4E179D7ED235}"/>
              </a:ext>
            </a:extLst>
          </p:cNvPr>
          <p:cNvSpPr txBox="1"/>
          <p:nvPr/>
        </p:nvSpPr>
        <p:spPr>
          <a:xfrm>
            <a:off x="6233971"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41</a:t>
            </a:r>
          </a:p>
        </p:txBody>
      </p:sp>
      <p:sp>
        <p:nvSpPr>
          <p:cNvPr id="116" name="TextBox 115">
            <a:extLst>
              <a:ext uri="{FF2B5EF4-FFF2-40B4-BE49-F238E27FC236}">
                <a16:creationId xmlns:a16="http://schemas.microsoft.com/office/drawing/2014/main" id="{65858D30-6F67-029F-A19A-43C5FD1C2B02}"/>
              </a:ext>
            </a:extLst>
          </p:cNvPr>
          <p:cNvSpPr txBox="1"/>
          <p:nvPr/>
        </p:nvSpPr>
        <p:spPr>
          <a:xfrm>
            <a:off x="6622075"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16</a:t>
            </a:r>
          </a:p>
        </p:txBody>
      </p:sp>
      <p:sp>
        <p:nvSpPr>
          <p:cNvPr id="117" name="TextBox 116">
            <a:extLst>
              <a:ext uri="{FF2B5EF4-FFF2-40B4-BE49-F238E27FC236}">
                <a16:creationId xmlns:a16="http://schemas.microsoft.com/office/drawing/2014/main" id="{CF44708F-FA09-4D6F-BE16-469D3C80B1D9}"/>
              </a:ext>
            </a:extLst>
          </p:cNvPr>
          <p:cNvSpPr txBox="1"/>
          <p:nvPr/>
        </p:nvSpPr>
        <p:spPr>
          <a:xfrm>
            <a:off x="7025419"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20</a:t>
            </a:r>
          </a:p>
        </p:txBody>
      </p:sp>
      <p:sp>
        <p:nvSpPr>
          <p:cNvPr id="118" name="TextBox 117">
            <a:extLst>
              <a:ext uri="{FF2B5EF4-FFF2-40B4-BE49-F238E27FC236}">
                <a16:creationId xmlns:a16="http://schemas.microsoft.com/office/drawing/2014/main" id="{9C9040BC-4996-CE3A-4103-A3F35A5083D2}"/>
              </a:ext>
            </a:extLst>
          </p:cNvPr>
          <p:cNvSpPr txBox="1"/>
          <p:nvPr/>
        </p:nvSpPr>
        <p:spPr>
          <a:xfrm>
            <a:off x="7644594"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40</a:t>
            </a:r>
          </a:p>
        </p:txBody>
      </p:sp>
      <p:sp>
        <p:nvSpPr>
          <p:cNvPr id="119" name="TextBox 118">
            <a:extLst>
              <a:ext uri="{FF2B5EF4-FFF2-40B4-BE49-F238E27FC236}">
                <a16:creationId xmlns:a16="http://schemas.microsoft.com/office/drawing/2014/main" id="{FC72B7A4-BA4D-8941-566C-B86E341325B6}"/>
              </a:ext>
            </a:extLst>
          </p:cNvPr>
          <p:cNvSpPr txBox="1"/>
          <p:nvPr/>
        </p:nvSpPr>
        <p:spPr>
          <a:xfrm>
            <a:off x="8038802"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9</a:t>
            </a:r>
          </a:p>
        </p:txBody>
      </p:sp>
      <p:sp>
        <p:nvSpPr>
          <p:cNvPr id="120" name="TextBox 119">
            <a:extLst>
              <a:ext uri="{FF2B5EF4-FFF2-40B4-BE49-F238E27FC236}">
                <a16:creationId xmlns:a16="http://schemas.microsoft.com/office/drawing/2014/main" id="{719561EF-6D5D-E664-9636-1B2A10D75519}"/>
              </a:ext>
            </a:extLst>
          </p:cNvPr>
          <p:cNvSpPr txBox="1"/>
          <p:nvPr/>
        </p:nvSpPr>
        <p:spPr>
          <a:xfrm>
            <a:off x="8421834"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16</a:t>
            </a:r>
          </a:p>
        </p:txBody>
      </p:sp>
      <p:sp>
        <p:nvSpPr>
          <p:cNvPr id="121" name="TextBox 120">
            <a:extLst>
              <a:ext uri="{FF2B5EF4-FFF2-40B4-BE49-F238E27FC236}">
                <a16:creationId xmlns:a16="http://schemas.microsoft.com/office/drawing/2014/main" id="{568146BB-1F69-FCB5-ED41-6BD33F27C48B}"/>
              </a:ext>
            </a:extLst>
          </p:cNvPr>
          <p:cNvSpPr txBox="1"/>
          <p:nvPr/>
        </p:nvSpPr>
        <p:spPr>
          <a:xfrm>
            <a:off x="9046674"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41</a:t>
            </a:r>
          </a:p>
        </p:txBody>
      </p:sp>
      <p:sp>
        <p:nvSpPr>
          <p:cNvPr id="122" name="TextBox 121">
            <a:extLst>
              <a:ext uri="{FF2B5EF4-FFF2-40B4-BE49-F238E27FC236}">
                <a16:creationId xmlns:a16="http://schemas.microsoft.com/office/drawing/2014/main" id="{16C1C8A0-BC73-161F-D062-EEB34E0DB9C8}"/>
              </a:ext>
            </a:extLst>
          </p:cNvPr>
          <p:cNvSpPr txBox="1"/>
          <p:nvPr/>
        </p:nvSpPr>
        <p:spPr>
          <a:xfrm>
            <a:off x="9437559"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16</a:t>
            </a:r>
          </a:p>
        </p:txBody>
      </p:sp>
      <p:sp>
        <p:nvSpPr>
          <p:cNvPr id="123" name="TextBox 122">
            <a:extLst>
              <a:ext uri="{FF2B5EF4-FFF2-40B4-BE49-F238E27FC236}">
                <a16:creationId xmlns:a16="http://schemas.microsoft.com/office/drawing/2014/main" id="{B0390A76-146F-D274-5D55-7FFB5DB1D078}"/>
              </a:ext>
            </a:extLst>
          </p:cNvPr>
          <p:cNvSpPr txBox="1"/>
          <p:nvPr/>
        </p:nvSpPr>
        <p:spPr>
          <a:xfrm>
            <a:off x="9808674"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14</a:t>
            </a:r>
          </a:p>
        </p:txBody>
      </p:sp>
      <p:sp>
        <p:nvSpPr>
          <p:cNvPr id="124" name="TextBox 123">
            <a:extLst>
              <a:ext uri="{FF2B5EF4-FFF2-40B4-BE49-F238E27FC236}">
                <a16:creationId xmlns:a16="http://schemas.microsoft.com/office/drawing/2014/main" id="{C84497D7-6A4D-8221-42E5-B16A95F016DD}"/>
              </a:ext>
            </a:extLst>
          </p:cNvPr>
          <p:cNvSpPr txBox="1"/>
          <p:nvPr/>
        </p:nvSpPr>
        <p:spPr>
          <a:xfrm>
            <a:off x="10433239"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25</a:t>
            </a:r>
          </a:p>
        </p:txBody>
      </p:sp>
      <p:sp>
        <p:nvSpPr>
          <p:cNvPr id="125" name="TextBox 124">
            <a:extLst>
              <a:ext uri="{FF2B5EF4-FFF2-40B4-BE49-F238E27FC236}">
                <a16:creationId xmlns:a16="http://schemas.microsoft.com/office/drawing/2014/main" id="{2A4C7C10-0CAF-31C1-807A-083E547E5830}"/>
              </a:ext>
            </a:extLst>
          </p:cNvPr>
          <p:cNvSpPr txBox="1"/>
          <p:nvPr/>
        </p:nvSpPr>
        <p:spPr>
          <a:xfrm>
            <a:off x="10824399"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2</a:t>
            </a:r>
          </a:p>
        </p:txBody>
      </p:sp>
      <p:sp>
        <p:nvSpPr>
          <p:cNvPr id="126" name="TextBox 125">
            <a:extLst>
              <a:ext uri="{FF2B5EF4-FFF2-40B4-BE49-F238E27FC236}">
                <a16:creationId xmlns:a16="http://schemas.microsoft.com/office/drawing/2014/main" id="{2184E15F-11B8-AB50-9BA5-18F383B31F8E}"/>
              </a:ext>
            </a:extLst>
          </p:cNvPr>
          <p:cNvSpPr txBox="1"/>
          <p:nvPr/>
        </p:nvSpPr>
        <p:spPr>
          <a:xfrm>
            <a:off x="11231074"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19</a:t>
            </a:r>
          </a:p>
        </p:txBody>
      </p:sp>
      <p:sp>
        <p:nvSpPr>
          <p:cNvPr id="127" name="TextBox 126">
            <a:extLst>
              <a:ext uri="{FF2B5EF4-FFF2-40B4-BE49-F238E27FC236}">
                <a16:creationId xmlns:a16="http://schemas.microsoft.com/office/drawing/2014/main" id="{A4269897-AC38-E622-EEB9-3FADCD6ABF37}"/>
              </a:ext>
            </a:extLst>
          </p:cNvPr>
          <p:cNvSpPr txBox="1"/>
          <p:nvPr/>
        </p:nvSpPr>
        <p:spPr>
          <a:xfrm>
            <a:off x="1771012" y="3295658"/>
            <a:ext cx="268965" cy="144609"/>
          </a:xfrm>
          <a:prstGeom prst="rect">
            <a:avLst/>
          </a:prstGeom>
          <a:noFill/>
        </p:spPr>
        <p:txBody>
          <a:bodyPr wrap="none" lIns="36000" tIns="0" rIns="36000" bIns="0" rtlCol="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95959"/>
                </a:solidFill>
                <a:effectLst/>
                <a:uLnTx/>
                <a:uFillTx/>
                <a:latin typeface="Arial"/>
                <a:ea typeface="+mn-ea"/>
                <a:cs typeface="+mn-cs"/>
              </a:rPr>
              <a:t>n=</a:t>
            </a:r>
          </a:p>
        </p:txBody>
      </p:sp>
    </p:spTree>
    <p:extLst>
      <p:ext uri="{BB962C8B-B14F-4D97-AF65-F5344CB8AC3E}">
        <p14:creationId xmlns:p14="http://schemas.microsoft.com/office/powerpoint/2010/main" val="1184099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3D00A8-CBAD-FCCD-D10F-38F80B067F45}"/>
              </a:ext>
            </a:extLst>
          </p:cNvPr>
          <p:cNvSpPr>
            <a:spLocks noGrp="1"/>
          </p:cNvSpPr>
          <p:nvPr>
            <p:ph type="ftr" sz="quarter" idx="3"/>
          </p:nvPr>
        </p:nvSpPr>
        <p:spPr>
          <a:xfrm>
            <a:off x="1401417" y="5964383"/>
            <a:ext cx="7399683" cy="642566"/>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3F4444"/>
                </a:solidFill>
                <a:effectLst/>
                <a:uLnTx/>
                <a:uFillTx/>
                <a:latin typeface="Arial"/>
                <a:ea typeface="+mn-ea"/>
                <a:cs typeface="+mn-cs"/>
              </a:rPr>
              <a:t>Circles indicate censored observations.</a:t>
            </a:r>
            <a:br>
              <a:rPr kumimoji="0" lang="en-GB" b="0" i="0" u="none" strike="noStrike" kern="1200" cap="none" spc="0" normalizeH="0" baseline="0" noProof="0">
                <a:ln>
                  <a:noFill/>
                </a:ln>
                <a:solidFill>
                  <a:srgbClr val="3F4444"/>
                </a:solidFill>
                <a:effectLst/>
                <a:uLnTx/>
                <a:uFillTx/>
                <a:latin typeface="Arial"/>
                <a:ea typeface="+mn-ea"/>
                <a:cs typeface="+mn-cs"/>
              </a:rPr>
            </a:br>
            <a:r>
              <a:rPr kumimoji="0" lang="en-GB" b="0" i="0" u="none" strike="noStrike" kern="1200" cap="none" spc="0" normalizeH="0" baseline="30000" noProof="0">
                <a:ln>
                  <a:noFill/>
                </a:ln>
                <a:solidFill>
                  <a:srgbClr val="3F4444"/>
                </a:solidFill>
                <a:effectLst/>
                <a:uLnTx/>
                <a:uFillTx/>
                <a:latin typeface="Arial"/>
                <a:ea typeface="+mn-ea"/>
                <a:cs typeface="+mn-cs"/>
              </a:rPr>
              <a:t>a</a:t>
            </a:r>
            <a:r>
              <a:rPr kumimoji="0" lang="en-US" b="0" i="0" u="none" strike="noStrike" kern="1200" cap="none" spc="0" normalizeH="0" baseline="0" noProof="0">
                <a:ln>
                  <a:noFill/>
                </a:ln>
                <a:solidFill>
                  <a:srgbClr val="3F4444"/>
                </a:solidFill>
                <a:effectLst/>
                <a:uLnTx/>
                <a:uFillTx/>
                <a:latin typeface="Arial"/>
                <a:ea typeface="+mn-ea"/>
                <a:cs typeface="+mn-cs"/>
              </a:rPr>
              <a:t>Outcomes were based on central HER2 testing. </a:t>
            </a:r>
            <a:r>
              <a:rPr kumimoji="0" lang="en-US" b="0" i="0" u="none" strike="noStrike" kern="1200" cap="none" spc="0" normalizeH="0" baseline="30000" noProof="0" err="1">
                <a:ln>
                  <a:noFill/>
                </a:ln>
                <a:solidFill>
                  <a:srgbClr val="3F4444"/>
                </a:solidFill>
                <a:effectLst/>
                <a:uLnTx/>
                <a:uFillTx/>
                <a:latin typeface="Arial"/>
                <a:ea typeface="+mn-ea"/>
                <a:cs typeface="+mn-cs"/>
              </a:rPr>
              <a:t>b</a:t>
            </a:r>
            <a:r>
              <a:rPr kumimoji="0" lang="en-US" b="0" i="0" u="none" strike="noStrike" kern="1200" cap="none" spc="0" normalizeH="0" baseline="0" noProof="0" err="1">
                <a:ln>
                  <a:noFill/>
                </a:ln>
                <a:solidFill>
                  <a:srgbClr val="3F4444"/>
                </a:solidFill>
                <a:effectLst/>
                <a:uLnTx/>
                <a:uFillTx/>
                <a:latin typeface="Arial"/>
                <a:ea typeface="+mn-ea"/>
                <a:cs typeface="+mn-cs"/>
              </a:rPr>
              <a:t>While</a:t>
            </a:r>
            <a:r>
              <a:rPr kumimoji="0" lang="en-US"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b="0" i="0" u="none" strike="noStrike" kern="1200" cap="none" spc="0" normalizeH="0" baseline="30000" noProof="0">
                <a:ln>
                  <a:noFill/>
                </a:ln>
                <a:solidFill>
                  <a:srgbClr val="3F4444"/>
                </a:solidFill>
                <a:effectLst/>
                <a:uLnTx/>
                <a:uFillTx/>
                <a:latin typeface="Arial"/>
                <a:ea typeface="+mn-ea"/>
                <a:cs typeface="+mn-cs"/>
              </a:rPr>
              <a:t>3</a:t>
            </a:r>
            <a:endParaRPr kumimoji="0" lang="en-GB" b="0" i="0" u="none" strike="noStrike" kern="1200" cap="none" spc="0" normalizeH="0" baseline="0" noProof="0">
              <a:ln>
                <a:noFill/>
              </a:ln>
              <a:solidFill>
                <a:srgbClr val="3F4444"/>
              </a:solidFill>
              <a:effectLst/>
              <a:uLnTx/>
              <a:uFillTx/>
              <a:latin typeface="Arial"/>
              <a:ea typeface="+mn-ea"/>
              <a:cs typeface="+mn-cs"/>
            </a:endParaRPr>
          </a:p>
          <a:p>
            <a:pPr lvl="0" defTabSz="609585">
              <a:defRPr/>
            </a:pPr>
            <a:r>
              <a:rPr kumimoji="0" lang="en-US" i="0" u="none" strike="noStrike" kern="1200" cap="none" spc="0" normalizeH="0" baseline="0" noProof="0">
                <a:ln>
                  <a:noFill/>
                </a:ln>
                <a:solidFill>
                  <a:srgbClr val="3F4444"/>
                </a:solidFill>
                <a:effectLst/>
                <a:uLnTx/>
                <a:uFillTx/>
                <a:latin typeface="Arial"/>
                <a:ea typeface="+mn-ea"/>
                <a:cs typeface="+mn-cs"/>
              </a:rPr>
              <a:t>1. Meric-Bernstam F, et al. ESMO 2023. Abstract LBA34. 2. </a:t>
            </a:r>
            <a:r>
              <a:rPr kumimoji="0" lang="en-GB"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Meric-Bernstam F, et al. </a:t>
            </a:r>
            <a:r>
              <a:rPr kumimoji="0" lang="en-IN"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J Clin Oncol</a:t>
            </a:r>
            <a:r>
              <a:rPr kumimoji="0" lang="en-US"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US"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2024;42(1):47-58. 3.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kumimoji="0" lang="en-GB" b="0" i="0" u="none" strike="noStrike" kern="1200" cap="none" spc="0" normalizeH="0" baseline="0" noProof="0">
              <a:ln>
                <a:noFill/>
              </a:ln>
              <a:solidFill>
                <a:srgbClr val="3F4444"/>
              </a:solidFill>
              <a:effectLst/>
              <a:uLnTx/>
              <a:uFillTx/>
              <a:latin typeface="Arial"/>
              <a:ea typeface="+mn-ea"/>
              <a:cs typeface="+mn-cs"/>
            </a:endParaRPr>
          </a:p>
        </p:txBody>
      </p:sp>
      <p:grpSp>
        <p:nvGrpSpPr>
          <p:cNvPr id="547" name="Group 546">
            <a:extLst>
              <a:ext uri="{FF2B5EF4-FFF2-40B4-BE49-F238E27FC236}">
                <a16:creationId xmlns:a16="http://schemas.microsoft.com/office/drawing/2014/main" id="{8A2B0133-9093-0AE9-A205-DA9E8ABBA34B}"/>
              </a:ext>
            </a:extLst>
          </p:cNvPr>
          <p:cNvGrpSpPr/>
          <p:nvPr/>
        </p:nvGrpSpPr>
        <p:grpSpPr>
          <a:xfrm>
            <a:off x="4378620" y="3531452"/>
            <a:ext cx="1749061" cy="461337"/>
            <a:chOff x="3283965" y="2524759"/>
            <a:chExt cx="1311796" cy="346002"/>
          </a:xfrm>
        </p:grpSpPr>
        <p:sp>
          <p:nvSpPr>
            <p:cNvPr id="103" name="TextBox 102">
              <a:extLst>
                <a:ext uri="{FF2B5EF4-FFF2-40B4-BE49-F238E27FC236}">
                  <a16:creationId xmlns:a16="http://schemas.microsoft.com/office/drawing/2014/main" id="{F54209CF-BD0E-3DF6-F365-DF7A0B2CA432}"/>
                </a:ext>
              </a:extLst>
            </p:cNvPr>
            <p:cNvSpPr txBox="1"/>
            <p:nvPr/>
          </p:nvSpPr>
          <p:spPr>
            <a:xfrm>
              <a:off x="3397779" y="2607289"/>
              <a:ext cx="1197982" cy="8338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Cervical cancer: IHC 3+ </a:t>
              </a:r>
              <a:r>
                <a:rPr kumimoji="0" lang="it-IT" sz="667" b="1" i="0" u="none" strike="noStrike" kern="1200" cap="none" spc="0" normalizeH="0" baseline="0" noProof="0">
                  <a:ln>
                    <a:noFill/>
                  </a:ln>
                  <a:solidFill>
                    <a:srgbClr val="3F4444"/>
                  </a:solidFill>
                  <a:effectLst/>
                  <a:uLnTx/>
                  <a:uFillTx/>
                  <a:latin typeface="Arial"/>
                  <a:ea typeface="+mn-ea"/>
                  <a:cs typeface="+mn-cs"/>
                </a:rPr>
                <a:t>NR</a:t>
              </a:r>
              <a:r>
                <a:rPr kumimoji="0" lang="it-IT" sz="667" b="0" i="0" u="none" strike="noStrike" kern="1200" cap="none" spc="0" normalizeH="0" baseline="0" noProof="0">
                  <a:ln>
                    <a:noFill/>
                  </a:ln>
                  <a:solidFill>
                    <a:srgbClr val="3F4444"/>
                  </a:solidFill>
                  <a:effectLst/>
                  <a:uLnTx/>
                  <a:uFillTx/>
                  <a:latin typeface="Arial"/>
                  <a:ea typeface="+mn-ea"/>
                  <a:cs typeface="+mn-cs"/>
                </a:rPr>
                <a:t> (3.9-NR)</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104" name="TextBox 103">
              <a:extLst>
                <a:ext uri="{FF2B5EF4-FFF2-40B4-BE49-F238E27FC236}">
                  <a16:creationId xmlns:a16="http://schemas.microsoft.com/office/drawing/2014/main" id="{C4C9D5D0-D8F8-D2F5-F10E-1334CE531F69}"/>
                </a:ext>
              </a:extLst>
            </p:cNvPr>
            <p:cNvSpPr txBox="1"/>
            <p:nvPr/>
          </p:nvSpPr>
          <p:spPr>
            <a:xfrm>
              <a:off x="3397779" y="2697331"/>
              <a:ext cx="1197982" cy="8338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Cervical cancer: IHC 2+ </a:t>
              </a:r>
              <a:r>
                <a:rPr kumimoji="0" lang="it-IT" sz="667" b="1" i="0" u="none" strike="noStrike" kern="1200" cap="none" spc="0" normalizeH="0" baseline="0" noProof="0">
                  <a:ln>
                    <a:noFill/>
                  </a:ln>
                  <a:solidFill>
                    <a:srgbClr val="3F4444"/>
                  </a:solidFill>
                  <a:effectLst/>
                  <a:uLnTx/>
                  <a:uFillTx/>
                  <a:latin typeface="Arial"/>
                  <a:ea typeface="+mn-ea"/>
                  <a:cs typeface="+mn-cs"/>
                </a:rPr>
                <a:t>4.8</a:t>
              </a:r>
              <a:r>
                <a:rPr kumimoji="0" lang="it-IT" sz="667" b="0" i="0" u="none" strike="noStrike" kern="1200" cap="none" spc="0" normalizeH="0" baseline="0" noProof="0">
                  <a:ln>
                    <a:noFill/>
                  </a:ln>
                  <a:solidFill>
                    <a:srgbClr val="3F4444"/>
                  </a:solidFill>
                  <a:effectLst/>
                  <a:uLnTx/>
                  <a:uFillTx/>
                  <a:latin typeface="Arial"/>
                  <a:ea typeface="+mn-ea"/>
                  <a:cs typeface="+mn-cs"/>
                </a:rPr>
                <a:t> (2.7-5.7)</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CDF4AFD-22A4-7B65-C804-9FD8B1A764A7}"/>
                </a:ext>
              </a:extLst>
            </p:cNvPr>
            <p:cNvSpPr txBox="1"/>
            <p:nvPr/>
          </p:nvSpPr>
          <p:spPr>
            <a:xfrm>
              <a:off x="3397779" y="2787374"/>
              <a:ext cx="1197982" cy="8338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Cervical cancer: Total </a:t>
              </a:r>
              <a:r>
                <a:rPr kumimoji="0" lang="en-GB" sz="667" b="1" i="0" u="none" strike="noStrike" kern="1200" cap="none" spc="0" normalizeH="0" baseline="0" noProof="0">
                  <a:ln>
                    <a:noFill/>
                  </a:ln>
                  <a:solidFill>
                    <a:srgbClr val="3F4444"/>
                  </a:solidFill>
                  <a:effectLst/>
                  <a:uLnTx/>
                  <a:uFillTx/>
                  <a:latin typeface="Arial"/>
                  <a:ea typeface="+mn-ea"/>
                  <a:cs typeface="+mn-cs"/>
                </a:rPr>
                <a:t>7.0</a:t>
              </a:r>
              <a:r>
                <a:rPr kumimoji="0" lang="en-GB" sz="667" b="0" i="0" u="none" strike="noStrike" kern="1200" cap="none" spc="0" normalizeH="0" baseline="0" noProof="0">
                  <a:ln>
                    <a:noFill/>
                  </a:ln>
                  <a:solidFill>
                    <a:srgbClr val="3F4444"/>
                  </a:solidFill>
                  <a:effectLst/>
                  <a:uLnTx/>
                  <a:uFillTx/>
                  <a:latin typeface="Arial"/>
                  <a:ea typeface="+mn-ea"/>
                  <a:cs typeface="+mn-cs"/>
                </a:rPr>
                <a:t> (4.2-11.1)</a:t>
              </a:r>
            </a:p>
          </p:txBody>
        </p:sp>
        <p:grpSp>
          <p:nvGrpSpPr>
            <p:cNvPr id="106" name="Group 105">
              <a:extLst>
                <a:ext uri="{FF2B5EF4-FFF2-40B4-BE49-F238E27FC236}">
                  <a16:creationId xmlns:a16="http://schemas.microsoft.com/office/drawing/2014/main" id="{8E7EAA71-71DB-8F64-9A19-646E6C0D3AD3}"/>
                </a:ext>
              </a:extLst>
            </p:cNvPr>
            <p:cNvGrpSpPr/>
            <p:nvPr/>
          </p:nvGrpSpPr>
          <p:grpSpPr>
            <a:xfrm>
              <a:off x="3283965" y="2625878"/>
              <a:ext cx="114164" cy="45720"/>
              <a:chOff x="10275094" y="1292642"/>
              <a:chExt cx="148431" cy="45720"/>
            </a:xfrm>
          </p:grpSpPr>
          <p:cxnSp>
            <p:nvCxnSpPr>
              <p:cNvPr id="107" name="Straight Connector 106">
                <a:extLst>
                  <a:ext uri="{FF2B5EF4-FFF2-40B4-BE49-F238E27FC236}">
                    <a16:creationId xmlns:a16="http://schemas.microsoft.com/office/drawing/2014/main" id="{E9F1F8A7-BB30-774A-59DF-3D9017D009FD}"/>
                  </a:ext>
                </a:extLst>
              </p:cNvPr>
              <p:cNvCxnSpPr>
                <a:cxnSpLocks/>
              </p:cNvCxnSpPr>
              <p:nvPr/>
            </p:nvCxnSpPr>
            <p:spPr>
              <a:xfrm>
                <a:off x="10275094" y="1315502"/>
                <a:ext cx="148431" cy="0"/>
              </a:xfrm>
              <a:prstGeom prst="line">
                <a:avLst/>
              </a:prstGeom>
              <a:noFill/>
              <a:ln w="19050" cap="flat">
                <a:solidFill>
                  <a:schemeClr val="accent3"/>
                </a:solidFill>
                <a:prstDash val="solid"/>
                <a:miter/>
              </a:ln>
            </p:spPr>
          </p:cxnSp>
          <p:sp>
            <p:nvSpPr>
              <p:cNvPr id="108" name="Freeform: Shape 107">
                <a:extLst>
                  <a:ext uri="{FF2B5EF4-FFF2-40B4-BE49-F238E27FC236}">
                    <a16:creationId xmlns:a16="http://schemas.microsoft.com/office/drawing/2014/main" id="{3503F4BA-65A3-390B-D0EF-174BD3918A52}"/>
                  </a:ext>
                </a:extLst>
              </p:cNvPr>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09" name="Group 108">
              <a:extLst>
                <a:ext uri="{FF2B5EF4-FFF2-40B4-BE49-F238E27FC236}">
                  <a16:creationId xmlns:a16="http://schemas.microsoft.com/office/drawing/2014/main" id="{E9E78CA8-EE6C-A6EC-0607-A10FD52ECA93}"/>
                </a:ext>
              </a:extLst>
            </p:cNvPr>
            <p:cNvGrpSpPr/>
            <p:nvPr/>
          </p:nvGrpSpPr>
          <p:grpSpPr>
            <a:xfrm>
              <a:off x="3283965" y="2718105"/>
              <a:ext cx="114164" cy="45720"/>
              <a:chOff x="10275094" y="1420342"/>
              <a:chExt cx="148431" cy="45720"/>
            </a:xfrm>
          </p:grpSpPr>
          <p:cxnSp>
            <p:nvCxnSpPr>
              <p:cNvPr id="110" name="Straight Connector 109">
                <a:extLst>
                  <a:ext uri="{FF2B5EF4-FFF2-40B4-BE49-F238E27FC236}">
                    <a16:creationId xmlns:a16="http://schemas.microsoft.com/office/drawing/2014/main" id="{625D8548-B852-2509-A82C-A0537D7ED467}"/>
                  </a:ext>
                </a:extLst>
              </p:cNvPr>
              <p:cNvCxnSpPr>
                <a:cxnSpLocks/>
              </p:cNvCxnSpPr>
              <p:nvPr/>
            </p:nvCxnSpPr>
            <p:spPr>
              <a:xfrm>
                <a:off x="10275094" y="1443202"/>
                <a:ext cx="148431" cy="0"/>
              </a:xfrm>
              <a:prstGeom prst="line">
                <a:avLst/>
              </a:prstGeom>
              <a:noFill/>
              <a:ln w="19050" cap="flat">
                <a:solidFill>
                  <a:schemeClr val="accent2"/>
                </a:solidFill>
                <a:prstDash val="solid"/>
                <a:miter/>
              </a:ln>
            </p:spPr>
          </p:cxnSp>
          <p:sp>
            <p:nvSpPr>
              <p:cNvPr id="111" name="Freeform: Shape 110">
                <a:extLst>
                  <a:ext uri="{FF2B5EF4-FFF2-40B4-BE49-F238E27FC236}">
                    <a16:creationId xmlns:a16="http://schemas.microsoft.com/office/drawing/2014/main" id="{AFE3A65A-3D03-8E7D-B668-C3320C0699C3}"/>
                  </a:ext>
                </a:extLst>
              </p:cNvPr>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12" name="Group 111">
              <a:extLst>
                <a:ext uri="{FF2B5EF4-FFF2-40B4-BE49-F238E27FC236}">
                  <a16:creationId xmlns:a16="http://schemas.microsoft.com/office/drawing/2014/main" id="{5DD509C4-E1B0-DF3F-20DE-5B70E2AA34FC}"/>
                </a:ext>
              </a:extLst>
            </p:cNvPr>
            <p:cNvGrpSpPr/>
            <p:nvPr/>
          </p:nvGrpSpPr>
          <p:grpSpPr>
            <a:xfrm>
              <a:off x="3283965" y="2808980"/>
              <a:ext cx="114164" cy="45720"/>
              <a:chOff x="10275094" y="1542183"/>
              <a:chExt cx="148431" cy="45720"/>
            </a:xfrm>
          </p:grpSpPr>
          <p:cxnSp>
            <p:nvCxnSpPr>
              <p:cNvPr id="113" name="Straight Connector 112">
                <a:extLst>
                  <a:ext uri="{FF2B5EF4-FFF2-40B4-BE49-F238E27FC236}">
                    <a16:creationId xmlns:a16="http://schemas.microsoft.com/office/drawing/2014/main" id="{2FEEC6A8-A4C9-D420-8FDB-53EEEDFED337}"/>
                  </a:ext>
                </a:extLst>
              </p:cNvPr>
              <p:cNvCxnSpPr>
                <a:cxnSpLocks/>
              </p:cNvCxnSpPr>
              <p:nvPr/>
            </p:nvCxnSpPr>
            <p:spPr>
              <a:xfrm>
                <a:off x="10275094" y="1565043"/>
                <a:ext cx="148431" cy="0"/>
              </a:xfrm>
              <a:prstGeom prst="line">
                <a:avLst/>
              </a:prstGeom>
              <a:noFill/>
              <a:ln w="19050" cap="flat">
                <a:solidFill>
                  <a:schemeClr val="accent4"/>
                </a:solidFill>
                <a:prstDash val="solid"/>
                <a:miter/>
              </a:ln>
            </p:spPr>
          </p:cxnSp>
          <p:sp>
            <p:nvSpPr>
              <p:cNvPr id="114" name="Freeform: Shape 113">
                <a:extLst>
                  <a:ext uri="{FF2B5EF4-FFF2-40B4-BE49-F238E27FC236}">
                    <a16:creationId xmlns:a16="http://schemas.microsoft.com/office/drawing/2014/main" id="{706437E2-8CED-29CD-A9DE-D4792D6CEE83}"/>
                  </a:ext>
                </a:extLst>
              </p:cNvPr>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115" name="TextBox 114">
              <a:extLst>
                <a:ext uri="{FF2B5EF4-FFF2-40B4-BE49-F238E27FC236}">
                  <a16:creationId xmlns:a16="http://schemas.microsoft.com/office/drawing/2014/main" id="{F6B6164A-D440-2236-D9C2-BB53588C4322}"/>
                </a:ext>
              </a:extLst>
            </p:cNvPr>
            <p:cNvSpPr txBox="1"/>
            <p:nvPr/>
          </p:nvSpPr>
          <p:spPr>
            <a:xfrm>
              <a:off x="3397779" y="2524759"/>
              <a:ext cx="1197982" cy="8338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PFS in months (95% CI)</a:t>
              </a:r>
            </a:p>
          </p:txBody>
        </p:sp>
      </p:grpSp>
      <p:grpSp>
        <p:nvGrpSpPr>
          <p:cNvPr id="5" name="Group 4">
            <a:extLst>
              <a:ext uri="{FF2B5EF4-FFF2-40B4-BE49-F238E27FC236}">
                <a16:creationId xmlns:a16="http://schemas.microsoft.com/office/drawing/2014/main" id="{9A79FB3E-2C91-86BA-9073-CF35B71EDC72}"/>
              </a:ext>
            </a:extLst>
          </p:cNvPr>
          <p:cNvGrpSpPr/>
          <p:nvPr/>
        </p:nvGrpSpPr>
        <p:grpSpPr>
          <a:xfrm>
            <a:off x="1336607" y="3646266"/>
            <a:ext cx="332004" cy="1178890"/>
            <a:chOff x="1342850" y="3519591"/>
            <a:chExt cx="323742" cy="1149557"/>
          </a:xfrm>
        </p:grpSpPr>
        <p:sp>
          <p:nvSpPr>
            <p:cNvPr id="6" name="TextBox 5">
              <a:extLst>
                <a:ext uri="{FF2B5EF4-FFF2-40B4-BE49-F238E27FC236}">
                  <a16:creationId xmlns:a16="http://schemas.microsoft.com/office/drawing/2014/main" id="{A1F9A63D-0960-E4EE-1187-81819C4E0455}"/>
                </a:ext>
              </a:extLst>
            </p:cNvPr>
            <p:cNvSpPr txBox="1"/>
            <p:nvPr/>
          </p:nvSpPr>
          <p:spPr>
            <a:xfrm>
              <a:off x="1342850" y="3519591"/>
              <a:ext cx="323742"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7" name="TextBox 6">
              <a:extLst>
                <a:ext uri="{FF2B5EF4-FFF2-40B4-BE49-F238E27FC236}">
                  <a16:creationId xmlns:a16="http://schemas.microsoft.com/office/drawing/2014/main" id="{6CF5F36C-6488-599A-BD17-E036FB21ADC1}"/>
                </a:ext>
              </a:extLst>
            </p:cNvPr>
            <p:cNvSpPr txBox="1"/>
            <p:nvPr/>
          </p:nvSpPr>
          <p:spPr>
            <a:xfrm>
              <a:off x="1366657" y="3719733"/>
              <a:ext cx="299935"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8" name="TextBox 7">
              <a:extLst>
                <a:ext uri="{FF2B5EF4-FFF2-40B4-BE49-F238E27FC236}">
                  <a16:creationId xmlns:a16="http://schemas.microsoft.com/office/drawing/2014/main" id="{DFEFE09F-E370-5FCC-9477-8DBB0E7E503A}"/>
                </a:ext>
              </a:extLst>
            </p:cNvPr>
            <p:cNvSpPr txBox="1"/>
            <p:nvPr/>
          </p:nvSpPr>
          <p:spPr>
            <a:xfrm>
              <a:off x="1392071" y="3919876"/>
              <a:ext cx="274521"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9" name="TextBox 8">
              <a:extLst>
                <a:ext uri="{FF2B5EF4-FFF2-40B4-BE49-F238E27FC236}">
                  <a16:creationId xmlns:a16="http://schemas.microsoft.com/office/drawing/2014/main" id="{4A1CB227-2466-79A3-C1BF-ED27200E84C8}"/>
                </a:ext>
              </a:extLst>
            </p:cNvPr>
            <p:cNvSpPr txBox="1"/>
            <p:nvPr/>
          </p:nvSpPr>
          <p:spPr>
            <a:xfrm>
              <a:off x="1392071" y="4120018"/>
              <a:ext cx="274521"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10" name="TextBox 9">
              <a:extLst>
                <a:ext uri="{FF2B5EF4-FFF2-40B4-BE49-F238E27FC236}">
                  <a16:creationId xmlns:a16="http://schemas.microsoft.com/office/drawing/2014/main" id="{C1292E9C-6701-9913-6178-F33F52F18424}"/>
                </a:ext>
              </a:extLst>
            </p:cNvPr>
            <p:cNvSpPr txBox="1"/>
            <p:nvPr/>
          </p:nvSpPr>
          <p:spPr>
            <a:xfrm>
              <a:off x="1342850" y="4320162"/>
              <a:ext cx="323742"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11" name="TextBox 10">
              <a:extLst>
                <a:ext uri="{FF2B5EF4-FFF2-40B4-BE49-F238E27FC236}">
                  <a16:creationId xmlns:a16="http://schemas.microsoft.com/office/drawing/2014/main" id="{3D8AF7F8-962C-1C0A-6CB5-221A96DB6973}"/>
                </a:ext>
              </a:extLst>
            </p:cNvPr>
            <p:cNvSpPr txBox="1"/>
            <p:nvPr/>
          </p:nvSpPr>
          <p:spPr>
            <a:xfrm>
              <a:off x="1392071" y="4520302"/>
              <a:ext cx="274521"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grpSp>
      <p:grpSp>
        <p:nvGrpSpPr>
          <p:cNvPr id="12" name="Group 11">
            <a:extLst>
              <a:ext uri="{FF2B5EF4-FFF2-40B4-BE49-F238E27FC236}">
                <a16:creationId xmlns:a16="http://schemas.microsoft.com/office/drawing/2014/main" id="{5C236832-17CE-A671-7271-84EB201DECD5}"/>
              </a:ext>
            </a:extLst>
          </p:cNvPr>
          <p:cNvGrpSpPr/>
          <p:nvPr/>
        </p:nvGrpSpPr>
        <p:grpSpPr>
          <a:xfrm>
            <a:off x="1655056" y="4837717"/>
            <a:ext cx="4350971" cy="152644"/>
            <a:chOff x="1653372" y="4681386"/>
            <a:chExt cx="4242690" cy="148846"/>
          </a:xfrm>
        </p:grpSpPr>
        <p:sp>
          <p:nvSpPr>
            <p:cNvPr id="13" name="TextBox 12">
              <a:extLst>
                <a:ext uri="{FF2B5EF4-FFF2-40B4-BE49-F238E27FC236}">
                  <a16:creationId xmlns:a16="http://schemas.microsoft.com/office/drawing/2014/main" id="{279A1053-6022-AB2C-9748-AFE4964D7918}"/>
                </a:ext>
              </a:extLst>
            </p:cNvPr>
            <p:cNvSpPr txBox="1"/>
            <p:nvPr/>
          </p:nvSpPr>
          <p:spPr>
            <a:xfrm>
              <a:off x="1653372"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14" name="TextBox 13">
              <a:extLst>
                <a:ext uri="{FF2B5EF4-FFF2-40B4-BE49-F238E27FC236}">
                  <a16:creationId xmlns:a16="http://schemas.microsoft.com/office/drawing/2014/main" id="{E05DBC03-4991-F7B8-A973-900B12DB3996}"/>
                </a:ext>
              </a:extLst>
            </p:cNvPr>
            <p:cNvSpPr txBox="1"/>
            <p:nvPr/>
          </p:nvSpPr>
          <p:spPr>
            <a:xfrm>
              <a:off x="2098246"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15" name="TextBox 14">
              <a:extLst>
                <a:ext uri="{FF2B5EF4-FFF2-40B4-BE49-F238E27FC236}">
                  <a16:creationId xmlns:a16="http://schemas.microsoft.com/office/drawing/2014/main" id="{110538F5-8CCB-C0B8-5F5A-B5E0382610B1}"/>
                </a:ext>
              </a:extLst>
            </p:cNvPr>
            <p:cNvSpPr txBox="1"/>
            <p:nvPr/>
          </p:nvSpPr>
          <p:spPr>
            <a:xfrm>
              <a:off x="2543120"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16" name="TextBox 15">
              <a:extLst>
                <a:ext uri="{FF2B5EF4-FFF2-40B4-BE49-F238E27FC236}">
                  <a16:creationId xmlns:a16="http://schemas.microsoft.com/office/drawing/2014/main" id="{A81FE5AF-D816-F957-2D83-A6AF9A727E34}"/>
                </a:ext>
              </a:extLst>
            </p:cNvPr>
            <p:cNvSpPr txBox="1"/>
            <p:nvPr/>
          </p:nvSpPr>
          <p:spPr>
            <a:xfrm>
              <a:off x="2987994"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17" name="TextBox 16">
              <a:extLst>
                <a:ext uri="{FF2B5EF4-FFF2-40B4-BE49-F238E27FC236}">
                  <a16:creationId xmlns:a16="http://schemas.microsoft.com/office/drawing/2014/main" id="{21162846-33AE-E22D-B3D3-C29936F915B6}"/>
                </a:ext>
              </a:extLst>
            </p:cNvPr>
            <p:cNvSpPr txBox="1"/>
            <p:nvPr/>
          </p:nvSpPr>
          <p:spPr>
            <a:xfrm>
              <a:off x="3432868"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18" name="TextBox 17">
              <a:extLst>
                <a:ext uri="{FF2B5EF4-FFF2-40B4-BE49-F238E27FC236}">
                  <a16:creationId xmlns:a16="http://schemas.microsoft.com/office/drawing/2014/main" id="{0E5D254F-AC5E-2CEA-1D82-B73E00E5CE68}"/>
                </a:ext>
              </a:extLst>
            </p:cNvPr>
            <p:cNvSpPr txBox="1"/>
            <p:nvPr/>
          </p:nvSpPr>
          <p:spPr>
            <a:xfrm>
              <a:off x="3877742"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19" name="TextBox 18">
              <a:extLst>
                <a:ext uri="{FF2B5EF4-FFF2-40B4-BE49-F238E27FC236}">
                  <a16:creationId xmlns:a16="http://schemas.microsoft.com/office/drawing/2014/main" id="{A19A39C6-2DA9-D066-0C38-E4A85E0E7EB7}"/>
                </a:ext>
              </a:extLst>
            </p:cNvPr>
            <p:cNvSpPr txBox="1"/>
            <p:nvPr/>
          </p:nvSpPr>
          <p:spPr>
            <a:xfrm>
              <a:off x="4322616"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20" name="TextBox 19">
              <a:extLst>
                <a:ext uri="{FF2B5EF4-FFF2-40B4-BE49-F238E27FC236}">
                  <a16:creationId xmlns:a16="http://schemas.microsoft.com/office/drawing/2014/main" id="{B637061B-F1F6-A380-3AA0-888B4FBFEE83}"/>
                </a:ext>
              </a:extLst>
            </p:cNvPr>
            <p:cNvSpPr txBox="1"/>
            <p:nvPr/>
          </p:nvSpPr>
          <p:spPr>
            <a:xfrm>
              <a:off x="4767490"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21" name="TextBox 20">
              <a:extLst>
                <a:ext uri="{FF2B5EF4-FFF2-40B4-BE49-F238E27FC236}">
                  <a16:creationId xmlns:a16="http://schemas.microsoft.com/office/drawing/2014/main" id="{A94941DD-AB51-6B1A-69C3-0977F5EC448C}"/>
                </a:ext>
              </a:extLst>
            </p:cNvPr>
            <p:cNvSpPr txBox="1"/>
            <p:nvPr/>
          </p:nvSpPr>
          <p:spPr>
            <a:xfrm>
              <a:off x="5212364"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sp>
          <p:nvSpPr>
            <p:cNvPr id="22" name="TextBox 21">
              <a:extLst>
                <a:ext uri="{FF2B5EF4-FFF2-40B4-BE49-F238E27FC236}">
                  <a16:creationId xmlns:a16="http://schemas.microsoft.com/office/drawing/2014/main" id="{E1BC0370-0A7D-D838-2A10-8372FC48088F}"/>
                </a:ext>
              </a:extLst>
            </p:cNvPr>
            <p:cNvSpPr txBox="1"/>
            <p:nvPr/>
          </p:nvSpPr>
          <p:spPr>
            <a:xfrm>
              <a:off x="5657237"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grpSp>
      <p:sp>
        <p:nvSpPr>
          <p:cNvPr id="23" name="TextBox 22">
            <a:extLst>
              <a:ext uri="{FF2B5EF4-FFF2-40B4-BE49-F238E27FC236}">
                <a16:creationId xmlns:a16="http://schemas.microsoft.com/office/drawing/2014/main" id="{B8FA0FFB-4A8A-07C2-0BA3-34EEB9D084D5}"/>
              </a:ext>
            </a:extLst>
          </p:cNvPr>
          <p:cNvSpPr txBox="1"/>
          <p:nvPr/>
        </p:nvSpPr>
        <p:spPr>
          <a:xfrm rot="16200000">
            <a:off x="445177" y="4104588"/>
            <a:ext cx="1412065"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PFS</a:t>
            </a:r>
          </a:p>
        </p:txBody>
      </p:sp>
      <p:sp>
        <p:nvSpPr>
          <p:cNvPr id="24" name="TextBox 23">
            <a:extLst>
              <a:ext uri="{FF2B5EF4-FFF2-40B4-BE49-F238E27FC236}">
                <a16:creationId xmlns:a16="http://schemas.microsoft.com/office/drawing/2014/main" id="{FDE6062D-002D-FFB8-CB8C-DDA98939460C}"/>
              </a:ext>
            </a:extLst>
          </p:cNvPr>
          <p:cNvSpPr txBox="1"/>
          <p:nvPr/>
        </p:nvSpPr>
        <p:spPr>
          <a:xfrm>
            <a:off x="1705531" y="5020862"/>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25" name="TextBox 24">
            <a:extLst>
              <a:ext uri="{FF2B5EF4-FFF2-40B4-BE49-F238E27FC236}">
                <a16:creationId xmlns:a16="http://schemas.microsoft.com/office/drawing/2014/main" id="{76D07D64-9941-C638-6E1E-BA5C072A577F}"/>
              </a:ext>
            </a:extLst>
          </p:cNvPr>
          <p:cNvSpPr txBox="1"/>
          <p:nvPr/>
        </p:nvSpPr>
        <p:spPr>
          <a:xfrm>
            <a:off x="458391" y="4971802"/>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No. of patients</a:t>
            </a:r>
            <a:br>
              <a:rPr kumimoji="0" lang="en-GB" sz="800" b="0" i="0" u="none" strike="noStrike" kern="1200" cap="none" spc="0" normalizeH="0" baseline="0" noProof="0">
                <a:ln>
                  <a:noFill/>
                </a:ln>
                <a:solidFill>
                  <a:srgbClr val="3F4444"/>
                </a:solidFill>
                <a:effectLst/>
                <a:uLnTx/>
                <a:uFillTx/>
                <a:latin typeface="Arial"/>
                <a:ea typeface="+mn-ea"/>
                <a:cs typeface="+mn-cs"/>
              </a:rPr>
            </a:br>
            <a:r>
              <a:rPr kumimoji="0" lang="en-GB" sz="800" b="0" i="0" u="none" strike="noStrike" kern="1200" cap="none" spc="0" normalizeH="0" baseline="0" noProof="0">
                <a:ln>
                  <a:noFill/>
                </a:ln>
                <a:solidFill>
                  <a:srgbClr val="3F4444"/>
                </a:solidFill>
                <a:effectLst/>
                <a:uLnTx/>
                <a:uFillTx/>
                <a:latin typeface="Arial"/>
                <a:ea typeface="+mn-ea"/>
                <a:cs typeface="+mn-cs"/>
              </a:rPr>
              <a:t>at risk</a:t>
            </a:r>
          </a:p>
        </p:txBody>
      </p:sp>
      <p:sp>
        <p:nvSpPr>
          <p:cNvPr id="26" name="Freeform: Shape 25">
            <a:extLst>
              <a:ext uri="{FF2B5EF4-FFF2-40B4-BE49-F238E27FC236}">
                <a16:creationId xmlns:a16="http://schemas.microsoft.com/office/drawing/2014/main" id="{AAD5C2B3-3F58-2A85-1249-41ABD33CB93C}"/>
              </a:ext>
            </a:extLst>
          </p:cNvPr>
          <p:cNvSpPr/>
          <p:nvPr/>
        </p:nvSpPr>
        <p:spPr>
          <a:xfrm>
            <a:off x="1786633" y="3730723"/>
            <a:ext cx="1722079" cy="1020543"/>
          </a:xfrm>
          <a:custGeom>
            <a:avLst/>
            <a:gdLst>
              <a:gd name="connsiteX0" fmla="*/ 0 w 1444285"/>
              <a:gd name="connsiteY0" fmla="*/ 0 h 1694716"/>
              <a:gd name="connsiteX1" fmla="*/ 109023 w 1444285"/>
              <a:gd name="connsiteY1" fmla="*/ 0 h 1694716"/>
              <a:gd name="connsiteX2" fmla="*/ 109023 w 1444285"/>
              <a:gd name="connsiteY2" fmla="*/ 88297 h 1694716"/>
              <a:gd name="connsiteX3" fmla="*/ 163068 w 1444285"/>
              <a:gd name="connsiteY3" fmla="*/ 88297 h 1694716"/>
              <a:gd name="connsiteX4" fmla="*/ 163068 w 1444285"/>
              <a:gd name="connsiteY4" fmla="*/ 176822 h 1694716"/>
              <a:gd name="connsiteX5" fmla="*/ 175184 w 1444285"/>
              <a:gd name="connsiteY5" fmla="*/ 176822 h 1694716"/>
              <a:gd name="connsiteX6" fmla="*/ 175184 w 1444285"/>
              <a:gd name="connsiteY6" fmla="*/ 356654 h 1694716"/>
              <a:gd name="connsiteX7" fmla="*/ 336385 w 1444285"/>
              <a:gd name="connsiteY7" fmla="*/ 356654 h 1694716"/>
              <a:gd name="connsiteX8" fmla="*/ 336385 w 1444285"/>
              <a:gd name="connsiteY8" fmla="*/ 538353 h 1694716"/>
              <a:gd name="connsiteX9" fmla="*/ 354082 w 1444285"/>
              <a:gd name="connsiteY9" fmla="*/ 538353 h 1694716"/>
              <a:gd name="connsiteX10" fmla="*/ 354082 w 1444285"/>
              <a:gd name="connsiteY10" fmla="*/ 622221 h 1694716"/>
              <a:gd name="connsiteX11" fmla="*/ 531124 w 1444285"/>
              <a:gd name="connsiteY11" fmla="*/ 622221 h 1694716"/>
              <a:gd name="connsiteX12" fmla="*/ 531124 w 1444285"/>
              <a:gd name="connsiteY12" fmla="*/ 716328 h 1694716"/>
              <a:gd name="connsiteX13" fmla="*/ 550697 w 1444285"/>
              <a:gd name="connsiteY13" fmla="*/ 716328 h 1694716"/>
              <a:gd name="connsiteX14" fmla="*/ 550697 w 1444285"/>
              <a:gd name="connsiteY14" fmla="*/ 802053 h 1694716"/>
              <a:gd name="connsiteX15" fmla="*/ 608467 w 1444285"/>
              <a:gd name="connsiteY15" fmla="*/ 802053 h 1694716"/>
              <a:gd name="connsiteX16" fmla="*/ 608467 w 1444285"/>
              <a:gd name="connsiteY16" fmla="*/ 893369 h 1694716"/>
              <a:gd name="connsiteX17" fmla="*/ 642938 w 1444285"/>
              <a:gd name="connsiteY17" fmla="*/ 893369 h 1694716"/>
              <a:gd name="connsiteX18" fmla="*/ 642938 w 1444285"/>
              <a:gd name="connsiteY18" fmla="*/ 977227 h 1694716"/>
              <a:gd name="connsiteX19" fmla="*/ 685800 w 1444285"/>
              <a:gd name="connsiteY19" fmla="*/ 977227 h 1694716"/>
              <a:gd name="connsiteX20" fmla="*/ 685800 w 1444285"/>
              <a:gd name="connsiteY20" fmla="*/ 1155202 h 1694716"/>
              <a:gd name="connsiteX21" fmla="*/ 730529 w 1444285"/>
              <a:gd name="connsiteY21" fmla="*/ 1155202 h 1694716"/>
              <a:gd name="connsiteX22" fmla="*/ 730529 w 1444285"/>
              <a:gd name="connsiteY22" fmla="*/ 1250252 h 1694716"/>
              <a:gd name="connsiteX23" fmla="*/ 1257929 w 1444285"/>
              <a:gd name="connsiteY23" fmla="*/ 1250252 h 1694716"/>
              <a:gd name="connsiteX24" fmla="*/ 1257929 w 1444285"/>
              <a:gd name="connsiteY24" fmla="*/ 1473880 h 1694716"/>
              <a:gd name="connsiteX25" fmla="*/ 1444285 w 1444285"/>
              <a:gd name="connsiteY25" fmla="*/ 1473880 h 1694716"/>
              <a:gd name="connsiteX26" fmla="*/ 1444285 w 1444285"/>
              <a:gd name="connsiteY26" fmla="*/ 1694717 h 169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44285" h="1694716">
                <a:moveTo>
                  <a:pt x="0" y="0"/>
                </a:moveTo>
                <a:lnTo>
                  <a:pt x="109023" y="0"/>
                </a:lnTo>
                <a:lnTo>
                  <a:pt x="109023" y="88297"/>
                </a:lnTo>
                <a:lnTo>
                  <a:pt x="163068" y="88297"/>
                </a:lnTo>
                <a:lnTo>
                  <a:pt x="163068" y="176822"/>
                </a:lnTo>
                <a:lnTo>
                  <a:pt x="175184" y="176822"/>
                </a:lnTo>
                <a:lnTo>
                  <a:pt x="175184" y="356654"/>
                </a:lnTo>
                <a:lnTo>
                  <a:pt x="336385" y="356654"/>
                </a:lnTo>
                <a:lnTo>
                  <a:pt x="336385" y="538353"/>
                </a:lnTo>
                <a:lnTo>
                  <a:pt x="354082" y="538353"/>
                </a:lnTo>
                <a:lnTo>
                  <a:pt x="354082" y="622221"/>
                </a:lnTo>
                <a:lnTo>
                  <a:pt x="531124" y="622221"/>
                </a:lnTo>
                <a:lnTo>
                  <a:pt x="531124" y="716328"/>
                </a:lnTo>
                <a:lnTo>
                  <a:pt x="550697" y="716328"/>
                </a:lnTo>
                <a:lnTo>
                  <a:pt x="550697" y="802053"/>
                </a:lnTo>
                <a:lnTo>
                  <a:pt x="608467" y="802053"/>
                </a:lnTo>
                <a:lnTo>
                  <a:pt x="608467" y="893369"/>
                </a:lnTo>
                <a:lnTo>
                  <a:pt x="642938" y="893369"/>
                </a:lnTo>
                <a:lnTo>
                  <a:pt x="642938" y="977227"/>
                </a:lnTo>
                <a:lnTo>
                  <a:pt x="685800" y="977227"/>
                </a:lnTo>
                <a:lnTo>
                  <a:pt x="685800" y="1155202"/>
                </a:lnTo>
                <a:lnTo>
                  <a:pt x="730529" y="1155202"/>
                </a:lnTo>
                <a:lnTo>
                  <a:pt x="730529" y="1250252"/>
                </a:lnTo>
                <a:lnTo>
                  <a:pt x="1257929" y="1250252"/>
                </a:lnTo>
                <a:lnTo>
                  <a:pt x="1257929" y="1473880"/>
                </a:lnTo>
                <a:lnTo>
                  <a:pt x="1444285" y="1473880"/>
                </a:lnTo>
                <a:lnTo>
                  <a:pt x="1444285" y="1694717"/>
                </a:lnTo>
              </a:path>
            </a:pathLst>
          </a:custGeom>
          <a:noFill/>
          <a:ln w="1905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A7F7C362-5DD5-2663-DDB8-0F6856BA2A02}"/>
              </a:ext>
            </a:extLst>
          </p:cNvPr>
          <p:cNvSpPr/>
          <p:nvPr/>
        </p:nvSpPr>
        <p:spPr>
          <a:xfrm>
            <a:off x="1797373" y="3730723"/>
            <a:ext cx="3983352" cy="382548"/>
          </a:xfrm>
          <a:custGeom>
            <a:avLst/>
            <a:gdLst>
              <a:gd name="connsiteX0" fmla="*/ 0 w 3340788"/>
              <a:gd name="connsiteY0" fmla="*/ 0 h 635260"/>
              <a:gd name="connsiteX1" fmla="*/ 479250 w 3340788"/>
              <a:gd name="connsiteY1" fmla="*/ 0 h 635260"/>
              <a:gd name="connsiteX2" fmla="*/ 479250 w 3340788"/>
              <a:gd name="connsiteY2" fmla="*/ 209436 h 635260"/>
              <a:gd name="connsiteX3" fmla="*/ 1043921 w 3340788"/>
              <a:gd name="connsiteY3" fmla="*/ 209436 h 635260"/>
              <a:gd name="connsiteX4" fmla="*/ 1043921 w 3340788"/>
              <a:gd name="connsiteY4" fmla="*/ 423748 h 635260"/>
              <a:gd name="connsiteX5" fmla="*/ 1338367 w 3340788"/>
              <a:gd name="connsiteY5" fmla="*/ 423748 h 635260"/>
              <a:gd name="connsiteX6" fmla="*/ 1338367 w 3340788"/>
              <a:gd name="connsiteY6" fmla="*/ 635260 h 635260"/>
              <a:gd name="connsiteX7" fmla="*/ 3340789 w 3340788"/>
              <a:gd name="connsiteY7" fmla="*/ 635260 h 63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0788" h="635260">
                <a:moveTo>
                  <a:pt x="0" y="0"/>
                </a:moveTo>
                <a:lnTo>
                  <a:pt x="479250" y="0"/>
                </a:lnTo>
                <a:lnTo>
                  <a:pt x="479250" y="209436"/>
                </a:lnTo>
                <a:lnTo>
                  <a:pt x="1043921" y="209436"/>
                </a:lnTo>
                <a:lnTo>
                  <a:pt x="1043921" y="423748"/>
                </a:lnTo>
                <a:lnTo>
                  <a:pt x="1338367" y="423748"/>
                </a:lnTo>
                <a:lnTo>
                  <a:pt x="1338367" y="635260"/>
                </a:lnTo>
                <a:lnTo>
                  <a:pt x="3340789" y="635260"/>
                </a:lnTo>
              </a:path>
            </a:pathLst>
          </a:custGeom>
          <a:noFill/>
          <a:ln w="19050" cap="flat">
            <a:solidFill>
              <a:schemeClr val="accent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C9F8AFC9-C218-84E5-3EF3-32686FF3E1BD}"/>
              </a:ext>
            </a:extLst>
          </p:cNvPr>
          <p:cNvSpPr/>
          <p:nvPr/>
        </p:nvSpPr>
        <p:spPr>
          <a:xfrm>
            <a:off x="1797373" y="3730723"/>
            <a:ext cx="3983352" cy="836869"/>
          </a:xfrm>
          <a:custGeom>
            <a:avLst/>
            <a:gdLst>
              <a:gd name="connsiteX0" fmla="*/ 0 w 3340788"/>
              <a:gd name="connsiteY0" fmla="*/ 0 h 1389706"/>
              <a:gd name="connsiteX1" fmla="*/ 103737 w 3340788"/>
              <a:gd name="connsiteY1" fmla="*/ 0 h 1389706"/>
              <a:gd name="connsiteX2" fmla="*/ 103737 w 3340788"/>
              <a:gd name="connsiteY2" fmla="*/ 24936 h 1389706"/>
              <a:gd name="connsiteX3" fmla="*/ 149866 w 3340788"/>
              <a:gd name="connsiteY3" fmla="*/ 24936 h 1389706"/>
              <a:gd name="connsiteX4" fmla="*/ 149866 w 3340788"/>
              <a:gd name="connsiteY4" fmla="*/ 132407 h 1389706"/>
              <a:gd name="connsiteX5" fmla="*/ 166478 w 3340788"/>
              <a:gd name="connsiteY5" fmla="*/ 132407 h 1389706"/>
              <a:gd name="connsiteX6" fmla="*/ 166478 w 3340788"/>
              <a:gd name="connsiteY6" fmla="*/ 303238 h 1389706"/>
              <a:gd name="connsiteX7" fmla="*/ 318668 w 3340788"/>
              <a:gd name="connsiteY7" fmla="*/ 303238 h 1389706"/>
              <a:gd name="connsiteX8" fmla="*/ 318668 w 3340788"/>
              <a:gd name="connsiteY8" fmla="*/ 354168 h 1389706"/>
              <a:gd name="connsiteX9" fmla="*/ 327993 w 3340788"/>
              <a:gd name="connsiteY9" fmla="*/ 354168 h 1389706"/>
              <a:gd name="connsiteX10" fmla="*/ 327993 w 3340788"/>
              <a:gd name="connsiteY10" fmla="*/ 425606 h 1389706"/>
              <a:gd name="connsiteX11" fmla="*/ 344767 w 3340788"/>
              <a:gd name="connsiteY11" fmla="*/ 425606 h 1389706"/>
              <a:gd name="connsiteX12" fmla="*/ 344767 w 3340788"/>
              <a:gd name="connsiteY12" fmla="*/ 477793 h 1389706"/>
              <a:gd name="connsiteX13" fmla="*/ 479565 w 3340788"/>
              <a:gd name="connsiteY13" fmla="*/ 477793 h 1389706"/>
              <a:gd name="connsiteX14" fmla="*/ 479565 w 3340788"/>
              <a:gd name="connsiteY14" fmla="*/ 519408 h 1389706"/>
              <a:gd name="connsiteX15" fmla="*/ 522427 w 3340788"/>
              <a:gd name="connsiteY15" fmla="*/ 519408 h 1389706"/>
              <a:gd name="connsiteX16" fmla="*/ 522427 w 3340788"/>
              <a:gd name="connsiteY16" fmla="*/ 564137 h 1389706"/>
              <a:gd name="connsiteX17" fmla="*/ 549135 w 3340788"/>
              <a:gd name="connsiteY17" fmla="*/ 564137 h 1389706"/>
              <a:gd name="connsiteX18" fmla="*/ 549135 w 3340788"/>
              <a:gd name="connsiteY18" fmla="*/ 608867 h 1389706"/>
              <a:gd name="connsiteX19" fmla="*/ 601313 w 3340788"/>
              <a:gd name="connsiteY19" fmla="*/ 608867 h 1389706"/>
              <a:gd name="connsiteX20" fmla="*/ 601313 w 3340788"/>
              <a:gd name="connsiteY20" fmla="*/ 651539 h 1389706"/>
              <a:gd name="connsiteX21" fmla="*/ 632993 w 3340788"/>
              <a:gd name="connsiteY21" fmla="*/ 651539 h 1389706"/>
              <a:gd name="connsiteX22" fmla="*/ 632993 w 3340788"/>
              <a:gd name="connsiteY22" fmla="*/ 693963 h 1389706"/>
              <a:gd name="connsiteX23" fmla="*/ 677104 w 3340788"/>
              <a:gd name="connsiteY23" fmla="*/ 693963 h 1389706"/>
              <a:gd name="connsiteX24" fmla="*/ 677104 w 3340788"/>
              <a:gd name="connsiteY24" fmla="*/ 780936 h 1389706"/>
              <a:gd name="connsiteX25" fmla="*/ 721204 w 3340788"/>
              <a:gd name="connsiteY25" fmla="*/ 780936 h 1389706"/>
              <a:gd name="connsiteX26" fmla="*/ 721204 w 3340788"/>
              <a:gd name="connsiteY26" fmla="*/ 827522 h 1389706"/>
              <a:gd name="connsiteX27" fmla="*/ 856631 w 3340788"/>
              <a:gd name="connsiteY27" fmla="*/ 827522 h 1389706"/>
              <a:gd name="connsiteX28" fmla="*/ 856631 w 3340788"/>
              <a:gd name="connsiteY28" fmla="*/ 868518 h 1389706"/>
              <a:gd name="connsiteX29" fmla="*/ 1016899 w 3340788"/>
              <a:gd name="connsiteY29" fmla="*/ 868518 h 1389706"/>
              <a:gd name="connsiteX30" fmla="*/ 1016899 w 3340788"/>
              <a:gd name="connsiteY30" fmla="*/ 920077 h 1389706"/>
              <a:gd name="connsiteX31" fmla="*/ 1046712 w 3340788"/>
              <a:gd name="connsiteY31" fmla="*/ 920077 h 1389706"/>
              <a:gd name="connsiteX32" fmla="*/ 1046712 w 3340788"/>
              <a:gd name="connsiteY32" fmla="*/ 961701 h 1389706"/>
              <a:gd name="connsiteX33" fmla="*/ 1248604 w 3340788"/>
              <a:gd name="connsiteY33" fmla="*/ 961701 h 1389706"/>
              <a:gd name="connsiteX34" fmla="*/ 1248604 w 3340788"/>
              <a:gd name="connsiteY34" fmla="*/ 1013260 h 1389706"/>
              <a:gd name="connsiteX35" fmla="*/ 1337434 w 3340788"/>
              <a:gd name="connsiteY35" fmla="*/ 1013260 h 1389706"/>
              <a:gd name="connsiteX36" fmla="*/ 1337434 w 3340788"/>
              <a:gd name="connsiteY36" fmla="*/ 1073515 h 1389706"/>
              <a:gd name="connsiteX37" fmla="*/ 1395203 w 3340788"/>
              <a:gd name="connsiteY37" fmla="*/ 1073515 h 1389706"/>
              <a:gd name="connsiteX38" fmla="*/ 1395203 w 3340788"/>
              <a:gd name="connsiteY38" fmla="*/ 1131284 h 1389706"/>
              <a:gd name="connsiteX39" fmla="*/ 1429988 w 3340788"/>
              <a:gd name="connsiteY39" fmla="*/ 1131284 h 1389706"/>
              <a:gd name="connsiteX40" fmla="*/ 1429988 w 3340788"/>
              <a:gd name="connsiteY40" fmla="*/ 1184091 h 1389706"/>
              <a:gd name="connsiteX41" fmla="*/ 1948691 w 3340788"/>
              <a:gd name="connsiteY41" fmla="*/ 1184091 h 1389706"/>
              <a:gd name="connsiteX42" fmla="*/ 1948691 w 3340788"/>
              <a:gd name="connsiteY42" fmla="*/ 1289695 h 1389706"/>
              <a:gd name="connsiteX43" fmla="*/ 2123246 w 3340788"/>
              <a:gd name="connsiteY43" fmla="*/ 1289695 h 1389706"/>
              <a:gd name="connsiteX44" fmla="*/ 2123246 w 3340788"/>
              <a:gd name="connsiteY44" fmla="*/ 1389707 h 1389706"/>
              <a:gd name="connsiteX45" fmla="*/ 3340789 w 3340788"/>
              <a:gd name="connsiteY45" fmla="*/ 1389707 h 138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40788" h="1389706">
                <a:moveTo>
                  <a:pt x="0" y="0"/>
                </a:moveTo>
                <a:lnTo>
                  <a:pt x="103737" y="0"/>
                </a:lnTo>
                <a:lnTo>
                  <a:pt x="103737" y="24936"/>
                </a:lnTo>
                <a:lnTo>
                  <a:pt x="149866" y="24936"/>
                </a:lnTo>
                <a:lnTo>
                  <a:pt x="149866" y="132407"/>
                </a:lnTo>
                <a:lnTo>
                  <a:pt x="166478" y="132407"/>
                </a:lnTo>
                <a:lnTo>
                  <a:pt x="166478" y="303238"/>
                </a:lnTo>
                <a:lnTo>
                  <a:pt x="318668" y="303238"/>
                </a:lnTo>
                <a:lnTo>
                  <a:pt x="318668" y="354168"/>
                </a:lnTo>
                <a:lnTo>
                  <a:pt x="327993" y="354168"/>
                </a:lnTo>
                <a:lnTo>
                  <a:pt x="327993" y="425606"/>
                </a:lnTo>
                <a:lnTo>
                  <a:pt x="344767" y="425606"/>
                </a:lnTo>
                <a:lnTo>
                  <a:pt x="344767" y="477793"/>
                </a:lnTo>
                <a:lnTo>
                  <a:pt x="479565" y="477793"/>
                </a:lnTo>
                <a:lnTo>
                  <a:pt x="479565" y="519408"/>
                </a:lnTo>
                <a:lnTo>
                  <a:pt x="522427" y="519408"/>
                </a:lnTo>
                <a:lnTo>
                  <a:pt x="522427" y="564137"/>
                </a:lnTo>
                <a:lnTo>
                  <a:pt x="549135" y="564137"/>
                </a:lnTo>
                <a:lnTo>
                  <a:pt x="549135" y="608867"/>
                </a:lnTo>
                <a:lnTo>
                  <a:pt x="601313" y="608867"/>
                </a:lnTo>
                <a:lnTo>
                  <a:pt x="601313" y="651539"/>
                </a:lnTo>
                <a:lnTo>
                  <a:pt x="632993" y="651539"/>
                </a:lnTo>
                <a:lnTo>
                  <a:pt x="632993" y="693963"/>
                </a:lnTo>
                <a:lnTo>
                  <a:pt x="677104" y="693963"/>
                </a:lnTo>
                <a:lnTo>
                  <a:pt x="677104" y="780936"/>
                </a:lnTo>
                <a:lnTo>
                  <a:pt x="721204" y="780936"/>
                </a:lnTo>
                <a:lnTo>
                  <a:pt x="721204" y="827522"/>
                </a:lnTo>
                <a:lnTo>
                  <a:pt x="856631" y="827522"/>
                </a:lnTo>
                <a:lnTo>
                  <a:pt x="856631" y="868518"/>
                </a:lnTo>
                <a:lnTo>
                  <a:pt x="1016899" y="868518"/>
                </a:lnTo>
                <a:lnTo>
                  <a:pt x="1016899" y="920077"/>
                </a:lnTo>
                <a:lnTo>
                  <a:pt x="1046712" y="920077"/>
                </a:lnTo>
                <a:lnTo>
                  <a:pt x="1046712" y="961701"/>
                </a:lnTo>
                <a:lnTo>
                  <a:pt x="1248604" y="961701"/>
                </a:lnTo>
                <a:lnTo>
                  <a:pt x="1248604" y="1013260"/>
                </a:lnTo>
                <a:lnTo>
                  <a:pt x="1337434" y="1013260"/>
                </a:lnTo>
                <a:lnTo>
                  <a:pt x="1337434" y="1073515"/>
                </a:lnTo>
                <a:lnTo>
                  <a:pt x="1395203" y="1073515"/>
                </a:lnTo>
                <a:lnTo>
                  <a:pt x="1395203" y="1131284"/>
                </a:lnTo>
                <a:lnTo>
                  <a:pt x="1429988" y="1131284"/>
                </a:lnTo>
                <a:lnTo>
                  <a:pt x="1429988" y="1184091"/>
                </a:lnTo>
                <a:lnTo>
                  <a:pt x="1948691" y="1184091"/>
                </a:lnTo>
                <a:lnTo>
                  <a:pt x="1948691" y="1289695"/>
                </a:lnTo>
                <a:lnTo>
                  <a:pt x="2123246" y="1289695"/>
                </a:lnTo>
                <a:lnTo>
                  <a:pt x="2123246" y="1389707"/>
                </a:lnTo>
                <a:lnTo>
                  <a:pt x="3340789" y="1389707"/>
                </a:lnTo>
              </a:path>
            </a:pathLst>
          </a:custGeom>
          <a:noFill/>
          <a:ln w="19050" cap="flat">
            <a:solidFill>
              <a:schemeClr val="accent4"/>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077AF463-E638-2D08-85FA-B854338C4EC1}"/>
              </a:ext>
            </a:extLst>
          </p:cNvPr>
          <p:cNvSpPr/>
          <p:nvPr/>
        </p:nvSpPr>
        <p:spPr>
          <a:xfrm>
            <a:off x="2804361" y="446044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0FBCE41C-B336-AE1D-2CB6-0D658414A219}"/>
              </a:ext>
            </a:extLst>
          </p:cNvPr>
          <p:cNvSpPr/>
          <p:nvPr/>
        </p:nvSpPr>
        <p:spPr>
          <a:xfrm>
            <a:off x="3058223" y="446044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57984265-CB8D-FB1B-CBAD-E425D5808408}"/>
              </a:ext>
            </a:extLst>
          </p:cNvPr>
          <p:cNvSpPr/>
          <p:nvPr/>
        </p:nvSpPr>
        <p:spPr>
          <a:xfrm>
            <a:off x="3233211" y="446044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53FA684D-B779-F547-87A3-9D802D4A4A91}"/>
              </a:ext>
            </a:extLst>
          </p:cNvPr>
          <p:cNvSpPr/>
          <p:nvPr/>
        </p:nvSpPr>
        <p:spPr>
          <a:xfrm>
            <a:off x="3810933" y="409039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512E2C85-964D-587B-5986-73BDB59F1069}"/>
              </a:ext>
            </a:extLst>
          </p:cNvPr>
          <p:cNvSpPr/>
          <p:nvPr/>
        </p:nvSpPr>
        <p:spPr>
          <a:xfrm>
            <a:off x="4747877" y="409039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81805087-757D-5F2F-A3A6-D8C7D54570ED}"/>
              </a:ext>
            </a:extLst>
          </p:cNvPr>
          <p:cNvSpPr/>
          <p:nvPr/>
        </p:nvSpPr>
        <p:spPr>
          <a:xfrm>
            <a:off x="5759651" y="409039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C4901EF0-6384-9D1F-3603-BF972A402E77}"/>
              </a:ext>
            </a:extLst>
          </p:cNvPr>
          <p:cNvSpPr/>
          <p:nvPr/>
        </p:nvSpPr>
        <p:spPr>
          <a:xfrm>
            <a:off x="4885649" y="409039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DF3CF48E-6AF6-4C04-AB03-C1E806A3B7D5}"/>
              </a:ext>
            </a:extLst>
          </p:cNvPr>
          <p:cNvSpPr/>
          <p:nvPr/>
        </p:nvSpPr>
        <p:spPr>
          <a:xfrm>
            <a:off x="3876849" y="409039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43BF0656-BC46-0100-E07E-E47580266C73}"/>
              </a:ext>
            </a:extLst>
          </p:cNvPr>
          <p:cNvSpPr/>
          <p:nvPr/>
        </p:nvSpPr>
        <p:spPr>
          <a:xfrm>
            <a:off x="1765555" y="370784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EAA814E6-9925-3BD2-D612-08AA533BCF80}"/>
              </a:ext>
            </a:extLst>
          </p:cNvPr>
          <p:cNvSpPr/>
          <p:nvPr/>
        </p:nvSpPr>
        <p:spPr>
          <a:xfrm>
            <a:off x="2796046" y="420754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9" name="Freeform: Shape 38">
            <a:extLst>
              <a:ext uri="{FF2B5EF4-FFF2-40B4-BE49-F238E27FC236}">
                <a16:creationId xmlns:a16="http://schemas.microsoft.com/office/drawing/2014/main" id="{72E9CDE6-D5D2-48EF-2D14-FE9560267956}"/>
              </a:ext>
            </a:extLst>
          </p:cNvPr>
          <p:cNvSpPr/>
          <p:nvPr/>
        </p:nvSpPr>
        <p:spPr>
          <a:xfrm>
            <a:off x="3233211" y="428778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32F99728-988A-4E7E-FB58-90DCE811D853}"/>
              </a:ext>
            </a:extLst>
          </p:cNvPr>
          <p:cNvSpPr/>
          <p:nvPr/>
        </p:nvSpPr>
        <p:spPr>
          <a:xfrm>
            <a:off x="3636501" y="442133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01E7A51F-8786-DACA-A4A5-9911D9F47E6D}"/>
              </a:ext>
            </a:extLst>
          </p:cNvPr>
          <p:cNvSpPr/>
          <p:nvPr/>
        </p:nvSpPr>
        <p:spPr>
          <a:xfrm>
            <a:off x="3810933" y="442133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2C6FC5AA-65C6-F3A0-B126-1DAEFE324A0F}"/>
              </a:ext>
            </a:extLst>
          </p:cNvPr>
          <p:cNvSpPr/>
          <p:nvPr/>
        </p:nvSpPr>
        <p:spPr>
          <a:xfrm>
            <a:off x="3876849" y="442133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452BF62E-C319-0446-D364-67C83CC9DFB3}"/>
              </a:ext>
            </a:extLst>
          </p:cNvPr>
          <p:cNvSpPr/>
          <p:nvPr/>
        </p:nvSpPr>
        <p:spPr>
          <a:xfrm>
            <a:off x="4077950" y="442133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42C41FF6-F503-3DD9-86A5-108D24DAD70D}"/>
              </a:ext>
            </a:extLst>
          </p:cNvPr>
          <p:cNvSpPr/>
          <p:nvPr/>
        </p:nvSpPr>
        <p:spPr>
          <a:xfrm>
            <a:off x="4744561" y="4544714"/>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EA754CC5-AD37-F889-05A5-F7453FF89726}"/>
              </a:ext>
            </a:extLst>
          </p:cNvPr>
          <p:cNvSpPr/>
          <p:nvPr/>
        </p:nvSpPr>
        <p:spPr>
          <a:xfrm>
            <a:off x="4884547" y="4544714"/>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FCEC81D8-80B2-F4CA-8ADE-21FE8FE7C7EE}"/>
              </a:ext>
            </a:extLst>
          </p:cNvPr>
          <p:cNvSpPr/>
          <p:nvPr/>
        </p:nvSpPr>
        <p:spPr>
          <a:xfrm>
            <a:off x="5754473" y="4544714"/>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E41E4ACB-AB28-1BE8-75DE-762CDC692510}"/>
              </a:ext>
            </a:extLst>
          </p:cNvPr>
          <p:cNvSpPr/>
          <p:nvPr/>
        </p:nvSpPr>
        <p:spPr>
          <a:xfrm>
            <a:off x="3064333" y="428778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8" name="Freeform: Shape 47">
            <a:extLst>
              <a:ext uri="{FF2B5EF4-FFF2-40B4-BE49-F238E27FC236}">
                <a16:creationId xmlns:a16="http://schemas.microsoft.com/office/drawing/2014/main" id="{9B3D4AC7-DC64-6073-C2D6-A0245B459E1F}"/>
              </a:ext>
            </a:extLst>
          </p:cNvPr>
          <p:cNvSpPr/>
          <p:nvPr/>
        </p:nvSpPr>
        <p:spPr>
          <a:xfrm>
            <a:off x="3016373" y="428778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D425431E-E368-0E78-0F50-2CACD856D817}"/>
              </a:ext>
            </a:extLst>
          </p:cNvPr>
          <p:cNvSpPr/>
          <p:nvPr/>
        </p:nvSpPr>
        <p:spPr>
          <a:xfrm>
            <a:off x="3016373" y="426085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68" name="Freeform: Shape 67">
            <a:extLst>
              <a:ext uri="{FF2B5EF4-FFF2-40B4-BE49-F238E27FC236}">
                <a16:creationId xmlns:a16="http://schemas.microsoft.com/office/drawing/2014/main" id="{B629789A-CCA4-514E-F62F-AAA23C9497C8}"/>
              </a:ext>
            </a:extLst>
          </p:cNvPr>
          <p:cNvSpPr/>
          <p:nvPr/>
        </p:nvSpPr>
        <p:spPr>
          <a:xfrm>
            <a:off x="1705531" y="3722598"/>
            <a:ext cx="4178027" cy="1060837"/>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nvGrpSpPr>
          <p:cNvPr id="69" name="Group 68">
            <a:extLst>
              <a:ext uri="{FF2B5EF4-FFF2-40B4-BE49-F238E27FC236}">
                <a16:creationId xmlns:a16="http://schemas.microsoft.com/office/drawing/2014/main" id="{404922E3-AE78-F82E-AD1E-F5F0D3A7E45A}"/>
              </a:ext>
            </a:extLst>
          </p:cNvPr>
          <p:cNvGrpSpPr/>
          <p:nvPr/>
        </p:nvGrpSpPr>
        <p:grpSpPr>
          <a:xfrm>
            <a:off x="458392" y="5418530"/>
            <a:ext cx="3266490" cy="137396"/>
            <a:chOff x="486487" y="5300296"/>
            <a:chExt cx="3185206" cy="133977"/>
          </a:xfrm>
        </p:grpSpPr>
        <p:grpSp>
          <p:nvGrpSpPr>
            <p:cNvPr id="70" name="Group 69">
              <a:extLst>
                <a:ext uri="{FF2B5EF4-FFF2-40B4-BE49-F238E27FC236}">
                  <a16:creationId xmlns:a16="http://schemas.microsoft.com/office/drawing/2014/main" id="{2D81F52E-56A1-A3E7-04F8-9451D3751757}"/>
                </a:ext>
              </a:extLst>
            </p:cNvPr>
            <p:cNvGrpSpPr/>
            <p:nvPr/>
          </p:nvGrpSpPr>
          <p:grpSpPr>
            <a:xfrm>
              <a:off x="1653372" y="5300296"/>
              <a:ext cx="2018321" cy="133977"/>
              <a:chOff x="1653372" y="5300296"/>
              <a:chExt cx="2018321" cy="133977"/>
            </a:xfrm>
          </p:grpSpPr>
          <p:sp>
            <p:nvSpPr>
              <p:cNvPr id="72" name="TextBox 71">
                <a:extLst>
                  <a:ext uri="{FF2B5EF4-FFF2-40B4-BE49-F238E27FC236}">
                    <a16:creationId xmlns:a16="http://schemas.microsoft.com/office/drawing/2014/main" id="{681AC2E7-BF11-5321-A2E7-7CD5C8DF55D2}"/>
                  </a:ext>
                </a:extLst>
              </p:cNvPr>
              <p:cNvSpPr txBox="1"/>
              <p:nvPr/>
            </p:nvSpPr>
            <p:spPr>
              <a:xfrm>
                <a:off x="1653372" y="5300296"/>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20</a:t>
                </a:r>
              </a:p>
            </p:txBody>
          </p:sp>
          <p:sp>
            <p:nvSpPr>
              <p:cNvPr id="73" name="TextBox 72">
                <a:extLst>
                  <a:ext uri="{FF2B5EF4-FFF2-40B4-BE49-F238E27FC236}">
                    <a16:creationId xmlns:a16="http://schemas.microsoft.com/office/drawing/2014/main" id="{634F436E-4479-F864-EF15-E8330DEDE255}"/>
                  </a:ext>
                </a:extLst>
              </p:cNvPr>
              <p:cNvSpPr txBox="1"/>
              <p:nvPr/>
            </p:nvSpPr>
            <p:spPr>
              <a:xfrm>
                <a:off x="2098246" y="5300296"/>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a:t>
                </a:r>
              </a:p>
            </p:txBody>
          </p:sp>
          <p:sp>
            <p:nvSpPr>
              <p:cNvPr id="74" name="TextBox 73">
                <a:extLst>
                  <a:ext uri="{FF2B5EF4-FFF2-40B4-BE49-F238E27FC236}">
                    <a16:creationId xmlns:a16="http://schemas.microsoft.com/office/drawing/2014/main" id="{5B73F0D7-C8AC-E52F-8F1E-8E5EB0803E5C}"/>
                  </a:ext>
                </a:extLst>
              </p:cNvPr>
              <p:cNvSpPr txBox="1"/>
              <p:nvPr/>
            </p:nvSpPr>
            <p:spPr>
              <a:xfrm>
                <a:off x="2543120" y="5300296"/>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75" name="TextBox 74">
                <a:extLst>
                  <a:ext uri="{FF2B5EF4-FFF2-40B4-BE49-F238E27FC236}">
                    <a16:creationId xmlns:a16="http://schemas.microsoft.com/office/drawing/2014/main" id="{F3B355F2-4C69-C75B-5AA5-611E4FAB58FE}"/>
                  </a:ext>
                </a:extLst>
              </p:cNvPr>
              <p:cNvSpPr txBox="1"/>
              <p:nvPr/>
            </p:nvSpPr>
            <p:spPr>
              <a:xfrm>
                <a:off x="2987994" y="5300296"/>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76" name="TextBox 75">
                <a:extLst>
                  <a:ext uri="{FF2B5EF4-FFF2-40B4-BE49-F238E27FC236}">
                    <a16:creationId xmlns:a16="http://schemas.microsoft.com/office/drawing/2014/main" id="{4EF4E19B-B3E1-4839-683F-119C9885EB40}"/>
                  </a:ext>
                </a:extLst>
              </p:cNvPr>
              <p:cNvSpPr txBox="1"/>
              <p:nvPr/>
            </p:nvSpPr>
            <p:spPr>
              <a:xfrm>
                <a:off x="3432868" y="5300296"/>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sp>
          <p:nvSpPr>
            <p:cNvPr id="71" name="TextBox 70">
              <a:extLst>
                <a:ext uri="{FF2B5EF4-FFF2-40B4-BE49-F238E27FC236}">
                  <a16:creationId xmlns:a16="http://schemas.microsoft.com/office/drawing/2014/main" id="{77013566-B2F5-BECD-749F-4891B9B0B89A}"/>
                </a:ext>
              </a:extLst>
            </p:cNvPr>
            <p:cNvSpPr txBox="1"/>
            <p:nvPr/>
          </p:nvSpPr>
          <p:spPr>
            <a:xfrm>
              <a:off x="486487" y="5300296"/>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Cervical cancer: IHC 2+</a:t>
              </a:r>
            </a:p>
          </p:txBody>
        </p:sp>
      </p:grpSp>
      <p:grpSp>
        <p:nvGrpSpPr>
          <p:cNvPr id="77" name="Group 76">
            <a:extLst>
              <a:ext uri="{FF2B5EF4-FFF2-40B4-BE49-F238E27FC236}">
                <a16:creationId xmlns:a16="http://schemas.microsoft.com/office/drawing/2014/main" id="{23C7DF93-1275-998A-4BA5-CF7B32FAE96C}"/>
              </a:ext>
            </a:extLst>
          </p:cNvPr>
          <p:cNvGrpSpPr/>
          <p:nvPr/>
        </p:nvGrpSpPr>
        <p:grpSpPr>
          <a:xfrm>
            <a:off x="458391" y="5551047"/>
            <a:ext cx="5547624" cy="137396"/>
            <a:chOff x="486487" y="5482065"/>
            <a:chExt cx="5409575" cy="133977"/>
          </a:xfrm>
        </p:grpSpPr>
        <p:grpSp>
          <p:nvGrpSpPr>
            <p:cNvPr id="78" name="Group 77">
              <a:extLst>
                <a:ext uri="{FF2B5EF4-FFF2-40B4-BE49-F238E27FC236}">
                  <a16:creationId xmlns:a16="http://schemas.microsoft.com/office/drawing/2014/main" id="{853DDCFA-DEA3-1E3B-6251-47D4F222CA58}"/>
                </a:ext>
              </a:extLst>
            </p:cNvPr>
            <p:cNvGrpSpPr/>
            <p:nvPr/>
          </p:nvGrpSpPr>
          <p:grpSpPr>
            <a:xfrm>
              <a:off x="1653372" y="5482065"/>
              <a:ext cx="4242690" cy="133977"/>
              <a:chOff x="1653372" y="5482065"/>
              <a:chExt cx="4242690" cy="133977"/>
            </a:xfrm>
          </p:grpSpPr>
          <p:sp>
            <p:nvSpPr>
              <p:cNvPr id="80" name="TextBox 79">
                <a:extLst>
                  <a:ext uri="{FF2B5EF4-FFF2-40B4-BE49-F238E27FC236}">
                    <a16:creationId xmlns:a16="http://schemas.microsoft.com/office/drawing/2014/main" id="{CED08106-F69E-F9CF-1261-6871CF8B7325}"/>
                  </a:ext>
                </a:extLst>
              </p:cNvPr>
              <p:cNvSpPr txBox="1"/>
              <p:nvPr/>
            </p:nvSpPr>
            <p:spPr>
              <a:xfrm>
                <a:off x="1653372"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40</a:t>
                </a:r>
              </a:p>
            </p:txBody>
          </p:sp>
          <p:sp>
            <p:nvSpPr>
              <p:cNvPr id="81" name="TextBox 80">
                <a:extLst>
                  <a:ext uri="{FF2B5EF4-FFF2-40B4-BE49-F238E27FC236}">
                    <a16:creationId xmlns:a16="http://schemas.microsoft.com/office/drawing/2014/main" id="{14C3E28F-4671-F051-2290-F1B738501169}"/>
                  </a:ext>
                </a:extLst>
              </p:cNvPr>
              <p:cNvSpPr txBox="1"/>
              <p:nvPr/>
            </p:nvSpPr>
            <p:spPr>
              <a:xfrm>
                <a:off x="2098246"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28</a:t>
                </a:r>
              </a:p>
            </p:txBody>
          </p:sp>
          <p:sp>
            <p:nvSpPr>
              <p:cNvPr id="82" name="TextBox 81">
                <a:extLst>
                  <a:ext uri="{FF2B5EF4-FFF2-40B4-BE49-F238E27FC236}">
                    <a16:creationId xmlns:a16="http://schemas.microsoft.com/office/drawing/2014/main" id="{A6744D4C-D2B1-DB95-6DA9-C5D3D8E1B59A}"/>
                  </a:ext>
                </a:extLst>
              </p:cNvPr>
              <p:cNvSpPr txBox="1"/>
              <p:nvPr/>
            </p:nvSpPr>
            <p:spPr>
              <a:xfrm>
                <a:off x="2543120"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20</a:t>
                </a:r>
              </a:p>
            </p:txBody>
          </p:sp>
          <p:sp>
            <p:nvSpPr>
              <p:cNvPr id="83" name="TextBox 82">
                <a:extLst>
                  <a:ext uri="{FF2B5EF4-FFF2-40B4-BE49-F238E27FC236}">
                    <a16:creationId xmlns:a16="http://schemas.microsoft.com/office/drawing/2014/main" id="{EFC6103C-01F9-6DFD-AA01-185E89AB92B6}"/>
                  </a:ext>
                </a:extLst>
              </p:cNvPr>
              <p:cNvSpPr txBox="1"/>
              <p:nvPr/>
            </p:nvSpPr>
            <p:spPr>
              <a:xfrm>
                <a:off x="2987994"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14</a:t>
                </a:r>
              </a:p>
            </p:txBody>
          </p:sp>
          <p:sp>
            <p:nvSpPr>
              <p:cNvPr id="84" name="TextBox 83">
                <a:extLst>
                  <a:ext uri="{FF2B5EF4-FFF2-40B4-BE49-F238E27FC236}">
                    <a16:creationId xmlns:a16="http://schemas.microsoft.com/office/drawing/2014/main" id="{4A574502-D434-E33B-0DE9-68A425018C60}"/>
                  </a:ext>
                </a:extLst>
              </p:cNvPr>
              <p:cNvSpPr txBox="1"/>
              <p:nvPr/>
            </p:nvSpPr>
            <p:spPr>
              <a:xfrm>
                <a:off x="3432868"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9</a:t>
                </a:r>
              </a:p>
            </p:txBody>
          </p:sp>
          <p:sp>
            <p:nvSpPr>
              <p:cNvPr id="85" name="TextBox 84">
                <a:extLst>
                  <a:ext uri="{FF2B5EF4-FFF2-40B4-BE49-F238E27FC236}">
                    <a16:creationId xmlns:a16="http://schemas.microsoft.com/office/drawing/2014/main" id="{331B0A74-48E3-4005-DC50-AF95A356C168}"/>
                  </a:ext>
                </a:extLst>
              </p:cNvPr>
              <p:cNvSpPr txBox="1"/>
              <p:nvPr/>
            </p:nvSpPr>
            <p:spPr>
              <a:xfrm>
                <a:off x="3877742"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86" name="TextBox 85">
                <a:extLst>
                  <a:ext uri="{FF2B5EF4-FFF2-40B4-BE49-F238E27FC236}">
                    <a16:creationId xmlns:a16="http://schemas.microsoft.com/office/drawing/2014/main" id="{769F107D-6F93-FECF-5E4F-E41FB8F20525}"/>
                  </a:ext>
                </a:extLst>
              </p:cNvPr>
              <p:cNvSpPr txBox="1"/>
              <p:nvPr/>
            </p:nvSpPr>
            <p:spPr>
              <a:xfrm>
                <a:off x="4322616"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87" name="TextBox 86">
                <a:extLst>
                  <a:ext uri="{FF2B5EF4-FFF2-40B4-BE49-F238E27FC236}">
                    <a16:creationId xmlns:a16="http://schemas.microsoft.com/office/drawing/2014/main" id="{6149B3D1-3318-08AA-30BE-5479293F9790}"/>
                  </a:ext>
                </a:extLst>
              </p:cNvPr>
              <p:cNvSpPr txBox="1"/>
              <p:nvPr/>
            </p:nvSpPr>
            <p:spPr>
              <a:xfrm>
                <a:off x="4767490"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88" name="TextBox 87">
                <a:extLst>
                  <a:ext uri="{FF2B5EF4-FFF2-40B4-BE49-F238E27FC236}">
                    <a16:creationId xmlns:a16="http://schemas.microsoft.com/office/drawing/2014/main" id="{FC4F785E-1A9F-12CC-4416-3DFAE34EB8EA}"/>
                  </a:ext>
                </a:extLst>
              </p:cNvPr>
              <p:cNvSpPr txBox="1"/>
              <p:nvPr/>
            </p:nvSpPr>
            <p:spPr>
              <a:xfrm>
                <a:off x="5212364"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89" name="TextBox 88">
                <a:extLst>
                  <a:ext uri="{FF2B5EF4-FFF2-40B4-BE49-F238E27FC236}">
                    <a16:creationId xmlns:a16="http://schemas.microsoft.com/office/drawing/2014/main" id="{5A76CABD-660C-1D1E-D462-7B56F619FD90}"/>
                  </a:ext>
                </a:extLst>
              </p:cNvPr>
              <p:cNvSpPr txBox="1"/>
              <p:nvPr/>
            </p:nvSpPr>
            <p:spPr>
              <a:xfrm>
                <a:off x="5657237"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sp>
          <p:nvSpPr>
            <p:cNvPr id="79" name="TextBox 78">
              <a:extLst>
                <a:ext uri="{FF2B5EF4-FFF2-40B4-BE49-F238E27FC236}">
                  <a16:creationId xmlns:a16="http://schemas.microsoft.com/office/drawing/2014/main" id="{4454808E-9810-2B43-266F-F2155FFD42C2}"/>
                </a:ext>
              </a:extLst>
            </p:cNvPr>
            <p:cNvSpPr txBox="1"/>
            <p:nvPr/>
          </p:nvSpPr>
          <p:spPr>
            <a:xfrm>
              <a:off x="486487" y="5482065"/>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Cervical cancer: Total</a:t>
              </a:r>
            </a:p>
          </p:txBody>
        </p:sp>
      </p:grpSp>
      <p:grpSp>
        <p:nvGrpSpPr>
          <p:cNvPr id="90" name="Group 89">
            <a:extLst>
              <a:ext uri="{FF2B5EF4-FFF2-40B4-BE49-F238E27FC236}">
                <a16:creationId xmlns:a16="http://schemas.microsoft.com/office/drawing/2014/main" id="{B266ED99-9F81-FAC1-22EB-A50CC5D28692}"/>
              </a:ext>
            </a:extLst>
          </p:cNvPr>
          <p:cNvGrpSpPr/>
          <p:nvPr/>
        </p:nvGrpSpPr>
        <p:grpSpPr>
          <a:xfrm>
            <a:off x="458391" y="5286013"/>
            <a:ext cx="5547624" cy="137396"/>
            <a:chOff x="486487" y="5118527"/>
            <a:chExt cx="5409575" cy="133977"/>
          </a:xfrm>
        </p:grpSpPr>
        <p:sp>
          <p:nvSpPr>
            <p:cNvPr id="91" name="TextBox 90">
              <a:extLst>
                <a:ext uri="{FF2B5EF4-FFF2-40B4-BE49-F238E27FC236}">
                  <a16:creationId xmlns:a16="http://schemas.microsoft.com/office/drawing/2014/main" id="{42B158A9-83A5-B0BC-7178-AD66DE6B0AA0}"/>
                </a:ext>
              </a:extLst>
            </p:cNvPr>
            <p:cNvSpPr txBox="1"/>
            <p:nvPr/>
          </p:nvSpPr>
          <p:spPr>
            <a:xfrm>
              <a:off x="486487" y="5118527"/>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Cervical cancer: IHC 3+</a:t>
              </a:r>
            </a:p>
          </p:txBody>
        </p:sp>
        <p:grpSp>
          <p:nvGrpSpPr>
            <p:cNvPr id="92" name="Group 91">
              <a:extLst>
                <a:ext uri="{FF2B5EF4-FFF2-40B4-BE49-F238E27FC236}">
                  <a16:creationId xmlns:a16="http://schemas.microsoft.com/office/drawing/2014/main" id="{F39D0F71-8E68-3FFC-AE8B-E02D70F309BA}"/>
                </a:ext>
              </a:extLst>
            </p:cNvPr>
            <p:cNvGrpSpPr/>
            <p:nvPr/>
          </p:nvGrpSpPr>
          <p:grpSpPr>
            <a:xfrm>
              <a:off x="1653372" y="5118527"/>
              <a:ext cx="4242690" cy="133977"/>
              <a:chOff x="1653372" y="5118527"/>
              <a:chExt cx="4242690" cy="133977"/>
            </a:xfrm>
          </p:grpSpPr>
          <p:sp>
            <p:nvSpPr>
              <p:cNvPr id="93" name="TextBox 92">
                <a:extLst>
                  <a:ext uri="{FF2B5EF4-FFF2-40B4-BE49-F238E27FC236}">
                    <a16:creationId xmlns:a16="http://schemas.microsoft.com/office/drawing/2014/main" id="{5F2A4B5C-BA19-592D-B3F4-9007A9523233}"/>
                  </a:ext>
                </a:extLst>
              </p:cNvPr>
              <p:cNvSpPr txBox="1"/>
              <p:nvPr/>
            </p:nvSpPr>
            <p:spPr>
              <a:xfrm>
                <a:off x="1653372" y="5118527"/>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a:t>
                </a:r>
              </a:p>
            </p:txBody>
          </p:sp>
          <p:sp>
            <p:nvSpPr>
              <p:cNvPr id="94" name="TextBox 93">
                <a:extLst>
                  <a:ext uri="{FF2B5EF4-FFF2-40B4-BE49-F238E27FC236}">
                    <a16:creationId xmlns:a16="http://schemas.microsoft.com/office/drawing/2014/main" id="{7B1666C8-0A5C-5855-34FB-1312727972FF}"/>
                  </a:ext>
                </a:extLst>
              </p:cNvPr>
              <p:cNvSpPr txBox="1"/>
              <p:nvPr/>
            </p:nvSpPr>
            <p:spPr>
              <a:xfrm>
                <a:off x="2098246" y="5118527"/>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a:t>
                </a:r>
              </a:p>
            </p:txBody>
          </p:sp>
          <p:sp>
            <p:nvSpPr>
              <p:cNvPr id="95" name="TextBox 94">
                <a:extLst>
                  <a:ext uri="{FF2B5EF4-FFF2-40B4-BE49-F238E27FC236}">
                    <a16:creationId xmlns:a16="http://schemas.microsoft.com/office/drawing/2014/main" id="{D8EB0934-A507-C938-EDBE-B314FFB2EBFF}"/>
                  </a:ext>
                </a:extLst>
              </p:cNvPr>
              <p:cNvSpPr txBox="1"/>
              <p:nvPr/>
            </p:nvSpPr>
            <p:spPr>
              <a:xfrm>
                <a:off x="2543120" y="5118527"/>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a:t>
                </a:r>
              </a:p>
            </p:txBody>
          </p:sp>
          <p:sp>
            <p:nvSpPr>
              <p:cNvPr id="96" name="TextBox 95">
                <a:extLst>
                  <a:ext uri="{FF2B5EF4-FFF2-40B4-BE49-F238E27FC236}">
                    <a16:creationId xmlns:a16="http://schemas.microsoft.com/office/drawing/2014/main" id="{47023FC2-03F3-E0C6-454A-341473B9E570}"/>
                  </a:ext>
                </a:extLst>
              </p:cNvPr>
              <p:cNvSpPr txBox="1"/>
              <p:nvPr/>
            </p:nvSpPr>
            <p:spPr>
              <a:xfrm>
                <a:off x="2987994" y="5118527"/>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97" name="TextBox 96">
                <a:extLst>
                  <a:ext uri="{FF2B5EF4-FFF2-40B4-BE49-F238E27FC236}">
                    <a16:creationId xmlns:a16="http://schemas.microsoft.com/office/drawing/2014/main" id="{10BBCD53-37B0-4978-A241-94E26DC67D1A}"/>
                  </a:ext>
                </a:extLst>
              </p:cNvPr>
              <p:cNvSpPr txBox="1"/>
              <p:nvPr/>
            </p:nvSpPr>
            <p:spPr>
              <a:xfrm>
                <a:off x="3432868" y="5118527"/>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98" name="TextBox 97">
                <a:extLst>
                  <a:ext uri="{FF2B5EF4-FFF2-40B4-BE49-F238E27FC236}">
                    <a16:creationId xmlns:a16="http://schemas.microsoft.com/office/drawing/2014/main" id="{38008BF7-C606-C565-6985-0D8374A315FC}"/>
                  </a:ext>
                </a:extLst>
              </p:cNvPr>
              <p:cNvSpPr txBox="1"/>
              <p:nvPr/>
            </p:nvSpPr>
            <p:spPr>
              <a:xfrm>
                <a:off x="3877742" y="5118527"/>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99" name="TextBox 98">
                <a:extLst>
                  <a:ext uri="{FF2B5EF4-FFF2-40B4-BE49-F238E27FC236}">
                    <a16:creationId xmlns:a16="http://schemas.microsoft.com/office/drawing/2014/main" id="{34694C8F-72AD-57A5-156C-280E70593569}"/>
                  </a:ext>
                </a:extLst>
              </p:cNvPr>
              <p:cNvSpPr txBox="1"/>
              <p:nvPr/>
            </p:nvSpPr>
            <p:spPr>
              <a:xfrm>
                <a:off x="4322616" y="5118527"/>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100" name="TextBox 99">
                <a:extLst>
                  <a:ext uri="{FF2B5EF4-FFF2-40B4-BE49-F238E27FC236}">
                    <a16:creationId xmlns:a16="http://schemas.microsoft.com/office/drawing/2014/main" id="{667BAD98-9278-F954-92DD-12242D89C356}"/>
                  </a:ext>
                </a:extLst>
              </p:cNvPr>
              <p:cNvSpPr txBox="1"/>
              <p:nvPr/>
            </p:nvSpPr>
            <p:spPr>
              <a:xfrm>
                <a:off x="4767490" y="5118527"/>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101" name="TextBox 100">
                <a:extLst>
                  <a:ext uri="{FF2B5EF4-FFF2-40B4-BE49-F238E27FC236}">
                    <a16:creationId xmlns:a16="http://schemas.microsoft.com/office/drawing/2014/main" id="{985C9729-558E-78F3-F75C-31D454435A32}"/>
                  </a:ext>
                </a:extLst>
              </p:cNvPr>
              <p:cNvSpPr txBox="1"/>
              <p:nvPr/>
            </p:nvSpPr>
            <p:spPr>
              <a:xfrm>
                <a:off x="5212364" y="5118527"/>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102" name="TextBox 101">
                <a:extLst>
                  <a:ext uri="{FF2B5EF4-FFF2-40B4-BE49-F238E27FC236}">
                    <a16:creationId xmlns:a16="http://schemas.microsoft.com/office/drawing/2014/main" id="{7FA3144B-E7B7-0377-C27A-A0A48491A011}"/>
                  </a:ext>
                </a:extLst>
              </p:cNvPr>
              <p:cNvSpPr txBox="1"/>
              <p:nvPr/>
            </p:nvSpPr>
            <p:spPr>
              <a:xfrm>
                <a:off x="5657237" y="5118527"/>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grpSp>
      <p:sp>
        <p:nvSpPr>
          <p:cNvPr id="116" name="TextBox 115">
            <a:extLst>
              <a:ext uri="{FF2B5EF4-FFF2-40B4-BE49-F238E27FC236}">
                <a16:creationId xmlns:a16="http://schemas.microsoft.com/office/drawing/2014/main" id="{765775E8-05F4-D9C3-4D16-E9BB150CEB2A}"/>
              </a:ext>
            </a:extLst>
          </p:cNvPr>
          <p:cNvSpPr txBox="1"/>
          <p:nvPr/>
        </p:nvSpPr>
        <p:spPr>
          <a:xfrm rot="16200000">
            <a:off x="1743" y="4004740"/>
            <a:ext cx="1358768" cy="459945"/>
          </a:xfrm>
          <a:prstGeom prst="round2SameRect">
            <a:avLst/>
          </a:prstGeom>
          <a:solidFill>
            <a:srgbClr val="004332"/>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Cervical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cancer</a:t>
            </a:r>
            <a:r>
              <a:rPr kumimoji="0" lang="en-US" sz="1333" b="1" i="0" u="none" strike="noStrike" kern="1200" cap="none" spc="0" normalizeH="0" baseline="30000" noProof="0">
                <a:ln>
                  <a:noFill/>
                </a:ln>
                <a:solidFill>
                  <a:srgbClr val="FFFFFF"/>
                </a:solidFill>
                <a:effectLst/>
                <a:uLnTx/>
                <a:uFillTx/>
                <a:latin typeface="Arial"/>
                <a:ea typeface="+mn-ea"/>
                <a:cs typeface="+mn-cs"/>
              </a:rPr>
              <a:t>2</a:t>
            </a:r>
            <a:endParaRPr kumimoji="0" lang="en-US" sz="1333" b="1" i="0" u="none" strike="noStrike" kern="1200" cap="none" spc="0" normalizeH="0" baseline="0" noProof="0">
              <a:ln>
                <a:noFill/>
              </a:ln>
              <a:solidFill>
                <a:srgbClr val="FFFFFF"/>
              </a:solidFill>
              <a:effectLst/>
              <a:uLnTx/>
              <a:uFillTx/>
              <a:latin typeface="Arial"/>
              <a:ea typeface="+mn-ea"/>
              <a:cs typeface="+mn-cs"/>
            </a:endParaRPr>
          </a:p>
        </p:txBody>
      </p:sp>
      <p:sp>
        <p:nvSpPr>
          <p:cNvPr id="117" name="Freeform: Shape 116">
            <a:extLst>
              <a:ext uri="{FF2B5EF4-FFF2-40B4-BE49-F238E27FC236}">
                <a16:creationId xmlns:a16="http://schemas.microsoft.com/office/drawing/2014/main" id="{51D3E4B5-F9BD-EE68-1854-36BF05F14AC7}"/>
              </a:ext>
            </a:extLst>
          </p:cNvPr>
          <p:cNvSpPr/>
          <p:nvPr/>
        </p:nvSpPr>
        <p:spPr>
          <a:xfrm>
            <a:off x="7676849" y="3726133"/>
            <a:ext cx="3961537" cy="900444"/>
          </a:xfrm>
          <a:custGeom>
            <a:avLst/>
            <a:gdLst>
              <a:gd name="connsiteX0" fmla="*/ 0 w 3322491"/>
              <a:gd name="connsiteY0" fmla="*/ 0 h 1488786"/>
              <a:gd name="connsiteX1" fmla="*/ 116500 w 3322491"/>
              <a:gd name="connsiteY1" fmla="*/ 0 h 1488786"/>
              <a:gd name="connsiteX2" fmla="*/ 116500 w 3322491"/>
              <a:gd name="connsiteY2" fmla="*/ 191729 h 1488786"/>
              <a:gd name="connsiteX3" fmla="*/ 159982 w 3322491"/>
              <a:gd name="connsiteY3" fmla="*/ 191729 h 1488786"/>
              <a:gd name="connsiteX4" fmla="*/ 159982 w 3322491"/>
              <a:gd name="connsiteY4" fmla="*/ 283045 h 1488786"/>
              <a:gd name="connsiteX5" fmla="*/ 239192 w 3322491"/>
              <a:gd name="connsiteY5" fmla="*/ 283045 h 1488786"/>
              <a:gd name="connsiteX6" fmla="*/ 239192 w 3322491"/>
              <a:gd name="connsiteY6" fmla="*/ 379952 h 1488786"/>
              <a:gd name="connsiteX7" fmla="*/ 246640 w 3322491"/>
              <a:gd name="connsiteY7" fmla="*/ 379952 h 1488786"/>
              <a:gd name="connsiteX8" fmla="*/ 246640 w 3322491"/>
              <a:gd name="connsiteY8" fmla="*/ 472202 h 1488786"/>
              <a:gd name="connsiteX9" fmla="*/ 282988 w 3322491"/>
              <a:gd name="connsiteY9" fmla="*/ 472202 h 1488786"/>
              <a:gd name="connsiteX10" fmla="*/ 282988 w 3322491"/>
              <a:gd name="connsiteY10" fmla="*/ 567242 h 1488786"/>
              <a:gd name="connsiteX11" fmla="*/ 430206 w 3322491"/>
              <a:gd name="connsiteY11" fmla="*/ 567242 h 1488786"/>
              <a:gd name="connsiteX12" fmla="*/ 430206 w 3322491"/>
              <a:gd name="connsiteY12" fmla="*/ 671608 h 1488786"/>
              <a:gd name="connsiteX13" fmla="*/ 448847 w 3322491"/>
              <a:gd name="connsiteY13" fmla="*/ 671608 h 1488786"/>
              <a:gd name="connsiteX14" fmla="*/ 448847 w 3322491"/>
              <a:gd name="connsiteY14" fmla="*/ 878462 h 1488786"/>
              <a:gd name="connsiteX15" fmla="*/ 484251 w 3322491"/>
              <a:gd name="connsiteY15" fmla="*/ 878462 h 1488786"/>
              <a:gd name="connsiteX16" fmla="*/ 484251 w 3322491"/>
              <a:gd name="connsiteY16" fmla="*/ 1080659 h 1488786"/>
              <a:gd name="connsiteX17" fmla="*/ 925925 w 3322491"/>
              <a:gd name="connsiteY17" fmla="*/ 1080659 h 1488786"/>
              <a:gd name="connsiteX18" fmla="*/ 925925 w 3322491"/>
              <a:gd name="connsiteY18" fmla="*/ 1183157 h 1488786"/>
              <a:gd name="connsiteX19" fmla="*/ 1434684 w 3322491"/>
              <a:gd name="connsiteY19" fmla="*/ 1183157 h 1488786"/>
              <a:gd name="connsiteX20" fmla="*/ 1434684 w 3322491"/>
              <a:gd name="connsiteY20" fmla="*/ 1288447 h 1488786"/>
              <a:gd name="connsiteX21" fmla="*/ 1750562 w 3322491"/>
              <a:gd name="connsiteY21" fmla="*/ 1288447 h 1488786"/>
              <a:gd name="connsiteX22" fmla="*/ 1750562 w 3322491"/>
              <a:gd name="connsiteY22" fmla="*/ 1390945 h 1488786"/>
              <a:gd name="connsiteX23" fmla="*/ 1886598 w 3322491"/>
              <a:gd name="connsiteY23" fmla="*/ 1390945 h 1488786"/>
              <a:gd name="connsiteX24" fmla="*/ 1886598 w 3322491"/>
              <a:gd name="connsiteY24" fmla="*/ 1488786 h 1488786"/>
              <a:gd name="connsiteX25" fmla="*/ 3322492 w 3322491"/>
              <a:gd name="connsiteY25" fmla="*/ 1488786 h 148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22491" h="1488786">
                <a:moveTo>
                  <a:pt x="0" y="0"/>
                </a:moveTo>
                <a:lnTo>
                  <a:pt x="116500" y="0"/>
                </a:lnTo>
                <a:lnTo>
                  <a:pt x="116500" y="191729"/>
                </a:lnTo>
                <a:lnTo>
                  <a:pt x="159982" y="191729"/>
                </a:lnTo>
                <a:lnTo>
                  <a:pt x="159982" y="283045"/>
                </a:lnTo>
                <a:lnTo>
                  <a:pt x="239192" y="283045"/>
                </a:lnTo>
                <a:lnTo>
                  <a:pt x="239192" y="379952"/>
                </a:lnTo>
                <a:lnTo>
                  <a:pt x="246640" y="379952"/>
                </a:lnTo>
                <a:lnTo>
                  <a:pt x="246640" y="472202"/>
                </a:lnTo>
                <a:lnTo>
                  <a:pt x="282988" y="472202"/>
                </a:lnTo>
                <a:lnTo>
                  <a:pt x="282988" y="567242"/>
                </a:lnTo>
                <a:lnTo>
                  <a:pt x="430206" y="567242"/>
                </a:lnTo>
                <a:lnTo>
                  <a:pt x="430206" y="671608"/>
                </a:lnTo>
                <a:lnTo>
                  <a:pt x="448847" y="671608"/>
                </a:lnTo>
                <a:lnTo>
                  <a:pt x="448847" y="878462"/>
                </a:lnTo>
                <a:lnTo>
                  <a:pt x="484251" y="878462"/>
                </a:lnTo>
                <a:lnTo>
                  <a:pt x="484251" y="1080659"/>
                </a:lnTo>
                <a:lnTo>
                  <a:pt x="925925" y="1080659"/>
                </a:lnTo>
                <a:lnTo>
                  <a:pt x="925925" y="1183157"/>
                </a:lnTo>
                <a:lnTo>
                  <a:pt x="1434684" y="1183157"/>
                </a:lnTo>
                <a:lnTo>
                  <a:pt x="1434684" y="1288447"/>
                </a:lnTo>
                <a:lnTo>
                  <a:pt x="1750562" y="1288447"/>
                </a:lnTo>
                <a:lnTo>
                  <a:pt x="1750562" y="1390945"/>
                </a:lnTo>
                <a:lnTo>
                  <a:pt x="1886598" y="1390945"/>
                </a:lnTo>
                <a:lnTo>
                  <a:pt x="1886598" y="1488786"/>
                </a:lnTo>
                <a:lnTo>
                  <a:pt x="3322492" y="1488786"/>
                </a:lnTo>
              </a:path>
            </a:pathLst>
          </a:custGeom>
          <a:noFill/>
          <a:ln w="1905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18" name="Freeform: Shape 117">
            <a:extLst>
              <a:ext uri="{FF2B5EF4-FFF2-40B4-BE49-F238E27FC236}">
                <a16:creationId xmlns:a16="http://schemas.microsoft.com/office/drawing/2014/main" id="{C85DCF2B-0FD8-8228-385D-BC6C890B793E}"/>
              </a:ext>
            </a:extLst>
          </p:cNvPr>
          <p:cNvSpPr/>
          <p:nvPr/>
        </p:nvSpPr>
        <p:spPr>
          <a:xfrm>
            <a:off x="7713181" y="3726133"/>
            <a:ext cx="3200083" cy="813092"/>
          </a:xfrm>
          <a:custGeom>
            <a:avLst/>
            <a:gdLst>
              <a:gd name="connsiteX0" fmla="*/ 0 w 2683868"/>
              <a:gd name="connsiteY0" fmla="*/ 0 h 1344358"/>
              <a:gd name="connsiteX1" fmla="*/ 128587 w 2683868"/>
              <a:gd name="connsiteY1" fmla="*/ 0 h 1344358"/>
              <a:gd name="connsiteX2" fmla="*/ 128587 w 2683868"/>
              <a:gd name="connsiteY2" fmla="*/ 154457 h 1344358"/>
              <a:gd name="connsiteX3" fmla="*/ 306553 w 2683868"/>
              <a:gd name="connsiteY3" fmla="*/ 154457 h 1344358"/>
              <a:gd name="connsiteX4" fmla="*/ 306553 w 2683868"/>
              <a:gd name="connsiteY4" fmla="*/ 308200 h 1344358"/>
              <a:gd name="connsiteX5" fmla="*/ 585159 w 2683868"/>
              <a:gd name="connsiteY5" fmla="*/ 308200 h 1344358"/>
              <a:gd name="connsiteX6" fmla="*/ 585159 w 2683868"/>
              <a:gd name="connsiteY6" fmla="*/ 464744 h 1344358"/>
              <a:gd name="connsiteX7" fmla="*/ 631755 w 2683868"/>
              <a:gd name="connsiteY7" fmla="*/ 464744 h 1344358"/>
              <a:gd name="connsiteX8" fmla="*/ 631755 w 2683868"/>
              <a:gd name="connsiteY8" fmla="*/ 639918 h 1344358"/>
              <a:gd name="connsiteX9" fmla="*/ 905704 w 2683868"/>
              <a:gd name="connsiteY9" fmla="*/ 639918 h 1344358"/>
              <a:gd name="connsiteX10" fmla="*/ 905704 w 2683868"/>
              <a:gd name="connsiteY10" fmla="*/ 816340 h 1344358"/>
              <a:gd name="connsiteX11" fmla="*/ 1391784 w 2683868"/>
              <a:gd name="connsiteY11" fmla="*/ 816340 h 1344358"/>
              <a:gd name="connsiteX12" fmla="*/ 1391784 w 2683868"/>
              <a:gd name="connsiteY12" fmla="*/ 990276 h 1344358"/>
              <a:gd name="connsiteX13" fmla="*/ 2635415 w 2683868"/>
              <a:gd name="connsiteY13" fmla="*/ 990276 h 1344358"/>
              <a:gd name="connsiteX14" fmla="*/ 2635415 w 2683868"/>
              <a:gd name="connsiteY14" fmla="*/ 1344359 h 1344358"/>
              <a:gd name="connsiteX15" fmla="*/ 2683869 w 2683868"/>
              <a:gd name="connsiteY15" fmla="*/ 1344359 h 13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83868" h="1344358">
                <a:moveTo>
                  <a:pt x="0" y="0"/>
                </a:moveTo>
                <a:lnTo>
                  <a:pt x="128587" y="0"/>
                </a:lnTo>
                <a:lnTo>
                  <a:pt x="128587" y="154457"/>
                </a:lnTo>
                <a:lnTo>
                  <a:pt x="306553" y="154457"/>
                </a:lnTo>
                <a:lnTo>
                  <a:pt x="306553" y="308200"/>
                </a:lnTo>
                <a:lnTo>
                  <a:pt x="585159" y="308200"/>
                </a:lnTo>
                <a:lnTo>
                  <a:pt x="585159" y="464744"/>
                </a:lnTo>
                <a:lnTo>
                  <a:pt x="631755" y="464744"/>
                </a:lnTo>
                <a:lnTo>
                  <a:pt x="631755" y="639918"/>
                </a:lnTo>
                <a:lnTo>
                  <a:pt x="905704" y="639918"/>
                </a:lnTo>
                <a:lnTo>
                  <a:pt x="905704" y="816340"/>
                </a:lnTo>
                <a:lnTo>
                  <a:pt x="1391784" y="816340"/>
                </a:lnTo>
                <a:lnTo>
                  <a:pt x="1391784" y="990276"/>
                </a:lnTo>
                <a:lnTo>
                  <a:pt x="2635415" y="990276"/>
                </a:lnTo>
                <a:lnTo>
                  <a:pt x="2635415" y="1344359"/>
                </a:lnTo>
                <a:lnTo>
                  <a:pt x="2683869" y="1344359"/>
                </a:lnTo>
              </a:path>
            </a:pathLst>
          </a:custGeom>
          <a:noFill/>
          <a:ln w="19050" cap="flat">
            <a:solidFill>
              <a:schemeClr val="accent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19" name="Freeform: Shape 118">
            <a:extLst>
              <a:ext uri="{FF2B5EF4-FFF2-40B4-BE49-F238E27FC236}">
                <a16:creationId xmlns:a16="http://schemas.microsoft.com/office/drawing/2014/main" id="{9F27C9DE-460D-1753-02FD-154A4ED4BCAD}"/>
              </a:ext>
            </a:extLst>
          </p:cNvPr>
          <p:cNvSpPr/>
          <p:nvPr/>
        </p:nvSpPr>
        <p:spPr>
          <a:xfrm>
            <a:off x="7657260" y="3726132"/>
            <a:ext cx="3981129" cy="905237"/>
          </a:xfrm>
          <a:custGeom>
            <a:avLst/>
            <a:gdLst>
              <a:gd name="connsiteX0" fmla="*/ 0 w 3338922"/>
              <a:gd name="connsiteY0" fmla="*/ 0 h 1496710"/>
              <a:gd name="connsiteX1" fmla="*/ 74543 w 3338922"/>
              <a:gd name="connsiteY1" fmla="*/ 0 h 1496710"/>
              <a:gd name="connsiteX2" fmla="*/ 74543 w 3338922"/>
              <a:gd name="connsiteY2" fmla="*/ 44815 h 1496710"/>
              <a:gd name="connsiteX3" fmla="*/ 132931 w 3338922"/>
              <a:gd name="connsiteY3" fmla="*/ 44815 h 1496710"/>
              <a:gd name="connsiteX4" fmla="*/ 132931 w 3338922"/>
              <a:gd name="connsiteY4" fmla="*/ 91564 h 1496710"/>
              <a:gd name="connsiteX5" fmla="*/ 140541 w 3338922"/>
              <a:gd name="connsiteY5" fmla="*/ 91564 h 1496710"/>
              <a:gd name="connsiteX6" fmla="*/ 140541 w 3338922"/>
              <a:gd name="connsiteY6" fmla="*/ 135827 h 1496710"/>
              <a:gd name="connsiteX7" fmla="*/ 147533 w 3338922"/>
              <a:gd name="connsiteY7" fmla="*/ 135827 h 1496710"/>
              <a:gd name="connsiteX8" fmla="*/ 147533 w 3338922"/>
              <a:gd name="connsiteY8" fmla="*/ 174955 h 1496710"/>
              <a:gd name="connsiteX9" fmla="*/ 175955 w 3338922"/>
              <a:gd name="connsiteY9" fmla="*/ 174955 h 1496710"/>
              <a:gd name="connsiteX10" fmla="*/ 175955 w 3338922"/>
              <a:gd name="connsiteY10" fmla="*/ 267672 h 1496710"/>
              <a:gd name="connsiteX11" fmla="*/ 255622 w 3338922"/>
              <a:gd name="connsiteY11" fmla="*/ 267672 h 1496710"/>
              <a:gd name="connsiteX12" fmla="*/ 255622 w 3338922"/>
              <a:gd name="connsiteY12" fmla="*/ 326841 h 1496710"/>
              <a:gd name="connsiteX13" fmla="*/ 264471 w 3338922"/>
              <a:gd name="connsiteY13" fmla="*/ 326841 h 1496710"/>
              <a:gd name="connsiteX14" fmla="*/ 264471 w 3338922"/>
              <a:gd name="connsiteY14" fmla="*/ 354797 h 1496710"/>
              <a:gd name="connsiteX15" fmla="*/ 301276 w 3338922"/>
              <a:gd name="connsiteY15" fmla="*/ 354797 h 1496710"/>
              <a:gd name="connsiteX16" fmla="*/ 301276 w 3338922"/>
              <a:gd name="connsiteY16" fmla="*/ 400917 h 1496710"/>
              <a:gd name="connsiteX17" fmla="*/ 350663 w 3338922"/>
              <a:gd name="connsiteY17" fmla="*/ 400917 h 1496710"/>
              <a:gd name="connsiteX18" fmla="*/ 350663 w 3338922"/>
              <a:gd name="connsiteY18" fmla="*/ 445179 h 1496710"/>
              <a:gd name="connsiteX19" fmla="*/ 444303 w 3338922"/>
              <a:gd name="connsiteY19" fmla="*/ 445179 h 1496710"/>
              <a:gd name="connsiteX20" fmla="*/ 444303 w 3338922"/>
              <a:gd name="connsiteY20" fmla="*/ 493633 h 1496710"/>
              <a:gd name="connsiteX21" fmla="*/ 458753 w 3338922"/>
              <a:gd name="connsiteY21" fmla="*/ 493633 h 1496710"/>
              <a:gd name="connsiteX22" fmla="*/ 458753 w 3338922"/>
              <a:gd name="connsiteY22" fmla="*/ 539753 h 1496710"/>
              <a:gd name="connsiteX23" fmla="*/ 465277 w 3338922"/>
              <a:gd name="connsiteY23" fmla="*/ 539753 h 1496710"/>
              <a:gd name="connsiteX24" fmla="*/ 465277 w 3338922"/>
              <a:gd name="connsiteY24" fmla="*/ 625478 h 1496710"/>
              <a:gd name="connsiteX25" fmla="*/ 476450 w 3338922"/>
              <a:gd name="connsiteY25" fmla="*/ 625478 h 1496710"/>
              <a:gd name="connsiteX26" fmla="*/ 476450 w 3338922"/>
              <a:gd name="connsiteY26" fmla="*/ 634336 h 1496710"/>
              <a:gd name="connsiteX27" fmla="*/ 504873 w 3338922"/>
              <a:gd name="connsiteY27" fmla="*/ 634336 h 1496710"/>
              <a:gd name="connsiteX28" fmla="*/ 504873 w 3338922"/>
              <a:gd name="connsiteY28" fmla="*/ 724719 h 1496710"/>
              <a:gd name="connsiteX29" fmla="*/ 630669 w 3338922"/>
              <a:gd name="connsiteY29" fmla="*/ 724719 h 1496710"/>
              <a:gd name="connsiteX30" fmla="*/ 630669 w 3338922"/>
              <a:gd name="connsiteY30" fmla="*/ 820226 h 1496710"/>
              <a:gd name="connsiteX31" fmla="*/ 678656 w 3338922"/>
              <a:gd name="connsiteY31" fmla="*/ 820226 h 1496710"/>
              <a:gd name="connsiteX32" fmla="*/ 678656 w 3338922"/>
              <a:gd name="connsiteY32" fmla="*/ 868680 h 1496710"/>
              <a:gd name="connsiteX33" fmla="*/ 781622 w 3338922"/>
              <a:gd name="connsiteY33" fmla="*/ 868680 h 1496710"/>
              <a:gd name="connsiteX34" fmla="*/ 781622 w 3338922"/>
              <a:gd name="connsiteY34" fmla="*/ 962787 h 1496710"/>
              <a:gd name="connsiteX35" fmla="*/ 810035 w 3338922"/>
              <a:gd name="connsiteY35" fmla="*/ 962787 h 1496710"/>
              <a:gd name="connsiteX36" fmla="*/ 810035 w 3338922"/>
              <a:gd name="connsiteY36" fmla="*/ 1016832 h 1496710"/>
              <a:gd name="connsiteX37" fmla="*/ 940956 w 3338922"/>
              <a:gd name="connsiteY37" fmla="*/ 1016832 h 1496710"/>
              <a:gd name="connsiteX38" fmla="*/ 940956 w 3338922"/>
              <a:gd name="connsiteY38" fmla="*/ 1093241 h 1496710"/>
              <a:gd name="connsiteX39" fmla="*/ 951671 w 3338922"/>
              <a:gd name="connsiteY39" fmla="*/ 1093241 h 1496710"/>
              <a:gd name="connsiteX40" fmla="*/ 951671 w 3338922"/>
              <a:gd name="connsiteY40" fmla="*/ 1112339 h 1496710"/>
              <a:gd name="connsiteX41" fmla="*/ 1116130 w 3338922"/>
              <a:gd name="connsiteY41" fmla="*/ 1112339 h 1496710"/>
              <a:gd name="connsiteX42" fmla="*/ 1116130 w 3338922"/>
              <a:gd name="connsiteY42" fmla="*/ 1158469 h 1496710"/>
              <a:gd name="connsiteX43" fmla="*/ 1437132 w 3338922"/>
              <a:gd name="connsiteY43" fmla="*/ 1158469 h 1496710"/>
              <a:gd name="connsiteX44" fmla="*/ 1437132 w 3338922"/>
              <a:gd name="connsiteY44" fmla="*/ 1204589 h 1496710"/>
              <a:gd name="connsiteX45" fmla="*/ 1453439 w 3338922"/>
              <a:gd name="connsiteY45" fmla="*/ 1204589 h 1496710"/>
              <a:gd name="connsiteX46" fmla="*/ 1453439 w 3338922"/>
              <a:gd name="connsiteY46" fmla="*/ 1260967 h 1496710"/>
              <a:gd name="connsiteX47" fmla="*/ 1776774 w 3338922"/>
              <a:gd name="connsiteY47" fmla="*/ 1260967 h 1496710"/>
              <a:gd name="connsiteX48" fmla="*/ 1776774 w 3338922"/>
              <a:gd name="connsiteY48" fmla="*/ 1306621 h 1496710"/>
              <a:gd name="connsiteX49" fmla="*/ 1908153 w 3338922"/>
              <a:gd name="connsiteY49" fmla="*/ 1306621 h 1496710"/>
              <a:gd name="connsiteX50" fmla="*/ 1908153 w 3338922"/>
              <a:gd name="connsiteY50" fmla="*/ 1356008 h 1496710"/>
              <a:gd name="connsiteX51" fmla="*/ 2568797 w 3338922"/>
              <a:gd name="connsiteY51" fmla="*/ 1356008 h 1496710"/>
              <a:gd name="connsiteX52" fmla="*/ 2568797 w 3338922"/>
              <a:gd name="connsiteY52" fmla="*/ 1422625 h 1496710"/>
              <a:gd name="connsiteX53" fmla="*/ 2681078 w 3338922"/>
              <a:gd name="connsiteY53" fmla="*/ 1422625 h 1496710"/>
              <a:gd name="connsiteX54" fmla="*/ 2681078 w 3338922"/>
              <a:gd name="connsiteY54" fmla="*/ 1496711 h 1496710"/>
              <a:gd name="connsiteX55" fmla="*/ 3338922 w 3338922"/>
              <a:gd name="connsiteY55" fmla="*/ 1496711 h 149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38922" h="1496710">
                <a:moveTo>
                  <a:pt x="0" y="0"/>
                </a:moveTo>
                <a:lnTo>
                  <a:pt x="74543" y="0"/>
                </a:lnTo>
                <a:lnTo>
                  <a:pt x="74543" y="44815"/>
                </a:lnTo>
                <a:lnTo>
                  <a:pt x="132931" y="44815"/>
                </a:lnTo>
                <a:lnTo>
                  <a:pt x="132931" y="91564"/>
                </a:lnTo>
                <a:lnTo>
                  <a:pt x="140541" y="91564"/>
                </a:lnTo>
                <a:lnTo>
                  <a:pt x="140541" y="135827"/>
                </a:lnTo>
                <a:lnTo>
                  <a:pt x="147533" y="135827"/>
                </a:lnTo>
                <a:lnTo>
                  <a:pt x="147533" y="174955"/>
                </a:lnTo>
                <a:lnTo>
                  <a:pt x="175955" y="174955"/>
                </a:lnTo>
                <a:lnTo>
                  <a:pt x="175955" y="267672"/>
                </a:lnTo>
                <a:lnTo>
                  <a:pt x="255622" y="267672"/>
                </a:lnTo>
                <a:lnTo>
                  <a:pt x="255622" y="326841"/>
                </a:lnTo>
                <a:lnTo>
                  <a:pt x="264471" y="326841"/>
                </a:lnTo>
                <a:lnTo>
                  <a:pt x="264471" y="354797"/>
                </a:lnTo>
                <a:lnTo>
                  <a:pt x="301276" y="354797"/>
                </a:lnTo>
                <a:lnTo>
                  <a:pt x="301276" y="400917"/>
                </a:lnTo>
                <a:lnTo>
                  <a:pt x="350663" y="400917"/>
                </a:lnTo>
                <a:lnTo>
                  <a:pt x="350663" y="445179"/>
                </a:lnTo>
                <a:lnTo>
                  <a:pt x="444303" y="445179"/>
                </a:lnTo>
                <a:lnTo>
                  <a:pt x="444303" y="493633"/>
                </a:lnTo>
                <a:lnTo>
                  <a:pt x="458753" y="493633"/>
                </a:lnTo>
                <a:lnTo>
                  <a:pt x="458753" y="539753"/>
                </a:lnTo>
                <a:lnTo>
                  <a:pt x="465277" y="539753"/>
                </a:lnTo>
                <a:lnTo>
                  <a:pt x="465277" y="625478"/>
                </a:lnTo>
                <a:lnTo>
                  <a:pt x="476450" y="625478"/>
                </a:lnTo>
                <a:lnTo>
                  <a:pt x="476450" y="634336"/>
                </a:lnTo>
                <a:lnTo>
                  <a:pt x="504873" y="634336"/>
                </a:lnTo>
                <a:lnTo>
                  <a:pt x="504873" y="724719"/>
                </a:lnTo>
                <a:lnTo>
                  <a:pt x="630669" y="724719"/>
                </a:lnTo>
                <a:lnTo>
                  <a:pt x="630669" y="820226"/>
                </a:lnTo>
                <a:lnTo>
                  <a:pt x="678656" y="820226"/>
                </a:lnTo>
                <a:lnTo>
                  <a:pt x="678656" y="868680"/>
                </a:lnTo>
                <a:lnTo>
                  <a:pt x="781622" y="868680"/>
                </a:lnTo>
                <a:lnTo>
                  <a:pt x="781622" y="962787"/>
                </a:lnTo>
                <a:lnTo>
                  <a:pt x="810035" y="962787"/>
                </a:lnTo>
                <a:lnTo>
                  <a:pt x="810035" y="1016832"/>
                </a:lnTo>
                <a:lnTo>
                  <a:pt x="940956" y="1016832"/>
                </a:lnTo>
                <a:lnTo>
                  <a:pt x="940956" y="1093241"/>
                </a:lnTo>
                <a:lnTo>
                  <a:pt x="951671" y="1093241"/>
                </a:lnTo>
                <a:lnTo>
                  <a:pt x="951671" y="1112339"/>
                </a:lnTo>
                <a:lnTo>
                  <a:pt x="1116130" y="1112339"/>
                </a:lnTo>
                <a:lnTo>
                  <a:pt x="1116130" y="1158469"/>
                </a:lnTo>
                <a:lnTo>
                  <a:pt x="1437132" y="1158469"/>
                </a:lnTo>
                <a:lnTo>
                  <a:pt x="1437132" y="1204589"/>
                </a:lnTo>
                <a:lnTo>
                  <a:pt x="1453439" y="1204589"/>
                </a:lnTo>
                <a:lnTo>
                  <a:pt x="1453439" y="1260967"/>
                </a:lnTo>
                <a:lnTo>
                  <a:pt x="1776774" y="1260967"/>
                </a:lnTo>
                <a:lnTo>
                  <a:pt x="1776774" y="1306621"/>
                </a:lnTo>
                <a:lnTo>
                  <a:pt x="1908153" y="1306621"/>
                </a:lnTo>
                <a:lnTo>
                  <a:pt x="1908153" y="1356008"/>
                </a:lnTo>
                <a:lnTo>
                  <a:pt x="2568797" y="1356008"/>
                </a:lnTo>
                <a:lnTo>
                  <a:pt x="2568797" y="1422625"/>
                </a:lnTo>
                <a:lnTo>
                  <a:pt x="2681078" y="1422625"/>
                </a:lnTo>
                <a:lnTo>
                  <a:pt x="2681078" y="1496711"/>
                </a:lnTo>
                <a:lnTo>
                  <a:pt x="3338922" y="1496711"/>
                </a:lnTo>
              </a:path>
            </a:pathLst>
          </a:custGeom>
          <a:noFill/>
          <a:ln w="19050" cap="flat">
            <a:solidFill>
              <a:schemeClr val="accent4"/>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grpSp>
        <p:nvGrpSpPr>
          <p:cNvPr id="120" name="Group 119">
            <a:extLst>
              <a:ext uri="{FF2B5EF4-FFF2-40B4-BE49-F238E27FC236}">
                <a16:creationId xmlns:a16="http://schemas.microsoft.com/office/drawing/2014/main" id="{F332B917-9D81-3EF8-DDF6-E3BF7057EE6D}"/>
              </a:ext>
            </a:extLst>
          </p:cNvPr>
          <p:cNvGrpSpPr/>
          <p:nvPr/>
        </p:nvGrpSpPr>
        <p:grpSpPr>
          <a:xfrm>
            <a:off x="7223851" y="3646267"/>
            <a:ext cx="322416" cy="1178890"/>
            <a:chOff x="7083597" y="3519591"/>
            <a:chExt cx="314393" cy="1149557"/>
          </a:xfrm>
        </p:grpSpPr>
        <p:sp>
          <p:nvSpPr>
            <p:cNvPr id="121" name="TextBox 120">
              <a:extLst>
                <a:ext uri="{FF2B5EF4-FFF2-40B4-BE49-F238E27FC236}">
                  <a16:creationId xmlns:a16="http://schemas.microsoft.com/office/drawing/2014/main" id="{7A77C0CF-B1E9-FA12-9583-E3239AD9D022}"/>
                </a:ext>
              </a:extLst>
            </p:cNvPr>
            <p:cNvSpPr txBox="1"/>
            <p:nvPr/>
          </p:nvSpPr>
          <p:spPr>
            <a:xfrm>
              <a:off x="7133601" y="3519591"/>
              <a:ext cx="264389"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122" name="TextBox 121">
              <a:extLst>
                <a:ext uri="{FF2B5EF4-FFF2-40B4-BE49-F238E27FC236}">
                  <a16:creationId xmlns:a16="http://schemas.microsoft.com/office/drawing/2014/main" id="{FE5730BC-500B-D5F7-3A00-D26781E61D58}"/>
                </a:ext>
              </a:extLst>
            </p:cNvPr>
            <p:cNvSpPr txBox="1"/>
            <p:nvPr/>
          </p:nvSpPr>
          <p:spPr>
            <a:xfrm>
              <a:off x="7100533" y="3719733"/>
              <a:ext cx="297457"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123" name="TextBox 122">
              <a:extLst>
                <a:ext uri="{FF2B5EF4-FFF2-40B4-BE49-F238E27FC236}">
                  <a16:creationId xmlns:a16="http://schemas.microsoft.com/office/drawing/2014/main" id="{3DF32807-379B-A84F-5088-667A4FF5428A}"/>
                </a:ext>
              </a:extLst>
            </p:cNvPr>
            <p:cNvSpPr txBox="1"/>
            <p:nvPr/>
          </p:nvSpPr>
          <p:spPr>
            <a:xfrm>
              <a:off x="7109507" y="3919876"/>
              <a:ext cx="288483"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124" name="TextBox 123">
              <a:extLst>
                <a:ext uri="{FF2B5EF4-FFF2-40B4-BE49-F238E27FC236}">
                  <a16:creationId xmlns:a16="http://schemas.microsoft.com/office/drawing/2014/main" id="{68D0B627-F6B7-3CDA-B805-B3631F5A05F1}"/>
                </a:ext>
              </a:extLst>
            </p:cNvPr>
            <p:cNvSpPr txBox="1"/>
            <p:nvPr/>
          </p:nvSpPr>
          <p:spPr>
            <a:xfrm>
              <a:off x="7100533" y="4120018"/>
              <a:ext cx="297457"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125" name="TextBox 124">
              <a:extLst>
                <a:ext uri="{FF2B5EF4-FFF2-40B4-BE49-F238E27FC236}">
                  <a16:creationId xmlns:a16="http://schemas.microsoft.com/office/drawing/2014/main" id="{99B54244-25E4-4547-EA06-F554A9ACE0B0}"/>
                </a:ext>
              </a:extLst>
            </p:cNvPr>
            <p:cNvSpPr txBox="1"/>
            <p:nvPr/>
          </p:nvSpPr>
          <p:spPr>
            <a:xfrm>
              <a:off x="7083597" y="4320162"/>
              <a:ext cx="314393"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126" name="TextBox 125">
              <a:extLst>
                <a:ext uri="{FF2B5EF4-FFF2-40B4-BE49-F238E27FC236}">
                  <a16:creationId xmlns:a16="http://schemas.microsoft.com/office/drawing/2014/main" id="{4140C30B-B84C-2C16-7F46-DB54DB961D55}"/>
                </a:ext>
              </a:extLst>
            </p:cNvPr>
            <p:cNvSpPr txBox="1"/>
            <p:nvPr/>
          </p:nvSpPr>
          <p:spPr>
            <a:xfrm>
              <a:off x="7100533" y="4520302"/>
              <a:ext cx="297457"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grpSp>
      <p:grpSp>
        <p:nvGrpSpPr>
          <p:cNvPr id="127" name="Group 126">
            <a:extLst>
              <a:ext uri="{FF2B5EF4-FFF2-40B4-BE49-F238E27FC236}">
                <a16:creationId xmlns:a16="http://schemas.microsoft.com/office/drawing/2014/main" id="{F14007A5-ABF0-C11B-1D07-A3A6BD932341}"/>
              </a:ext>
            </a:extLst>
          </p:cNvPr>
          <p:cNvGrpSpPr/>
          <p:nvPr/>
        </p:nvGrpSpPr>
        <p:grpSpPr>
          <a:xfrm>
            <a:off x="7532722" y="4837717"/>
            <a:ext cx="4350965" cy="152644"/>
            <a:chOff x="7384770" y="4681386"/>
            <a:chExt cx="4242690" cy="148846"/>
          </a:xfrm>
        </p:grpSpPr>
        <p:sp>
          <p:nvSpPr>
            <p:cNvPr id="128" name="TextBox 127">
              <a:extLst>
                <a:ext uri="{FF2B5EF4-FFF2-40B4-BE49-F238E27FC236}">
                  <a16:creationId xmlns:a16="http://schemas.microsoft.com/office/drawing/2014/main" id="{84F49543-2F01-B6EF-F6A0-5C1DFC145904}"/>
                </a:ext>
              </a:extLst>
            </p:cNvPr>
            <p:cNvSpPr txBox="1"/>
            <p:nvPr/>
          </p:nvSpPr>
          <p:spPr>
            <a:xfrm>
              <a:off x="7384770"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129" name="TextBox 128">
              <a:extLst>
                <a:ext uri="{FF2B5EF4-FFF2-40B4-BE49-F238E27FC236}">
                  <a16:creationId xmlns:a16="http://schemas.microsoft.com/office/drawing/2014/main" id="{A763CDCC-879A-C346-E6AD-4B6CFC2F5F15}"/>
                </a:ext>
              </a:extLst>
            </p:cNvPr>
            <p:cNvSpPr txBox="1"/>
            <p:nvPr/>
          </p:nvSpPr>
          <p:spPr>
            <a:xfrm>
              <a:off x="7785157"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130" name="TextBox 129">
              <a:extLst>
                <a:ext uri="{FF2B5EF4-FFF2-40B4-BE49-F238E27FC236}">
                  <a16:creationId xmlns:a16="http://schemas.microsoft.com/office/drawing/2014/main" id="{2F014CC8-2697-C354-FC83-1F9130E95B67}"/>
                </a:ext>
              </a:extLst>
            </p:cNvPr>
            <p:cNvSpPr txBox="1"/>
            <p:nvPr/>
          </p:nvSpPr>
          <p:spPr>
            <a:xfrm>
              <a:off x="8185544"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131" name="TextBox 130">
              <a:extLst>
                <a:ext uri="{FF2B5EF4-FFF2-40B4-BE49-F238E27FC236}">
                  <a16:creationId xmlns:a16="http://schemas.microsoft.com/office/drawing/2014/main" id="{F143D2B9-4FB3-6EEA-08FC-1460EDE22821}"/>
                </a:ext>
              </a:extLst>
            </p:cNvPr>
            <p:cNvSpPr txBox="1"/>
            <p:nvPr/>
          </p:nvSpPr>
          <p:spPr>
            <a:xfrm>
              <a:off x="8585931"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132" name="TextBox 131">
              <a:extLst>
                <a:ext uri="{FF2B5EF4-FFF2-40B4-BE49-F238E27FC236}">
                  <a16:creationId xmlns:a16="http://schemas.microsoft.com/office/drawing/2014/main" id="{6516E8F4-BB0A-978C-B5B8-23EFF6C754FC}"/>
                </a:ext>
              </a:extLst>
            </p:cNvPr>
            <p:cNvSpPr txBox="1"/>
            <p:nvPr/>
          </p:nvSpPr>
          <p:spPr>
            <a:xfrm>
              <a:off x="8986318"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133" name="TextBox 132">
              <a:extLst>
                <a:ext uri="{FF2B5EF4-FFF2-40B4-BE49-F238E27FC236}">
                  <a16:creationId xmlns:a16="http://schemas.microsoft.com/office/drawing/2014/main" id="{645468B1-AB64-EEA9-279F-44B8693581CC}"/>
                </a:ext>
              </a:extLst>
            </p:cNvPr>
            <p:cNvSpPr txBox="1"/>
            <p:nvPr/>
          </p:nvSpPr>
          <p:spPr>
            <a:xfrm>
              <a:off x="9386705"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134" name="TextBox 133">
              <a:extLst>
                <a:ext uri="{FF2B5EF4-FFF2-40B4-BE49-F238E27FC236}">
                  <a16:creationId xmlns:a16="http://schemas.microsoft.com/office/drawing/2014/main" id="{09346FA3-9815-8645-F2E0-37DA8E7850DC}"/>
                </a:ext>
              </a:extLst>
            </p:cNvPr>
            <p:cNvSpPr txBox="1"/>
            <p:nvPr/>
          </p:nvSpPr>
          <p:spPr>
            <a:xfrm>
              <a:off x="9787092"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135" name="TextBox 134">
              <a:extLst>
                <a:ext uri="{FF2B5EF4-FFF2-40B4-BE49-F238E27FC236}">
                  <a16:creationId xmlns:a16="http://schemas.microsoft.com/office/drawing/2014/main" id="{A45C2673-AC81-72E6-EFB2-E7A30DE2B436}"/>
                </a:ext>
              </a:extLst>
            </p:cNvPr>
            <p:cNvSpPr txBox="1"/>
            <p:nvPr/>
          </p:nvSpPr>
          <p:spPr>
            <a:xfrm>
              <a:off x="10187479"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136" name="TextBox 135">
              <a:extLst>
                <a:ext uri="{FF2B5EF4-FFF2-40B4-BE49-F238E27FC236}">
                  <a16:creationId xmlns:a16="http://schemas.microsoft.com/office/drawing/2014/main" id="{350F912E-02FA-0681-3DFA-1C60BE6795E6}"/>
                </a:ext>
              </a:extLst>
            </p:cNvPr>
            <p:cNvSpPr txBox="1"/>
            <p:nvPr/>
          </p:nvSpPr>
          <p:spPr>
            <a:xfrm>
              <a:off x="10587866"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sp>
          <p:nvSpPr>
            <p:cNvPr id="137" name="TextBox 136">
              <a:extLst>
                <a:ext uri="{FF2B5EF4-FFF2-40B4-BE49-F238E27FC236}">
                  <a16:creationId xmlns:a16="http://schemas.microsoft.com/office/drawing/2014/main" id="{E8658DC9-7421-A084-9B9A-5A3BDC3E8BDA}"/>
                </a:ext>
              </a:extLst>
            </p:cNvPr>
            <p:cNvSpPr txBox="1"/>
            <p:nvPr/>
          </p:nvSpPr>
          <p:spPr>
            <a:xfrm>
              <a:off x="10988253"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138" name="TextBox 137">
              <a:extLst>
                <a:ext uri="{FF2B5EF4-FFF2-40B4-BE49-F238E27FC236}">
                  <a16:creationId xmlns:a16="http://schemas.microsoft.com/office/drawing/2014/main" id="{66F69FD1-57B1-2DEE-DB83-22F2DE3952F4}"/>
                </a:ext>
              </a:extLst>
            </p:cNvPr>
            <p:cNvSpPr txBox="1"/>
            <p:nvPr/>
          </p:nvSpPr>
          <p:spPr>
            <a:xfrm>
              <a:off x="11388635"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30</a:t>
              </a:r>
            </a:p>
          </p:txBody>
        </p:sp>
      </p:grpSp>
      <p:sp>
        <p:nvSpPr>
          <p:cNvPr id="139" name="TextBox 138">
            <a:extLst>
              <a:ext uri="{FF2B5EF4-FFF2-40B4-BE49-F238E27FC236}">
                <a16:creationId xmlns:a16="http://schemas.microsoft.com/office/drawing/2014/main" id="{7EB106AA-C648-D83A-EB0B-73B9FD55CC0C}"/>
              </a:ext>
            </a:extLst>
          </p:cNvPr>
          <p:cNvSpPr txBox="1"/>
          <p:nvPr/>
        </p:nvSpPr>
        <p:spPr>
          <a:xfrm rot="16200000">
            <a:off x="6394998" y="4104588"/>
            <a:ext cx="1413909"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PFS</a:t>
            </a:r>
          </a:p>
        </p:txBody>
      </p:sp>
      <p:sp>
        <p:nvSpPr>
          <p:cNvPr id="140" name="TextBox 139">
            <a:extLst>
              <a:ext uri="{FF2B5EF4-FFF2-40B4-BE49-F238E27FC236}">
                <a16:creationId xmlns:a16="http://schemas.microsoft.com/office/drawing/2014/main" id="{92F303CB-BE83-6F7F-7CA3-8A3825C17D2C}"/>
              </a:ext>
            </a:extLst>
          </p:cNvPr>
          <p:cNvSpPr txBox="1"/>
          <p:nvPr/>
        </p:nvSpPr>
        <p:spPr>
          <a:xfrm>
            <a:off x="7583188" y="5020862"/>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141" name="TextBox 140">
            <a:extLst>
              <a:ext uri="{FF2B5EF4-FFF2-40B4-BE49-F238E27FC236}">
                <a16:creationId xmlns:a16="http://schemas.microsoft.com/office/drawing/2014/main" id="{E7ADAA9F-57C5-74AA-CE22-2F936872D289}"/>
              </a:ext>
            </a:extLst>
          </p:cNvPr>
          <p:cNvSpPr txBox="1"/>
          <p:nvPr/>
        </p:nvSpPr>
        <p:spPr>
          <a:xfrm>
            <a:off x="6336049" y="4971802"/>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No. of patients</a:t>
            </a:r>
            <a:br>
              <a:rPr kumimoji="0" lang="en-GB" sz="800" b="0" i="0" u="none" strike="noStrike" kern="1200" cap="none" spc="0" normalizeH="0" baseline="0" noProof="0">
                <a:ln>
                  <a:noFill/>
                </a:ln>
                <a:solidFill>
                  <a:srgbClr val="3F4444"/>
                </a:solidFill>
                <a:effectLst/>
                <a:uLnTx/>
                <a:uFillTx/>
                <a:latin typeface="Arial"/>
                <a:ea typeface="+mn-ea"/>
                <a:cs typeface="+mn-cs"/>
              </a:rPr>
            </a:br>
            <a:r>
              <a:rPr kumimoji="0" lang="en-GB" sz="800" b="0" i="0" u="none" strike="noStrike" kern="1200" cap="none" spc="0" normalizeH="0" baseline="0" noProof="0">
                <a:ln>
                  <a:noFill/>
                </a:ln>
                <a:solidFill>
                  <a:srgbClr val="3F4444"/>
                </a:solidFill>
                <a:effectLst/>
                <a:uLnTx/>
                <a:uFillTx/>
                <a:latin typeface="Arial"/>
                <a:ea typeface="+mn-ea"/>
                <a:cs typeface="+mn-cs"/>
              </a:rPr>
              <a:t>at risk</a:t>
            </a:r>
          </a:p>
        </p:txBody>
      </p:sp>
      <p:grpSp>
        <p:nvGrpSpPr>
          <p:cNvPr id="142" name="Group 141">
            <a:extLst>
              <a:ext uri="{FF2B5EF4-FFF2-40B4-BE49-F238E27FC236}">
                <a16:creationId xmlns:a16="http://schemas.microsoft.com/office/drawing/2014/main" id="{A8752D78-283D-A628-A1FB-74752AEB36EE}"/>
              </a:ext>
            </a:extLst>
          </p:cNvPr>
          <p:cNvGrpSpPr/>
          <p:nvPr/>
        </p:nvGrpSpPr>
        <p:grpSpPr>
          <a:xfrm>
            <a:off x="7463866" y="4782428"/>
            <a:ext cx="4003674" cy="55379"/>
            <a:chOff x="7504378" y="4627475"/>
            <a:chExt cx="4003674" cy="34269"/>
          </a:xfrm>
        </p:grpSpPr>
        <p:cxnSp>
          <p:nvCxnSpPr>
            <p:cNvPr id="143" name="Straight Connector 142">
              <a:extLst>
                <a:ext uri="{FF2B5EF4-FFF2-40B4-BE49-F238E27FC236}">
                  <a16:creationId xmlns:a16="http://schemas.microsoft.com/office/drawing/2014/main" id="{FF2BA97A-5120-5234-87F7-2F72990C479B}"/>
                </a:ext>
              </a:extLst>
            </p:cNvPr>
            <p:cNvCxnSpPr>
              <a:cxnSpLocks/>
            </p:cNvCxnSpPr>
            <p:nvPr/>
          </p:nvCxnSpPr>
          <p:spPr>
            <a:xfrm>
              <a:off x="7504378" y="4627475"/>
              <a:ext cx="0" cy="342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4F0A92A-132E-77B8-16F3-214E622BF687}"/>
                </a:ext>
              </a:extLst>
            </p:cNvPr>
            <p:cNvCxnSpPr>
              <a:cxnSpLocks/>
            </p:cNvCxnSpPr>
            <p:nvPr/>
          </p:nvCxnSpPr>
          <p:spPr>
            <a:xfrm>
              <a:off x="7904745" y="4627475"/>
              <a:ext cx="0" cy="342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F4B4EA7-D02A-ECFE-5C58-48928C1B6684}"/>
                </a:ext>
              </a:extLst>
            </p:cNvPr>
            <p:cNvCxnSpPr>
              <a:cxnSpLocks/>
            </p:cNvCxnSpPr>
            <p:nvPr/>
          </p:nvCxnSpPr>
          <p:spPr>
            <a:xfrm>
              <a:off x="11508052" y="4627475"/>
              <a:ext cx="0" cy="342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CE214EE-0540-F217-FF69-A11A027D04EA}"/>
                </a:ext>
              </a:extLst>
            </p:cNvPr>
            <p:cNvCxnSpPr>
              <a:cxnSpLocks/>
            </p:cNvCxnSpPr>
            <p:nvPr/>
          </p:nvCxnSpPr>
          <p:spPr>
            <a:xfrm>
              <a:off x="11107681" y="4627475"/>
              <a:ext cx="0" cy="342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E4330D6-3A67-158A-C050-4577808ABA69}"/>
                </a:ext>
              </a:extLst>
            </p:cNvPr>
            <p:cNvCxnSpPr>
              <a:cxnSpLocks/>
            </p:cNvCxnSpPr>
            <p:nvPr/>
          </p:nvCxnSpPr>
          <p:spPr>
            <a:xfrm>
              <a:off x="10707314" y="4627475"/>
              <a:ext cx="0" cy="342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8D657E4-1613-5E20-07DF-461ABF4DE5C6}"/>
                </a:ext>
              </a:extLst>
            </p:cNvPr>
            <p:cNvCxnSpPr>
              <a:cxnSpLocks/>
            </p:cNvCxnSpPr>
            <p:nvPr/>
          </p:nvCxnSpPr>
          <p:spPr>
            <a:xfrm>
              <a:off x="10306947" y="4627475"/>
              <a:ext cx="0" cy="342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078388D-3981-AF5B-3435-390E7CCC93AD}"/>
                </a:ext>
              </a:extLst>
            </p:cNvPr>
            <p:cNvCxnSpPr>
              <a:cxnSpLocks/>
            </p:cNvCxnSpPr>
            <p:nvPr/>
          </p:nvCxnSpPr>
          <p:spPr>
            <a:xfrm>
              <a:off x="9906580" y="4627475"/>
              <a:ext cx="0" cy="342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800F3D1-7B66-5710-4BC2-B5722E9A32C3}"/>
                </a:ext>
              </a:extLst>
            </p:cNvPr>
            <p:cNvCxnSpPr>
              <a:cxnSpLocks/>
            </p:cNvCxnSpPr>
            <p:nvPr/>
          </p:nvCxnSpPr>
          <p:spPr>
            <a:xfrm>
              <a:off x="9506213" y="4627475"/>
              <a:ext cx="0" cy="342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6652221-D56C-08B6-1100-43F79212CAA8}"/>
                </a:ext>
              </a:extLst>
            </p:cNvPr>
            <p:cNvCxnSpPr>
              <a:cxnSpLocks/>
            </p:cNvCxnSpPr>
            <p:nvPr/>
          </p:nvCxnSpPr>
          <p:spPr>
            <a:xfrm>
              <a:off x="9105846" y="4627475"/>
              <a:ext cx="0" cy="342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D80C698-26EE-1736-B90F-03EA81DC5BF6}"/>
                </a:ext>
              </a:extLst>
            </p:cNvPr>
            <p:cNvCxnSpPr>
              <a:cxnSpLocks/>
            </p:cNvCxnSpPr>
            <p:nvPr/>
          </p:nvCxnSpPr>
          <p:spPr>
            <a:xfrm>
              <a:off x="8705479" y="4627475"/>
              <a:ext cx="0" cy="342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42BDDC4-DE76-FBF6-EDBB-2BF8E579D38D}"/>
                </a:ext>
              </a:extLst>
            </p:cNvPr>
            <p:cNvCxnSpPr>
              <a:cxnSpLocks/>
            </p:cNvCxnSpPr>
            <p:nvPr/>
          </p:nvCxnSpPr>
          <p:spPr>
            <a:xfrm>
              <a:off x="8305112" y="4627475"/>
              <a:ext cx="0" cy="3426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853D0B90-8009-B643-F85F-F614E5042E6F}"/>
              </a:ext>
            </a:extLst>
          </p:cNvPr>
          <p:cNvGrpSpPr/>
          <p:nvPr/>
        </p:nvGrpSpPr>
        <p:grpSpPr>
          <a:xfrm>
            <a:off x="7530640" y="3630883"/>
            <a:ext cx="55379" cy="1000710"/>
            <a:chOff x="7397991" y="3594015"/>
            <a:chExt cx="36000" cy="1000710"/>
          </a:xfrm>
        </p:grpSpPr>
        <p:cxnSp>
          <p:nvCxnSpPr>
            <p:cNvPr id="155" name="Straight Connector 154">
              <a:extLst>
                <a:ext uri="{FF2B5EF4-FFF2-40B4-BE49-F238E27FC236}">
                  <a16:creationId xmlns:a16="http://schemas.microsoft.com/office/drawing/2014/main" id="{A680BA99-924B-E8A5-660A-358478C2F67F}"/>
                </a:ext>
              </a:extLst>
            </p:cNvPr>
            <p:cNvCxnSpPr>
              <a:cxnSpLocks/>
            </p:cNvCxnSpPr>
            <p:nvPr/>
          </p:nvCxnSpPr>
          <p:spPr>
            <a:xfrm rot="5400000">
              <a:off x="7415991" y="3576015"/>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05A257F-B1FF-D5EA-3AD0-1FF50A2FFA13}"/>
                </a:ext>
              </a:extLst>
            </p:cNvPr>
            <p:cNvCxnSpPr>
              <a:cxnSpLocks/>
            </p:cNvCxnSpPr>
            <p:nvPr/>
          </p:nvCxnSpPr>
          <p:spPr>
            <a:xfrm rot="5400000">
              <a:off x="7415991" y="4576725"/>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1C1A2DF-7493-7D4B-15B6-7ABEADE75D90}"/>
                </a:ext>
              </a:extLst>
            </p:cNvPr>
            <p:cNvCxnSpPr>
              <a:cxnSpLocks/>
            </p:cNvCxnSpPr>
            <p:nvPr/>
          </p:nvCxnSpPr>
          <p:spPr>
            <a:xfrm rot="5400000">
              <a:off x="7415991" y="4376583"/>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6C1499C1-B470-3BD2-57F4-F2983C335F24}"/>
                </a:ext>
              </a:extLst>
            </p:cNvPr>
            <p:cNvCxnSpPr>
              <a:cxnSpLocks/>
            </p:cNvCxnSpPr>
            <p:nvPr/>
          </p:nvCxnSpPr>
          <p:spPr>
            <a:xfrm rot="5400000">
              <a:off x="7415991" y="4176441"/>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A96A78A-3D8D-39E6-0C34-5E55362DCBAD}"/>
                </a:ext>
              </a:extLst>
            </p:cNvPr>
            <p:cNvCxnSpPr>
              <a:cxnSpLocks/>
            </p:cNvCxnSpPr>
            <p:nvPr/>
          </p:nvCxnSpPr>
          <p:spPr>
            <a:xfrm rot="5400000">
              <a:off x="7415991" y="3976299"/>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C458E3E-CBBE-90C3-6FF3-2A9E3978A4C8}"/>
                </a:ext>
              </a:extLst>
            </p:cNvPr>
            <p:cNvCxnSpPr>
              <a:cxnSpLocks/>
            </p:cNvCxnSpPr>
            <p:nvPr/>
          </p:nvCxnSpPr>
          <p:spPr>
            <a:xfrm rot="5400000">
              <a:off x="7415991" y="377615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61" name="Freeform: Shape 160">
            <a:extLst>
              <a:ext uri="{FF2B5EF4-FFF2-40B4-BE49-F238E27FC236}">
                <a16:creationId xmlns:a16="http://schemas.microsoft.com/office/drawing/2014/main" id="{D279CD62-325F-E304-DF1D-4871554B797D}"/>
              </a:ext>
            </a:extLst>
          </p:cNvPr>
          <p:cNvSpPr/>
          <p:nvPr/>
        </p:nvSpPr>
        <p:spPr>
          <a:xfrm>
            <a:off x="7583188" y="3722598"/>
            <a:ext cx="4178027" cy="1060837"/>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nvGrpSpPr>
          <p:cNvPr id="162" name="Group 161">
            <a:extLst>
              <a:ext uri="{FF2B5EF4-FFF2-40B4-BE49-F238E27FC236}">
                <a16:creationId xmlns:a16="http://schemas.microsoft.com/office/drawing/2014/main" id="{9BAC4842-A1B2-3718-AA70-3244F33E3908}"/>
              </a:ext>
            </a:extLst>
          </p:cNvPr>
          <p:cNvGrpSpPr/>
          <p:nvPr/>
        </p:nvGrpSpPr>
        <p:grpSpPr>
          <a:xfrm>
            <a:off x="6336045" y="5551047"/>
            <a:ext cx="5547617" cy="137396"/>
            <a:chOff x="6217885" y="5482065"/>
            <a:chExt cx="5409575" cy="133977"/>
          </a:xfrm>
        </p:grpSpPr>
        <p:grpSp>
          <p:nvGrpSpPr>
            <p:cNvPr id="163" name="Group 162">
              <a:extLst>
                <a:ext uri="{FF2B5EF4-FFF2-40B4-BE49-F238E27FC236}">
                  <a16:creationId xmlns:a16="http://schemas.microsoft.com/office/drawing/2014/main" id="{2AC6D464-6437-4553-D647-715D378CDE59}"/>
                </a:ext>
              </a:extLst>
            </p:cNvPr>
            <p:cNvGrpSpPr/>
            <p:nvPr/>
          </p:nvGrpSpPr>
          <p:grpSpPr>
            <a:xfrm>
              <a:off x="7384770" y="5482065"/>
              <a:ext cx="4242690" cy="133977"/>
              <a:chOff x="7384770" y="5482065"/>
              <a:chExt cx="4242690" cy="133977"/>
            </a:xfrm>
          </p:grpSpPr>
          <p:sp>
            <p:nvSpPr>
              <p:cNvPr id="165" name="TextBox 164">
                <a:extLst>
                  <a:ext uri="{FF2B5EF4-FFF2-40B4-BE49-F238E27FC236}">
                    <a16:creationId xmlns:a16="http://schemas.microsoft.com/office/drawing/2014/main" id="{0B53523F-F102-3E0A-7AD4-5227CC9E2B48}"/>
                  </a:ext>
                </a:extLst>
              </p:cNvPr>
              <p:cNvSpPr txBox="1"/>
              <p:nvPr/>
            </p:nvSpPr>
            <p:spPr>
              <a:xfrm>
                <a:off x="7384770"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40</a:t>
                </a:r>
              </a:p>
            </p:txBody>
          </p:sp>
          <p:sp>
            <p:nvSpPr>
              <p:cNvPr id="166" name="TextBox 165">
                <a:extLst>
                  <a:ext uri="{FF2B5EF4-FFF2-40B4-BE49-F238E27FC236}">
                    <a16:creationId xmlns:a16="http://schemas.microsoft.com/office/drawing/2014/main" id="{017EE2DF-D135-1400-6D52-6596CDB3D4E2}"/>
                  </a:ext>
                </a:extLst>
              </p:cNvPr>
              <p:cNvSpPr txBox="1"/>
              <p:nvPr/>
            </p:nvSpPr>
            <p:spPr>
              <a:xfrm>
                <a:off x="7785157"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28</a:t>
                </a:r>
              </a:p>
            </p:txBody>
          </p:sp>
          <p:sp>
            <p:nvSpPr>
              <p:cNvPr id="167" name="TextBox 166">
                <a:extLst>
                  <a:ext uri="{FF2B5EF4-FFF2-40B4-BE49-F238E27FC236}">
                    <a16:creationId xmlns:a16="http://schemas.microsoft.com/office/drawing/2014/main" id="{8B5BE988-B593-87EC-C5F7-594006B02A24}"/>
                  </a:ext>
                </a:extLst>
              </p:cNvPr>
              <p:cNvSpPr txBox="1"/>
              <p:nvPr/>
            </p:nvSpPr>
            <p:spPr>
              <a:xfrm>
                <a:off x="8185544"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17</a:t>
                </a:r>
              </a:p>
            </p:txBody>
          </p:sp>
          <p:sp>
            <p:nvSpPr>
              <p:cNvPr id="168" name="TextBox 167">
                <a:extLst>
                  <a:ext uri="{FF2B5EF4-FFF2-40B4-BE49-F238E27FC236}">
                    <a16:creationId xmlns:a16="http://schemas.microsoft.com/office/drawing/2014/main" id="{2CA1A37D-17A7-6ED4-984B-46EECB34DA9F}"/>
                  </a:ext>
                </a:extLst>
              </p:cNvPr>
              <p:cNvSpPr txBox="1"/>
              <p:nvPr/>
            </p:nvSpPr>
            <p:spPr>
              <a:xfrm>
                <a:off x="8585931"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a:t>
                </a:r>
              </a:p>
            </p:txBody>
          </p:sp>
          <p:sp>
            <p:nvSpPr>
              <p:cNvPr id="169" name="TextBox 168">
                <a:extLst>
                  <a:ext uri="{FF2B5EF4-FFF2-40B4-BE49-F238E27FC236}">
                    <a16:creationId xmlns:a16="http://schemas.microsoft.com/office/drawing/2014/main" id="{192E26C8-B8D6-2E21-146A-D4F401781443}"/>
                  </a:ext>
                </a:extLst>
              </p:cNvPr>
              <p:cNvSpPr txBox="1"/>
              <p:nvPr/>
            </p:nvSpPr>
            <p:spPr>
              <a:xfrm>
                <a:off x="8986318"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170" name="TextBox 169">
                <a:extLst>
                  <a:ext uri="{FF2B5EF4-FFF2-40B4-BE49-F238E27FC236}">
                    <a16:creationId xmlns:a16="http://schemas.microsoft.com/office/drawing/2014/main" id="{1F8A6B31-F256-E8AB-8F1D-5925B745A496}"/>
                  </a:ext>
                </a:extLst>
              </p:cNvPr>
              <p:cNvSpPr txBox="1"/>
              <p:nvPr/>
            </p:nvSpPr>
            <p:spPr>
              <a:xfrm>
                <a:off x="9386705"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9</a:t>
                </a:r>
              </a:p>
            </p:txBody>
          </p:sp>
          <p:sp>
            <p:nvSpPr>
              <p:cNvPr id="171" name="TextBox 170">
                <a:extLst>
                  <a:ext uri="{FF2B5EF4-FFF2-40B4-BE49-F238E27FC236}">
                    <a16:creationId xmlns:a16="http://schemas.microsoft.com/office/drawing/2014/main" id="{560CA146-C10C-5A8B-ACBC-2587BDC25FBA}"/>
                  </a:ext>
                </a:extLst>
              </p:cNvPr>
              <p:cNvSpPr txBox="1"/>
              <p:nvPr/>
            </p:nvSpPr>
            <p:spPr>
              <a:xfrm>
                <a:off x="9787092"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a:t>
                </a:r>
              </a:p>
            </p:txBody>
          </p:sp>
          <p:sp>
            <p:nvSpPr>
              <p:cNvPr id="172" name="TextBox 171">
                <a:extLst>
                  <a:ext uri="{FF2B5EF4-FFF2-40B4-BE49-F238E27FC236}">
                    <a16:creationId xmlns:a16="http://schemas.microsoft.com/office/drawing/2014/main" id="{8D7E9941-720B-8D5F-1079-5A3AA35A835D}"/>
                  </a:ext>
                </a:extLst>
              </p:cNvPr>
              <p:cNvSpPr txBox="1"/>
              <p:nvPr/>
            </p:nvSpPr>
            <p:spPr>
              <a:xfrm>
                <a:off x="10187479"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173" name="TextBox 172">
                <a:extLst>
                  <a:ext uri="{FF2B5EF4-FFF2-40B4-BE49-F238E27FC236}">
                    <a16:creationId xmlns:a16="http://schemas.microsoft.com/office/drawing/2014/main" id="{645DB82D-A1BE-F3B1-F6B3-513B7D3B1FEA}"/>
                  </a:ext>
                </a:extLst>
              </p:cNvPr>
              <p:cNvSpPr txBox="1"/>
              <p:nvPr/>
            </p:nvSpPr>
            <p:spPr>
              <a:xfrm>
                <a:off x="10587866"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174" name="TextBox 173">
                <a:extLst>
                  <a:ext uri="{FF2B5EF4-FFF2-40B4-BE49-F238E27FC236}">
                    <a16:creationId xmlns:a16="http://schemas.microsoft.com/office/drawing/2014/main" id="{4F136514-EE14-E25A-3A99-235BE562086E}"/>
                  </a:ext>
                </a:extLst>
              </p:cNvPr>
              <p:cNvSpPr txBox="1"/>
              <p:nvPr/>
            </p:nvSpPr>
            <p:spPr>
              <a:xfrm>
                <a:off x="10988253"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175" name="TextBox 174">
                <a:extLst>
                  <a:ext uri="{FF2B5EF4-FFF2-40B4-BE49-F238E27FC236}">
                    <a16:creationId xmlns:a16="http://schemas.microsoft.com/office/drawing/2014/main" id="{971FE7A9-7B29-03B5-FB6F-FA7C6DB88263}"/>
                  </a:ext>
                </a:extLst>
              </p:cNvPr>
              <p:cNvSpPr txBox="1"/>
              <p:nvPr/>
            </p:nvSpPr>
            <p:spPr>
              <a:xfrm>
                <a:off x="11388635"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sp>
          <p:nvSpPr>
            <p:cNvPr id="164" name="TextBox 163">
              <a:extLst>
                <a:ext uri="{FF2B5EF4-FFF2-40B4-BE49-F238E27FC236}">
                  <a16:creationId xmlns:a16="http://schemas.microsoft.com/office/drawing/2014/main" id="{7F691F24-1E56-ED84-E3A5-998D6254D512}"/>
                </a:ext>
              </a:extLst>
            </p:cNvPr>
            <p:cNvSpPr txBox="1"/>
            <p:nvPr/>
          </p:nvSpPr>
          <p:spPr>
            <a:xfrm>
              <a:off x="6217885" y="5482065"/>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Ovarian cancer: Total</a:t>
              </a:r>
            </a:p>
          </p:txBody>
        </p:sp>
      </p:grpSp>
      <p:grpSp>
        <p:nvGrpSpPr>
          <p:cNvPr id="176" name="Group 175">
            <a:extLst>
              <a:ext uri="{FF2B5EF4-FFF2-40B4-BE49-F238E27FC236}">
                <a16:creationId xmlns:a16="http://schemas.microsoft.com/office/drawing/2014/main" id="{F974DC1D-A3E2-461C-AA2C-056C5505B76D}"/>
              </a:ext>
            </a:extLst>
          </p:cNvPr>
          <p:cNvGrpSpPr/>
          <p:nvPr/>
        </p:nvGrpSpPr>
        <p:grpSpPr>
          <a:xfrm>
            <a:off x="6336042" y="5286013"/>
            <a:ext cx="4726414" cy="137396"/>
            <a:chOff x="6217885" y="5118527"/>
            <a:chExt cx="4608806" cy="133977"/>
          </a:xfrm>
        </p:grpSpPr>
        <p:sp>
          <p:nvSpPr>
            <p:cNvPr id="177" name="TextBox 176">
              <a:extLst>
                <a:ext uri="{FF2B5EF4-FFF2-40B4-BE49-F238E27FC236}">
                  <a16:creationId xmlns:a16="http://schemas.microsoft.com/office/drawing/2014/main" id="{05FD3209-46FC-1535-C835-D6F2F8313333}"/>
                </a:ext>
              </a:extLst>
            </p:cNvPr>
            <p:cNvSpPr txBox="1"/>
            <p:nvPr/>
          </p:nvSpPr>
          <p:spPr>
            <a:xfrm>
              <a:off x="6217885" y="5118527"/>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Ovarian cancer: IHC 3+</a:t>
              </a:r>
            </a:p>
          </p:txBody>
        </p:sp>
        <p:grpSp>
          <p:nvGrpSpPr>
            <p:cNvPr id="178" name="Group 177">
              <a:extLst>
                <a:ext uri="{FF2B5EF4-FFF2-40B4-BE49-F238E27FC236}">
                  <a16:creationId xmlns:a16="http://schemas.microsoft.com/office/drawing/2014/main" id="{4A863016-D82C-97AE-CF75-D783D4EFC71C}"/>
                </a:ext>
              </a:extLst>
            </p:cNvPr>
            <p:cNvGrpSpPr/>
            <p:nvPr/>
          </p:nvGrpSpPr>
          <p:grpSpPr>
            <a:xfrm>
              <a:off x="7384770" y="5118527"/>
              <a:ext cx="3441921" cy="133977"/>
              <a:chOff x="7384770" y="5482065"/>
              <a:chExt cx="3441921" cy="133977"/>
            </a:xfrm>
          </p:grpSpPr>
          <p:sp>
            <p:nvSpPr>
              <p:cNvPr id="179" name="TextBox 178">
                <a:extLst>
                  <a:ext uri="{FF2B5EF4-FFF2-40B4-BE49-F238E27FC236}">
                    <a16:creationId xmlns:a16="http://schemas.microsoft.com/office/drawing/2014/main" id="{D5702C6B-5BE6-5BF7-80BB-9DF3A28D27F5}"/>
                  </a:ext>
                </a:extLst>
              </p:cNvPr>
              <p:cNvSpPr txBox="1"/>
              <p:nvPr/>
            </p:nvSpPr>
            <p:spPr>
              <a:xfrm>
                <a:off x="7384770"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180" name="TextBox 179">
                <a:extLst>
                  <a:ext uri="{FF2B5EF4-FFF2-40B4-BE49-F238E27FC236}">
                    <a16:creationId xmlns:a16="http://schemas.microsoft.com/office/drawing/2014/main" id="{7F9E1525-9465-8615-3745-FDBE737F39A1}"/>
                  </a:ext>
                </a:extLst>
              </p:cNvPr>
              <p:cNvSpPr txBox="1"/>
              <p:nvPr/>
            </p:nvSpPr>
            <p:spPr>
              <a:xfrm>
                <a:off x="7785157"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10</a:t>
                </a:r>
              </a:p>
            </p:txBody>
          </p:sp>
          <p:sp>
            <p:nvSpPr>
              <p:cNvPr id="181" name="TextBox 180">
                <a:extLst>
                  <a:ext uri="{FF2B5EF4-FFF2-40B4-BE49-F238E27FC236}">
                    <a16:creationId xmlns:a16="http://schemas.microsoft.com/office/drawing/2014/main" id="{F02B7434-14CB-A304-44F4-D8F760296960}"/>
                  </a:ext>
                </a:extLst>
              </p:cNvPr>
              <p:cNvSpPr txBox="1"/>
              <p:nvPr/>
            </p:nvSpPr>
            <p:spPr>
              <a:xfrm>
                <a:off x="8185544"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182" name="TextBox 181">
                <a:extLst>
                  <a:ext uri="{FF2B5EF4-FFF2-40B4-BE49-F238E27FC236}">
                    <a16:creationId xmlns:a16="http://schemas.microsoft.com/office/drawing/2014/main" id="{4B841C8A-5D2B-B813-1684-E352122B0148}"/>
                  </a:ext>
                </a:extLst>
              </p:cNvPr>
              <p:cNvSpPr txBox="1"/>
              <p:nvPr/>
            </p:nvSpPr>
            <p:spPr>
              <a:xfrm>
                <a:off x="8585931"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183" name="TextBox 182">
                <a:extLst>
                  <a:ext uri="{FF2B5EF4-FFF2-40B4-BE49-F238E27FC236}">
                    <a16:creationId xmlns:a16="http://schemas.microsoft.com/office/drawing/2014/main" id="{B5EE79D4-6E50-3BC0-47CB-174348C16587}"/>
                  </a:ext>
                </a:extLst>
              </p:cNvPr>
              <p:cNvSpPr txBox="1"/>
              <p:nvPr/>
            </p:nvSpPr>
            <p:spPr>
              <a:xfrm>
                <a:off x="8986318"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184" name="TextBox 183">
                <a:extLst>
                  <a:ext uri="{FF2B5EF4-FFF2-40B4-BE49-F238E27FC236}">
                    <a16:creationId xmlns:a16="http://schemas.microsoft.com/office/drawing/2014/main" id="{ED36414C-8CFE-BBDA-9F7D-EC5180CC0A34}"/>
                  </a:ext>
                </a:extLst>
              </p:cNvPr>
              <p:cNvSpPr txBox="1"/>
              <p:nvPr/>
            </p:nvSpPr>
            <p:spPr>
              <a:xfrm>
                <a:off x="9386705"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a:t>
                </a:r>
              </a:p>
            </p:txBody>
          </p:sp>
          <p:sp>
            <p:nvSpPr>
              <p:cNvPr id="185" name="TextBox 184">
                <a:extLst>
                  <a:ext uri="{FF2B5EF4-FFF2-40B4-BE49-F238E27FC236}">
                    <a16:creationId xmlns:a16="http://schemas.microsoft.com/office/drawing/2014/main" id="{9FF09BAB-89BC-C75F-8DA3-1838742E882C}"/>
                  </a:ext>
                </a:extLst>
              </p:cNvPr>
              <p:cNvSpPr txBox="1"/>
              <p:nvPr/>
            </p:nvSpPr>
            <p:spPr>
              <a:xfrm>
                <a:off x="9787092"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a:t>
                </a:r>
              </a:p>
            </p:txBody>
          </p:sp>
          <p:sp>
            <p:nvSpPr>
              <p:cNvPr id="186" name="TextBox 185">
                <a:extLst>
                  <a:ext uri="{FF2B5EF4-FFF2-40B4-BE49-F238E27FC236}">
                    <a16:creationId xmlns:a16="http://schemas.microsoft.com/office/drawing/2014/main" id="{0C3BD6A2-248F-08B8-9BED-1CB190820714}"/>
                  </a:ext>
                </a:extLst>
              </p:cNvPr>
              <p:cNvSpPr txBox="1"/>
              <p:nvPr/>
            </p:nvSpPr>
            <p:spPr>
              <a:xfrm>
                <a:off x="10187479"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187" name="TextBox 186">
                <a:extLst>
                  <a:ext uri="{FF2B5EF4-FFF2-40B4-BE49-F238E27FC236}">
                    <a16:creationId xmlns:a16="http://schemas.microsoft.com/office/drawing/2014/main" id="{F7C9EC38-EB61-7AE6-19C3-EE2C3D4D0A5A}"/>
                  </a:ext>
                </a:extLst>
              </p:cNvPr>
              <p:cNvSpPr txBox="1"/>
              <p:nvPr/>
            </p:nvSpPr>
            <p:spPr>
              <a:xfrm>
                <a:off x="10587866"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grpSp>
      <p:grpSp>
        <p:nvGrpSpPr>
          <p:cNvPr id="188" name="Group 187">
            <a:extLst>
              <a:ext uri="{FF2B5EF4-FFF2-40B4-BE49-F238E27FC236}">
                <a16:creationId xmlns:a16="http://schemas.microsoft.com/office/drawing/2014/main" id="{2CD04BF3-8B4C-EEB7-DB0A-19E676872204}"/>
              </a:ext>
            </a:extLst>
          </p:cNvPr>
          <p:cNvGrpSpPr/>
          <p:nvPr/>
        </p:nvGrpSpPr>
        <p:grpSpPr>
          <a:xfrm>
            <a:off x="6336045" y="5418531"/>
            <a:ext cx="5547617" cy="137396"/>
            <a:chOff x="6217885" y="5300296"/>
            <a:chExt cx="5409575" cy="133977"/>
          </a:xfrm>
        </p:grpSpPr>
        <p:sp>
          <p:nvSpPr>
            <p:cNvPr id="189" name="TextBox 188">
              <a:extLst>
                <a:ext uri="{FF2B5EF4-FFF2-40B4-BE49-F238E27FC236}">
                  <a16:creationId xmlns:a16="http://schemas.microsoft.com/office/drawing/2014/main" id="{E945E2D9-9597-3696-5B2C-A6114D5BDD26}"/>
                </a:ext>
              </a:extLst>
            </p:cNvPr>
            <p:cNvSpPr txBox="1"/>
            <p:nvPr/>
          </p:nvSpPr>
          <p:spPr>
            <a:xfrm>
              <a:off x="6217885" y="5300296"/>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Ovarian cancer: IHC 2+</a:t>
              </a:r>
            </a:p>
          </p:txBody>
        </p:sp>
        <p:grpSp>
          <p:nvGrpSpPr>
            <p:cNvPr id="190" name="Group 189">
              <a:extLst>
                <a:ext uri="{FF2B5EF4-FFF2-40B4-BE49-F238E27FC236}">
                  <a16:creationId xmlns:a16="http://schemas.microsoft.com/office/drawing/2014/main" id="{F143AE5A-8096-78E9-29E3-66A13A0D4813}"/>
                </a:ext>
              </a:extLst>
            </p:cNvPr>
            <p:cNvGrpSpPr/>
            <p:nvPr/>
          </p:nvGrpSpPr>
          <p:grpSpPr>
            <a:xfrm>
              <a:off x="7384770" y="5300296"/>
              <a:ext cx="4242690" cy="133977"/>
              <a:chOff x="7384770" y="5482065"/>
              <a:chExt cx="4242690" cy="133977"/>
            </a:xfrm>
          </p:grpSpPr>
          <p:sp>
            <p:nvSpPr>
              <p:cNvPr id="191" name="TextBox 190">
                <a:extLst>
                  <a:ext uri="{FF2B5EF4-FFF2-40B4-BE49-F238E27FC236}">
                    <a16:creationId xmlns:a16="http://schemas.microsoft.com/office/drawing/2014/main" id="{6ECF3E95-CDC2-0655-2609-BAD6A44B76C4}"/>
                  </a:ext>
                </a:extLst>
              </p:cNvPr>
              <p:cNvSpPr txBox="1"/>
              <p:nvPr/>
            </p:nvSpPr>
            <p:spPr>
              <a:xfrm>
                <a:off x="7384770"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19</a:t>
                </a:r>
              </a:p>
            </p:txBody>
          </p:sp>
          <p:sp>
            <p:nvSpPr>
              <p:cNvPr id="192" name="TextBox 191">
                <a:extLst>
                  <a:ext uri="{FF2B5EF4-FFF2-40B4-BE49-F238E27FC236}">
                    <a16:creationId xmlns:a16="http://schemas.microsoft.com/office/drawing/2014/main" id="{5D6D32A4-5DDD-844C-1FAB-65105E35BEA2}"/>
                  </a:ext>
                </a:extLst>
              </p:cNvPr>
              <p:cNvSpPr txBox="1"/>
              <p:nvPr/>
            </p:nvSpPr>
            <p:spPr>
              <a:xfrm>
                <a:off x="7785157"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193" name="TextBox 192">
                <a:extLst>
                  <a:ext uri="{FF2B5EF4-FFF2-40B4-BE49-F238E27FC236}">
                    <a16:creationId xmlns:a16="http://schemas.microsoft.com/office/drawing/2014/main" id="{1DA2D661-0FCA-6441-F2A8-8D88FA46438E}"/>
                  </a:ext>
                </a:extLst>
              </p:cNvPr>
              <p:cNvSpPr txBox="1"/>
              <p:nvPr/>
            </p:nvSpPr>
            <p:spPr>
              <a:xfrm>
                <a:off x="8185544"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194" name="TextBox 193">
                <a:extLst>
                  <a:ext uri="{FF2B5EF4-FFF2-40B4-BE49-F238E27FC236}">
                    <a16:creationId xmlns:a16="http://schemas.microsoft.com/office/drawing/2014/main" id="{8064423F-7424-0AB3-71E3-F666DBB03191}"/>
                  </a:ext>
                </a:extLst>
              </p:cNvPr>
              <p:cNvSpPr txBox="1"/>
              <p:nvPr/>
            </p:nvSpPr>
            <p:spPr>
              <a:xfrm>
                <a:off x="8585931"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195" name="TextBox 194">
                <a:extLst>
                  <a:ext uri="{FF2B5EF4-FFF2-40B4-BE49-F238E27FC236}">
                    <a16:creationId xmlns:a16="http://schemas.microsoft.com/office/drawing/2014/main" id="{2F4A4493-EA55-3D43-066A-AA245FB9E261}"/>
                  </a:ext>
                </a:extLst>
              </p:cNvPr>
              <p:cNvSpPr txBox="1"/>
              <p:nvPr/>
            </p:nvSpPr>
            <p:spPr>
              <a:xfrm>
                <a:off x="8986318"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196" name="TextBox 195">
                <a:extLst>
                  <a:ext uri="{FF2B5EF4-FFF2-40B4-BE49-F238E27FC236}">
                    <a16:creationId xmlns:a16="http://schemas.microsoft.com/office/drawing/2014/main" id="{77328887-909C-8D69-FA6F-55EFBD182C53}"/>
                  </a:ext>
                </a:extLst>
              </p:cNvPr>
              <p:cNvSpPr txBox="1"/>
              <p:nvPr/>
            </p:nvSpPr>
            <p:spPr>
              <a:xfrm>
                <a:off x="9386705"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a:t>
                </a:r>
              </a:p>
            </p:txBody>
          </p:sp>
          <p:sp>
            <p:nvSpPr>
              <p:cNvPr id="197" name="TextBox 196">
                <a:extLst>
                  <a:ext uri="{FF2B5EF4-FFF2-40B4-BE49-F238E27FC236}">
                    <a16:creationId xmlns:a16="http://schemas.microsoft.com/office/drawing/2014/main" id="{6126587F-3772-2981-99B6-6ACA6D0D680D}"/>
                  </a:ext>
                </a:extLst>
              </p:cNvPr>
              <p:cNvSpPr txBox="1"/>
              <p:nvPr/>
            </p:nvSpPr>
            <p:spPr>
              <a:xfrm>
                <a:off x="9787092"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a:t>
                </a:r>
              </a:p>
            </p:txBody>
          </p:sp>
          <p:sp>
            <p:nvSpPr>
              <p:cNvPr id="198" name="TextBox 197">
                <a:extLst>
                  <a:ext uri="{FF2B5EF4-FFF2-40B4-BE49-F238E27FC236}">
                    <a16:creationId xmlns:a16="http://schemas.microsoft.com/office/drawing/2014/main" id="{ACA2242A-57FC-0BCC-F502-B9F806F316BC}"/>
                  </a:ext>
                </a:extLst>
              </p:cNvPr>
              <p:cNvSpPr txBox="1"/>
              <p:nvPr/>
            </p:nvSpPr>
            <p:spPr>
              <a:xfrm>
                <a:off x="10187479"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a:t>
                </a:r>
              </a:p>
            </p:txBody>
          </p:sp>
          <p:sp>
            <p:nvSpPr>
              <p:cNvPr id="199" name="TextBox 198">
                <a:extLst>
                  <a:ext uri="{FF2B5EF4-FFF2-40B4-BE49-F238E27FC236}">
                    <a16:creationId xmlns:a16="http://schemas.microsoft.com/office/drawing/2014/main" id="{8BC94FB9-80A3-CBB1-EE54-ECEDE8125C93}"/>
                  </a:ext>
                </a:extLst>
              </p:cNvPr>
              <p:cNvSpPr txBox="1"/>
              <p:nvPr/>
            </p:nvSpPr>
            <p:spPr>
              <a:xfrm>
                <a:off x="10587866"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200" name="TextBox 199">
                <a:extLst>
                  <a:ext uri="{FF2B5EF4-FFF2-40B4-BE49-F238E27FC236}">
                    <a16:creationId xmlns:a16="http://schemas.microsoft.com/office/drawing/2014/main" id="{B558EA3F-DC22-0ED1-C656-DF842594CB39}"/>
                  </a:ext>
                </a:extLst>
              </p:cNvPr>
              <p:cNvSpPr txBox="1"/>
              <p:nvPr/>
            </p:nvSpPr>
            <p:spPr>
              <a:xfrm>
                <a:off x="10988253"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201" name="TextBox 200">
                <a:extLst>
                  <a:ext uri="{FF2B5EF4-FFF2-40B4-BE49-F238E27FC236}">
                    <a16:creationId xmlns:a16="http://schemas.microsoft.com/office/drawing/2014/main" id="{6052BC17-26C5-EDBF-DA4E-D0BE58614D04}"/>
                  </a:ext>
                </a:extLst>
              </p:cNvPr>
              <p:cNvSpPr txBox="1"/>
              <p:nvPr/>
            </p:nvSpPr>
            <p:spPr>
              <a:xfrm>
                <a:off x="11388635" y="5482065"/>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grpSp>
      <p:sp>
        <p:nvSpPr>
          <p:cNvPr id="202" name="Freeform: Shape 201">
            <a:extLst>
              <a:ext uri="{FF2B5EF4-FFF2-40B4-BE49-F238E27FC236}">
                <a16:creationId xmlns:a16="http://schemas.microsoft.com/office/drawing/2014/main" id="{CDA6D4ED-DC13-3B54-5AAA-E4373A3D2BB0}"/>
              </a:ext>
            </a:extLst>
          </p:cNvPr>
          <p:cNvSpPr/>
          <p:nvPr/>
        </p:nvSpPr>
        <p:spPr>
          <a:xfrm>
            <a:off x="7639681" y="3702914"/>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03" name="Freeform: Shape 202">
            <a:extLst>
              <a:ext uri="{FF2B5EF4-FFF2-40B4-BE49-F238E27FC236}">
                <a16:creationId xmlns:a16="http://schemas.microsoft.com/office/drawing/2014/main" id="{F37340DA-DD02-3545-806A-CEB106F2C459}"/>
              </a:ext>
            </a:extLst>
          </p:cNvPr>
          <p:cNvSpPr/>
          <p:nvPr/>
        </p:nvSpPr>
        <p:spPr>
          <a:xfrm>
            <a:off x="7798371" y="37815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04" name="Freeform: Shape 203">
            <a:extLst>
              <a:ext uri="{FF2B5EF4-FFF2-40B4-BE49-F238E27FC236}">
                <a16:creationId xmlns:a16="http://schemas.microsoft.com/office/drawing/2014/main" id="{EBE1E26E-C435-2E2D-866A-4F5A7AA7BF12}"/>
              </a:ext>
            </a:extLst>
          </p:cNvPr>
          <p:cNvSpPr/>
          <p:nvPr/>
        </p:nvSpPr>
        <p:spPr>
          <a:xfrm>
            <a:off x="8000787" y="394308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05" name="Freeform: Shape 204">
            <a:extLst>
              <a:ext uri="{FF2B5EF4-FFF2-40B4-BE49-F238E27FC236}">
                <a16:creationId xmlns:a16="http://schemas.microsoft.com/office/drawing/2014/main" id="{38E37EC1-67B3-77F8-5475-132BC5D3854D}"/>
              </a:ext>
            </a:extLst>
          </p:cNvPr>
          <p:cNvSpPr/>
          <p:nvPr/>
        </p:nvSpPr>
        <p:spPr>
          <a:xfrm>
            <a:off x="7997085" y="404328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06" name="Freeform: Shape 205">
            <a:extLst>
              <a:ext uri="{FF2B5EF4-FFF2-40B4-BE49-F238E27FC236}">
                <a16:creationId xmlns:a16="http://schemas.microsoft.com/office/drawing/2014/main" id="{0A827D3E-DC9A-1D73-D641-9BBA8EEE13CE}"/>
              </a:ext>
            </a:extLst>
          </p:cNvPr>
          <p:cNvSpPr/>
          <p:nvPr/>
        </p:nvSpPr>
        <p:spPr>
          <a:xfrm>
            <a:off x="8389642" y="416682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07" name="Freeform: Shape 206">
            <a:extLst>
              <a:ext uri="{FF2B5EF4-FFF2-40B4-BE49-F238E27FC236}">
                <a16:creationId xmlns:a16="http://schemas.microsoft.com/office/drawing/2014/main" id="{72C905BC-D51B-92E8-4A76-3D56892A6CB4}"/>
              </a:ext>
            </a:extLst>
          </p:cNvPr>
          <p:cNvSpPr/>
          <p:nvPr/>
        </p:nvSpPr>
        <p:spPr>
          <a:xfrm>
            <a:off x="10312241" y="452203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08" name="Freeform: Shape 207">
            <a:extLst>
              <a:ext uri="{FF2B5EF4-FFF2-40B4-BE49-F238E27FC236}">
                <a16:creationId xmlns:a16="http://schemas.microsoft.com/office/drawing/2014/main" id="{E0601B92-CFD1-621B-521A-08EDF0E83C6B}"/>
              </a:ext>
            </a:extLst>
          </p:cNvPr>
          <p:cNvSpPr/>
          <p:nvPr/>
        </p:nvSpPr>
        <p:spPr>
          <a:xfrm>
            <a:off x="10675178" y="452203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09" name="Freeform: Shape 208">
            <a:extLst>
              <a:ext uri="{FF2B5EF4-FFF2-40B4-BE49-F238E27FC236}">
                <a16:creationId xmlns:a16="http://schemas.microsoft.com/office/drawing/2014/main" id="{885BBE31-75B0-0C22-03A2-47609855FA38}"/>
              </a:ext>
            </a:extLst>
          </p:cNvPr>
          <p:cNvSpPr/>
          <p:nvPr/>
        </p:nvSpPr>
        <p:spPr>
          <a:xfrm>
            <a:off x="10883306" y="460601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10" name="Freeform: Shape 209">
            <a:extLst>
              <a:ext uri="{FF2B5EF4-FFF2-40B4-BE49-F238E27FC236}">
                <a16:creationId xmlns:a16="http://schemas.microsoft.com/office/drawing/2014/main" id="{3CED6461-1232-18BB-1156-E20C3E470840}"/>
              </a:ext>
            </a:extLst>
          </p:cNvPr>
          <p:cNvSpPr/>
          <p:nvPr/>
        </p:nvSpPr>
        <p:spPr>
          <a:xfrm>
            <a:off x="11617311" y="460601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11" name="Freeform: Shape 210">
            <a:extLst>
              <a:ext uri="{FF2B5EF4-FFF2-40B4-BE49-F238E27FC236}">
                <a16:creationId xmlns:a16="http://schemas.microsoft.com/office/drawing/2014/main" id="{48E6A5E1-0B56-69B5-E55A-ABC5CDA38040}"/>
              </a:ext>
            </a:extLst>
          </p:cNvPr>
          <p:cNvSpPr/>
          <p:nvPr/>
        </p:nvSpPr>
        <p:spPr>
          <a:xfrm>
            <a:off x="10883306" y="451386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12" name="Freeform: Shape 211">
            <a:extLst>
              <a:ext uri="{FF2B5EF4-FFF2-40B4-BE49-F238E27FC236}">
                <a16:creationId xmlns:a16="http://schemas.microsoft.com/office/drawing/2014/main" id="{60A77FA6-5BB9-4027-4124-92215A483D19}"/>
              </a:ext>
            </a:extLst>
          </p:cNvPr>
          <p:cNvSpPr/>
          <p:nvPr/>
        </p:nvSpPr>
        <p:spPr>
          <a:xfrm>
            <a:off x="10675178" y="430008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13" name="Freeform: Shape 212">
            <a:extLst>
              <a:ext uri="{FF2B5EF4-FFF2-40B4-BE49-F238E27FC236}">
                <a16:creationId xmlns:a16="http://schemas.microsoft.com/office/drawing/2014/main" id="{DEB66BC4-AF42-2E51-6ADE-BE2A8AD2D7B6}"/>
              </a:ext>
            </a:extLst>
          </p:cNvPr>
          <p:cNvSpPr/>
          <p:nvPr/>
        </p:nvSpPr>
        <p:spPr>
          <a:xfrm>
            <a:off x="8389642" y="398158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14" name="Freeform: Shape 213">
            <a:extLst>
              <a:ext uri="{FF2B5EF4-FFF2-40B4-BE49-F238E27FC236}">
                <a16:creationId xmlns:a16="http://schemas.microsoft.com/office/drawing/2014/main" id="{B0FD2C8F-8F77-1CE3-D006-43D617715256}"/>
              </a:ext>
            </a:extLst>
          </p:cNvPr>
          <p:cNvSpPr/>
          <p:nvPr/>
        </p:nvSpPr>
        <p:spPr>
          <a:xfrm>
            <a:off x="10315205" y="430008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grpSp>
        <p:nvGrpSpPr>
          <p:cNvPr id="584" name="Group 583">
            <a:extLst>
              <a:ext uri="{FF2B5EF4-FFF2-40B4-BE49-F238E27FC236}">
                <a16:creationId xmlns:a16="http://schemas.microsoft.com/office/drawing/2014/main" id="{B57E1D4B-BD71-5867-7A04-0CB31FCB3072}"/>
              </a:ext>
            </a:extLst>
          </p:cNvPr>
          <p:cNvGrpSpPr/>
          <p:nvPr/>
        </p:nvGrpSpPr>
        <p:grpSpPr>
          <a:xfrm>
            <a:off x="10149669" y="3520408"/>
            <a:ext cx="1758252" cy="472364"/>
            <a:chOff x="7597737" y="2703486"/>
            <a:chExt cx="1318689" cy="354273"/>
          </a:xfrm>
        </p:grpSpPr>
        <p:grpSp>
          <p:nvGrpSpPr>
            <p:cNvPr id="215" name="Group 214">
              <a:extLst>
                <a:ext uri="{FF2B5EF4-FFF2-40B4-BE49-F238E27FC236}">
                  <a16:creationId xmlns:a16="http://schemas.microsoft.com/office/drawing/2014/main" id="{ECBB4E1A-5755-A522-044D-7FE16372F2D9}"/>
                </a:ext>
              </a:extLst>
            </p:cNvPr>
            <p:cNvGrpSpPr/>
            <p:nvPr/>
          </p:nvGrpSpPr>
          <p:grpSpPr>
            <a:xfrm>
              <a:off x="7597737" y="2794288"/>
              <a:ext cx="1318689" cy="263471"/>
              <a:chOff x="9936607" y="1267153"/>
              <a:chExt cx="1714500" cy="342554"/>
            </a:xfrm>
          </p:grpSpPr>
          <p:sp>
            <p:nvSpPr>
              <p:cNvPr id="216" name="TextBox 215">
                <a:extLst>
                  <a:ext uri="{FF2B5EF4-FFF2-40B4-BE49-F238E27FC236}">
                    <a16:creationId xmlns:a16="http://schemas.microsoft.com/office/drawing/2014/main" id="{D8920C1F-507F-8BE6-A811-947C39AE5661}"/>
                  </a:ext>
                </a:extLst>
              </p:cNvPr>
              <p:cNvSpPr txBox="1"/>
              <p:nvPr/>
            </p:nvSpPr>
            <p:spPr>
              <a:xfrm>
                <a:off x="10093545" y="1267153"/>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Ovarian cancer: IHC 3+ </a:t>
                </a:r>
                <a:r>
                  <a:rPr kumimoji="0" lang="it-IT" sz="667" b="1" i="0" u="none" strike="noStrike" kern="1200" cap="none" spc="0" normalizeH="0" baseline="0" noProof="0">
                    <a:ln>
                      <a:noFill/>
                    </a:ln>
                    <a:solidFill>
                      <a:srgbClr val="3F4444"/>
                    </a:solidFill>
                    <a:effectLst/>
                    <a:uLnTx/>
                    <a:uFillTx/>
                    <a:latin typeface="Arial"/>
                    <a:ea typeface="+mn-ea"/>
                    <a:cs typeface="+mn-cs"/>
                  </a:rPr>
                  <a:t>12.5</a:t>
                </a:r>
                <a:r>
                  <a:rPr kumimoji="0" lang="it-IT" sz="667" b="0" i="0" u="none" strike="noStrike" kern="1200" cap="none" spc="0" normalizeH="0" baseline="0" noProof="0">
                    <a:ln>
                      <a:noFill/>
                    </a:ln>
                    <a:solidFill>
                      <a:srgbClr val="3F4444"/>
                    </a:solidFill>
                    <a:effectLst/>
                    <a:uLnTx/>
                    <a:uFillTx/>
                    <a:latin typeface="Arial"/>
                    <a:ea typeface="+mn-ea"/>
                    <a:cs typeface="+mn-cs"/>
                  </a:rPr>
                  <a:t> (3.1-NR)</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217" name="TextBox 216">
                <a:extLst>
                  <a:ext uri="{FF2B5EF4-FFF2-40B4-BE49-F238E27FC236}">
                    <a16:creationId xmlns:a16="http://schemas.microsoft.com/office/drawing/2014/main" id="{6DC3D892-1382-BBAA-A565-CD6D8632ED02}"/>
                  </a:ext>
                </a:extLst>
              </p:cNvPr>
              <p:cNvSpPr txBox="1"/>
              <p:nvPr/>
            </p:nvSpPr>
            <p:spPr>
              <a:xfrm>
                <a:off x="10093545" y="1384222"/>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Ovarian cancer: IHC 2+ </a:t>
                </a:r>
                <a:r>
                  <a:rPr kumimoji="0" lang="it-IT" sz="667" b="1" i="0" u="none" strike="noStrike" kern="1200" cap="none" spc="0" normalizeH="0" baseline="0" noProof="0">
                    <a:ln>
                      <a:noFill/>
                    </a:ln>
                    <a:solidFill>
                      <a:srgbClr val="3F4444"/>
                    </a:solidFill>
                    <a:effectLst/>
                    <a:uLnTx/>
                    <a:uFillTx/>
                    <a:latin typeface="Arial"/>
                    <a:ea typeface="+mn-ea"/>
                    <a:cs typeface="+mn-cs"/>
                  </a:rPr>
                  <a:t>4.1</a:t>
                </a:r>
                <a:r>
                  <a:rPr kumimoji="0" lang="it-IT" sz="667" b="0" i="0" u="none" strike="noStrike" kern="1200" cap="none" spc="0" normalizeH="0" baseline="0" noProof="0">
                    <a:ln>
                      <a:noFill/>
                    </a:ln>
                    <a:solidFill>
                      <a:srgbClr val="3F4444"/>
                    </a:solidFill>
                    <a:effectLst/>
                    <a:uLnTx/>
                    <a:uFillTx/>
                    <a:latin typeface="Arial"/>
                    <a:ea typeface="+mn-ea"/>
                    <a:cs typeface="+mn-cs"/>
                  </a:rPr>
                  <a:t> (2.3-12.6)</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218" name="TextBox 217">
                <a:extLst>
                  <a:ext uri="{FF2B5EF4-FFF2-40B4-BE49-F238E27FC236}">
                    <a16:creationId xmlns:a16="http://schemas.microsoft.com/office/drawing/2014/main" id="{E19CF729-E3EC-0D7F-BBD5-C47A594D2DFA}"/>
                  </a:ext>
                </a:extLst>
              </p:cNvPr>
              <p:cNvSpPr txBox="1"/>
              <p:nvPr/>
            </p:nvSpPr>
            <p:spPr>
              <a:xfrm>
                <a:off x="10093545" y="1501291"/>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Ovarian cancer: Total </a:t>
                </a:r>
                <a:r>
                  <a:rPr kumimoji="0" lang="en-GB" sz="667" b="1" i="0" u="none" strike="noStrike" kern="1200" cap="none" spc="0" normalizeH="0" baseline="0" noProof="0">
                    <a:ln>
                      <a:noFill/>
                    </a:ln>
                    <a:solidFill>
                      <a:srgbClr val="3F4444"/>
                    </a:solidFill>
                    <a:effectLst/>
                    <a:uLnTx/>
                    <a:uFillTx/>
                    <a:latin typeface="Arial"/>
                    <a:ea typeface="+mn-ea"/>
                    <a:cs typeface="+mn-cs"/>
                  </a:rPr>
                  <a:t>5.9</a:t>
                </a:r>
                <a:r>
                  <a:rPr kumimoji="0" lang="en-GB" sz="667" b="0" i="0" u="none" strike="noStrike" kern="1200" cap="none" spc="0" normalizeH="0" baseline="0" noProof="0">
                    <a:ln>
                      <a:noFill/>
                    </a:ln>
                    <a:solidFill>
                      <a:srgbClr val="3F4444"/>
                    </a:solidFill>
                    <a:effectLst/>
                    <a:uLnTx/>
                    <a:uFillTx/>
                    <a:latin typeface="Arial"/>
                    <a:ea typeface="+mn-ea"/>
                    <a:cs typeface="+mn-cs"/>
                  </a:rPr>
                  <a:t> (4.0-8.3)</a:t>
                </a:r>
              </a:p>
            </p:txBody>
          </p:sp>
          <p:grpSp>
            <p:nvGrpSpPr>
              <p:cNvPr id="219" name="Group 218">
                <a:extLst>
                  <a:ext uri="{FF2B5EF4-FFF2-40B4-BE49-F238E27FC236}">
                    <a16:creationId xmlns:a16="http://schemas.microsoft.com/office/drawing/2014/main" id="{BBE7873F-4C23-478F-6E22-6C3DA229E217}"/>
                  </a:ext>
                </a:extLst>
              </p:cNvPr>
              <p:cNvGrpSpPr/>
              <p:nvPr/>
            </p:nvGrpSpPr>
            <p:grpSpPr>
              <a:xfrm>
                <a:off x="9936607" y="1298501"/>
                <a:ext cx="148431" cy="45720"/>
                <a:chOff x="10275094" y="1292642"/>
                <a:chExt cx="148431" cy="45720"/>
              </a:xfrm>
            </p:grpSpPr>
            <p:cxnSp>
              <p:nvCxnSpPr>
                <p:cNvPr id="226" name="Straight Connector 225">
                  <a:extLst>
                    <a:ext uri="{FF2B5EF4-FFF2-40B4-BE49-F238E27FC236}">
                      <a16:creationId xmlns:a16="http://schemas.microsoft.com/office/drawing/2014/main" id="{6B5107A2-BE5A-F1BB-DA6C-49D829F156D2}"/>
                    </a:ext>
                  </a:extLst>
                </p:cNvPr>
                <p:cNvCxnSpPr>
                  <a:cxnSpLocks/>
                </p:cNvCxnSpPr>
                <p:nvPr/>
              </p:nvCxnSpPr>
              <p:spPr>
                <a:xfrm>
                  <a:off x="10275094" y="1315502"/>
                  <a:ext cx="148431" cy="0"/>
                </a:xfrm>
                <a:prstGeom prst="line">
                  <a:avLst/>
                </a:prstGeom>
                <a:noFill/>
                <a:ln w="19050" cap="flat">
                  <a:solidFill>
                    <a:schemeClr val="accent3"/>
                  </a:solidFill>
                  <a:prstDash val="solid"/>
                  <a:miter/>
                </a:ln>
              </p:spPr>
            </p:cxnSp>
            <p:sp>
              <p:nvSpPr>
                <p:cNvPr id="227" name="Freeform: Shape 226">
                  <a:extLst>
                    <a:ext uri="{FF2B5EF4-FFF2-40B4-BE49-F238E27FC236}">
                      <a16:creationId xmlns:a16="http://schemas.microsoft.com/office/drawing/2014/main" id="{EF0D1A12-8620-380B-DDA9-EABB220CBDA8}"/>
                    </a:ext>
                  </a:extLst>
                </p:cNvPr>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220" name="Group 219">
                <a:extLst>
                  <a:ext uri="{FF2B5EF4-FFF2-40B4-BE49-F238E27FC236}">
                    <a16:creationId xmlns:a16="http://schemas.microsoft.com/office/drawing/2014/main" id="{86CEB36B-461A-939C-DDAF-7EF7B017FA11}"/>
                  </a:ext>
                </a:extLst>
              </p:cNvPr>
              <p:cNvGrpSpPr/>
              <p:nvPr/>
            </p:nvGrpSpPr>
            <p:grpSpPr>
              <a:xfrm>
                <a:off x="9936607" y="1415570"/>
                <a:ext cx="148431" cy="45720"/>
                <a:chOff x="10275094" y="1420342"/>
                <a:chExt cx="148431" cy="45720"/>
              </a:xfrm>
            </p:grpSpPr>
            <p:cxnSp>
              <p:nvCxnSpPr>
                <p:cNvPr id="224" name="Straight Connector 223">
                  <a:extLst>
                    <a:ext uri="{FF2B5EF4-FFF2-40B4-BE49-F238E27FC236}">
                      <a16:creationId xmlns:a16="http://schemas.microsoft.com/office/drawing/2014/main" id="{69184C87-4C62-F163-91DE-1949EB252C4A}"/>
                    </a:ext>
                  </a:extLst>
                </p:cNvPr>
                <p:cNvCxnSpPr>
                  <a:cxnSpLocks/>
                </p:cNvCxnSpPr>
                <p:nvPr/>
              </p:nvCxnSpPr>
              <p:spPr>
                <a:xfrm>
                  <a:off x="10275094" y="1443202"/>
                  <a:ext cx="148431" cy="0"/>
                </a:xfrm>
                <a:prstGeom prst="line">
                  <a:avLst/>
                </a:prstGeom>
                <a:noFill/>
                <a:ln w="19050" cap="flat">
                  <a:solidFill>
                    <a:schemeClr val="accent2"/>
                  </a:solidFill>
                  <a:prstDash val="solid"/>
                  <a:miter/>
                </a:ln>
              </p:spPr>
            </p:cxnSp>
            <p:sp>
              <p:nvSpPr>
                <p:cNvPr id="225" name="Freeform: Shape 224">
                  <a:extLst>
                    <a:ext uri="{FF2B5EF4-FFF2-40B4-BE49-F238E27FC236}">
                      <a16:creationId xmlns:a16="http://schemas.microsoft.com/office/drawing/2014/main" id="{9612346B-6B6B-BC31-4823-6C5FB23A32E9}"/>
                    </a:ext>
                  </a:extLst>
                </p:cNvPr>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221" name="Group 220">
                <a:extLst>
                  <a:ext uri="{FF2B5EF4-FFF2-40B4-BE49-F238E27FC236}">
                    <a16:creationId xmlns:a16="http://schemas.microsoft.com/office/drawing/2014/main" id="{5EC7B480-16D7-F2DE-C7D0-E9C05E8CF381}"/>
                  </a:ext>
                </a:extLst>
              </p:cNvPr>
              <p:cNvGrpSpPr/>
              <p:nvPr/>
            </p:nvGrpSpPr>
            <p:grpSpPr>
              <a:xfrm>
                <a:off x="9936607" y="1532639"/>
                <a:ext cx="148431" cy="45720"/>
                <a:chOff x="10275094" y="1542183"/>
                <a:chExt cx="148431" cy="45720"/>
              </a:xfrm>
            </p:grpSpPr>
            <p:cxnSp>
              <p:nvCxnSpPr>
                <p:cNvPr id="222" name="Straight Connector 221">
                  <a:extLst>
                    <a:ext uri="{FF2B5EF4-FFF2-40B4-BE49-F238E27FC236}">
                      <a16:creationId xmlns:a16="http://schemas.microsoft.com/office/drawing/2014/main" id="{03A77D25-B652-1253-0AB7-7339DA1F930D}"/>
                    </a:ext>
                  </a:extLst>
                </p:cNvPr>
                <p:cNvCxnSpPr>
                  <a:cxnSpLocks/>
                </p:cNvCxnSpPr>
                <p:nvPr/>
              </p:nvCxnSpPr>
              <p:spPr>
                <a:xfrm>
                  <a:off x="10275094" y="1565043"/>
                  <a:ext cx="148431" cy="0"/>
                </a:xfrm>
                <a:prstGeom prst="line">
                  <a:avLst/>
                </a:prstGeom>
                <a:noFill/>
                <a:ln w="19050" cap="flat">
                  <a:solidFill>
                    <a:schemeClr val="accent4"/>
                  </a:solidFill>
                  <a:prstDash val="solid"/>
                  <a:miter/>
                </a:ln>
              </p:spPr>
            </p:cxnSp>
            <p:sp>
              <p:nvSpPr>
                <p:cNvPr id="223" name="Freeform: Shape 222">
                  <a:extLst>
                    <a:ext uri="{FF2B5EF4-FFF2-40B4-BE49-F238E27FC236}">
                      <a16:creationId xmlns:a16="http://schemas.microsoft.com/office/drawing/2014/main" id="{679EAC73-8125-7029-3190-0E9E85267A33}"/>
                    </a:ext>
                  </a:extLst>
                </p:cNvPr>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sp>
          <p:nvSpPr>
            <p:cNvPr id="228" name="TextBox 227">
              <a:extLst>
                <a:ext uri="{FF2B5EF4-FFF2-40B4-BE49-F238E27FC236}">
                  <a16:creationId xmlns:a16="http://schemas.microsoft.com/office/drawing/2014/main" id="{F93213CF-4FA2-6B14-38E0-2A749C069BA8}"/>
                </a:ext>
              </a:extLst>
            </p:cNvPr>
            <p:cNvSpPr txBox="1"/>
            <p:nvPr/>
          </p:nvSpPr>
          <p:spPr>
            <a:xfrm>
              <a:off x="7718444" y="2703486"/>
              <a:ext cx="1197982" cy="8338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PFS in months (95% CI)</a:t>
              </a:r>
            </a:p>
          </p:txBody>
        </p:sp>
      </p:grpSp>
      <p:sp>
        <p:nvSpPr>
          <p:cNvPr id="229" name="TextBox 228">
            <a:extLst>
              <a:ext uri="{FF2B5EF4-FFF2-40B4-BE49-F238E27FC236}">
                <a16:creationId xmlns:a16="http://schemas.microsoft.com/office/drawing/2014/main" id="{63BF0F53-CC63-8424-245B-FEDAA629A821}"/>
              </a:ext>
            </a:extLst>
          </p:cNvPr>
          <p:cNvSpPr txBox="1"/>
          <p:nvPr/>
        </p:nvSpPr>
        <p:spPr>
          <a:xfrm rot="16200000">
            <a:off x="5906256" y="3977883"/>
            <a:ext cx="1358771" cy="513659"/>
          </a:xfrm>
          <a:prstGeom prst="round2SameRect">
            <a:avLst/>
          </a:prstGeom>
          <a:solidFill>
            <a:srgbClr val="009F4B"/>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Ovarian</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cancer</a:t>
            </a:r>
            <a:r>
              <a:rPr kumimoji="0" lang="en-US" sz="1333" b="1" i="0" u="none" strike="noStrike" kern="1200" cap="none" spc="0" normalizeH="0" baseline="30000" noProof="0">
                <a:ln>
                  <a:noFill/>
                </a:ln>
                <a:solidFill>
                  <a:srgbClr val="FFFFFF"/>
                </a:solidFill>
                <a:effectLst/>
                <a:uLnTx/>
                <a:uFillTx/>
                <a:latin typeface="Arial"/>
                <a:ea typeface="+mn-ea"/>
                <a:cs typeface="+mn-cs"/>
              </a:rPr>
              <a:t>2</a:t>
            </a:r>
            <a:endParaRPr kumimoji="0" lang="en-US" sz="1333" b="1" i="0" u="none" strike="noStrike" kern="1200" cap="none" spc="0" normalizeH="0" baseline="0" noProof="0">
              <a:ln>
                <a:noFill/>
              </a:ln>
              <a:solidFill>
                <a:srgbClr val="FFFFFF"/>
              </a:solidFill>
              <a:effectLst/>
              <a:uLnTx/>
              <a:uFillTx/>
              <a:latin typeface="Arial"/>
              <a:ea typeface="+mn-ea"/>
              <a:cs typeface="+mn-cs"/>
            </a:endParaRPr>
          </a:p>
        </p:txBody>
      </p:sp>
      <p:sp>
        <p:nvSpPr>
          <p:cNvPr id="230" name="Freeform: Shape 229">
            <a:extLst>
              <a:ext uri="{FF2B5EF4-FFF2-40B4-BE49-F238E27FC236}">
                <a16:creationId xmlns:a16="http://schemas.microsoft.com/office/drawing/2014/main" id="{3D4B5E2A-BD49-B360-4589-517D0BF3B5B3}"/>
              </a:ext>
            </a:extLst>
          </p:cNvPr>
          <p:cNvSpPr/>
          <p:nvPr/>
        </p:nvSpPr>
        <p:spPr>
          <a:xfrm>
            <a:off x="7664289" y="1447830"/>
            <a:ext cx="3115657" cy="833463"/>
          </a:xfrm>
          <a:custGeom>
            <a:avLst/>
            <a:gdLst>
              <a:gd name="connsiteX0" fmla="*/ 0 w 2613060"/>
              <a:gd name="connsiteY0" fmla="*/ 0 h 1375324"/>
              <a:gd name="connsiteX1" fmla="*/ 123930 w 2613060"/>
              <a:gd name="connsiteY1" fmla="*/ 0 h 1375324"/>
              <a:gd name="connsiteX2" fmla="*/ 123930 w 2613060"/>
              <a:gd name="connsiteY2" fmla="*/ 100632 h 1375324"/>
              <a:gd name="connsiteX3" fmla="*/ 274882 w 2613060"/>
              <a:gd name="connsiteY3" fmla="*/ 100632 h 1375324"/>
              <a:gd name="connsiteX4" fmla="*/ 274882 w 2613060"/>
              <a:gd name="connsiteY4" fmla="*/ 197539 h 1375324"/>
              <a:gd name="connsiteX5" fmla="*/ 302838 w 2613060"/>
              <a:gd name="connsiteY5" fmla="*/ 197539 h 1375324"/>
              <a:gd name="connsiteX6" fmla="*/ 302838 w 2613060"/>
              <a:gd name="connsiteY6" fmla="*/ 296313 h 1375324"/>
              <a:gd name="connsiteX7" fmla="*/ 469935 w 2613060"/>
              <a:gd name="connsiteY7" fmla="*/ 296313 h 1375324"/>
              <a:gd name="connsiteX8" fmla="*/ 469935 w 2613060"/>
              <a:gd name="connsiteY8" fmla="*/ 404403 h 1375324"/>
              <a:gd name="connsiteX9" fmla="*/ 578025 w 2613060"/>
              <a:gd name="connsiteY9" fmla="*/ 404403 h 1375324"/>
              <a:gd name="connsiteX10" fmla="*/ 578025 w 2613060"/>
              <a:gd name="connsiteY10" fmla="*/ 514350 h 1375324"/>
              <a:gd name="connsiteX11" fmla="*/ 626478 w 2613060"/>
              <a:gd name="connsiteY11" fmla="*/ 514350 h 1375324"/>
              <a:gd name="connsiteX12" fmla="*/ 626478 w 2613060"/>
              <a:gd name="connsiteY12" fmla="*/ 728043 h 1375324"/>
              <a:gd name="connsiteX13" fmla="*/ 837686 w 2613060"/>
              <a:gd name="connsiteY13" fmla="*/ 728043 h 1375324"/>
              <a:gd name="connsiteX14" fmla="*/ 837686 w 2613060"/>
              <a:gd name="connsiteY14" fmla="*/ 839857 h 1375324"/>
              <a:gd name="connsiteX15" fmla="*/ 884892 w 2613060"/>
              <a:gd name="connsiteY15" fmla="*/ 839857 h 1375324"/>
              <a:gd name="connsiteX16" fmla="*/ 884892 w 2613060"/>
              <a:gd name="connsiteY16" fmla="*/ 944223 h 1375324"/>
              <a:gd name="connsiteX17" fmla="*/ 940803 w 2613060"/>
              <a:gd name="connsiteY17" fmla="*/ 944223 h 1375324"/>
              <a:gd name="connsiteX18" fmla="*/ 940803 w 2613060"/>
              <a:gd name="connsiteY18" fmla="*/ 1049817 h 1375324"/>
              <a:gd name="connsiteX19" fmla="*/ 1134618 w 2613060"/>
              <a:gd name="connsiteY19" fmla="*/ 1049817 h 1375324"/>
              <a:gd name="connsiteX20" fmla="*/ 1134618 w 2613060"/>
              <a:gd name="connsiteY20" fmla="*/ 1159154 h 1375324"/>
              <a:gd name="connsiteX21" fmla="*/ 1573178 w 2613060"/>
              <a:gd name="connsiteY21" fmla="*/ 1159154 h 1375324"/>
              <a:gd name="connsiteX22" fmla="*/ 1573178 w 2613060"/>
              <a:gd name="connsiteY22" fmla="*/ 1267244 h 1375324"/>
              <a:gd name="connsiteX23" fmla="*/ 2034111 w 2613060"/>
              <a:gd name="connsiteY23" fmla="*/ 1267244 h 1375324"/>
              <a:gd name="connsiteX24" fmla="*/ 2034111 w 2613060"/>
              <a:gd name="connsiteY24" fmla="*/ 1375324 h 1375324"/>
              <a:gd name="connsiteX25" fmla="*/ 2613060 w 2613060"/>
              <a:gd name="connsiteY25" fmla="*/ 1375324 h 137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13060" h="1375324">
                <a:moveTo>
                  <a:pt x="0" y="0"/>
                </a:moveTo>
                <a:lnTo>
                  <a:pt x="123930" y="0"/>
                </a:lnTo>
                <a:lnTo>
                  <a:pt x="123930" y="100632"/>
                </a:lnTo>
                <a:lnTo>
                  <a:pt x="274882" y="100632"/>
                </a:lnTo>
                <a:lnTo>
                  <a:pt x="274882" y="197539"/>
                </a:lnTo>
                <a:lnTo>
                  <a:pt x="302838" y="197539"/>
                </a:lnTo>
                <a:lnTo>
                  <a:pt x="302838" y="296313"/>
                </a:lnTo>
                <a:lnTo>
                  <a:pt x="469935" y="296313"/>
                </a:lnTo>
                <a:lnTo>
                  <a:pt x="469935" y="404403"/>
                </a:lnTo>
                <a:lnTo>
                  <a:pt x="578025" y="404403"/>
                </a:lnTo>
                <a:lnTo>
                  <a:pt x="578025" y="514350"/>
                </a:lnTo>
                <a:lnTo>
                  <a:pt x="626478" y="514350"/>
                </a:lnTo>
                <a:lnTo>
                  <a:pt x="626478" y="728043"/>
                </a:lnTo>
                <a:lnTo>
                  <a:pt x="837686" y="728043"/>
                </a:lnTo>
                <a:lnTo>
                  <a:pt x="837686" y="839857"/>
                </a:lnTo>
                <a:lnTo>
                  <a:pt x="884892" y="839857"/>
                </a:lnTo>
                <a:lnTo>
                  <a:pt x="884892" y="944223"/>
                </a:lnTo>
                <a:lnTo>
                  <a:pt x="940803" y="944223"/>
                </a:lnTo>
                <a:lnTo>
                  <a:pt x="940803" y="1049817"/>
                </a:lnTo>
                <a:lnTo>
                  <a:pt x="1134618" y="1049817"/>
                </a:lnTo>
                <a:lnTo>
                  <a:pt x="1134618" y="1159154"/>
                </a:lnTo>
                <a:lnTo>
                  <a:pt x="1573178" y="1159154"/>
                </a:lnTo>
                <a:lnTo>
                  <a:pt x="1573178" y="1267244"/>
                </a:lnTo>
                <a:lnTo>
                  <a:pt x="2034111" y="1267244"/>
                </a:lnTo>
                <a:lnTo>
                  <a:pt x="2034111" y="1375324"/>
                </a:lnTo>
                <a:lnTo>
                  <a:pt x="2613060" y="1375324"/>
                </a:lnTo>
              </a:path>
            </a:pathLst>
          </a:custGeom>
          <a:noFill/>
          <a:ln w="1905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31" name="Freeform: Shape 230">
            <a:extLst>
              <a:ext uri="{FF2B5EF4-FFF2-40B4-BE49-F238E27FC236}">
                <a16:creationId xmlns:a16="http://schemas.microsoft.com/office/drawing/2014/main" id="{36F045CD-4BEC-B637-8F5B-9785EC7886DC}"/>
              </a:ext>
            </a:extLst>
          </p:cNvPr>
          <p:cNvSpPr/>
          <p:nvPr/>
        </p:nvSpPr>
        <p:spPr>
          <a:xfrm>
            <a:off x="7707617" y="1447829"/>
            <a:ext cx="2938633" cy="343323"/>
          </a:xfrm>
          <a:custGeom>
            <a:avLst/>
            <a:gdLst>
              <a:gd name="connsiteX0" fmla="*/ 0 w 2464593"/>
              <a:gd name="connsiteY0" fmla="*/ 0 h 566527"/>
              <a:gd name="connsiteX1" fmla="*/ 423043 w 2464593"/>
              <a:gd name="connsiteY1" fmla="*/ 0 h 566527"/>
              <a:gd name="connsiteX2" fmla="*/ 423043 w 2464593"/>
              <a:gd name="connsiteY2" fmla="*/ 143494 h 566527"/>
              <a:gd name="connsiteX3" fmla="*/ 720281 w 2464593"/>
              <a:gd name="connsiteY3" fmla="*/ 143494 h 566527"/>
              <a:gd name="connsiteX4" fmla="*/ 720281 w 2464593"/>
              <a:gd name="connsiteY4" fmla="*/ 286064 h 566527"/>
              <a:gd name="connsiteX5" fmla="*/ 1289609 w 2464593"/>
              <a:gd name="connsiteY5" fmla="*/ 286064 h 566527"/>
              <a:gd name="connsiteX6" fmla="*/ 1289609 w 2464593"/>
              <a:gd name="connsiteY6" fmla="*/ 426758 h 566527"/>
              <a:gd name="connsiteX7" fmla="*/ 1522552 w 2464593"/>
              <a:gd name="connsiteY7" fmla="*/ 426758 h 566527"/>
              <a:gd name="connsiteX8" fmla="*/ 1522552 w 2464593"/>
              <a:gd name="connsiteY8" fmla="*/ 566528 h 566527"/>
              <a:gd name="connsiteX9" fmla="*/ 2464594 w 2464593"/>
              <a:gd name="connsiteY9" fmla="*/ 566528 h 56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4593" h="566527">
                <a:moveTo>
                  <a:pt x="0" y="0"/>
                </a:moveTo>
                <a:lnTo>
                  <a:pt x="423043" y="0"/>
                </a:lnTo>
                <a:lnTo>
                  <a:pt x="423043" y="143494"/>
                </a:lnTo>
                <a:lnTo>
                  <a:pt x="720281" y="143494"/>
                </a:lnTo>
                <a:lnTo>
                  <a:pt x="720281" y="286064"/>
                </a:lnTo>
                <a:lnTo>
                  <a:pt x="1289609" y="286064"/>
                </a:lnTo>
                <a:lnTo>
                  <a:pt x="1289609" y="426758"/>
                </a:lnTo>
                <a:lnTo>
                  <a:pt x="1522552" y="426758"/>
                </a:lnTo>
                <a:lnTo>
                  <a:pt x="1522552" y="566528"/>
                </a:lnTo>
                <a:lnTo>
                  <a:pt x="2464594" y="566528"/>
                </a:lnTo>
              </a:path>
            </a:pathLst>
          </a:custGeom>
          <a:noFill/>
          <a:ln w="19050" cap="flat">
            <a:solidFill>
              <a:schemeClr val="accent3"/>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32" name="Freeform: Shape 231">
            <a:extLst>
              <a:ext uri="{FF2B5EF4-FFF2-40B4-BE49-F238E27FC236}">
                <a16:creationId xmlns:a16="http://schemas.microsoft.com/office/drawing/2014/main" id="{BF2C7495-E1F3-CEC5-4D0B-D4235F7358B4}"/>
              </a:ext>
            </a:extLst>
          </p:cNvPr>
          <p:cNvSpPr/>
          <p:nvPr/>
        </p:nvSpPr>
        <p:spPr>
          <a:xfrm>
            <a:off x="7657624" y="1447079"/>
            <a:ext cx="3789673" cy="643352"/>
          </a:xfrm>
          <a:custGeom>
            <a:avLst/>
            <a:gdLst>
              <a:gd name="connsiteX0" fmla="*/ 0 w 3178349"/>
              <a:gd name="connsiteY0" fmla="*/ 0 h 1061618"/>
              <a:gd name="connsiteX1" fmla="*/ 77343 w 3178349"/>
              <a:gd name="connsiteY1" fmla="*/ 0 h 1061618"/>
              <a:gd name="connsiteX2" fmla="*/ 77343 w 3178349"/>
              <a:gd name="connsiteY2" fmla="*/ 42234 h 1061618"/>
              <a:gd name="connsiteX3" fmla="*/ 122996 w 3178349"/>
              <a:gd name="connsiteY3" fmla="*/ 42234 h 1061618"/>
              <a:gd name="connsiteX4" fmla="*/ 122996 w 3178349"/>
              <a:gd name="connsiteY4" fmla="*/ 171755 h 1061618"/>
              <a:gd name="connsiteX5" fmla="*/ 280473 w 3178349"/>
              <a:gd name="connsiteY5" fmla="*/ 171755 h 1061618"/>
              <a:gd name="connsiteX6" fmla="*/ 280473 w 3178349"/>
              <a:gd name="connsiteY6" fmla="*/ 260280 h 1061618"/>
              <a:gd name="connsiteX7" fmla="*/ 308429 w 3178349"/>
              <a:gd name="connsiteY7" fmla="*/ 260280 h 1061618"/>
              <a:gd name="connsiteX8" fmla="*/ 308429 w 3178349"/>
              <a:gd name="connsiteY8" fmla="*/ 307800 h 1061618"/>
              <a:gd name="connsiteX9" fmla="*/ 463106 w 3178349"/>
              <a:gd name="connsiteY9" fmla="*/ 307800 h 1061618"/>
              <a:gd name="connsiteX10" fmla="*/ 463106 w 3178349"/>
              <a:gd name="connsiteY10" fmla="*/ 399117 h 1061618"/>
              <a:gd name="connsiteX11" fmla="*/ 585168 w 3178349"/>
              <a:gd name="connsiteY11" fmla="*/ 399117 h 1061618"/>
              <a:gd name="connsiteX12" fmla="*/ 585168 w 3178349"/>
              <a:gd name="connsiteY12" fmla="*/ 445703 h 1061618"/>
              <a:gd name="connsiteX13" fmla="*/ 628031 w 3178349"/>
              <a:gd name="connsiteY13" fmla="*/ 445703 h 1061618"/>
              <a:gd name="connsiteX14" fmla="*/ 628031 w 3178349"/>
              <a:gd name="connsiteY14" fmla="*/ 533295 h 1061618"/>
              <a:gd name="connsiteX15" fmla="*/ 740778 w 3178349"/>
              <a:gd name="connsiteY15" fmla="*/ 533295 h 1061618"/>
              <a:gd name="connsiteX16" fmla="*/ 740778 w 3178349"/>
              <a:gd name="connsiteY16" fmla="*/ 617153 h 1061618"/>
              <a:gd name="connsiteX17" fmla="*/ 766867 w 3178349"/>
              <a:gd name="connsiteY17" fmla="*/ 617153 h 1061618"/>
              <a:gd name="connsiteX18" fmla="*/ 766867 w 3178349"/>
              <a:gd name="connsiteY18" fmla="*/ 628336 h 1061618"/>
              <a:gd name="connsiteX19" fmla="*/ 839553 w 3178349"/>
              <a:gd name="connsiteY19" fmla="*/ 628336 h 1061618"/>
              <a:gd name="connsiteX20" fmla="*/ 839553 w 3178349"/>
              <a:gd name="connsiteY20" fmla="*/ 673999 h 1061618"/>
              <a:gd name="connsiteX21" fmla="*/ 890797 w 3178349"/>
              <a:gd name="connsiteY21" fmla="*/ 673999 h 1061618"/>
              <a:gd name="connsiteX22" fmla="*/ 890797 w 3178349"/>
              <a:gd name="connsiteY22" fmla="*/ 717785 h 1061618"/>
              <a:gd name="connsiteX23" fmla="*/ 950433 w 3178349"/>
              <a:gd name="connsiteY23" fmla="*/ 717785 h 1061618"/>
              <a:gd name="connsiteX24" fmla="*/ 950433 w 3178349"/>
              <a:gd name="connsiteY24" fmla="*/ 763448 h 1061618"/>
              <a:gd name="connsiteX25" fmla="*/ 1153563 w 3178349"/>
              <a:gd name="connsiteY25" fmla="*/ 763448 h 1061618"/>
              <a:gd name="connsiteX26" fmla="*/ 1153563 w 3178349"/>
              <a:gd name="connsiteY26" fmla="*/ 865946 h 1061618"/>
              <a:gd name="connsiteX27" fmla="*/ 1321289 w 3178349"/>
              <a:gd name="connsiteY27" fmla="*/ 865946 h 1061618"/>
              <a:gd name="connsiteX28" fmla="*/ 1321289 w 3178349"/>
              <a:gd name="connsiteY28" fmla="*/ 915324 h 1061618"/>
              <a:gd name="connsiteX29" fmla="*/ 1565415 w 3178349"/>
              <a:gd name="connsiteY29" fmla="*/ 915324 h 1061618"/>
              <a:gd name="connsiteX30" fmla="*/ 1565415 w 3178349"/>
              <a:gd name="connsiteY30" fmla="*/ 959120 h 1061618"/>
              <a:gd name="connsiteX31" fmla="*/ 1579150 w 3178349"/>
              <a:gd name="connsiteY31" fmla="*/ 959120 h 1061618"/>
              <a:gd name="connsiteX32" fmla="*/ 1579397 w 3178349"/>
              <a:gd name="connsiteY32" fmla="*/ 1007574 h 1061618"/>
              <a:gd name="connsiteX33" fmla="*/ 2038769 w 3178349"/>
              <a:gd name="connsiteY33" fmla="*/ 1007574 h 1061618"/>
              <a:gd name="connsiteX34" fmla="*/ 2038769 w 3178349"/>
              <a:gd name="connsiteY34" fmla="*/ 1061618 h 1061618"/>
              <a:gd name="connsiteX35" fmla="*/ 3178350 w 3178349"/>
              <a:gd name="connsiteY35" fmla="*/ 1061618 h 106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78349" h="1061618">
                <a:moveTo>
                  <a:pt x="0" y="0"/>
                </a:moveTo>
                <a:lnTo>
                  <a:pt x="77343" y="0"/>
                </a:lnTo>
                <a:lnTo>
                  <a:pt x="77343" y="42234"/>
                </a:lnTo>
                <a:lnTo>
                  <a:pt x="122996" y="42234"/>
                </a:lnTo>
                <a:lnTo>
                  <a:pt x="122996" y="171755"/>
                </a:lnTo>
                <a:lnTo>
                  <a:pt x="280473" y="171755"/>
                </a:lnTo>
                <a:lnTo>
                  <a:pt x="280473" y="260280"/>
                </a:lnTo>
                <a:lnTo>
                  <a:pt x="308429" y="260280"/>
                </a:lnTo>
                <a:lnTo>
                  <a:pt x="308429" y="307800"/>
                </a:lnTo>
                <a:lnTo>
                  <a:pt x="463106" y="307800"/>
                </a:lnTo>
                <a:lnTo>
                  <a:pt x="463106" y="399117"/>
                </a:lnTo>
                <a:lnTo>
                  <a:pt x="585168" y="399117"/>
                </a:lnTo>
                <a:lnTo>
                  <a:pt x="585168" y="445703"/>
                </a:lnTo>
                <a:lnTo>
                  <a:pt x="628031" y="445703"/>
                </a:lnTo>
                <a:lnTo>
                  <a:pt x="628031" y="533295"/>
                </a:lnTo>
                <a:lnTo>
                  <a:pt x="740778" y="533295"/>
                </a:lnTo>
                <a:lnTo>
                  <a:pt x="740778" y="617153"/>
                </a:lnTo>
                <a:lnTo>
                  <a:pt x="766867" y="617153"/>
                </a:lnTo>
                <a:lnTo>
                  <a:pt x="766867" y="628336"/>
                </a:lnTo>
                <a:lnTo>
                  <a:pt x="839553" y="628336"/>
                </a:lnTo>
                <a:lnTo>
                  <a:pt x="839553" y="673999"/>
                </a:lnTo>
                <a:lnTo>
                  <a:pt x="890797" y="673999"/>
                </a:lnTo>
                <a:lnTo>
                  <a:pt x="890797" y="717785"/>
                </a:lnTo>
                <a:lnTo>
                  <a:pt x="950433" y="717785"/>
                </a:lnTo>
                <a:lnTo>
                  <a:pt x="950433" y="763448"/>
                </a:lnTo>
                <a:lnTo>
                  <a:pt x="1153563" y="763448"/>
                </a:lnTo>
                <a:lnTo>
                  <a:pt x="1153563" y="865946"/>
                </a:lnTo>
                <a:lnTo>
                  <a:pt x="1321289" y="865946"/>
                </a:lnTo>
                <a:lnTo>
                  <a:pt x="1321289" y="915324"/>
                </a:lnTo>
                <a:lnTo>
                  <a:pt x="1565415" y="915324"/>
                </a:lnTo>
                <a:lnTo>
                  <a:pt x="1565415" y="959120"/>
                </a:lnTo>
                <a:lnTo>
                  <a:pt x="1579150" y="959120"/>
                </a:lnTo>
                <a:lnTo>
                  <a:pt x="1579397" y="1007574"/>
                </a:lnTo>
                <a:lnTo>
                  <a:pt x="2038769" y="1007574"/>
                </a:lnTo>
                <a:lnTo>
                  <a:pt x="2038769" y="1061618"/>
                </a:lnTo>
                <a:lnTo>
                  <a:pt x="3178350" y="1061618"/>
                </a:lnTo>
              </a:path>
            </a:pathLst>
          </a:custGeom>
          <a:noFill/>
          <a:ln w="19050" cap="flat">
            <a:solidFill>
              <a:schemeClr val="accent4"/>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33" name="Freeform: Shape 232">
            <a:extLst>
              <a:ext uri="{FF2B5EF4-FFF2-40B4-BE49-F238E27FC236}">
                <a16:creationId xmlns:a16="http://schemas.microsoft.com/office/drawing/2014/main" id="{F2853161-9483-8830-C73A-06BDD91C2741}"/>
              </a:ext>
            </a:extLst>
          </p:cNvPr>
          <p:cNvSpPr/>
          <p:nvPr/>
        </p:nvSpPr>
        <p:spPr>
          <a:xfrm>
            <a:off x="10625174" y="176597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34" name="Freeform: Shape 233">
            <a:extLst>
              <a:ext uri="{FF2B5EF4-FFF2-40B4-BE49-F238E27FC236}">
                <a16:creationId xmlns:a16="http://schemas.microsoft.com/office/drawing/2014/main" id="{F695702E-A27C-8577-A9C0-BF8C33B590CC}"/>
              </a:ext>
            </a:extLst>
          </p:cNvPr>
          <p:cNvSpPr/>
          <p:nvPr/>
        </p:nvSpPr>
        <p:spPr>
          <a:xfrm>
            <a:off x="10583323" y="176597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35" name="Freeform: Shape 234">
            <a:extLst>
              <a:ext uri="{FF2B5EF4-FFF2-40B4-BE49-F238E27FC236}">
                <a16:creationId xmlns:a16="http://schemas.microsoft.com/office/drawing/2014/main" id="{22B7A56D-23FB-5B08-6B87-A4088B685A2D}"/>
              </a:ext>
            </a:extLst>
          </p:cNvPr>
          <p:cNvSpPr/>
          <p:nvPr/>
        </p:nvSpPr>
        <p:spPr>
          <a:xfrm>
            <a:off x="10407050" y="176597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36" name="Freeform: Shape 235">
            <a:extLst>
              <a:ext uri="{FF2B5EF4-FFF2-40B4-BE49-F238E27FC236}">
                <a16:creationId xmlns:a16="http://schemas.microsoft.com/office/drawing/2014/main" id="{1EDA8B75-CE89-626B-80D8-4CEFBCC680EE}"/>
              </a:ext>
            </a:extLst>
          </p:cNvPr>
          <p:cNvSpPr/>
          <p:nvPr/>
        </p:nvSpPr>
        <p:spPr>
          <a:xfrm>
            <a:off x="10377137" y="176597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37" name="Freeform: Shape 236">
            <a:extLst>
              <a:ext uri="{FF2B5EF4-FFF2-40B4-BE49-F238E27FC236}">
                <a16:creationId xmlns:a16="http://schemas.microsoft.com/office/drawing/2014/main" id="{21259E17-DFD2-24C7-C3ED-6926C08C96F8}"/>
              </a:ext>
            </a:extLst>
          </p:cNvPr>
          <p:cNvSpPr/>
          <p:nvPr/>
        </p:nvSpPr>
        <p:spPr>
          <a:xfrm>
            <a:off x="10351207" y="176597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38" name="Freeform: Shape 237">
            <a:extLst>
              <a:ext uri="{FF2B5EF4-FFF2-40B4-BE49-F238E27FC236}">
                <a16:creationId xmlns:a16="http://schemas.microsoft.com/office/drawing/2014/main" id="{17335A37-9803-9948-EA93-19515BAB955B}"/>
              </a:ext>
            </a:extLst>
          </p:cNvPr>
          <p:cNvSpPr/>
          <p:nvPr/>
        </p:nvSpPr>
        <p:spPr>
          <a:xfrm>
            <a:off x="10243815" y="176597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39" name="Freeform: Shape 238">
            <a:extLst>
              <a:ext uri="{FF2B5EF4-FFF2-40B4-BE49-F238E27FC236}">
                <a16:creationId xmlns:a16="http://schemas.microsoft.com/office/drawing/2014/main" id="{C35EA030-49C7-543D-4DB0-FA77DDB19090}"/>
              </a:ext>
            </a:extLst>
          </p:cNvPr>
          <p:cNvSpPr/>
          <p:nvPr/>
        </p:nvSpPr>
        <p:spPr>
          <a:xfrm>
            <a:off x="10183078" y="22561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40" name="Freeform: Shape 239">
            <a:extLst>
              <a:ext uri="{FF2B5EF4-FFF2-40B4-BE49-F238E27FC236}">
                <a16:creationId xmlns:a16="http://schemas.microsoft.com/office/drawing/2014/main" id="{7D1B6120-E7D4-134D-4BA7-936CC6F9561E}"/>
              </a:ext>
            </a:extLst>
          </p:cNvPr>
          <p:cNvSpPr/>
          <p:nvPr/>
        </p:nvSpPr>
        <p:spPr>
          <a:xfrm>
            <a:off x="11415123" y="20652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41" name="Freeform: Shape 240">
            <a:extLst>
              <a:ext uri="{FF2B5EF4-FFF2-40B4-BE49-F238E27FC236}">
                <a16:creationId xmlns:a16="http://schemas.microsoft.com/office/drawing/2014/main" id="{A26D6271-19DA-38D7-8C0E-0BBA5C36A75F}"/>
              </a:ext>
            </a:extLst>
          </p:cNvPr>
          <p:cNvSpPr/>
          <p:nvPr/>
        </p:nvSpPr>
        <p:spPr>
          <a:xfrm>
            <a:off x="10754235" y="20652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42" name="Freeform: Shape 241">
            <a:extLst>
              <a:ext uri="{FF2B5EF4-FFF2-40B4-BE49-F238E27FC236}">
                <a16:creationId xmlns:a16="http://schemas.microsoft.com/office/drawing/2014/main" id="{6823868C-36B1-5263-984A-D3CFF763B2DB}"/>
              </a:ext>
            </a:extLst>
          </p:cNvPr>
          <p:cNvSpPr/>
          <p:nvPr/>
        </p:nvSpPr>
        <p:spPr>
          <a:xfrm>
            <a:off x="10612022" y="20652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43" name="Freeform: Shape 242">
            <a:extLst>
              <a:ext uri="{FF2B5EF4-FFF2-40B4-BE49-F238E27FC236}">
                <a16:creationId xmlns:a16="http://schemas.microsoft.com/office/drawing/2014/main" id="{71E94634-AB36-48E4-37D8-A9D96BCF9A84}"/>
              </a:ext>
            </a:extLst>
          </p:cNvPr>
          <p:cNvSpPr/>
          <p:nvPr/>
        </p:nvSpPr>
        <p:spPr>
          <a:xfrm>
            <a:off x="10583697" y="20652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44" name="Freeform: Shape 243">
            <a:extLst>
              <a:ext uri="{FF2B5EF4-FFF2-40B4-BE49-F238E27FC236}">
                <a16:creationId xmlns:a16="http://schemas.microsoft.com/office/drawing/2014/main" id="{B81DF057-F02E-7D1A-C179-D28B977D14D2}"/>
              </a:ext>
            </a:extLst>
          </p:cNvPr>
          <p:cNvSpPr/>
          <p:nvPr/>
        </p:nvSpPr>
        <p:spPr>
          <a:xfrm>
            <a:off x="10537122" y="20652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45" name="Freeform: Shape 244">
            <a:extLst>
              <a:ext uri="{FF2B5EF4-FFF2-40B4-BE49-F238E27FC236}">
                <a16:creationId xmlns:a16="http://schemas.microsoft.com/office/drawing/2014/main" id="{AE15EB91-990F-F94A-7049-3075ADE3998A}"/>
              </a:ext>
            </a:extLst>
          </p:cNvPr>
          <p:cNvSpPr/>
          <p:nvPr/>
        </p:nvSpPr>
        <p:spPr>
          <a:xfrm>
            <a:off x="10398237" y="20652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46" name="Freeform: Shape 245">
            <a:extLst>
              <a:ext uri="{FF2B5EF4-FFF2-40B4-BE49-F238E27FC236}">
                <a16:creationId xmlns:a16="http://schemas.microsoft.com/office/drawing/2014/main" id="{42C3AF0A-D2DC-44F6-DE79-ACB636486111}"/>
              </a:ext>
            </a:extLst>
          </p:cNvPr>
          <p:cNvSpPr/>
          <p:nvPr/>
        </p:nvSpPr>
        <p:spPr>
          <a:xfrm>
            <a:off x="10382143" y="20652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47" name="Freeform: Shape 246">
            <a:extLst>
              <a:ext uri="{FF2B5EF4-FFF2-40B4-BE49-F238E27FC236}">
                <a16:creationId xmlns:a16="http://schemas.microsoft.com/office/drawing/2014/main" id="{234E065E-872A-F025-433E-BF3152CA211B}"/>
              </a:ext>
            </a:extLst>
          </p:cNvPr>
          <p:cNvSpPr/>
          <p:nvPr/>
        </p:nvSpPr>
        <p:spPr>
          <a:xfrm>
            <a:off x="10356591" y="20652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48" name="Freeform: Shape 247">
            <a:extLst>
              <a:ext uri="{FF2B5EF4-FFF2-40B4-BE49-F238E27FC236}">
                <a16:creationId xmlns:a16="http://schemas.microsoft.com/office/drawing/2014/main" id="{6972F6AA-B62A-35E9-313B-7FDE1BA13A64}"/>
              </a:ext>
            </a:extLst>
          </p:cNvPr>
          <p:cNvSpPr/>
          <p:nvPr/>
        </p:nvSpPr>
        <p:spPr>
          <a:xfrm>
            <a:off x="10246041" y="20652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49" name="Freeform: Shape 248">
            <a:extLst>
              <a:ext uri="{FF2B5EF4-FFF2-40B4-BE49-F238E27FC236}">
                <a16:creationId xmlns:a16="http://schemas.microsoft.com/office/drawing/2014/main" id="{0766395A-6FA4-9C81-6444-A5A46BF59517}"/>
              </a:ext>
            </a:extLst>
          </p:cNvPr>
          <p:cNvSpPr/>
          <p:nvPr/>
        </p:nvSpPr>
        <p:spPr>
          <a:xfrm>
            <a:off x="10213857" y="20652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50" name="Freeform: Shape 249">
            <a:extLst>
              <a:ext uri="{FF2B5EF4-FFF2-40B4-BE49-F238E27FC236}">
                <a16:creationId xmlns:a16="http://schemas.microsoft.com/office/drawing/2014/main" id="{33F28A75-5CE7-AD59-E5A8-A60E4CBA8669}"/>
              </a:ext>
            </a:extLst>
          </p:cNvPr>
          <p:cNvSpPr/>
          <p:nvPr/>
        </p:nvSpPr>
        <p:spPr>
          <a:xfrm>
            <a:off x="10183078" y="20652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51" name="Freeform: Shape 250">
            <a:extLst>
              <a:ext uri="{FF2B5EF4-FFF2-40B4-BE49-F238E27FC236}">
                <a16:creationId xmlns:a16="http://schemas.microsoft.com/office/drawing/2014/main" id="{F5F7855B-737E-335A-1FA0-304477EDB7D3}"/>
              </a:ext>
            </a:extLst>
          </p:cNvPr>
          <p:cNvSpPr/>
          <p:nvPr/>
        </p:nvSpPr>
        <p:spPr>
          <a:xfrm>
            <a:off x="9012291" y="191530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52" name="Freeform: Shape 251">
            <a:extLst>
              <a:ext uri="{FF2B5EF4-FFF2-40B4-BE49-F238E27FC236}">
                <a16:creationId xmlns:a16="http://schemas.microsoft.com/office/drawing/2014/main" id="{CC285BF7-0D64-B656-882D-D280BBF4CED9}"/>
              </a:ext>
            </a:extLst>
          </p:cNvPr>
          <p:cNvSpPr/>
          <p:nvPr/>
        </p:nvSpPr>
        <p:spPr>
          <a:xfrm>
            <a:off x="8162035" y="1607694"/>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53" name="Freeform: Shape 252">
            <a:extLst>
              <a:ext uri="{FF2B5EF4-FFF2-40B4-BE49-F238E27FC236}">
                <a16:creationId xmlns:a16="http://schemas.microsoft.com/office/drawing/2014/main" id="{E9688B98-E6A4-AC8E-EA80-20D6459B4D7E}"/>
              </a:ext>
            </a:extLst>
          </p:cNvPr>
          <p:cNvSpPr/>
          <p:nvPr/>
        </p:nvSpPr>
        <p:spPr>
          <a:xfrm>
            <a:off x="7791705" y="1525630"/>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54" name="Freeform: Shape 253">
            <a:extLst>
              <a:ext uri="{FF2B5EF4-FFF2-40B4-BE49-F238E27FC236}">
                <a16:creationId xmlns:a16="http://schemas.microsoft.com/office/drawing/2014/main" id="{40165CA4-F433-2F63-27F9-5A08A7576BCC}"/>
              </a:ext>
            </a:extLst>
          </p:cNvPr>
          <p:cNvSpPr/>
          <p:nvPr/>
        </p:nvSpPr>
        <p:spPr>
          <a:xfrm>
            <a:off x="7987262" y="1578330"/>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55" name="Freeform: Shape 254">
            <a:extLst>
              <a:ext uri="{FF2B5EF4-FFF2-40B4-BE49-F238E27FC236}">
                <a16:creationId xmlns:a16="http://schemas.microsoft.com/office/drawing/2014/main" id="{601302BC-CC61-F5B1-217A-5F4AB04C17C6}"/>
              </a:ext>
            </a:extLst>
          </p:cNvPr>
          <p:cNvSpPr/>
          <p:nvPr/>
        </p:nvSpPr>
        <p:spPr>
          <a:xfrm>
            <a:off x="10537122" y="22561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56" name="Freeform: Shape 255">
            <a:extLst>
              <a:ext uri="{FF2B5EF4-FFF2-40B4-BE49-F238E27FC236}">
                <a16:creationId xmlns:a16="http://schemas.microsoft.com/office/drawing/2014/main" id="{79180143-C518-E843-F52A-DF474206C2E2}"/>
              </a:ext>
            </a:extLst>
          </p:cNvPr>
          <p:cNvSpPr/>
          <p:nvPr/>
        </p:nvSpPr>
        <p:spPr>
          <a:xfrm>
            <a:off x="10758869" y="22561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57" name="Freeform: Shape 256">
            <a:extLst>
              <a:ext uri="{FF2B5EF4-FFF2-40B4-BE49-F238E27FC236}">
                <a16:creationId xmlns:a16="http://schemas.microsoft.com/office/drawing/2014/main" id="{20DDDFD9-E998-64AE-C94E-8E79667CD07F}"/>
              </a:ext>
            </a:extLst>
          </p:cNvPr>
          <p:cNvSpPr/>
          <p:nvPr/>
        </p:nvSpPr>
        <p:spPr>
          <a:xfrm>
            <a:off x="7987262" y="142335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58" name="Freeform: Shape 257">
            <a:extLst>
              <a:ext uri="{FF2B5EF4-FFF2-40B4-BE49-F238E27FC236}">
                <a16:creationId xmlns:a16="http://schemas.microsoft.com/office/drawing/2014/main" id="{E4295570-0C8C-67BA-9D24-408AF954A3E4}"/>
              </a:ext>
            </a:extLst>
          </p:cNvPr>
          <p:cNvSpPr/>
          <p:nvPr/>
        </p:nvSpPr>
        <p:spPr>
          <a:xfrm>
            <a:off x="10209745" y="176597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59" name="Freeform: Shape 258">
            <a:extLst>
              <a:ext uri="{FF2B5EF4-FFF2-40B4-BE49-F238E27FC236}">
                <a16:creationId xmlns:a16="http://schemas.microsoft.com/office/drawing/2014/main" id="{D429BD93-1B5C-C2EB-9DE0-5C836B80C840}"/>
              </a:ext>
            </a:extLst>
          </p:cNvPr>
          <p:cNvSpPr/>
          <p:nvPr/>
        </p:nvSpPr>
        <p:spPr>
          <a:xfrm>
            <a:off x="7583188" y="1447079"/>
            <a:ext cx="4178027" cy="1060837"/>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nvGrpSpPr>
          <p:cNvPr id="260" name="Group 259">
            <a:extLst>
              <a:ext uri="{FF2B5EF4-FFF2-40B4-BE49-F238E27FC236}">
                <a16:creationId xmlns:a16="http://schemas.microsoft.com/office/drawing/2014/main" id="{88CD96D7-5C12-AA15-C283-83196B0D78FF}"/>
              </a:ext>
            </a:extLst>
          </p:cNvPr>
          <p:cNvGrpSpPr/>
          <p:nvPr/>
        </p:nvGrpSpPr>
        <p:grpSpPr>
          <a:xfrm>
            <a:off x="7483845" y="2506909"/>
            <a:ext cx="4003674" cy="55379"/>
            <a:chOff x="6721475" y="2584450"/>
            <a:chExt cx="4003674" cy="36000"/>
          </a:xfrm>
        </p:grpSpPr>
        <p:cxnSp>
          <p:nvCxnSpPr>
            <p:cNvPr id="261" name="Straight Connector 260">
              <a:extLst>
                <a:ext uri="{FF2B5EF4-FFF2-40B4-BE49-F238E27FC236}">
                  <a16:creationId xmlns:a16="http://schemas.microsoft.com/office/drawing/2014/main" id="{D3B26D2B-F546-4686-E770-85A517A99D1A}"/>
                </a:ext>
              </a:extLst>
            </p:cNvPr>
            <p:cNvCxnSpPr>
              <a:cxnSpLocks/>
            </p:cNvCxnSpPr>
            <p:nvPr/>
          </p:nvCxnSpPr>
          <p:spPr>
            <a:xfrm>
              <a:off x="672147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099CB058-C69C-82FF-5D47-57ABB802C6B4}"/>
                </a:ext>
              </a:extLst>
            </p:cNvPr>
            <p:cNvCxnSpPr>
              <a:cxnSpLocks/>
            </p:cNvCxnSpPr>
            <p:nvPr/>
          </p:nvCxnSpPr>
          <p:spPr>
            <a:xfrm>
              <a:off x="708544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715AD946-E977-157D-8C5B-4028B6BCC421}"/>
                </a:ext>
              </a:extLst>
            </p:cNvPr>
            <p:cNvCxnSpPr>
              <a:cxnSpLocks/>
            </p:cNvCxnSpPr>
            <p:nvPr/>
          </p:nvCxnSpPr>
          <p:spPr>
            <a:xfrm>
              <a:off x="10725149"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C27717A7-38FB-EDA7-A718-F1281F17E9CC}"/>
                </a:ext>
              </a:extLst>
            </p:cNvPr>
            <p:cNvCxnSpPr>
              <a:cxnSpLocks/>
            </p:cNvCxnSpPr>
            <p:nvPr/>
          </p:nvCxnSpPr>
          <p:spPr>
            <a:xfrm>
              <a:off x="1036117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94A8B0E8-3EF5-2A7E-3B7F-F57A521BBEED}"/>
                </a:ext>
              </a:extLst>
            </p:cNvPr>
            <p:cNvCxnSpPr>
              <a:cxnSpLocks/>
            </p:cNvCxnSpPr>
            <p:nvPr/>
          </p:nvCxnSpPr>
          <p:spPr>
            <a:xfrm>
              <a:off x="999720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28E46BD1-AA0B-9E28-B94C-96043AACC383}"/>
                </a:ext>
              </a:extLst>
            </p:cNvPr>
            <p:cNvCxnSpPr>
              <a:cxnSpLocks/>
            </p:cNvCxnSpPr>
            <p:nvPr/>
          </p:nvCxnSpPr>
          <p:spPr>
            <a:xfrm>
              <a:off x="963323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4DD46CA5-FCF5-EDC1-993D-DFCC86B7FA22}"/>
                </a:ext>
              </a:extLst>
            </p:cNvPr>
            <p:cNvCxnSpPr>
              <a:cxnSpLocks/>
            </p:cNvCxnSpPr>
            <p:nvPr/>
          </p:nvCxnSpPr>
          <p:spPr>
            <a:xfrm>
              <a:off x="926926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D1D27A6-5CC7-2EB5-7287-C1447AF007EC}"/>
                </a:ext>
              </a:extLst>
            </p:cNvPr>
            <p:cNvCxnSpPr>
              <a:cxnSpLocks/>
            </p:cNvCxnSpPr>
            <p:nvPr/>
          </p:nvCxnSpPr>
          <p:spPr>
            <a:xfrm>
              <a:off x="890529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B9F339B0-F9EA-7AEA-1C7D-8FC5FDA44E58}"/>
                </a:ext>
              </a:extLst>
            </p:cNvPr>
            <p:cNvCxnSpPr>
              <a:cxnSpLocks/>
            </p:cNvCxnSpPr>
            <p:nvPr/>
          </p:nvCxnSpPr>
          <p:spPr>
            <a:xfrm>
              <a:off x="854132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7E57B311-EC34-B5C4-9034-5971767EC76D}"/>
                </a:ext>
              </a:extLst>
            </p:cNvPr>
            <p:cNvCxnSpPr>
              <a:cxnSpLocks/>
            </p:cNvCxnSpPr>
            <p:nvPr/>
          </p:nvCxnSpPr>
          <p:spPr>
            <a:xfrm>
              <a:off x="817735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DF91715C-397A-A571-1386-97ECE1F1A982}"/>
                </a:ext>
              </a:extLst>
            </p:cNvPr>
            <p:cNvCxnSpPr>
              <a:cxnSpLocks/>
            </p:cNvCxnSpPr>
            <p:nvPr/>
          </p:nvCxnSpPr>
          <p:spPr>
            <a:xfrm>
              <a:off x="781338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CF8DCA4-E469-0075-72D0-B02312984B0A}"/>
                </a:ext>
              </a:extLst>
            </p:cNvPr>
            <p:cNvCxnSpPr>
              <a:cxnSpLocks/>
            </p:cNvCxnSpPr>
            <p:nvPr/>
          </p:nvCxnSpPr>
          <p:spPr>
            <a:xfrm>
              <a:off x="744941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73" name="Group 272">
            <a:extLst>
              <a:ext uri="{FF2B5EF4-FFF2-40B4-BE49-F238E27FC236}">
                <a16:creationId xmlns:a16="http://schemas.microsoft.com/office/drawing/2014/main" id="{10CB43A9-AEA9-483E-DD00-52B88E40CAB3}"/>
              </a:ext>
            </a:extLst>
          </p:cNvPr>
          <p:cNvGrpSpPr/>
          <p:nvPr/>
        </p:nvGrpSpPr>
        <p:grpSpPr>
          <a:xfrm>
            <a:off x="7530640" y="1412852"/>
            <a:ext cx="55379" cy="1000710"/>
            <a:chOff x="7397991" y="1341249"/>
            <a:chExt cx="36000" cy="1000710"/>
          </a:xfrm>
        </p:grpSpPr>
        <p:cxnSp>
          <p:nvCxnSpPr>
            <p:cNvPr id="274" name="Straight Connector 273">
              <a:extLst>
                <a:ext uri="{FF2B5EF4-FFF2-40B4-BE49-F238E27FC236}">
                  <a16:creationId xmlns:a16="http://schemas.microsoft.com/office/drawing/2014/main" id="{2C785465-DF8F-C0B2-07CB-622641FAC227}"/>
                </a:ext>
              </a:extLst>
            </p:cNvPr>
            <p:cNvCxnSpPr>
              <a:cxnSpLocks/>
            </p:cNvCxnSpPr>
            <p:nvPr/>
          </p:nvCxnSpPr>
          <p:spPr>
            <a:xfrm rot="5400000">
              <a:off x="7415991" y="1323249"/>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9A12086B-E5CE-14DA-2CB3-0F8EF41531D3}"/>
                </a:ext>
              </a:extLst>
            </p:cNvPr>
            <p:cNvCxnSpPr>
              <a:cxnSpLocks/>
            </p:cNvCxnSpPr>
            <p:nvPr/>
          </p:nvCxnSpPr>
          <p:spPr>
            <a:xfrm rot="5400000">
              <a:off x="7415991" y="2323959"/>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636DBFBD-B793-15C6-FF9E-6B2911043F46}"/>
                </a:ext>
              </a:extLst>
            </p:cNvPr>
            <p:cNvCxnSpPr>
              <a:cxnSpLocks/>
            </p:cNvCxnSpPr>
            <p:nvPr/>
          </p:nvCxnSpPr>
          <p:spPr>
            <a:xfrm rot="5400000">
              <a:off x="7415991" y="212381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17402FA7-2DFE-DD60-7791-9BCDE2884440}"/>
                </a:ext>
              </a:extLst>
            </p:cNvPr>
            <p:cNvCxnSpPr>
              <a:cxnSpLocks/>
            </p:cNvCxnSpPr>
            <p:nvPr/>
          </p:nvCxnSpPr>
          <p:spPr>
            <a:xfrm rot="5400000">
              <a:off x="7415991" y="1923675"/>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000F8E6-9580-AAC9-9CDE-04376B55FFF4}"/>
                </a:ext>
              </a:extLst>
            </p:cNvPr>
            <p:cNvCxnSpPr>
              <a:cxnSpLocks/>
            </p:cNvCxnSpPr>
            <p:nvPr/>
          </p:nvCxnSpPr>
          <p:spPr>
            <a:xfrm rot="5400000">
              <a:off x="7415991" y="1723533"/>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04185B7A-2AA6-ED06-1474-54AF97EC5864}"/>
                </a:ext>
              </a:extLst>
            </p:cNvPr>
            <p:cNvCxnSpPr>
              <a:cxnSpLocks/>
            </p:cNvCxnSpPr>
            <p:nvPr/>
          </p:nvCxnSpPr>
          <p:spPr>
            <a:xfrm rot="5400000">
              <a:off x="7415991" y="1523391"/>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80" name="Group 279">
            <a:extLst>
              <a:ext uri="{FF2B5EF4-FFF2-40B4-BE49-F238E27FC236}">
                <a16:creationId xmlns:a16="http://schemas.microsoft.com/office/drawing/2014/main" id="{D37546E1-824C-B50D-528F-E9EB9E50B8F9}"/>
              </a:ext>
            </a:extLst>
          </p:cNvPr>
          <p:cNvGrpSpPr/>
          <p:nvPr/>
        </p:nvGrpSpPr>
        <p:grpSpPr>
          <a:xfrm>
            <a:off x="7246689" y="1370752"/>
            <a:ext cx="299579" cy="1178890"/>
            <a:chOff x="7105866" y="1266825"/>
            <a:chExt cx="292124" cy="1149557"/>
          </a:xfrm>
        </p:grpSpPr>
        <p:sp>
          <p:nvSpPr>
            <p:cNvPr id="281" name="TextBox 280">
              <a:extLst>
                <a:ext uri="{FF2B5EF4-FFF2-40B4-BE49-F238E27FC236}">
                  <a16:creationId xmlns:a16="http://schemas.microsoft.com/office/drawing/2014/main" id="{B469AFD5-BD1E-E881-E54D-7742ED771973}"/>
                </a:ext>
              </a:extLst>
            </p:cNvPr>
            <p:cNvSpPr txBox="1"/>
            <p:nvPr/>
          </p:nvSpPr>
          <p:spPr>
            <a:xfrm>
              <a:off x="7125488" y="1266825"/>
              <a:ext cx="272502"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282" name="TextBox 281">
              <a:extLst>
                <a:ext uri="{FF2B5EF4-FFF2-40B4-BE49-F238E27FC236}">
                  <a16:creationId xmlns:a16="http://schemas.microsoft.com/office/drawing/2014/main" id="{B6CBBF33-747E-BFDD-F3D9-8181F357F165}"/>
                </a:ext>
              </a:extLst>
            </p:cNvPr>
            <p:cNvSpPr txBox="1"/>
            <p:nvPr/>
          </p:nvSpPr>
          <p:spPr>
            <a:xfrm>
              <a:off x="7105866" y="1466967"/>
              <a:ext cx="292124"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283" name="TextBox 282">
              <a:extLst>
                <a:ext uri="{FF2B5EF4-FFF2-40B4-BE49-F238E27FC236}">
                  <a16:creationId xmlns:a16="http://schemas.microsoft.com/office/drawing/2014/main" id="{943BC7F6-DC51-144A-C925-AC1489ED7512}"/>
                </a:ext>
              </a:extLst>
            </p:cNvPr>
            <p:cNvSpPr txBox="1"/>
            <p:nvPr/>
          </p:nvSpPr>
          <p:spPr>
            <a:xfrm>
              <a:off x="7109506" y="1667110"/>
              <a:ext cx="288484"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284" name="TextBox 283">
              <a:extLst>
                <a:ext uri="{FF2B5EF4-FFF2-40B4-BE49-F238E27FC236}">
                  <a16:creationId xmlns:a16="http://schemas.microsoft.com/office/drawing/2014/main" id="{612C2594-2583-FEE3-1C7E-9D0976363385}"/>
                </a:ext>
              </a:extLst>
            </p:cNvPr>
            <p:cNvSpPr txBox="1"/>
            <p:nvPr/>
          </p:nvSpPr>
          <p:spPr>
            <a:xfrm>
              <a:off x="7125488" y="1867252"/>
              <a:ext cx="272502"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285" name="TextBox 284">
              <a:extLst>
                <a:ext uri="{FF2B5EF4-FFF2-40B4-BE49-F238E27FC236}">
                  <a16:creationId xmlns:a16="http://schemas.microsoft.com/office/drawing/2014/main" id="{271B2659-4233-5467-61FE-61C229288710}"/>
                </a:ext>
              </a:extLst>
            </p:cNvPr>
            <p:cNvSpPr txBox="1"/>
            <p:nvPr/>
          </p:nvSpPr>
          <p:spPr>
            <a:xfrm>
              <a:off x="7120693" y="2067396"/>
              <a:ext cx="277297"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286" name="TextBox 285">
              <a:extLst>
                <a:ext uri="{FF2B5EF4-FFF2-40B4-BE49-F238E27FC236}">
                  <a16:creationId xmlns:a16="http://schemas.microsoft.com/office/drawing/2014/main" id="{9A48069F-3FF2-E651-9433-2AA4D19FCD9C}"/>
                </a:ext>
              </a:extLst>
            </p:cNvPr>
            <p:cNvSpPr txBox="1"/>
            <p:nvPr/>
          </p:nvSpPr>
          <p:spPr>
            <a:xfrm>
              <a:off x="7105866" y="2267536"/>
              <a:ext cx="292124"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grpSp>
      <p:grpSp>
        <p:nvGrpSpPr>
          <p:cNvPr id="287" name="Group 286">
            <a:extLst>
              <a:ext uri="{FF2B5EF4-FFF2-40B4-BE49-F238E27FC236}">
                <a16:creationId xmlns:a16="http://schemas.microsoft.com/office/drawing/2014/main" id="{90D8969F-E03F-E291-010B-F455F460E81D}"/>
              </a:ext>
            </a:extLst>
          </p:cNvPr>
          <p:cNvGrpSpPr/>
          <p:nvPr/>
        </p:nvGrpSpPr>
        <p:grpSpPr>
          <a:xfrm>
            <a:off x="7532720" y="2562198"/>
            <a:ext cx="4350964" cy="152644"/>
            <a:chOff x="7384770" y="2428620"/>
            <a:chExt cx="4242690" cy="148846"/>
          </a:xfrm>
        </p:grpSpPr>
        <p:sp>
          <p:nvSpPr>
            <p:cNvPr id="288" name="TextBox 287">
              <a:extLst>
                <a:ext uri="{FF2B5EF4-FFF2-40B4-BE49-F238E27FC236}">
                  <a16:creationId xmlns:a16="http://schemas.microsoft.com/office/drawing/2014/main" id="{9FFA9BDB-05A5-A086-7267-CF3C58E2E6B3}"/>
                </a:ext>
              </a:extLst>
            </p:cNvPr>
            <p:cNvSpPr txBox="1"/>
            <p:nvPr/>
          </p:nvSpPr>
          <p:spPr>
            <a:xfrm>
              <a:off x="738477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289" name="TextBox 288">
              <a:extLst>
                <a:ext uri="{FF2B5EF4-FFF2-40B4-BE49-F238E27FC236}">
                  <a16:creationId xmlns:a16="http://schemas.microsoft.com/office/drawing/2014/main" id="{62FB7110-66CF-758B-509E-614CBE2F19F6}"/>
                </a:ext>
              </a:extLst>
            </p:cNvPr>
            <p:cNvSpPr txBox="1"/>
            <p:nvPr/>
          </p:nvSpPr>
          <p:spPr>
            <a:xfrm>
              <a:off x="7748758"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290" name="TextBox 289">
              <a:extLst>
                <a:ext uri="{FF2B5EF4-FFF2-40B4-BE49-F238E27FC236}">
                  <a16:creationId xmlns:a16="http://schemas.microsoft.com/office/drawing/2014/main" id="{410A55AC-5181-79B8-634C-26EF5BDABA90}"/>
                </a:ext>
              </a:extLst>
            </p:cNvPr>
            <p:cNvSpPr txBox="1"/>
            <p:nvPr/>
          </p:nvSpPr>
          <p:spPr>
            <a:xfrm>
              <a:off x="8112746"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291" name="TextBox 290">
              <a:extLst>
                <a:ext uri="{FF2B5EF4-FFF2-40B4-BE49-F238E27FC236}">
                  <a16:creationId xmlns:a16="http://schemas.microsoft.com/office/drawing/2014/main" id="{35ADCB1C-6991-99A2-5470-C4014977BEE9}"/>
                </a:ext>
              </a:extLst>
            </p:cNvPr>
            <p:cNvSpPr txBox="1"/>
            <p:nvPr/>
          </p:nvSpPr>
          <p:spPr>
            <a:xfrm>
              <a:off x="8476734"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292" name="TextBox 291">
              <a:extLst>
                <a:ext uri="{FF2B5EF4-FFF2-40B4-BE49-F238E27FC236}">
                  <a16:creationId xmlns:a16="http://schemas.microsoft.com/office/drawing/2014/main" id="{C352AB80-B50A-4CF1-19F7-2B03A01614A4}"/>
                </a:ext>
              </a:extLst>
            </p:cNvPr>
            <p:cNvSpPr txBox="1"/>
            <p:nvPr/>
          </p:nvSpPr>
          <p:spPr>
            <a:xfrm>
              <a:off x="8840722"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293" name="TextBox 292">
              <a:extLst>
                <a:ext uri="{FF2B5EF4-FFF2-40B4-BE49-F238E27FC236}">
                  <a16:creationId xmlns:a16="http://schemas.microsoft.com/office/drawing/2014/main" id="{F66787B8-C267-02CC-2358-289B151B1F2A}"/>
                </a:ext>
              </a:extLst>
            </p:cNvPr>
            <p:cNvSpPr txBox="1"/>
            <p:nvPr/>
          </p:nvSpPr>
          <p:spPr>
            <a:xfrm>
              <a:off x="920471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294" name="TextBox 293">
              <a:extLst>
                <a:ext uri="{FF2B5EF4-FFF2-40B4-BE49-F238E27FC236}">
                  <a16:creationId xmlns:a16="http://schemas.microsoft.com/office/drawing/2014/main" id="{1C41CC14-47F8-1F3D-7814-3C8D042FAA98}"/>
                </a:ext>
              </a:extLst>
            </p:cNvPr>
            <p:cNvSpPr txBox="1"/>
            <p:nvPr/>
          </p:nvSpPr>
          <p:spPr>
            <a:xfrm>
              <a:off x="9568698"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295" name="TextBox 294">
              <a:extLst>
                <a:ext uri="{FF2B5EF4-FFF2-40B4-BE49-F238E27FC236}">
                  <a16:creationId xmlns:a16="http://schemas.microsoft.com/office/drawing/2014/main" id="{CB9AB9E2-7121-5C8B-6464-3A978742F467}"/>
                </a:ext>
              </a:extLst>
            </p:cNvPr>
            <p:cNvSpPr txBox="1"/>
            <p:nvPr/>
          </p:nvSpPr>
          <p:spPr>
            <a:xfrm>
              <a:off x="9932686"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296" name="TextBox 295">
              <a:extLst>
                <a:ext uri="{FF2B5EF4-FFF2-40B4-BE49-F238E27FC236}">
                  <a16:creationId xmlns:a16="http://schemas.microsoft.com/office/drawing/2014/main" id="{9257ED18-1886-1FC6-87B7-F02E6140EF22}"/>
                </a:ext>
              </a:extLst>
            </p:cNvPr>
            <p:cNvSpPr txBox="1"/>
            <p:nvPr/>
          </p:nvSpPr>
          <p:spPr>
            <a:xfrm>
              <a:off x="10296674"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sp>
          <p:nvSpPr>
            <p:cNvPr id="297" name="TextBox 296">
              <a:extLst>
                <a:ext uri="{FF2B5EF4-FFF2-40B4-BE49-F238E27FC236}">
                  <a16:creationId xmlns:a16="http://schemas.microsoft.com/office/drawing/2014/main" id="{822F003B-D061-E434-E9CA-C80863BAFFBB}"/>
                </a:ext>
              </a:extLst>
            </p:cNvPr>
            <p:cNvSpPr txBox="1"/>
            <p:nvPr/>
          </p:nvSpPr>
          <p:spPr>
            <a:xfrm>
              <a:off x="10660662"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298" name="TextBox 297">
              <a:extLst>
                <a:ext uri="{FF2B5EF4-FFF2-40B4-BE49-F238E27FC236}">
                  <a16:creationId xmlns:a16="http://schemas.microsoft.com/office/drawing/2014/main" id="{D7AF079C-E737-6A0E-E4FD-3A0892F4FDA0}"/>
                </a:ext>
              </a:extLst>
            </p:cNvPr>
            <p:cNvSpPr txBox="1"/>
            <p:nvPr/>
          </p:nvSpPr>
          <p:spPr>
            <a:xfrm>
              <a:off x="1102465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30</a:t>
              </a:r>
            </a:p>
          </p:txBody>
        </p:sp>
        <p:sp>
          <p:nvSpPr>
            <p:cNvPr id="299" name="TextBox 298">
              <a:extLst>
                <a:ext uri="{FF2B5EF4-FFF2-40B4-BE49-F238E27FC236}">
                  <a16:creationId xmlns:a16="http://schemas.microsoft.com/office/drawing/2014/main" id="{ACC68FCE-6E7C-7054-7894-7D952F2D77AB}"/>
                </a:ext>
              </a:extLst>
            </p:cNvPr>
            <p:cNvSpPr txBox="1"/>
            <p:nvPr/>
          </p:nvSpPr>
          <p:spPr>
            <a:xfrm>
              <a:off x="11388635"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33</a:t>
              </a:r>
            </a:p>
          </p:txBody>
        </p:sp>
      </p:grpSp>
      <p:sp>
        <p:nvSpPr>
          <p:cNvPr id="300" name="TextBox 299">
            <a:extLst>
              <a:ext uri="{FF2B5EF4-FFF2-40B4-BE49-F238E27FC236}">
                <a16:creationId xmlns:a16="http://schemas.microsoft.com/office/drawing/2014/main" id="{35839A96-20BE-F0CE-CDB4-B3E801A0C0FD}"/>
              </a:ext>
            </a:extLst>
          </p:cNvPr>
          <p:cNvSpPr txBox="1"/>
          <p:nvPr/>
        </p:nvSpPr>
        <p:spPr>
          <a:xfrm rot="16200000">
            <a:off x="6376544" y="1829070"/>
            <a:ext cx="1450816"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PFS</a:t>
            </a:r>
          </a:p>
        </p:txBody>
      </p:sp>
      <p:sp>
        <p:nvSpPr>
          <p:cNvPr id="301" name="TextBox 300">
            <a:extLst>
              <a:ext uri="{FF2B5EF4-FFF2-40B4-BE49-F238E27FC236}">
                <a16:creationId xmlns:a16="http://schemas.microsoft.com/office/drawing/2014/main" id="{1560FEB6-84A4-612A-CD09-8071F600EB45}"/>
              </a:ext>
            </a:extLst>
          </p:cNvPr>
          <p:cNvSpPr txBox="1"/>
          <p:nvPr/>
        </p:nvSpPr>
        <p:spPr>
          <a:xfrm>
            <a:off x="7583188" y="2745343"/>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grpSp>
        <p:nvGrpSpPr>
          <p:cNvPr id="302" name="Group 301">
            <a:extLst>
              <a:ext uri="{FF2B5EF4-FFF2-40B4-BE49-F238E27FC236}">
                <a16:creationId xmlns:a16="http://schemas.microsoft.com/office/drawing/2014/main" id="{F3B61996-8D82-ED7B-1BBE-204DDD1F5DC6}"/>
              </a:ext>
            </a:extLst>
          </p:cNvPr>
          <p:cNvGrpSpPr/>
          <p:nvPr/>
        </p:nvGrpSpPr>
        <p:grpSpPr>
          <a:xfrm>
            <a:off x="6336054" y="3010495"/>
            <a:ext cx="5547625" cy="137396"/>
            <a:chOff x="6217886" y="2865761"/>
            <a:chExt cx="5409574" cy="133977"/>
          </a:xfrm>
        </p:grpSpPr>
        <p:grpSp>
          <p:nvGrpSpPr>
            <p:cNvPr id="303" name="Group 302">
              <a:extLst>
                <a:ext uri="{FF2B5EF4-FFF2-40B4-BE49-F238E27FC236}">
                  <a16:creationId xmlns:a16="http://schemas.microsoft.com/office/drawing/2014/main" id="{5122CBED-B1E7-B59A-2366-D9FACA641A8B}"/>
                </a:ext>
              </a:extLst>
            </p:cNvPr>
            <p:cNvGrpSpPr/>
            <p:nvPr/>
          </p:nvGrpSpPr>
          <p:grpSpPr>
            <a:xfrm>
              <a:off x="7384770" y="2865761"/>
              <a:ext cx="4242690" cy="133977"/>
              <a:chOff x="6770777" y="2799723"/>
              <a:chExt cx="4242690" cy="133977"/>
            </a:xfrm>
          </p:grpSpPr>
          <p:sp>
            <p:nvSpPr>
              <p:cNvPr id="305" name="TextBox 304">
                <a:extLst>
                  <a:ext uri="{FF2B5EF4-FFF2-40B4-BE49-F238E27FC236}">
                    <a16:creationId xmlns:a16="http://schemas.microsoft.com/office/drawing/2014/main" id="{43A232EA-B8A9-E221-F917-660F31D5F392}"/>
                  </a:ext>
                </a:extLst>
              </p:cNvPr>
              <p:cNvSpPr txBox="1"/>
              <p:nvPr/>
            </p:nvSpPr>
            <p:spPr>
              <a:xfrm>
                <a:off x="677077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13</a:t>
                </a:r>
              </a:p>
            </p:txBody>
          </p:sp>
          <p:sp>
            <p:nvSpPr>
              <p:cNvPr id="306" name="TextBox 305">
                <a:extLst>
                  <a:ext uri="{FF2B5EF4-FFF2-40B4-BE49-F238E27FC236}">
                    <a16:creationId xmlns:a16="http://schemas.microsoft.com/office/drawing/2014/main" id="{D326B557-0CFC-3AD1-67CB-171BCDE21EB3}"/>
                  </a:ext>
                </a:extLst>
              </p:cNvPr>
              <p:cNvSpPr txBox="1"/>
              <p:nvPr/>
            </p:nvSpPr>
            <p:spPr>
              <a:xfrm>
                <a:off x="713476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a:t>
                </a:r>
              </a:p>
            </p:txBody>
          </p:sp>
          <p:sp>
            <p:nvSpPr>
              <p:cNvPr id="307" name="TextBox 306">
                <a:extLst>
                  <a:ext uri="{FF2B5EF4-FFF2-40B4-BE49-F238E27FC236}">
                    <a16:creationId xmlns:a16="http://schemas.microsoft.com/office/drawing/2014/main" id="{BA91F623-DD9E-ED95-5D8B-B43A5531B82E}"/>
                  </a:ext>
                </a:extLst>
              </p:cNvPr>
              <p:cNvSpPr txBox="1"/>
              <p:nvPr/>
            </p:nvSpPr>
            <p:spPr>
              <a:xfrm>
                <a:off x="749875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308" name="TextBox 307">
                <a:extLst>
                  <a:ext uri="{FF2B5EF4-FFF2-40B4-BE49-F238E27FC236}">
                    <a16:creationId xmlns:a16="http://schemas.microsoft.com/office/drawing/2014/main" id="{4CAAB70B-4674-2149-04A6-EF502D54A056}"/>
                  </a:ext>
                </a:extLst>
              </p:cNvPr>
              <p:cNvSpPr txBox="1"/>
              <p:nvPr/>
            </p:nvSpPr>
            <p:spPr>
              <a:xfrm>
                <a:off x="786274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10</a:t>
                </a:r>
              </a:p>
            </p:txBody>
          </p:sp>
          <p:sp>
            <p:nvSpPr>
              <p:cNvPr id="309" name="TextBox 308">
                <a:extLst>
                  <a:ext uri="{FF2B5EF4-FFF2-40B4-BE49-F238E27FC236}">
                    <a16:creationId xmlns:a16="http://schemas.microsoft.com/office/drawing/2014/main" id="{45B5D2AC-2E17-F612-6E12-199191D2E7C1}"/>
                  </a:ext>
                </a:extLst>
              </p:cNvPr>
              <p:cNvSpPr txBox="1"/>
              <p:nvPr/>
            </p:nvSpPr>
            <p:spPr>
              <a:xfrm>
                <a:off x="822672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10</a:t>
                </a:r>
              </a:p>
            </p:txBody>
          </p:sp>
          <p:sp>
            <p:nvSpPr>
              <p:cNvPr id="310" name="TextBox 309">
                <a:extLst>
                  <a:ext uri="{FF2B5EF4-FFF2-40B4-BE49-F238E27FC236}">
                    <a16:creationId xmlns:a16="http://schemas.microsoft.com/office/drawing/2014/main" id="{55C7181E-D93D-6F35-3B39-1101A9CE776E}"/>
                  </a:ext>
                </a:extLst>
              </p:cNvPr>
              <p:cNvSpPr txBox="1"/>
              <p:nvPr/>
            </p:nvSpPr>
            <p:spPr>
              <a:xfrm>
                <a:off x="859071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9</a:t>
                </a:r>
              </a:p>
            </p:txBody>
          </p:sp>
          <p:sp>
            <p:nvSpPr>
              <p:cNvPr id="311" name="TextBox 310">
                <a:extLst>
                  <a:ext uri="{FF2B5EF4-FFF2-40B4-BE49-F238E27FC236}">
                    <a16:creationId xmlns:a16="http://schemas.microsoft.com/office/drawing/2014/main" id="{585EB9DB-F725-8191-4AF4-27E3072F259F}"/>
                  </a:ext>
                </a:extLst>
              </p:cNvPr>
              <p:cNvSpPr txBox="1"/>
              <p:nvPr/>
            </p:nvSpPr>
            <p:spPr>
              <a:xfrm>
                <a:off x="895470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a:t>
                </a:r>
              </a:p>
            </p:txBody>
          </p:sp>
          <p:sp>
            <p:nvSpPr>
              <p:cNvPr id="312" name="TextBox 311">
                <a:extLst>
                  <a:ext uri="{FF2B5EF4-FFF2-40B4-BE49-F238E27FC236}">
                    <a16:creationId xmlns:a16="http://schemas.microsoft.com/office/drawing/2014/main" id="{D12C0B2E-B8B3-B0A6-3DD7-B35A85585957}"/>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313" name="TextBox 312">
                <a:extLst>
                  <a:ext uri="{FF2B5EF4-FFF2-40B4-BE49-F238E27FC236}">
                    <a16:creationId xmlns:a16="http://schemas.microsoft.com/office/drawing/2014/main" id="{9E20FCC5-048F-B8FE-C8B9-D4D12AF25B43}"/>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314" name="TextBox 313">
                <a:extLst>
                  <a:ext uri="{FF2B5EF4-FFF2-40B4-BE49-F238E27FC236}">
                    <a16:creationId xmlns:a16="http://schemas.microsoft.com/office/drawing/2014/main" id="{41033F04-ED88-7E49-ADEF-09DC65C6FF6C}"/>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315" name="TextBox 314">
                <a:extLst>
                  <a:ext uri="{FF2B5EF4-FFF2-40B4-BE49-F238E27FC236}">
                    <a16:creationId xmlns:a16="http://schemas.microsoft.com/office/drawing/2014/main" id="{71E1DCA6-CAB6-824F-AAC2-BC123BBBDFA1}"/>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316" name="TextBox 315">
                <a:extLst>
                  <a:ext uri="{FF2B5EF4-FFF2-40B4-BE49-F238E27FC236}">
                    <a16:creationId xmlns:a16="http://schemas.microsoft.com/office/drawing/2014/main" id="{45454B57-89A4-E847-236E-4BFBF6768145}"/>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304" name="TextBox 303">
              <a:extLst>
                <a:ext uri="{FF2B5EF4-FFF2-40B4-BE49-F238E27FC236}">
                  <a16:creationId xmlns:a16="http://schemas.microsoft.com/office/drawing/2014/main" id="{5C96E9E6-5629-B78B-25F5-C2966D0AACDA}"/>
                </a:ext>
              </a:extLst>
            </p:cNvPr>
            <p:cNvSpPr txBox="1"/>
            <p:nvPr/>
          </p:nvSpPr>
          <p:spPr>
            <a:xfrm>
              <a:off x="6217886" y="2865761"/>
              <a:ext cx="1357752"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27" normalizeH="0" baseline="0" noProof="0">
                  <a:ln>
                    <a:noFill/>
                  </a:ln>
                  <a:solidFill>
                    <a:srgbClr val="3F4444"/>
                  </a:solidFill>
                  <a:effectLst/>
                  <a:uLnTx/>
                  <a:uFillTx/>
                  <a:latin typeface="Arial"/>
                  <a:ea typeface="+mn-ea"/>
                  <a:cs typeface="+mn-cs"/>
                </a:rPr>
                <a:t>Endometrial cancer: IHC 3+</a:t>
              </a:r>
            </a:p>
          </p:txBody>
        </p:sp>
      </p:grpSp>
      <p:grpSp>
        <p:nvGrpSpPr>
          <p:cNvPr id="317" name="Group 316">
            <a:extLst>
              <a:ext uri="{FF2B5EF4-FFF2-40B4-BE49-F238E27FC236}">
                <a16:creationId xmlns:a16="http://schemas.microsoft.com/office/drawing/2014/main" id="{55982140-7FF8-9FC8-DBD1-7637D1A28F35}"/>
              </a:ext>
            </a:extLst>
          </p:cNvPr>
          <p:cNvGrpSpPr/>
          <p:nvPr/>
        </p:nvGrpSpPr>
        <p:grpSpPr>
          <a:xfrm>
            <a:off x="6336052" y="3143025"/>
            <a:ext cx="5547632" cy="137399"/>
            <a:chOff x="6217880" y="3047528"/>
            <a:chExt cx="5409580" cy="133979"/>
          </a:xfrm>
        </p:grpSpPr>
        <p:grpSp>
          <p:nvGrpSpPr>
            <p:cNvPr id="318" name="Group 317">
              <a:extLst>
                <a:ext uri="{FF2B5EF4-FFF2-40B4-BE49-F238E27FC236}">
                  <a16:creationId xmlns:a16="http://schemas.microsoft.com/office/drawing/2014/main" id="{038C512F-4B50-7AD3-F25F-ECF05CF8809D}"/>
                </a:ext>
              </a:extLst>
            </p:cNvPr>
            <p:cNvGrpSpPr/>
            <p:nvPr/>
          </p:nvGrpSpPr>
          <p:grpSpPr>
            <a:xfrm>
              <a:off x="7384770" y="3047530"/>
              <a:ext cx="4242690" cy="133977"/>
              <a:chOff x="6770777" y="2799723"/>
              <a:chExt cx="4242690" cy="133977"/>
            </a:xfrm>
          </p:grpSpPr>
          <p:sp>
            <p:nvSpPr>
              <p:cNvPr id="320" name="TextBox 319">
                <a:extLst>
                  <a:ext uri="{FF2B5EF4-FFF2-40B4-BE49-F238E27FC236}">
                    <a16:creationId xmlns:a16="http://schemas.microsoft.com/office/drawing/2014/main" id="{423AE997-A2C9-F860-A44B-D367A49D3A7A}"/>
                  </a:ext>
                </a:extLst>
              </p:cNvPr>
              <p:cNvSpPr txBox="1"/>
              <p:nvPr/>
            </p:nvSpPr>
            <p:spPr>
              <a:xfrm>
                <a:off x="677077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17</a:t>
                </a:r>
              </a:p>
            </p:txBody>
          </p:sp>
          <p:sp>
            <p:nvSpPr>
              <p:cNvPr id="321" name="TextBox 320">
                <a:extLst>
                  <a:ext uri="{FF2B5EF4-FFF2-40B4-BE49-F238E27FC236}">
                    <a16:creationId xmlns:a16="http://schemas.microsoft.com/office/drawing/2014/main" id="{82542740-CB84-567B-EFB2-661E2AF19D00}"/>
                  </a:ext>
                </a:extLst>
              </p:cNvPr>
              <p:cNvSpPr txBox="1"/>
              <p:nvPr/>
            </p:nvSpPr>
            <p:spPr>
              <a:xfrm>
                <a:off x="713476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14</a:t>
                </a:r>
              </a:p>
            </p:txBody>
          </p:sp>
          <p:sp>
            <p:nvSpPr>
              <p:cNvPr id="322" name="TextBox 321">
                <a:extLst>
                  <a:ext uri="{FF2B5EF4-FFF2-40B4-BE49-F238E27FC236}">
                    <a16:creationId xmlns:a16="http://schemas.microsoft.com/office/drawing/2014/main" id="{C41D04B7-2D7E-C02F-DCF6-D0E25B77B69C}"/>
                  </a:ext>
                </a:extLst>
              </p:cNvPr>
              <p:cNvSpPr txBox="1"/>
              <p:nvPr/>
            </p:nvSpPr>
            <p:spPr>
              <a:xfrm>
                <a:off x="749875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323" name="TextBox 322">
                <a:extLst>
                  <a:ext uri="{FF2B5EF4-FFF2-40B4-BE49-F238E27FC236}">
                    <a16:creationId xmlns:a16="http://schemas.microsoft.com/office/drawing/2014/main" id="{41ABA22C-A626-7E82-B4D4-C3D4B3BE6676}"/>
                  </a:ext>
                </a:extLst>
              </p:cNvPr>
              <p:cNvSpPr txBox="1"/>
              <p:nvPr/>
            </p:nvSpPr>
            <p:spPr>
              <a:xfrm>
                <a:off x="786274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a:t>
                </a:r>
              </a:p>
            </p:txBody>
          </p:sp>
          <p:sp>
            <p:nvSpPr>
              <p:cNvPr id="324" name="TextBox 323">
                <a:extLst>
                  <a:ext uri="{FF2B5EF4-FFF2-40B4-BE49-F238E27FC236}">
                    <a16:creationId xmlns:a16="http://schemas.microsoft.com/office/drawing/2014/main" id="{03317802-3D4C-C134-DEF2-02D4AD3FA3CA}"/>
                  </a:ext>
                </a:extLst>
              </p:cNvPr>
              <p:cNvSpPr txBox="1"/>
              <p:nvPr/>
            </p:nvSpPr>
            <p:spPr>
              <a:xfrm>
                <a:off x="822672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325" name="TextBox 324">
                <a:extLst>
                  <a:ext uri="{FF2B5EF4-FFF2-40B4-BE49-F238E27FC236}">
                    <a16:creationId xmlns:a16="http://schemas.microsoft.com/office/drawing/2014/main" id="{B3987DD0-96D9-744A-F10E-91C6CE6C48FA}"/>
                  </a:ext>
                </a:extLst>
              </p:cNvPr>
              <p:cNvSpPr txBox="1"/>
              <p:nvPr/>
            </p:nvSpPr>
            <p:spPr>
              <a:xfrm>
                <a:off x="859071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326" name="TextBox 325">
                <a:extLst>
                  <a:ext uri="{FF2B5EF4-FFF2-40B4-BE49-F238E27FC236}">
                    <a16:creationId xmlns:a16="http://schemas.microsoft.com/office/drawing/2014/main" id="{332120BE-16E3-4D53-DE20-08E7C4EC84E0}"/>
                  </a:ext>
                </a:extLst>
              </p:cNvPr>
              <p:cNvSpPr txBox="1"/>
              <p:nvPr/>
            </p:nvSpPr>
            <p:spPr>
              <a:xfrm>
                <a:off x="895470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a:t>
                </a:r>
              </a:p>
            </p:txBody>
          </p:sp>
          <p:sp>
            <p:nvSpPr>
              <p:cNvPr id="327" name="TextBox 326">
                <a:extLst>
                  <a:ext uri="{FF2B5EF4-FFF2-40B4-BE49-F238E27FC236}">
                    <a16:creationId xmlns:a16="http://schemas.microsoft.com/office/drawing/2014/main" id="{F9217F08-4FA3-F6C8-FEE3-4FE037D0A91F}"/>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a:t>
                </a:r>
              </a:p>
            </p:txBody>
          </p:sp>
          <p:sp>
            <p:nvSpPr>
              <p:cNvPr id="328" name="TextBox 327">
                <a:extLst>
                  <a:ext uri="{FF2B5EF4-FFF2-40B4-BE49-F238E27FC236}">
                    <a16:creationId xmlns:a16="http://schemas.microsoft.com/office/drawing/2014/main" id="{189A2686-69F3-EEE5-3C29-4E33D1FCA0A9}"/>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329" name="TextBox 328">
                <a:extLst>
                  <a:ext uri="{FF2B5EF4-FFF2-40B4-BE49-F238E27FC236}">
                    <a16:creationId xmlns:a16="http://schemas.microsoft.com/office/drawing/2014/main" id="{27488A07-FFC7-9746-FA95-7E1295C9D582}"/>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330" name="TextBox 329">
                <a:extLst>
                  <a:ext uri="{FF2B5EF4-FFF2-40B4-BE49-F238E27FC236}">
                    <a16:creationId xmlns:a16="http://schemas.microsoft.com/office/drawing/2014/main" id="{8C2B346A-483F-B5C4-7ED9-F796532A4DD3}"/>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331" name="TextBox 330">
                <a:extLst>
                  <a:ext uri="{FF2B5EF4-FFF2-40B4-BE49-F238E27FC236}">
                    <a16:creationId xmlns:a16="http://schemas.microsoft.com/office/drawing/2014/main" id="{9283AA9D-6C88-6E6A-0811-DDBECB7750EB}"/>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319" name="TextBox 318">
              <a:extLst>
                <a:ext uri="{FF2B5EF4-FFF2-40B4-BE49-F238E27FC236}">
                  <a16:creationId xmlns:a16="http://schemas.microsoft.com/office/drawing/2014/main" id="{0356EA23-FF59-FEE9-C62F-FF2588FBB4A8}"/>
                </a:ext>
              </a:extLst>
            </p:cNvPr>
            <p:cNvSpPr txBox="1"/>
            <p:nvPr/>
          </p:nvSpPr>
          <p:spPr>
            <a:xfrm>
              <a:off x="6217880" y="3047528"/>
              <a:ext cx="1357751" cy="13397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27" normalizeH="0" baseline="0" noProof="0">
                  <a:ln>
                    <a:noFill/>
                  </a:ln>
                  <a:solidFill>
                    <a:srgbClr val="3F4444"/>
                  </a:solidFill>
                  <a:effectLst/>
                  <a:uLnTx/>
                  <a:uFillTx/>
                  <a:latin typeface="Arial"/>
                  <a:ea typeface="+mn-ea"/>
                  <a:cs typeface="+mn-cs"/>
                </a:rPr>
                <a:t>Endometrial cancer: IHC 2+</a:t>
              </a:r>
            </a:p>
          </p:txBody>
        </p:sp>
      </p:grpSp>
      <p:grpSp>
        <p:nvGrpSpPr>
          <p:cNvPr id="332" name="Group 331">
            <a:extLst>
              <a:ext uri="{FF2B5EF4-FFF2-40B4-BE49-F238E27FC236}">
                <a16:creationId xmlns:a16="http://schemas.microsoft.com/office/drawing/2014/main" id="{4974C71D-1E1E-1940-86F2-B6117846F139}"/>
              </a:ext>
            </a:extLst>
          </p:cNvPr>
          <p:cNvGrpSpPr/>
          <p:nvPr/>
        </p:nvGrpSpPr>
        <p:grpSpPr>
          <a:xfrm>
            <a:off x="6336053" y="3275529"/>
            <a:ext cx="5547626" cy="137396"/>
            <a:chOff x="6217885" y="3229299"/>
            <a:chExt cx="5409575" cy="133977"/>
          </a:xfrm>
        </p:grpSpPr>
        <p:grpSp>
          <p:nvGrpSpPr>
            <p:cNvPr id="333" name="Group 332">
              <a:extLst>
                <a:ext uri="{FF2B5EF4-FFF2-40B4-BE49-F238E27FC236}">
                  <a16:creationId xmlns:a16="http://schemas.microsoft.com/office/drawing/2014/main" id="{A61123E5-E853-96E0-CA51-4FE4BD348BE9}"/>
                </a:ext>
              </a:extLst>
            </p:cNvPr>
            <p:cNvGrpSpPr/>
            <p:nvPr/>
          </p:nvGrpSpPr>
          <p:grpSpPr>
            <a:xfrm>
              <a:off x="7384770" y="3229299"/>
              <a:ext cx="4242690" cy="133977"/>
              <a:chOff x="6770777" y="2799723"/>
              <a:chExt cx="4242690" cy="133977"/>
            </a:xfrm>
          </p:grpSpPr>
          <p:sp>
            <p:nvSpPr>
              <p:cNvPr id="335" name="TextBox 334">
                <a:extLst>
                  <a:ext uri="{FF2B5EF4-FFF2-40B4-BE49-F238E27FC236}">
                    <a16:creationId xmlns:a16="http://schemas.microsoft.com/office/drawing/2014/main" id="{CEA07FAB-14CA-F323-86B7-E85C0958E438}"/>
                  </a:ext>
                </a:extLst>
              </p:cNvPr>
              <p:cNvSpPr txBox="1"/>
              <p:nvPr/>
            </p:nvSpPr>
            <p:spPr>
              <a:xfrm>
                <a:off x="677077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40</a:t>
                </a:r>
              </a:p>
            </p:txBody>
          </p:sp>
          <p:sp>
            <p:nvSpPr>
              <p:cNvPr id="336" name="TextBox 335">
                <a:extLst>
                  <a:ext uri="{FF2B5EF4-FFF2-40B4-BE49-F238E27FC236}">
                    <a16:creationId xmlns:a16="http://schemas.microsoft.com/office/drawing/2014/main" id="{7D2DDE28-A83C-0AE6-ECA8-2A32BEDE567A}"/>
                  </a:ext>
                </a:extLst>
              </p:cNvPr>
              <p:cNvSpPr txBox="1"/>
              <p:nvPr/>
            </p:nvSpPr>
            <p:spPr>
              <a:xfrm>
                <a:off x="713476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31</a:t>
                </a:r>
              </a:p>
            </p:txBody>
          </p:sp>
          <p:sp>
            <p:nvSpPr>
              <p:cNvPr id="337" name="TextBox 336">
                <a:extLst>
                  <a:ext uri="{FF2B5EF4-FFF2-40B4-BE49-F238E27FC236}">
                    <a16:creationId xmlns:a16="http://schemas.microsoft.com/office/drawing/2014/main" id="{CA216C79-7011-77EE-1675-398C1B4B3FB1}"/>
                  </a:ext>
                </a:extLst>
              </p:cNvPr>
              <p:cNvSpPr txBox="1"/>
              <p:nvPr/>
            </p:nvSpPr>
            <p:spPr>
              <a:xfrm>
                <a:off x="749875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27</a:t>
                </a:r>
              </a:p>
            </p:txBody>
          </p:sp>
          <p:sp>
            <p:nvSpPr>
              <p:cNvPr id="338" name="TextBox 337">
                <a:extLst>
                  <a:ext uri="{FF2B5EF4-FFF2-40B4-BE49-F238E27FC236}">
                    <a16:creationId xmlns:a16="http://schemas.microsoft.com/office/drawing/2014/main" id="{03B4B218-76CF-13E9-E756-302B407E1F98}"/>
                  </a:ext>
                </a:extLst>
              </p:cNvPr>
              <p:cNvSpPr txBox="1"/>
              <p:nvPr/>
            </p:nvSpPr>
            <p:spPr>
              <a:xfrm>
                <a:off x="786274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21</a:t>
                </a:r>
              </a:p>
            </p:txBody>
          </p:sp>
          <p:sp>
            <p:nvSpPr>
              <p:cNvPr id="339" name="TextBox 338">
                <a:extLst>
                  <a:ext uri="{FF2B5EF4-FFF2-40B4-BE49-F238E27FC236}">
                    <a16:creationId xmlns:a16="http://schemas.microsoft.com/office/drawing/2014/main" id="{873DD609-5D2B-ABAC-F060-636C648BDF26}"/>
                  </a:ext>
                </a:extLst>
              </p:cNvPr>
              <p:cNvSpPr txBox="1"/>
              <p:nvPr/>
            </p:nvSpPr>
            <p:spPr>
              <a:xfrm>
                <a:off x="822672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17</a:t>
                </a:r>
              </a:p>
            </p:txBody>
          </p:sp>
          <p:sp>
            <p:nvSpPr>
              <p:cNvPr id="340" name="TextBox 339">
                <a:extLst>
                  <a:ext uri="{FF2B5EF4-FFF2-40B4-BE49-F238E27FC236}">
                    <a16:creationId xmlns:a16="http://schemas.microsoft.com/office/drawing/2014/main" id="{3CD7F4F9-D0E2-6296-D9D3-3A6041A64D08}"/>
                  </a:ext>
                </a:extLst>
              </p:cNvPr>
              <p:cNvSpPr txBox="1"/>
              <p:nvPr/>
            </p:nvSpPr>
            <p:spPr>
              <a:xfrm>
                <a:off x="859071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16</a:t>
                </a:r>
              </a:p>
            </p:txBody>
          </p:sp>
          <p:sp>
            <p:nvSpPr>
              <p:cNvPr id="341" name="TextBox 340">
                <a:extLst>
                  <a:ext uri="{FF2B5EF4-FFF2-40B4-BE49-F238E27FC236}">
                    <a16:creationId xmlns:a16="http://schemas.microsoft.com/office/drawing/2014/main" id="{B4B5BFBA-E9FF-735E-F0CF-2D04D2200868}"/>
                  </a:ext>
                </a:extLst>
              </p:cNvPr>
              <p:cNvSpPr txBox="1"/>
              <p:nvPr/>
            </p:nvSpPr>
            <p:spPr>
              <a:xfrm>
                <a:off x="895470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14</a:t>
                </a:r>
              </a:p>
            </p:txBody>
          </p:sp>
          <p:sp>
            <p:nvSpPr>
              <p:cNvPr id="342" name="TextBox 341">
                <a:extLst>
                  <a:ext uri="{FF2B5EF4-FFF2-40B4-BE49-F238E27FC236}">
                    <a16:creationId xmlns:a16="http://schemas.microsoft.com/office/drawing/2014/main" id="{4DC4A86E-7369-D54A-5D6E-DFAD0B870314}"/>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a:t>
                </a:r>
              </a:p>
            </p:txBody>
          </p:sp>
          <p:sp>
            <p:nvSpPr>
              <p:cNvPr id="343" name="TextBox 342">
                <a:extLst>
                  <a:ext uri="{FF2B5EF4-FFF2-40B4-BE49-F238E27FC236}">
                    <a16:creationId xmlns:a16="http://schemas.microsoft.com/office/drawing/2014/main" id="{19EB3A05-2B92-DD51-9430-84CBBDE91516}"/>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a:t>
                </a:r>
              </a:p>
            </p:txBody>
          </p:sp>
          <p:sp>
            <p:nvSpPr>
              <p:cNvPr id="344" name="TextBox 343">
                <a:extLst>
                  <a:ext uri="{FF2B5EF4-FFF2-40B4-BE49-F238E27FC236}">
                    <a16:creationId xmlns:a16="http://schemas.microsoft.com/office/drawing/2014/main" id="{FAE9C951-3C61-17CC-F58C-0EE340CADDDC}"/>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345" name="TextBox 344">
                <a:extLst>
                  <a:ext uri="{FF2B5EF4-FFF2-40B4-BE49-F238E27FC236}">
                    <a16:creationId xmlns:a16="http://schemas.microsoft.com/office/drawing/2014/main" id="{47D434F1-42EC-E094-E888-8C58EB775F93}"/>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346" name="TextBox 345">
                <a:extLst>
                  <a:ext uri="{FF2B5EF4-FFF2-40B4-BE49-F238E27FC236}">
                    <a16:creationId xmlns:a16="http://schemas.microsoft.com/office/drawing/2014/main" id="{A0300985-0796-74E3-C541-318C87B101F9}"/>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sp>
          <p:nvSpPr>
            <p:cNvPr id="334" name="TextBox 333">
              <a:extLst>
                <a:ext uri="{FF2B5EF4-FFF2-40B4-BE49-F238E27FC236}">
                  <a16:creationId xmlns:a16="http://schemas.microsoft.com/office/drawing/2014/main" id="{6FA3CB2D-A956-272B-8E19-8048471AF25F}"/>
                </a:ext>
              </a:extLst>
            </p:cNvPr>
            <p:cNvSpPr txBox="1"/>
            <p:nvPr/>
          </p:nvSpPr>
          <p:spPr>
            <a:xfrm>
              <a:off x="6217885" y="3229299"/>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27" normalizeH="0" baseline="0" noProof="0">
                  <a:ln>
                    <a:noFill/>
                  </a:ln>
                  <a:solidFill>
                    <a:srgbClr val="3F4444"/>
                  </a:solidFill>
                  <a:effectLst/>
                  <a:uLnTx/>
                  <a:uFillTx/>
                  <a:latin typeface="Arial"/>
                  <a:ea typeface="+mn-ea"/>
                  <a:cs typeface="+mn-cs"/>
                </a:rPr>
                <a:t>Endometrial cancer: Total</a:t>
              </a:r>
            </a:p>
          </p:txBody>
        </p:sp>
      </p:grpSp>
      <p:sp>
        <p:nvSpPr>
          <p:cNvPr id="347" name="TextBox 346">
            <a:extLst>
              <a:ext uri="{FF2B5EF4-FFF2-40B4-BE49-F238E27FC236}">
                <a16:creationId xmlns:a16="http://schemas.microsoft.com/office/drawing/2014/main" id="{17E368C5-6E7F-46CE-3E30-652DBCA2D2E2}"/>
              </a:ext>
            </a:extLst>
          </p:cNvPr>
          <p:cNvSpPr txBox="1"/>
          <p:nvPr/>
        </p:nvSpPr>
        <p:spPr>
          <a:xfrm>
            <a:off x="6336049" y="2696283"/>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No. of patients</a:t>
            </a:r>
            <a:br>
              <a:rPr kumimoji="0" lang="en-GB" sz="800" b="0" i="0" u="none" strike="noStrike" kern="1200" cap="none" spc="0" normalizeH="0" baseline="0" noProof="0">
                <a:ln>
                  <a:noFill/>
                </a:ln>
                <a:solidFill>
                  <a:srgbClr val="3F4444"/>
                </a:solidFill>
                <a:effectLst/>
                <a:uLnTx/>
                <a:uFillTx/>
                <a:latin typeface="Arial"/>
                <a:ea typeface="+mn-ea"/>
                <a:cs typeface="+mn-cs"/>
              </a:rPr>
            </a:br>
            <a:r>
              <a:rPr kumimoji="0" lang="en-GB" sz="800" b="0" i="0" u="none" strike="noStrike" kern="1200" cap="none" spc="0" normalizeH="0" baseline="0" noProof="0">
                <a:ln>
                  <a:noFill/>
                </a:ln>
                <a:solidFill>
                  <a:srgbClr val="3F4444"/>
                </a:solidFill>
                <a:effectLst/>
                <a:uLnTx/>
                <a:uFillTx/>
                <a:latin typeface="Arial"/>
                <a:ea typeface="+mn-ea"/>
                <a:cs typeface="+mn-cs"/>
              </a:rPr>
              <a:t>at risk</a:t>
            </a:r>
          </a:p>
        </p:txBody>
      </p:sp>
      <p:grpSp>
        <p:nvGrpSpPr>
          <p:cNvPr id="583" name="Group 582">
            <a:extLst>
              <a:ext uri="{FF2B5EF4-FFF2-40B4-BE49-F238E27FC236}">
                <a16:creationId xmlns:a16="http://schemas.microsoft.com/office/drawing/2014/main" id="{9CF22B0C-C5AE-E370-6708-33319661D6B2}"/>
              </a:ext>
            </a:extLst>
          </p:cNvPr>
          <p:cNvGrpSpPr/>
          <p:nvPr/>
        </p:nvGrpSpPr>
        <p:grpSpPr>
          <a:xfrm>
            <a:off x="10149674" y="1258199"/>
            <a:ext cx="1899760" cy="464194"/>
            <a:chOff x="7597737" y="922164"/>
            <a:chExt cx="1424819" cy="348145"/>
          </a:xfrm>
        </p:grpSpPr>
        <p:grpSp>
          <p:nvGrpSpPr>
            <p:cNvPr id="348" name="Group 347">
              <a:extLst>
                <a:ext uri="{FF2B5EF4-FFF2-40B4-BE49-F238E27FC236}">
                  <a16:creationId xmlns:a16="http://schemas.microsoft.com/office/drawing/2014/main" id="{7E272B71-8CF0-E621-9CBB-64B8AD886472}"/>
                </a:ext>
              </a:extLst>
            </p:cNvPr>
            <p:cNvGrpSpPr/>
            <p:nvPr/>
          </p:nvGrpSpPr>
          <p:grpSpPr>
            <a:xfrm>
              <a:off x="7597737" y="1006837"/>
              <a:ext cx="1424819" cy="263472"/>
              <a:chOff x="9936607" y="1267153"/>
              <a:chExt cx="1852485" cy="342554"/>
            </a:xfrm>
          </p:grpSpPr>
          <p:sp>
            <p:nvSpPr>
              <p:cNvPr id="349" name="TextBox 348">
                <a:extLst>
                  <a:ext uri="{FF2B5EF4-FFF2-40B4-BE49-F238E27FC236}">
                    <a16:creationId xmlns:a16="http://schemas.microsoft.com/office/drawing/2014/main" id="{878130B2-913E-8659-78CE-D1C59F55E794}"/>
                  </a:ext>
                </a:extLst>
              </p:cNvPr>
              <p:cNvSpPr txBox="1"/>
              <p:nvPr/>
            </p:nvSpPr>
            <p:spPr>
              <a:xfrm>
                <a:off x="10093544" y="1267153"/>
                <a:ext cx="1687194"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Endometrial cancer: IHC 3+ </a:t>
                </a:r>
                <a:r>
                  <a:rPr kumimoji="0" lang="it-IT" sz="667" b="1" i="0" u="none" strike="noStrike" kern="1200" cap="none" spc="0" normalizeH="0" baseline="0" noProof="0">
                    <a:ln>
                      <a:noFill/>
                    </a:ln>
                    <a:solidFill>
                      <a:srgbClr val="3F4444"/>
                    </a:solidFill>
                    <a:effectLst/>
                    <a:uLnTx/>
                    <a:uFillTx/>
                    <a:latin typeface="Arial"/>
                    <a:ea typeface="+mn-ea"/>
                    <a:cs typeface="+mn-cs"/>
                  </a:rPr>
                  <a:t>NR</a:t>
                </a:r>
                <a:r>
                  <a:rPr kumimoji="0" lang="it-IT" sz="667" b="0" i="0" u="none" strike="noStrike" kern="1200" cap="none" spc="0" normalizeH="0" baseline="0" noProof="0">
                    <a:ln>
                      <a:noFill/>
                    </a:ln>
                    <a:solidFill>
                      <a:srgbClr val="3F4444"/>
                    </a:solidFill>
                    <a:effectLst/>
                    <a:uLnTx/>
                    <a:uFillTx/>
                    <a:latin typeface="Arial"/>
                    <a:ea typeface="+mn-ea"/>
                    <a:cs typeface="+mn-cs"/>
                  </a:rPr>
                  <a:t> (7.3-NR)</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350" name="TextBox 349">
                <a:extLst>
                  <a:ext uri="{FF2B5EF4-FFF2-40B4-BE49-F238E27FC236}">
                    <a16:creationId xmlns:a16="http://schemas.microsoft.com/office/drawing/2014/main" id="{6542C8EA-160A-6627-A102-9A905F9980F8}"/>
                  </a:ext>
                </a:extLst>
              </p:cNvPr>
              <p:cNvSpPr txBox="1"/>
              <p:nvPr/>
            </p:nvSpPr>
            <p:spPr>
              <a:xfrm>
                <a:off x="10093545" y="1384221"/>
                <a:ext cx="1695547"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Endometrial cancer: IHC 2+ </a:t>
                </a:r>
                <a:r>
                  <a:rPr kumimoji="0" lang="it-IT" sz="667" b="1" i="0" u="none" strike="noStrike" kern="1200" cap="none" spc="0" normalizeH="0" baseline="0" noProof="0">
                    <a:ln>
                      <a:noFill/>
                    </a:ln>
                    <a:solidFill>
                      <a:srgbClr val="3F4444"/>
                    </a:solidFill>
                    <a:effectLst/>
                    <a:uLnTx/>
                    <a:uFillTx/>
                    <a:latin typeface="Arial"/>
                    <a:ea typeface="+mn-ea"/>
                    <a:cs typeface="+mn-cs"/>
                  </a:rPr>
                  <a:t>8.5</a:t>
                </a:r>
                <a:r>
                  <a:rPr kumimoji="0" lang="it-IT" sz="667" b="0" i="0" u="none" strike="noStrike" kern="1200" cap="none" spc="0" normalizeH="0" baseline="0" noProof="0">
                    <a:ln>
                      <a:noFill/>
                    </a:ln>
                    <a:solidFill>
                      <a:srgbClr val="3F4444"/>
                    </a:solidFill>
                    <a:effectLst/>
                    <a:uLnTx/>
                    <a:uFillTx/>
                    <a:latin typeface="Arial"/>
                    <a:ea typeface="+mn-ea"/>
                    <a:cs typeface="+mn-cs"/>
                  </a:rPr>
                  <a:t> (4.6-15.1)</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351" name="TextBox 350">
                <a:extLst>
                  <a:ext uri="{FF2B5EF4-FFF2-40B4-BE49-F238E27FC236}">
                    <a16:creationId xmlns:a16="http://schemas.microsoft.com/office/drawing/2014/main" id="{A633BA77-571B-6919-56ED-FC7C3E7A4155}"/>
                  </a:ext>
                </a:extLst>
              </p:cNvPr>
              <p:cNvSpPr txBox="1"/>
              <p:nvPr/>
            </p:nvSpPr>
            <p:spPr>
              <a:xfrm>
                <a:off x="10093543" y="1501291"/>
                <a:ext cx="1695543"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Endometrial cancer: Total </a:t>
                </a:r>
                <a:r>
                  <a:rPr kumimoji="0" lang="en-GB" sz="667" b="1" i="0" u="none" strike="noStrike" kern="1200" cap="none" spc="0" normalizeH="0" baseline="0" noProof="0">
                    <a:ln>
                      <a:noFill/>
                    </a:ln>
                    <a:solidFill>
                      <a:srgbClr val="3F4444"/>
                    </a:solidFill>
                    <a:effectLst/>
                    <a:uLnTx/>
                    <a:uFillTx/>
                    <a:latin typeface="Arial"/>
                    <a:ea typeface="+mn-ea"/>
                    <a:cs typeface="+mn-cs"/>
                  </a:rPr>
                  <a:t>11.1</a:t>
                </a:r>
                <a:r>
                  <a:rPr kumimoji="0" lang="en-GB" sz="667" b="0" i="0" u="none" strike="noStrike" kern="1200" cap="none" spc="0" normalizeH="0" baseline="0" noProof="0">
                    <a:ln>
                      <a:noFill/>
                    </a:ln>
                    <a:solidFill>
                      <a:srgbClr val="3F4444"/>
                    </a:solidFill>
                    <a:effectLst/>
                    <a:uLnTx/>
                    <a:uFillTx/>
                    <a:latin typeface="Arial"/>
                    <a:ea typeface="+mn-ea"/>
                    <a:cs typeface="+mn-cs"/>
                  </a:rPr>
                  <a:t> (7.1-NR)</a:t>
                </a:r>
              </a:p>
            </p:txBody>
          </p:sp>
          <p:grpSp>
            <p:nvGrpSpPr>
              <p:cNvPr id="352" name="Group 351">
                <a:extLst>
                  <a:ext uri="{FF2B5EF4-FFF2-40B4-BE49-F238E27FC236}">
                    <a16:creationId xmlns:a16="http://schemas.microsoft.com/office/drawing/2014/main" id="{A197E2CF-DD7A-1C98-E93E-422534DBFAF0}"/>
                  </a:ext>
                </a:extLst>
              </p:cNvPr>
              <p:cNvGrpSpPr/>
              <p:nvPr/>
            </p:nvGrpSpPr>
            <p:grpSpPr>
              <a:xfrm>
                <a:off x="9936607" y="1298501"/>
                <a:ext cx="148431" cy="45720"/>
                <a:chOff x="10275094" y="1292642"/>
                <a:chExt cx="148431" cy="45720"/>
              </a:xfrm>
            </p:grpSpPr>
            <p:cxnSp>
              <p:nvCxnSpPr>
                <p:cNvPr id="359" name="Straight Connector 358">
                  <a:extLst>
                    <a:ext uri="{FF2B5EF4-FFF2-40B4-BE49-F238E27FC236}">
                      <a16:creationId xmlns:a16="http://schemas.microsoft.com/office/drawing/2014/main" id="{3CB625A6-8FAE-4747-DC9D-FD946FAD9FB9}"/>
                    </a:ext>
                  </a:extLst>
                </p:cNvPr>
                <p:cNvCxnSpPr>
                  <a:cxnSpLocks/>
                </p:cNvCxnSpPr>
                <p:nvPr/>
              </p:nvCxnSpPr>
              <p:spPr>
                <a:xfrm>
                  <a:off x="10275094" y="1315502"/>
                  <a:ext cx="148431" cy="0"/>
                </a:xfrm>
                <a:prstGeom prst="line">
                  <a:avLst/>
                </a:prstGeom>
                <a:noFill/>
                <a:ln w="19050" cap="flat">
                  <a:solidFill>
                    <a:schemeClr val="accent3"/>
                  </a:solidFill>
                  <a:prstDash val="solid"/>
                  <a:miter/>
                </a:ln>
              </p:spPr>
            </p:cxnSp>
            <p:sp>
              <p:nvSpPr>
                <p:cNvPr id="360" name="Freeform: Shape 359">
                  <a:extLst>
                    <a:ext uri="{FF2B5EF4-FFF2-40B4-BE49-F238E27FC236}">
                      <a16:creationId xmlns:a16="http://schemas.microsoft.com/office/drawing/2014/main" id="{38195910-9E5C-4FA2-1EB6-72DA2E6CEA01}"/>
                    </a:ext>
                  </a:extLst>
                </p:cNvPr>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353" name="Group 352">
                <a:extLst>
                  <a:ext uri="{FF2B5EF4-FFF2-40B4-BE49-F238E27FC236}">
                    <a16:creationId xmlns:a16="http://schemas.microsoft.com/office/drawing/2014/main" id="{79F39ED2-C94A-FF69-3D0B-E57B592576C6}"/>
                  </a:ext>
                </a:extLst>
              </p:cNvPr>
              <p:cNvGrpSpPr/>
              <p:nvPr/>
            </p:nvGrpSpPr>
            <p:grpSpPr>
              <a:xfrm>
                <a:off x="9936607" y="1415570"/>
                <a:ext cx="148431" cy="45720"/>
                <a:chOff x="10275094" y="1420342"/>
                <a:chExt cx="148431" cy="45720"/>
              </a:xfrm>
            </p:grpSpPr>
            <p:cxnSp>
              <p:nvCxnSpPr>
                <p:cNvPr id="357" name="Straight Connector 356">
                  <a:extLst>
                    <a:ext uri="{FF2B5EF4-FFF2-40B4-BE49-F238E27FC236}">
                      <a16:creationId xmlns:a16="http://schemas.microsoft.com/office/drawing/2014/main" id="{95BC4F7C-49AF-FFEA-35A9-2555F673DFD1}"/>
                    </a:ext>
                  </a:extLst>
                </p:cNvPr>
                <p:cNvCxnSpPr>
                  <a:cxnSpLocks/>
                </p:cNvCxnSpPr>
                <p:nvPr/>
              </p:nvCxnSpPr>
              <p:spPr>
                <a:xfrm>
                  <a:off x="10275094" y="1443202"/>
                  <a:ext cx="148431" cy="0"/>
                </a:xfrm>
                <a:prstGeom prst="line">
                  <a:avLst/>
                </a:prstGeom>
                <a:noFill/>
                <a:ln w="19050" cap="flat">
                  <a:solidFill>
                    <a:schemeClr val="accent2"/>
                  </a:solidFill>
                  <a:prstDash val="solid"/>
                  <a:miter/>
                </a:ln>
              </p:spPr>
            </p:cxnSp>
            <p:sp>
              <p:nvSpPr>
                <p:cNvPr id="358" name="Freeform: Shape 357">
                  <a:extLst>
                    <a:ext uri="{FF2B5EF4-FFF2-40B4-BE49-F238E27FC236}">
                      <a16:creationId xmlns:a16="http://schemas.microsoft.com/office/drawing/2014/main" id="{5F5EBEA7-40F1-D6CE-4425-85EE0DAA747D}"/>
                    </a:ext>
                  </a:extLst>
                </p:cNvPr>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354" name="Group 353">
                <a:extLst>
                  <a:ext uri="{FF2B5EF4-FFF2-40B4-BE49-F238E27FC236}">
                    <a16:creationId xmlns:a16="http://schemas.microsoft.com/office/drawing/2014/main" id="{CBCE3155-183E-BEE7-3351-B6CF4A9CA032}"/>
                  </a:ext>
                </a:extLst>
              </p:cNvPr>
              <p:cNvGrpSpPr/>
              <p:nvPr/>
            </p:nvGrpSpPr>
            <p:grpSpPr>
              <a:xfrm>
                <a:off x="9936607" y="1532639"/>
                <a:ext cx="148431" cy="45720"/>
                <a:chOff x="10275094" y="1542183"/>
                <a:chExt cx="148431" cy="45720"/>
              </a:xfrm>
            </p:grpSpPr>
            <p:cxnSp>
              <p:nvCxnSpPr>
                <p:cNvPr id="355" name="Straight Connector 354">
                  <a:extLst>
                    <a:ext uri="{FF2B5EF4-FFF2-40B4-BE49-F238E27FC236}">
                      <a16:creationId xmlns:a16="http://schemas.microsoft.com/office/drawing/2014/main" id="{D0D9C73D-3DC9-FEBF-658A-35F0B4A19531}"/>
                    </a:ext>
                  </a:extLst>
                </p:cNvPr>
                <p:cNvCxnSpPr>
                  <a:cxnSpLocks/>
                </p:cNvCxnSpPr>
                <p:nvPr/>
              </p:nvCxnSpPr>
              <p:spPr>
                <a:xfrm>
                  <a:off x="10275094" y="1565043"/>
                  <a:ext cx="148431" cy="0"/>
                </a:xfrm>
                <a:prstGeom prst="line">
                  <a:avLst/>
                </a:prstGeom>
                <a:noFill/>
                <a:ln w="19050" cap="flat">
                  <a:solidFill>
                    <a:schemeClr val="accent4"/>
                  </a:solidFill>
                  <a:prstDash val="solid"/>
                  <a:miter/>
                </a:ln>
              </p:spPr>
            </p:cxnSp>
            <p:sp>
              <p:nvSpPr>
                <p:cNvPr id="356" name="Freeform: Shape 355">
                  <a:extLst>
                    <a:ext uri="{FF2B5EF4-FFF2-40B4-BE49-F238E27FC236}">
                      <a16:creationId xmlns:a16="http://schemas.microsoft.com/office/drawing/2014/main" id="{58EE132A-B33C-D908-6285-94DD749D3C1C}"/>
                    </a:ext>
                  </a:extLst>
                </p:cNvPr>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sp>
          <p:nvSpPr>
            <p:cNvPr id="361" name="TextBox 360">
              <a:extLst>
                <a:ext uri="{FF2B5EF4-FFF2-40B4-BE49-F238E27FC236}">
                  <a16:creationId xmlns:a16="http://schemas.microsoft.com/office/drawing/2014/main" id="{F02D197D-FF84-6298-D502-1E59022A1E7A}"/>
                </a:ext>
              </a:extLst>
            </p:cNvPr>
            <p:cNvSpPr txBox="1"/>
            <p:nvPr/>
          </p:nvSpPr>
          <p:spPr>
            <a:xfrm>
              <a:off x="7718444" y="922164"/>
              <a:ext cx="1304112" cy="8338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PFS in months (95% CI)</a:t>
              </a:r>
            </a:p>
          </p:txBody>
        </p:sp>
      </p:grpSp>
      <p:sp>
        <p:nvSpPr>
          <p:cNvPr id="362" name="TextBox 361">
            <a:extLst>
              <a:ext uri="{FF2B5EF4-FFF2-40B4-BE49-F238E27FC236}">
                <a16:creationId xmlns:a16="http://schemas.microsoft.com/office/drawing/2014/main" id="{D2DF2D35-25E7-71A0-30F9-96E79515C422}"/>
              </a:ext>
            </a:extLst>
          </p:cNvPr>
          <p:cNvSpPr txBox="1"/>
          <p:nvPr/>
        </p:nvSpPr>
        <p:spPr>
          <a:xfrm rot="16200000">
            <a:off x="5905445" y="1698624"/>
            <a:ext cx="1360388" cy="513656"/>
          </a:xfrm>
          <a:prstGeom prst="round2SameRect">
            <a:avLst/>
          </a:prstGeom>
          <a:solidFill>
            <a:srgbClr val="4E8F00"/>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Endometrial</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cancer</a:t>
            </a:r>
            <a:r>
              <a:rPr kumimoji="0" lang="en-US" sz="1333" b="1" i="0" u="none" strike="noStrike" kern="1200" cap="none" spc="0" normalizeH="0" baseline="30000" noProof="0">
                <a:ln>
                  <a:noFill/>
                </a:ln>
                <a:solidFill>
                  <a:srgbClr val="FFFFFF"/>
                </a:solidFill>
                <a:effectLst/>
                <a:uLnTx/>
                <a:uFillTx/>
                <a:latin typeface="Arial"/>
                <a:ea typeface="+mn-ea"/>
                <a:cs typeface="+mn-cs"/>
              </a:rPr>
              <a:t>2</a:t>
            </a:r>
            <a:endParaRPr kumimoji="0" lang="en-US" sz="1333" b="1" i="0" u="none" strike="noStrike" kern="1200" cap="none" spc="0" normalizeH="0" baseline="0" noProof="0">
              <a:ln>
                <a:noFill/>
              </a:ln>
              <a:solidFill>
                <a:srgbClr val="FFFFFF"/>
              </a:solidFill>
              <a:effectLst/>
              <a:uLnTx/>
              <a:uFillTx/>
              <a:latin typeface="Arial"/>
              <a:ea typeface="+mn-ea"/>
              <a:cs typeface="+mn-cs"/>
            </a:endParaRPr>
          </a:p>
        </p:txBody>
      </p:sp>
      <p:grpSp>
        <p:nvGrpSpPr>
          <p:cNvPr id="406" name="Group 405">
            <a:extLst>
              <a:ext uri="{FF2B5EF4-FFF2-40B4-BE49-F238E27FC236}">
                <a16:creationId xmlns:a16="http://schemas.microsoft.com/office/drawing/2014/main" id="{D2AC14BD-69BA-073F-1BAD-E95C9C4C6289}"/>
              </a:ext>
            </a:extLst>
          </p:cNvPr>
          <p:cNvGrpSpPr/>
          <p:nvPr/>
        </p:nvGrpSpPr>
        <p:grpSpPr>
          <a:xfrm>
            <a:off x="465634" y="3010495"/>
            <a:ext cx="5547629" cy="137396"/>
            <a:chOff x="493549" y="2865761"/>
            <a:chExt cx="5409575" cy="133977"/>
          </a:xfrm>
        </p:grpSpPr>
        <p:grpSp>
          <p:nvGrpSpPr>
            <p:cNvPr id="407" name="Group 406">
              <a:extLst>
                <a:ext uri="{FF2B5EF4-FFF2-40B4-BE49-F238E27FC236}">
                  <a16:creationId xmlns:a16="http://schemas.microsoft.com/office/drawing/2014/main" id="{5E5407B4-F993-C736-98DF-171976649C0C}"/>
                </a:ext>
              </a:extLst>
            </p:cNvPr>
            <p:cNvGrpSpPr/>
            <p:nvPr/>
          </p:nvGrpSpPr>
          <p:grpSpPr>
            <a:xfrm>
              <a:off x="1660434" y="2865761"/>
              <a:ext cx="4242690" cy="133977"/>
              <a:chOff x="6770777" y="2799723"/>
              <a:chExt cx="4242690" cy="133977"/>
            </a:xfrm>
          </p:grpSpPr>
          <p:sp>
            <p:nvSpPr>
              <p:cNvPr id="409" name="TextBox 408">
                <a:extLst>
                  <a:ext uri="{FF2B5EF4-FFF2-40B4-BE49-F238E27FC236}">
                    <a16:creationId xmlns:a16="http://schemas.microsoft.com/office/drawing/2014/main" id="{52DF4A86-2B14-2D93-89EC-85A797EFB336}"/>
                  </a:ext>
                </a:extLst>
              </p:cNvPr>
              <p:cNvSpPr txBox="1"/>
              <p:nvPr/>
            </p:nvSpPr>
            <p:spPr>
              <a:xfrm>
                <a:off x="677077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75</a:t>
                </a:r>
              </a:p>
            </p:txBody>
          </p:sp>
          <p:sp>
            <p:nvSpPr>
              <p:cNvPr id="410" name="TextBox 409">
                <a:extLst>
                  <a:ext uri="{FF2B5EF4-FFF2-40B4-BE49-F238E27FC236}">
                    <a16:creationId xmlns:a16="http://schemas.microsoft.com/office/drawing/2014/main" id="{1E41C3D8-2D1F-6B3E-663A-48E01F1F34DA}"/>
                  </a:ext>
                </a:extLst>
              </p:cNvPr>
              <p:cNvSpPr txBox="1"/>
              <p:nvPr/>
            </p:nvSpPr>
            <p:spPr>
              <a:xfrm>
                <a:off x="713476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63</a:t>
                </a:r>
              </a:p>
            </p:txBody>
          </p:sp>
          <p:sp>
            <p:nvSpPr>
              <p:cNvPr id="411" name="TextBox 410">
                <a:extLst>
                  <a:ext uri="{FF2B5EF4-FFF2-40B4-BE49-F238E27FC236}">
                    <a16:creationId xmlns:a16="http://schemas.microsoft.com/office/drawing/2014/main" id="{74D0781A-7D1D-4A90-F117-8974365D7FDC}"/>
                  </a:ext>
                </a:extLst>
              </p:cNvPr>
              <p:cNvSpPr txBox="1"/>
              <p:nvPr/>
            </p:nvSpPr>
            <p:spPr>
              <a:xfrm>
                <a:off x="749875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51</a:t>
                </a:r>
              </a:p>
            </p:txBody>
          </p:sp>
          <p:sp>
            <p:nvSpPr>
              <p:cNvPr id="412" name="TextBox 411">
                <a:extLst>
                  <a:ext uri="{FF2B5EF4-FFF2-40B4-BE49-F238E27FC236}">
                    <a16:creationId xmlns:a16="http://schemas.microsoft.com/office/drawing/2014/main" id="{CCBCC1BD-DD54-9366-1F6E-905F469B376E}"/>
                  </a:ext>
                </a:extLst>
              </p:cNvPr>
              <p:cNvSpPr txBox="1"/>
              <p:nvPr/>
            </p:nvSpPr>
            <p:spPr>
              <a:xfrm>
                <a:off x="786274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39</a:t>
                </a:r>
              </a:p>
            </p:txBody>
          </p:sp>
          <p:sp>
            <p:nvSpPr>
              <p:cNvPr id="413" name="TextBox 412">
                <a:extLst>
                  <a:ext uri="{FF2B5EF4-FFF2-40B4-BE49-F238E27FC236}">
                    <a16:creationId xmlns:a16="http://schemas.microsoft.com/office/drawing/2014/main" id="{FBF95942-9673-ACE1-735C-C679C084F3E1}"/>
                  </a:ext>
                </a:extLst>
              </p:cNvPr>
              <p:cNvSpPr txBox="1"/>
              <p:nvPr/>
            </p:nvSpPr>
            <p:spPr>
              <a:xfrm>
                <a:off x="822672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34</a:t>
                </a:r>
              </a:p>
            </p:txBody>
          </p:sp>
          <p:sp>
            <p:nvSpPr>
              <p:cNvPr id="414" name="TextBox 413">
                <a:extLst>
                  <a:ext uri="{FF2B5EF4-FFF2-40B4-BE49-F238E27FC236}">
                    <a16:creationId xmlns:a16="http://schemas.microsoft.com/office/drawing/2014/main" id="{263D7A3E-3908-44FC-9079-BC6DB6D402E0}"/>
                  </a:ext>
                </a:extLst>
              </p:cNvPr>
              <p:cNvSpPr txBox="1"/>
              <p:nvPr/>
            </p:nvSpPr>
            <p:spPr>
              <a:xfrm>
                <a:off x="859071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23</a:t>
                </a:r>
              </a:p>
            </p:txBody>
          </p:sp>
          <p:sp>
            <p:nvSpPr>
              <p:cNvPr id="415" name="TextBox 414">
                <a:extLst>
                  <a:ext uri="{FF2B5EF4-FFF2-40B4-BE49-F238E27FC236}">
                    <a16:creationId xmlns:a16="http://schemas.microsoft.com/office/drawing/2014/main" id="{4CD0E1D6-E85C-A588-FBE5-CCED7A9B84D7}"/>
                  </a:ext>
                </a:extLst>
              </p:cNvPr>
              <p:cNvSpPr txBox="1"/>
              <p:nvPr/>
            </p:nvSpPr>
            <p:spPr>
              <a:xfrm>
                <a:off x="895470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19</a:t>
                </a:r>
              </a:p>
            </p:txBody>
          </p:sp>
          <p:sp>
            <p:nvSpPr>
              <p:cNvPr id="416" name="TextBox 415">
                <a:extLst>
                  <a:ext uri="{FF2B5EF4-FFF2-40B4-BE49-F238E27FC236}">
                    <a16:creationId xmlns:a16="http://schemas.microsoft.com/office/drawing/2014/main" id="{21393AC3-D85C-7D19-F421-4537C0F9B577}"/>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a:t>
                </a:r>
              </a:p>
            </p:txBody>
          </p:sp>
          <p:sp>
            <p:nvSpPr>
              <p:cNvPr id="417" name="TextBox 416">
                <a:extLst>
                  <a:ext uri="{FF2B5EF4-FFF2-40B4-BE49-F238E27FC236}">
                    <a16:creationId xmlns:a16="http://schemas.microsoft.com/office/drawing/2014/main" id="{4265327E-4EA9-6801-F98C-402D5ED710ED}"/>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418" name="TextBox 417">
                <a:extLst>
                  <a:ext uri="{FF2B5EF4-FFF2-40B4-BE49-F238E27FC236}">
                    <a16:creationId xmlns:a16="http://schemas.microsoft.com/office/drawing/2014/main" id="{92ECBF5E-1EB5-90F3-D7A4-989B2AFDE47F}"/>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419" name="TextBox 418">
                <a:extLst>
                  <a:ext uri="{FF2B5EF4-FFF2-40B4-BE49-F238E27FC236}">
                    <a16:creationId xmlns:a16="http://schemas.microsoft.com/office/drawing/2014/main" id="{7D569398-BCB4-DB5F-0E00-C5DB435CAE82}"/>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420" name="TextBox 419">
                <a:extLst>
                  <a:ext uri="{FF2B5EF4-FFF2-40B4-BE49-F238E27FC236}">
                    <a16:creationId xmlns:a16="http://schemas.microsoft.com/office/drawing/2014/main" id="{4678D74B-9F98-8678-0EF3-F6B0F5DFE380}"/>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408" name="TextBox 407">
              <a:extLst>
                <a:ext uri="{FF2B5EF4-FFF2-40B4-BE49-F238E27FC236}">
                  <a16:creationId xmlns:a16="http://schemas.microsoft.com/office/drawing/2014/main" id="{B846D16C-4A94-ACB3-05FF-6B79B52BCBD0}"/>
                </a:ext>
              </a:extLst>
            </p:cNvPr>
            <p:cNvSpPr txBox="1"/>
            <p:nvPr/>
          </p:nvSpPr>
          <p:spPr>
            <a:xfrm>
              <a:off x="493549" y="2865761"/>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All cohorts: IHC 3+</a:t>
              </a:r>
            </a:p>
          </p:txBody>
        </p:sp>
      </p:grpSp>
      <p:grpSp>
        <p:nvGrpSpPr>
          <p:cNvPr id="421" name="Group 420">
            <a:extLst>
              <a:ext uri="{FF2B5EF4-FFF2-40B4-BE49-F238E27FC236}">
                <a16:creationId xmlns:a16="http://schemas.microsoft.com/office/drawing/2014/main" id="{070A6F87-169E-326E-DA16-0649C2C8A59A}"/>
              </a:ext>
            </a:extLst>
          </p:cNvPr>
          <p:cNvGrpSpPr/>
          <p:nvPr/>
        </p:nvGrpSpPr>
        <p:grpSpPr>
          <a:xfrm>
            <a:off x="465633" y="3143012"/>
            <a:ext cx="5547627" cy="137397"/>
            <a:chOff x="493549" y="3047530"/>
            <a:chExt cx="5409575" cy="133978"/>
          </a:xfrm>
        </p:grpSpPr>
        <p:grpSp>
          <p:nvGrpSpPr>
            <p:cNvPr id="422" name="Group 421">
              <a:extLst>
                <a:ext uri="{FF2B5EF4-FFF2-40B4-BE49-F238E27FC236}">
                  <a16:creationId xmlns:a16="http://schemas.microsoft.com/office/drawing/2014/main" id="{481B3D22-1B50-0379-0019-919CB0528D0B}"/>
                </a:ext>
              </a:extLst>
            </p:cNvPr>
            <p:cNvGrpSpPr/>
            <p:nvPr/>
          </p:nvGrpSpPr>
          <p:grpSpPr>
            <a:xfrm>
              <a:off x="1623494" y="3047530"/>
              <a:ext cx="4279630" cy="133978"/>
              <a:chOff x="6733837" y="2799723"/>
              <a:chExt cx="4279630" cy="133978"/>
            </a:xfrm>
          </p:grpSpPr>
          <p:sp>
            <p:nvSpPr>
              <p:cNvPr id="424" name="TextBox 423">
                <a:extLst>
                  <a:ext uri="{FF2B5EF4-FFF2-40B4-BE49-F238E27FC236}">
                    <a16:creationId xmlns:a16="http://schemas.microsoft.com/office/drawing/2014/main" id="{A6B58818-D6C6-2083-143B-518B81CDCF87}"/>
                  </a:ext>
                </a:extLst>
              </p:cNvPr>
              <p:cNvSpPr txBox="1"/>
              <p:nvPr/>
            </p:nvSpPr>
            <p:spPr>
              <a:xfrm>
                <a:off x="6733837" y="2799724"/>
                <a:ext cx="315797"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125</a:t>
                </a:r>
              </a:p>
            </p:txBody>
          </p:sp>
          <p:sp>
            <p:nvSpPr>
              <p:cNvPr id="425" name="TextBox 424">
                <a:extLst>
                  <a:ext uri="{FF2B5EF4-FFF2-40B4-BE49-F238E27FC236}">
                    <a16:creationId xmlns:a16="http://schemas.microsoft.com/office/drawing/2014/main" id="{CA705107-981B-1BE2-25CA-571EA1CA4E4B}"/>
                  </a:ext>
                </a:extLst>
              </p:cNvPr>
              <p:cNvSpPr txBox="1"/>
              <p:nvPr/>
            </p:nvSpPr>
            <p:spPr>
              <a:xfrm>
                <a:off x="7134764"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78</a:t>
                </a:r>
              </a:p>
            </p:txBody>
          </p:sp>
          <p:sp>
            <p:nvSpPr>
              <p:cNvPr id="426" name="TextBox 425">
                <a:extLst>
                  <a:ext uri="{FF2B5EF4-FFF2-40B4-BE49-F238E27FC236}">
                    <a16:creationId xmlns:a16="http://schemas.microsoft.com/office/drawing/2014/main" id="{E75BF0B6-D437-B4EC-3BC2-D1E5306FC4CD}"/>
                  </a:ext>
                </a:extLst>
              </p:cNvPr>
              <p:cNvSpPr txBox="1"/>
              <p:nvPr/>
            </p:nvSpPr>
            <p:spPr>
              <a:xfrm>
                <a:off x="749875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50</a:t>
                </a:r>
              </a:p>
            </p:txBody>
          </p:sp>
          <p:sp>
            <p:nvSpPr>
              <p:cNvPr id="427" name="TextBox 426">
                <a:extLst>
                  <a:ext uri="{FF2B5EF4-FFF2-40B4-BE49-F238E27FC236}">
                    <a16:creationId xmlns:a16="http://schemas.microsoft.com/office/drawing/2014/main" id="{9C975F20-FFBE-052D-7414-30EB051475CE}"/>
                  </a:ext>
                </a:extLst>
              </p:cNvPr>
              <p:cNvSpPr txBox="1"/>
              <p:nvPr/>
            </p:nvSpPr>
            <p:spPr>
              <a:xfrm>
                <a:off x="786274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31</a:t>
                </a:r>
              </a:p>
            </p:txBody>
          </p:sp>
          <p:sp>
            <p:nvSpPr>
              <p:cNvPr id="428" name="TextBox 427">
                <a:extLst>
                  <a:ext uri="{FF2B5EF4-FFF2-40B4-BE49-F238E27FC236}">
                    <a16:creationId xmlns:a16="http://schemas.microsoft.com/office/drawing/2014/main" id="{79D2463D-9A6A-9F4A-0CDE-D88CF564985D}"/>
                  </a:ext>
                </a:extLst>
              </p:cNvPr>
              <p:cNvSpPr txBox="1"/>
              <p:nvPr/>
            </p:nvSpPr>
            <p:spPr>
              <a:xfrm>
                <a:off x="822672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20</a:t>
                </a:r>
              </a:p>
            </p:txBody>
          </p:sp>
          <p:sp>
            <p:nvSpPr>
              <p:cNvPr id="429" name="TextBox 428">
                <a:extLst>
                  <a:ext uri="{FF2B5EF4-FFF2-40B4-BE49-F238E27FC236}">
                    <a16:creationId xmlns:a16="http://schemas.microsoft.com/office/drawing/2014/main" id="{88B6862B-0AB3-98C4-6502-C24EB22C9EBF}"/>
                  </a:ext>
                </a:extLst>
              </p:cNvPr>
              <p:cNvSpPr txBox="1"/>
              <p:nvPr/>
            </p:nvSpPr>
            <p:spPr>
              <a:xfrm>
                <a:off x="859071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18</a:t>
                </a:r>
              </a:p>
            </p:txBody>
          </p:sp>
          <p:sp>
            <p:nvSpPr>
              <p:cNvPr id="430" name="TextBox 429">
                <a:extLst>
                  <a:ext uri="{FF2B5EF4-FFF2-40B4-BE49-F238E27FC236}">
                    <a16:creationId xmlns:a16="http://schemas.microsoft.com/office/drawing/2014/main" id="{77996B0C-84F4-66FC-A0BE-D5C2547F41D0}"/>
                  </a:ext>
                </a:extLst>
              </p:cNvPr>
              <p:cNvSpPr txBox="1"/>
              <p:nvPr/>
            </p:nvSpPr>
            <p:spPr>
              <a:xfrm>
                <a:off x="8954706"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13</a:t>
                </a:r>
              </a:p>
            </p:txBody>
          </p:sp>
          <p:sp>
            <p:nvSpPr>
              <p:cNvPr id="431" name="TextBox 430">
                <a:extLst>
                  <a:ext uri="{FF2B5EF4-FFF2-40B4-BE49-F238E27FC236}">
                    <a16:creationId xmlns:a16="http://schemas.microsoft.com/office/drawing/2014/main" id="{2335054C-6215-FFD0-3FBB-D91B6E251BD3}"/>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9</a:t>
                </a:r>
              </a:p>
            </p:txBody>
          </p:sp>
          <p:sp>
            <p:nvSpPr>
              <p:cNvPr id="432" name="TextBox 431">
                <a:extLst>
                  <a:ext uri="{FF2B5EF4-FFF2-40B4-BE49-F238E27FC236}">
                    <a16:creationId xmlns:a16="http://schemas.microsoft.com/office/drawing/2014/main" id="{2F85B1AB-AF69-A151-B9EC-3B1F3DBC2F47}"/>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433" name="TextBox 432">
                <a:extLst>
                  <a:ext uri="{FF2B5EF4-FFF2-40B4-BE49-F238E27FC236}">
                    <a16:creationId xmlns:a16="http://schemas.microsoft.com/office/drawing/2014/main" id="{B382B0D9-E803-FBB2-AD06-E2699B22BDAA}"/>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434" name="TextBox 433">
                <a:extLst>
                  <a:ext uri="{FF2B5EF4-FFF2-40B4-BE49-F238E27FC236}">
                    <a16:creationId xmlns:a16="http://schemas.microsoft.com/office/drawing/2014/main" id="{ED0A7528-83D7-68BA-F727-D1524A87F7B7}"/>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435" name="TextBox 434">
                <a:extLst>
                  <a:ext uri="{FF2B5EF4-FFF2-40B4-BE49-F238E27FC236}">
                    <a16:creationId xmlns:a16="http://schemas.microsoft.com/office/drawing/2014/main" id="{C18733A7-0D5B-4F73-9260-9EBB4F563950}"/>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423" name="TextBox 422">
              <a:extLst>
                <a:ext uri="{FF2B5EF4-FFF2-40B4-BE49-F238E27FC236}">
                  <a16:creationId xmlns:a16="http://schemas.microsoft.com/office/drawing/2014/main" id="{510D59C0-F0F0-1A88-06A3-1496747AC6F0}"/>
                </a:ext>
              </a:extLst>
            </p:cNvPr>
            <p:cNvSpPr txBox="1"/>
            <p:nvPr/>
          </p:nvSpPr>
          <p:spPr>
            <a:xfrm>
              <a:off x="493549" y="3047530"/>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All cohorts: IHC 2+</a:t>
              </a:r>
            </a:p>
          </p:txBody>
        </p:sp>
      </p:grpSp>
      <p:grpSp>
        <p:nvGrpSpPr>
          <p:cNvPr id="436" name="Group 435">
            <a:extLst>
              <a:ext uri="{FF2B5EF4-FFF2-40B4-BE49-F238E27FC236}">
                <a16:creationId xmlns:a16="http://schemas.microsoft.com/office/drawing/2014/main" id="{21A48ECF-6ED9-C9E0-A5DE-CF820B0A4326}"/>
              </a:ext>
            </a:extLst>
          </p:cNvPr>
          <p:cNvGrpSpPr/>
          <p:nvPr/>
        </p:nvGrpSpPr>
        <p:grpSpPr>
          <a:xfrm>
            <a:off x="465634" y="3275529"/>
            <a:ext cx="5547616" cy="137396"/>
            <a:chOff x="493549" y="3229299"/>
            <a:chExt cx="5409575" cy="133977"/>
          </a:xfrm>
        </p:grpSpPr>
        <p:grpSp>
          <p:nvGrpSpPr>
            <p:cNvPr id="437" name="Group 436">
              <a:extLst>
                <a:ext uri="{FF2B5EF4-FFF2-40B4-BE49-F238E27FC236}">
                  <a16:creationId xmlns:a16="http://schemas.microsoft.com/office/drawing/2014/main" id="{BDDA8031-0B9B-10F3-445B-9ADFFE2F2372}"/>
                </a:ext>
              </a:extLst>
            </p:cNvPr>
            <p:cNvGrpSpPr/>
            <p:nvPr/>
          </p:nvGrpSpPr>
          <p:grpSpPr>
            <a:xfrm>
              <a:off x="1631961" y="3229299"/>
              <a:ext cx="4271163" cy="133977"/>
              <a:chOff x="6742304" y="2799723"/>
              <a:chExt cx="4271163" cy="133977"/>
            </a:xfrm>
          </p:grpSpPr>
          <p:sp>
            <p:nvSpPr>
              <p:cNvPr id="439" name="TextBox 438">
                <a:extLst>
                  <a:ext uri="{FF2B5EF4-FFF2-40B4-BE49-F238E27FC236}">
                    <a16:creationId xmlns:a16="http://schemas.microsoft.com/office/drawing/2014/main" id="{4445AE6C-2901-5057-527C-465973CDC377}"/>
                  </a:ext>
                </a:extLst>
              </p:cNvPr>
              <p:cNvSpPr txBox="1"/>
              <p:nvPr/>
            </p:nvSpPr>
            <p:spPr>
              <a:xfrm>
                <a:off x="6742304" y="2799723"/>
                <a:ext cx="298864"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267</a:t>
                </a:r>
              </a:p>
            </p:txBody>
          </p:sp>
          <p:sp>
            <p:nvSpPr>
              <p:cNvPr id="440" name="TextBox 439">
                <a:extLst>
                  <a:ext uri="{FF2B5EF4-FFF2-40B4-BE49-F238E27FC236}">
                    <a16:creationId xmlns:a16="http://schemas.microsoft.com/office/drawing/2014/main" id="{93DFA724-4B2D-1B04-F7D3-48305098C4CA}"/>
                  </a:ext>
                </a:extLst>
              </p:cNvPr>
              <p:cNvSpPr txBox="1"/>
              <p:nvPr/>
            </p:nvSpPr>
            <p:spPr>
              <a:xfrm>
                <a:off x="7115361" y="2799723"/>
                <a:ext cx="273624"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185</a:t>
                </a:r>
              </a:p>
            </p:txBody>
          </p:sp>
          <p:sp>
            <p:nvSpPr>
              <p:cNvPr id="441" name="TextBox 440">
                <a:extLst>
                  <a:ext uri="{FF2B5EF4-FFF2-40B4-BE49-F238E27FC236}">
                    <a16:creationId xmlns:a16="http://schemas.microsoft.com/office/drawing/2014/main" id="{19275098-85E9-E419-9B80-4BF5FC904818}"/>
                  </a:ext>
                </a:extLst>
              </p:cNvPr>
              <p:cNvSpPr txBox="1"/>
              <p:nvPr/>
            </p:nvSpPr>
            <p:spPr>
              <a:xfrm>
                <a:off x="7448400" y="2799723"/>
                <a:ext cx="329190"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132</a:t>
                </a:r>
              </a:p>
            </p:txBody>
          </p:sp>
          <p:sp>
            <p:nvSpPr>
              <p:cNvPr id="442" name="TextBox 441">
                <a:extLst>
                  <a:ext uri="{FF2B5EF4-FFF2-40B4-BE49-F238E27FC236}">
                    <a16:creationId xmlns:a16="http://schemas.microsoft.com/office/drawing/2014/main" id="{015F03C9-B94B-490F-5780-3768DD3E727A}"/>
                  </a:ext>
                </a:extLst>
              </p:cNvPr>
              <p:cNvSpPr txBox="1"/>
              <p:nvPr/>
            </p:nvSpPr>
            <p:spPr>
              <a:xfrm>
                <a:off x="786274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89</a:t>
                </a:r>
              </a:p>
            </p:txBody>
          </p:sp>
          <p:sp>
            <p:nvSpPr>
              <p:cNvPr id="443" name="TextBox 442">
                <a:extLst>
                  <a:ext uri="{FF2B5EF4-FFF2-40B4-BE49-F238E27FC236}">
                    <a16:creationId xmlns:a16="http://schemas.microsoft.com/office/drawing/2014/main" id="{1F69CAEC-1555-D8AF-4933-84C4461F4522}"/>
                  </a:ext>
                </a:extLst>
              </p:cNvPr>
              <p:cNvSpPr txBox="1"/>
              <p:nvPr/>
            </p:nvSpPr>
            <p:spPr>
              <a:xfrm>
                <a:off x="822672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68</a:t>
                </a:r>
              </a:p>
            </p:txBody>
          </p:sp>
          <p:sp>
            <p:nvSpPr>
              <p:cNvPr id="444" name="TextBox 443">
                <a:extLst>
                  <a:ext uri="{FF2B5EF4-FFF2-40B4-BE49-F238E27FC236}">
                    <a16:creationId xmlns:a16="http://schemas.microsoft.com/office/drawing/2014/main" id="{7253745A-DBD8-C6EA-7E2F-836ED065BC06}"/>
                  </a:ext>
                </a:extLst>
              </p:cNvPr>
              <p:cNvSpPr txBox="1"/>
              <p:nvPr/>
            </p:nvSpPr>
            <p:spPr>
              <a:xfrm>
                <a:off x="859071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51</a:t>
                </a:r>
              </a:p>
            </p:txBody>
          </p:sp>
          <p:sp>
            <p:nvSpPr>
              <p:cNvPr id="445" name="TextBox 444">
                <a:extLst>
                  <a:ext uri="{FF2B5EF4-FFF2-40B4-BE49-F238E27FC236}">
                    <a16:creationId xmlns:a16="http://schemas.microsoft.com/office/drawing/2014/main" id="{45DAE5BC-ED09-0346-A595-B809A8CF78A8}"/>
                  </a:ext>
                </a:extLst>
              </p:cNvPr>
              <p:cNvSpPr txBox="1"/>
              <p:nvPr/>
            </p:nvSpPr>
            <p:spPr>
              <a:xfrm>
                <a:off x="895470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39</a:t>
                </a:r>
              </a:p>
            </p:txBody>
          </p:sp>
          <p:sp>
            <p:nvSpPr>
              <p:cNvPr id="446" name="TextBox 445">
                <a:extLst>
                  <a:ext uri="{FF2B5EF4-FFF2-40B4-BE49-F238E27FC236}">
                    <a16:creationId xmlns:a16="http://schemas.microsoft.com/office/drawing/2014/main" id="{41136FE6-4E7E-7D26-875C-CFE870CA93D8}"/>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25</a:t>
                </a:r>
              </a:p>
            </p:txBody>
          </p:sp>
          <p:sp>
            <p:nvSpPr>
              <p:cNvPr id="447" name="TextBox 446">
                <a:extLst>
                  <a:ext uri="{FF2B5EF4-FFF2-40B4-BE49-F238E27FC236}">
                    <a16:creationId xmlns:a16="http://schemas.microsoft.com/office/drawing/2014/main" id="{16027211-DC27-ABF9-AABC-4B8785303BD7}"/>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448" name="TextBox 447">
                <a:extLst>
                  <a:ext uri="{FF2B5EF4-FFF2-40B4-BE49-F238E27FC236}">
                    <a16:creationId xmlns:a16="http://schemas.microsoft.com/office/drawing/2014/main" id="{6603B8BF-13AE-0F82-F39D-6FD6DE20252F}"/>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a:t>
                </a:r>
              </a:p>
            </p:txBody>
          </p:sp>
          <p:sp>
            <p:nvSpPr>
              <p:cNvPr id="449" name="TextBox 448">
                <a:extLst>
                  <a:ext uri="{FF2B5EF4-FFF2-40B4-BE49-F238E27FC236}">
                    <a16:creationId xmlns:a16="http://schemas.microsoft.com/office/drawing/2014/main" id="{0632359E-8EE6-FE73-9DAD-7306D193B7FA}"/>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450" name="TextBox 449">
                <a:extLst>
                  <a:ext uri="{FF2B5EF4-FFF2-40B4-BE49-F238E27FC236}">
                    <a16:creationId xmlns:a16="http://schemas.microsoft.com/office/drawing/2014/main" id="{BC034F3E-1F90-3342-4F5A-CA98C9130609}"/>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sp>
          <p:nvSpPr>
            <p:cNvPr id="438" name="TextBox 437">
              <a:extLst>
                <a:ext uri="{FF2B5EF4-FFF2-40B4-BE49-F238E27FC236}">
                  <a16:creationId xmlns:a16="http://schemas.microsoft.com/office/drawing/2014/main" id="{738DCE98-37E2-2744-F588-F45C9DDEB3E4}"/>
                </a:ext>
              </a:extLst>
            </p:cNvPr>
            <p:cNvSpPr txBox="1"/>
            <p:nvPr/>
          </p:nvSpPr>
          <p:spPr>
            <a:xfrm>
              <a:off x="493549" y="3229299"/>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All cohorts: Total</a:t>
              </a:r>
            </a:p>
          </p:txBody>
        </p:sp>
      </p:grpSp>
      <p:sp>
        <p:nvSpPr>
          <p:cNvPr id="451" name="TextBox 450">
            <a:extLst>
              <a:ext uri="{FF2B5EF4-FFF2-40B4-BE49-F238E27FC236}">
                <a16:creationId xmlns:a16="http://schemas.microsoft.com/office/drawing/2014/main" id="{460BC1A8-EF93-01AB-22BE-EB00E2818F06}"/>
              </a:ext>
            </a:extLst>
          </p:cNvPr>
          <p:cNvSpPr txBox="1"/>
          <p:nvPr/>
        </p:nvSpPr>
        <p:spPr>
          <a:xfrm>
            <a:off x="465634" y="2696283"/>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No. of patients</a:t>
            </a:r>
            <a:br>
              <a:rPr kumimoji="0" lang="en-GB" sz="800" b="0" i="0" u="none" strike="noStrike" kern="1200" cap="none" spc="0" normalizeH="0" baseline="0" noProof="0">
                <a:ln>
                  <a:noFill/>
                </a:ln>
                <a:solidFill>
                  <a:srgbClr val="3F4444"/>
                </a:solidFill>
                <a:effectLst/>
                <a:uLnTx/>
                <a:uFillTx/>
                <a:latin typeface="Arial"/>
                <a:ea typeface="+mn-ea"/>
                <a:cs typeface="+mn-cs"/>
              </a:rPr>
            </a:br>
            <a:r>
              <a:rPr kumimoji="0" lang="en-GB" sz="800" b="0" i="0" u="none" strike="noStrike" kern="1200" cap="none" spc="0" normalizeH="0" baseline="0" noProof="0">
                <a:ln>
                  <a:noFill/>
                </a:ln>
                <a:solidFill>
                  <a:srgbClr val="3F4444"/>
                </a:solidFill>
                <a:effectLst/>
                <a:uLnTx/>
                <a:uFillTx/>
                <a:latin typeface="Arial"/>
                <a:ea typeface="+mn-ea"/>
                <a:cs typeface="+mn-cs"/>
              </a:rPr>
              <a:t>at risk</a:t>
            </a:r>
          </a:p>
        </p:txBody>
      </p:sp>
      <p:sp>
        <p:nvSpPr>
          <p:cNvPr id="452" name="TextBox 451">
            <a:extLst>
              <a:ext uri="{FF2B5EF4-FFF2-40B4-BE49-F238E27FC236}">
                <a16:creationId xmlns:a16="http://schemas.microsoft.com/office/drawing/2014/main" id="{A82F4B7A-D0B7-0CFD-089B-C5FD81260931}"/>
              </a:ext>
            </a:extLst>
          </p:cNvPr>
          <p:cNvSpPr txBox="1"/>
          <p:nvPr/>
        </p:nvSpPr>
        <p:spPr>
          <a:xfrm rot="16200000">
            <a:off x="8175" y="1725483"/>
            <a:ext cx="1360383" cy="459943"/>
          </a:xfrm>
          <a:prstGeom prst="round2SameRect">
            <a:avLst>
              <a:gd name="adj1" fmla="val 16667"/>
              <a:gd name="adj2" fmla="val 0"/>
            </a:avLst>
          </a:prstGeom>
          <a:solidFill>
            <a:schemeClr val="accent6">
              <a:lumMod val="50000"/>
            </a:schemeClr>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All cohorts</a:t>
            </a:r>
            <a:r>
              <a:rPr kumimoji="0" lang="en-US" sz="1333" b="1" i="0" u="none" strike="noStrike" kern="1200" cap="none" spc="0" normalizeH="0" baseline="30000" noProof="0">
                <a:ln>
                  <a:noFill/>
                </a:ln>
                <a:solidFill>
                  <a:srgbClr val="FFFFFF"/>
                </a:solidFill>
                <a:effectLst/>
                <a:uLnTx/>
                <a:uFillTx/>
                <a:latin typeface="Arial"/>
                <a:ea typeface="+mn-ea"/>
                <a:cs typeface="+mn-cs"/>
              </a:rPr>
              <a:t>1</a:t>
            </a:r>
          </a:p>
        </p:txBody>
      </p:sp>
      <p:sp>
        <p:nvSpPr>
          <p:cNvPr id="363" name="Freeform: Shape 362">
            <a:extLst>
              <a:ext uri="{FF2B5EF4-FFF2-40B4-BE49-F238E27FC236}">
                <a16:creationId xmlns:a16="http://schemas.microsoft.com/office/drawing/2014/main" id="{1AB869A7-CE23-F888-F0AE-25E39257B7B7}"/>
              </a:ext>
            </a:extLst>
          </p:cNvPr>
          <p:cNvSpPr/>
          <p:nvPr/>
        </p:nvSpPr>
        <p:spPr>
          <a:xfrm>
            <a:off x="1712773" y="1447079"/>
            <a:ext cx="4178027" cy="1060837"/>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nvGrpSpPr>
          <p:cNvPr id="377" name="Group 376">
            <a:extLst>
              <a:ext uri="{FF2B5EF4-FFF2-40B4-BE49-F238E27FC236}">
                <a16:creationId xmlns:a16="http://schemas.microsoft.com/office/drawing/2014/main" id="{865AAA6D-0284-05FA-266B-5EEC33F708EE}"/>
              </a:ext>
            </a:extLst>
          </p:cNvPr>
          <p:cNvGrpSpPr/>
          <p:nvPr/>
        </p:nvGrpSpPr>
        <p:grpSpPr>
          <a:xfrm>
            <a:off x="1660225" y="999997"/>
            <a:ext cx="55379" cy="796108"/>
            <a:chOff x="7397991" y="1341249"/>
            <a:chExt cx="36000" cy="796108"/>
          </a:xfrm>
        </p:grpSpPr>
        <p:cxnSp>
          <p:nvCxnSpPr>
            <p:cNvPr id="378" name="Straight Connector 377">
              <a:extLst>
                <a:ext uri="{FF2B5EF4-FFF2-40B4-BE49-F238E27FC236}">
                  <a16:creationId xmlns:a16="http://schemas.microsoft.com/office/drawing/2014/main" id="{8780E5C7-21D5-D405-FFC2-70A37A43AE1D}"/>
                </a:ext>
              </a:extLst>
            </p:cNvPr>
            <p:cNvCxnSpPr>
              <a:cxnSpLocks/>
            </p:cNvCxnSpPr>
            <p:nvPr/>
          </p:nvCxnSpPr>
          <p:spPr>
            <a:xfrm rot="5400000">
              <a:off x="7415991" y="1323249"/>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9DEB4FF5-74BF-884B-C53C-AE40A996E8B2}"/>
                </a:ext>
              </a:extLst>
            </p:cNvPr>
            <p:cNvCxnSpPr>
              <a:cxnSpLocks/>
            </p:cNvCxnSpPr>
            <p:nvPr/>
          </p:nvCxnSpPr>
          <p:spPr>
            <a:xfrm rot="5400000">
              <a:off x="7415991" y="196013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8A829826-C937-79F5-2551-7132EDAF1CD4}"/>
                </a:ext>
              </a:extLst>
            </p:cNvPr>
            <p:cNvCxnSpPr>
              <a:cxnSpLocks/>
            </p:cNvCxnSpPr>
            <p:nvPr/>
          </p:nvCxnSpPr>
          <p:spPr>
            <a:xfrm rot="5400000">
              <a:off x="7415991" y="211935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8B6F1EBE-165B-6193-32B3-4854D153CEDE}"/>
                </a:ext>
              </a:extLst>
            </p:cNvPr>
            <p:cNvCxnSpPr>
              <a:cxnSpLocks/>
            </p:cNvCxnSpPr>
            <p:nvPr/>
          </p:nvCxnSpPr>
          <p:spPr>
            <a:xfrm rot="5400000">
              <a:off x="7415991" y="1800915"/>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10E0F2DC-DBE9-092E-7362-5413142CF651}"/>
                </a:ext>
              </a:extLst>
            </p:cNvPr>
            <p:cNvCxnSpPr>
              <a:cxnSpLocks/>
            </p:cNvCxnSpPr>
            <p:nvPr/>
          </p:nvCxnSpPr>
          <p:spPr>
            <a:xfrm rot="5400000">
              <a:off x="7415991" y="1641693"/>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0E7E50A5-4F87-0297-3BC0-E3A92DBAE335}"/>
                </a:ext>
              </a:extLst>
            </p:cNvPr>
            <p:cNvCxnSpPr>
              <a:cxnSpLocks/>
            </p:cNvCxnSpPr>
            <p:nvPr/>
          </p:nvCxnSpPr>
          <p:spPr>
            <a:xfrm rot="5400000">
              <a:off x="7415991" y="1482471"/>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84" name="Group 383">
            <a:extLst>
              <a:ext uri="{FF2B5EF4-FFF2-40B4-BE49-F238E27FC236}">
                <a16:creationId xmlns:a16="http://schemas.microsoft.com/office/drawing/2014/main" id="{6D02A3EF-2E71-B0B3-E620-6545A11B9254}"/>
              </a:ext>
            </a:extLst>
          </p:cNvPr>
          <p:cNvGrpSpPr/>
          <p:nvPr/>
        </p:nvGrpSpPr>
        <p:grpSpPr>
          <a:xfrm>
            <a:off x="1345053" y="1370752"/>
            <a:ext cx="330801" cy="1178890"/>
            <a:chOff x="7075421" y="1266825"/>
            <a:chExt cx="322570" cy="1149557"/>
          </a:xfrm>
        </p:grpSpPr>
        <p:sp>
          <p:nvSpPr>
            <p:cNvPr id="385" name="TextBox 384">
              <a:extLst>
                <a:ext uri="{FF2B5EF4-FFF2-40B4-BE49-F238E27FC236}">
                  <a16:creationId xmlns:a16="http://schemas.microsoft.com/office/drawing/2014/main" id="{B87987B9-4295-AC45-717B-A2A02FBB9C94}"/>
                </a:ext>
              </a:extLst>
            </p:cNvPr>
            <p:cNvSpPr txBox="1"/>
            <p:nvPr/>
          </p:nvSpPr>
          <p:spPr>
            <a:xfrm>
              <a:off x="7075421" y="1266825"/>
              <a:ext cx="322569"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386" name="TextBox 385">
              <a:extLst>
                <a:ext uri="{FF2B5EF4-FFF2-40B4-BE49-F238E27FC236}">
                  <a16:creationId xmlns:a16="http://schemas.microsoft.com/office/drawing/2014/main" id="{6C91C5BB-DAC2-D76E-E715-A839888E2158}"/>
                </a:ext>
              </a:extLst>
            </p:cNvPr>
            <p:cNvSpPr txBox="1"/>
            <p:nvPr/>
          </p:nvSpPr>
          <p:spPr>
            <a:xfrm>
              <a:off x="7075421" y="1466967"/>
              <a:ext cx="322570"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387" name="TextBox 386">
              <a:extLst>
                <a:ext uri="{FF2B5EF4-FFF2-40B4-BE49-F238E27FC236}">
                  <a16:creationId xmlns:a16="http://schemas.microsoft.com/office/drawing/2014/main" id="{6E5E8916-0862-BB10-7907-46E5AA24F0FE}"/>
                </a:ext>
              </a:extLst>
            </p:cNvPr>
            <p:cNvSpPr txBox="1"/>
            <p:nvPr/>
          </p:nvSpPr>
          <p:spPr>
            <a:xfrm>
              <a:off x="7090993" y="1667110"/>
              <a:ext cx="306998"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388" name="TextBox 387">
              <a:extLst>
                <a:ext uri="{FF2B5EF4-FFF2-40B4-BE49-F238E27FC236}">
                  <a16:creationId xmlns:a16="http://schemas.microsoft.com/office/drawing/2014/main" id="{A29F2927-3C3F-7F4F-4CC1-B709ACA7F8D1}"/>
                </a:ext>
              </a:extLst>
            </p:cNvPr>
            <p:cNvSpPr txBox="1"/>
            <p:nvPr/>
          </p:nvSpPr>
          <p:spPr>
            <a:xfrm>
              <a:off x="7090993" y="1867252"/>
              <a:ext cx="306998"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389" name="TextBox 388">
              <a:extLst>
                <a:ext uri="{FF2B5EF4-FFF2-40B4-BE49-F238E27FC236}">
                  <a16:creationId xmlns:a16="http://schemas.microsoft.com/office/drawing/2014/main" id="{9FE33240-F7E9-8956-E89F-AE0762B5DB89}"/>
                </a:ext>
              </a:extLst>
            </p:cNvPr>
            <p:cNvSpPr txBox="1"/>
            <p:nvPr/>
          </p:nvSpPr>
          <p:spPr>
            <a:xfrm>
              <a:off x="7109359" y="2067396"/>
              <a:ext cx="288632"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390" name="TextBox 389">
              <a:extLst>
                <a:ext uri="{FF2B5EF4-FFF2-40B4-BE49-F238E27FC236}">
                  <a16:creationId xmlns:a16="http://schemas.microsoft.com/office/drawing/2014/main" id="{6F0E8AFC-4F02-F98C-F2B1-42E3C2D62C50}"/>
                </a:ext>
              </a:extLst>
            </p:cNvPr>
            <p:cNvSpPr txBox="1"/>
            <p:nvPr/>
          </p:nvSpPr>
          <p:spPr>
            <a:xfrm>
              <a:off x="7109359" y="2267536"/>
              <a:ext cx="288632" cy="148846"/>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grpSp>
      <p:grpSp>
        <p:nvGrpSpPr>
          <p:cNvPr id="391" name="Group 390">
            <a:extLst>
              <a:ext uri="{FF2B5EF4-FFF2-40B4-BE49-F238E27FC236}">
                <a16:creationId xmlns:a16="http://schemas.microsoft.com/office/drawing/2014/main" id="{724482C5-0C36-1C89-A58C-41C6BB6327BA}"/>
              </a:ext>
            </a:extLst>
          </p:cNvPr>
          <p:cNvGrpSpPr/>
          <p:nvPr/>
        </p:nvGrpSpPr>
        <p:grpSpPr>
          <a:xfrm>
            <a:off x="1662307" y="2562198"/>
            <a:ext cx="4350964" cy="152644"/>
            <a:chOff x="7384770" y="2428620"/>
            <a:chExt cx="4242690" cy="148846"/>
          </a:xfrm>
        </p:grpSpPr>
        <p:sp>
          <p:nvSpPr>
            <p:cNvPr id="392" name="TextBox 391">
              <a:extLst>
                <a:ext uri="{FF2B5EF4-FFF2-40B4-BE49-F238E27FC236}">
                  <a16:creationId xmlns:a16="http://schemas.microsoft.com/office/drawing/2014/main" id="{8F511B8B-5B35-F71C-BDC6-67570DED7C1B}"/>
                </a:ext>
              </a:extLst>
            </p:cNvPr>
            <p:cNvSpPr txBox="1"/>
            <p:nvPr/>
          </p:nvSpPr>
          <p:spPr>
            <a:xfrm>
              <a:off x="738477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393" name="TextBox 392">
              <a:extLst>
                <a:ext uri="{FF2B5EF4-FFF2-40B4-BE49-F238E27FC236}">
                  <a16:creationId xmlns:a16="http://schemas.microsoft.com/office/drawing/2014/main" id="{7A5DC939-AA58-EF0B-8023-F50E042359CA}"/>
                </a:ext>
              </a:extLst>
            </p:cNvPr>
            <p:cNvSpPr txBox="1"/>
            <p:nvPr/>
          </p:nvSpPr>
          <p:spPr>
            <a:xfrm>
              <a:off x="7748758"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394" name="TextBox 393">
              <a:extLst>
                <a:ext uri="{FF2B5EF4-FFF2-40B4-BE49-F238E27FC236}">
                  <a16:creationId xmlns:a16="http://schemas.microsoft.com/office/drawing/2014/main" id="{D8FC3B65-F53C-A9A0-76C0-291BAD97C206}"/>
                </a:ext>
              </a:extLst>
            </p:cNvPr>
            <p:cNvSpPr txBox="1"/>
            <p:nvPr/>
          </p:nvSpPr>
          <p:spPr>
            <a:xfrm>
              <a:off x="8112746"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395" name="TextBox 394">
              <a:extLst>
                <a:ext uri="{FF2B5EF4-FFF2-40B4-BE49-F238E27FC236}">
                  <a16:creationId xmlns:a16="http://schemas.microsoft.com/office/drawing/2014/main" id="{C0D3283E-E68B-866B-F981-146E891413FE}"/>
                </a:ext>
              </a:extLst>
            </p:cNvPr>
            <p:cNvSpPr txBox="1"/>
            <p:nvPr/>
          </p:nvSpPr>
          <p:spPr>
            <a:xfrm>
              <a:off x="8476734"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396" name="TextBox 395">
              <a:extLst>
                <a:ext uri="{FF2B5EF4-FFF2-40B4-BE49-F238E27FC236}">
                  <a16:creationId xmlns:a16="http://schemas.microsoft.com/office/drawing/2014/main" id="{B119927E-FDC2-F63E-EE0A-7786E8CF3C26}"/>
                </a:ext>
              </a:extLst>
            </p:cNvPr>
            <p:cNvSpPr txBox="1"/>
            <p:nvPr/>
          </p:nvSpPr>
          <p:spPr>
            <a:xfrm>
              <a:off x="8840722"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397" name="TextBox 396">
              <a:extLst>
                <a:ext uri="{FF2B5EF4-FFF2-40B4-BE49-F238E27FC236}">
                  <a16:creationId xmlns:a16="http://schemas.microsoft.com/office/drawing/2014/main" id="{EA3A79DD-8026-C295-5194-B2ED7A1CF399}"/>
                </a:ext>
              </a:extLst>
            </p:cNvPr>
            <p:cNvSpPr txBox="1"/>
            <p:nvPr/>
          </p:nvSpPr>
          <p:spPr>
            <a:xfrm>
              <a:off x="920471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398" name="TextBox 397">
              <a:extLst>
                <a:ext uri="{FF2B5EF4-FFF2-40B4-BE49-F238E27FC236}">
                  <a16:creationId xmlns:a16="http://schemas.microsoft.com/office/drawing/2014/main" id="{DA2E4187-57AE-8480-9BD5-58F5426DFFB8}"/>
                </a:ext>
              </a:extLst>
            </p:cNvPr>
            <p:cNvSpPr txBox="1"/>
            <p:nvPr/>
          </p:nvSpPr>
          <p:spPr>
            <a:xfrm>
              <a:off x="9568698"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399" name="TextBox 398">
              <a:extLst>
                <a:ext uri="{FF2B5EF4-FFF2-40B4-BE49-F238E27FC236}">
                  <a16:creationId xmlns:a16="http://schemas.microsoft.com/office/drawing/2014/main" id="{CB375BFD-9619-2CD2-F9F2-EBE8DDE65D42}"/>
                </a:ext>
              </a:extLst>
            </p:cNvPr>
            <p:cNvSpPr txBox="1"/>
            <p:nvPr/>
          </p:nvSpPr>
          <p:spPr>
            <a:xfrm>
              <a:off x="9932686"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400" name="TextBox 399">
              <a:extLst>
                <a:ext uri="{FF2B5EF4-FFF2-40B4-BE49-F238E27FC236}">
                  <a16:creationId xmlns:a16="http://schemas.microsoft.com/office/drawing/2014/main" id="{CF99FCB3-1A0D-4C14-135A-623C5ABA4F81}"/>
                </a:ext>
              </a:extLst>
            </p:cNvPr>
            <p:cNvSpPr txBox="1"/>
            <p:nvPr/>
          </p:nvSpPr>
          <p:spPr>
            <a:xfrm>
              <a:off x="10296674"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sp>
          <p:nvSpPr>
            <p:cNvPr id="401" name="TextBox 400">
              <a:extLst>
                <a:ext uri="{FF2B5EF4-FFF2-40B4-BE49-F238E27FC236}">
                  <a16:creationId xmlns:a16="http://schemas.microsoft.com/office/drawing/2014/main" id="{0AFAAAC1-EB78-303D-7460-AB9CF8DFF1C2}"/>
                </a:ext>
              </a:extLst>
            </p:cNvPr>
            <p:cNvSpPr txBox="1"/>
            <p:nvPr/>
          </p:nvSpPr>
          <p:spPr>
            <a:xfrm>
              <a:off x="10660662"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402" name="TextBox 401">
              <a:extLst>
                <a:ext uri="{FF2B5EF4-FFF2-40B4-BE49-F238E27FC236}">
                  <a16:creationId xmlns:a16="http://schemas.microsoft.com/office/drawing/2014/main" id="{C75A336F-442E-7265-A2CF-146A142B17B0}"/>
                </a:ext>
              </a:extLst>
            </p:cNvPr>
            <p:cNvSpPr txBox="1"/>
            <p:nvPr/>
          </p:nvSpPr>
          <p:spPr>
            <a:xfrm>
              <a:off x="1102465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30</a:t>
              </a:r>
            </a:p>
          </p:txBody>
        </p:sp>
        <p:sp>
          <p:nvSpPr>
            <p:cNvPr id="403" name="TextBox 402">
              <a:extLst>
                <a:ext uri="{FF2B5EF4-FFF2-40B4-BE49-F238E27FC236}">
                  <a16:creationId xmlns:a16="http://schemas.microsoft.com/office/drawing/2014/main" id="{DD0988D2-71CC-5288-9422-6B70616BF57A}"/>
                </a:ext>
              </a:extLst>
            </p:cNvPr>
            <p:cNvSpPr txBox="1"/>
            <p:nvPr/>
          </p:nvSpPr>
          <p:spPr>
            <a:xfrm>
              <a:off x="11388635"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33</a:t>
              </a:r>
            </a:p>
          </p:txBody>
        </p:sp>
      </p:grpSp>
      <p:sp>
        <p:nvSpPr>
          <p:cNvPr id="404" name="TextBox 403">
            <a:extLst>
              <a:ext uri="{FF2B5EF4-FFF2-40B4-BE49-F238E27FC236}">
                <a16:creationId xmlns:a16="http://schemas.microsoft.com/office/drawing/2014/main" id="{7DCBF2C4-1D3A-E8A7-5C5F-8BEBC047D1B5}"/>
              </a:ext>
            </a:extLst>
          </p:cNvPr>
          <p:cNvSpPr txBox="1"/>
          <p:nvPr/>
        </p:nvSpPr>
        <p:spPr>
          <a:xfrm rot="16200000">
            <a:off x="433048" y="1829070"/>
            <a:ext cx="1450809"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PFS</a:t>
            </a:r>
          </a:p>
        </p:txBody>
      </p:sp>
      <p:sp>
        <p:nvSpPr>
          <p:cNvPr id="405" name="TextBox 404">
            <a:extLst>
              <a:ext uri="{FF2B5EF4-FFF2-40B4-BE49-F238E27FC236}">
                <a16:creationId xmlns:a16="http://schemas.microsoft.com/office/drawing/2014/main" id="{EA6CE287-AB08-3535-8C1F-4F44156CA084}"/>
              </a:ext>
            </a:extLst>
          </p:cNvPr>
          <p:cNvSpPr txBox="1"/>
          <p:nvPr/>
        </p:nvSpPr>
        <p:spPr>
          <a:xfrm>
            <a:off x="1712773" y="2745343"/>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453" name="Freeform: Shape 452">
            <a:extLst>
              <a:ext uri="{FF2B5EF4-FFF2-40B4-BE49-F238E27FC236}">
                <a16:creationId xmlns:a16="http://schemas.microsoft.com/office/drawing/2014/main" id="{E6560060-0D2C-2E0A-1AAE-7813BA712846}"/>
              </a:ext>
            </a:extLst>
          </p:cNvPr>
          <p:cNvSpPr/>
          <p:nvPr/>
        </p:nvSpPr>
        <p:spPr>
          <a:xfrm>
            <a:off x="1817864" y="1459010"/>
            <a:ext cx="3260641" cy="766121"/>
          </a:xfrm>
          <a:custGeom>
            <a:avLst/>
            <a:gdLst>
              <a:gd name="connsiteX0" fmla="*/ 0 w 3179503"/>
              <a:gd name="connsiteY0" fmla="*/ 0 h 747057"/>
              <a:gd name="connsiteX1" fmla="*/ 39860 w 3179503"/>
              <a:gd name="connsiteY1" fmla="*/ 0 h 747057"/>
              <a:gd name="connsiteX2" fmla="*/ 39860 w 3179503"/>
              <a:gd name="connsiteY2" fmla="*/ 13538 h 747057"/>
              <a:gd name="connsiteX3" fmla="*/ 79986 w 3179503"/>
              <a:gd name="connsiteY3" fmla="*/ 13538 h 747057"/>
              <a:gd name="connsiteX4" fmla="*/ 79986 w 3179503"/>
              <a:gd name="connsiteY4" fmla="*/ 26957 h 747057"/>
              <a:gd name="connsiteX5" fmla="*/ 131140 w 3179503"/>
              <a:gd name="connsiteY5" fmla="*/ 26957 h 747057"/>
              <a:gd name="connsiteX6" fmla="*/ 131140 w 3179503"/>
              <a:gd name="connsiteY6" fmla="*/ 40495 h 747057"/>
              <a:gd name="connsiteX7" fmla="*/ 142765 w 3179503"/>
              <a:gd name="connsiteY7" fmla="*/ 40495 h 747057"/>
              <a:gd name="connsiteX8" fmla="*/ 142765 w 3179503"/>
              <a:gd name="connsiteY8" fmla="*/ 52878 h 747057"/>
              <a:gd name="connsiteX9" fmla="*/ 184618 w 3179503"/>
              <a:gd name="connsiteY9" fmla="*/ 52878 h 747057"/>
              <a:gd name="connsiteX10" fmla="*/ 184618 w 3179503"/>
              <a:gd name="connsiteY10" fmla="*/ 66575 h 747057"/>
              <a:gd name="connsiteX11" fmla="*/ 191660 w 3179503"/>
              <a:gd name="connsiteY11" fmla="*/ 66575 h 747057"/>
              <a:gd name="connsiteX12" fmla="*/ 191660 w 3179503"/>
              <a:gd name="connsiteY12" fmla="*/ 79994 h 747057"/>
              <a:gd name="connsiteX13" fmla="*/ 241685 w 3179503"/>
              <a:gd name="connsiteY13" fmla="*/ 79994 h 747057"/>
              <a:gd name="connsiteX14" fmla="*/ 241685 w 3179503"/>
              <a:gd name="connsiteY14" fmla="*/ 93014 h 747057"/>
              <a:gd name="connsiteX15" fmla="*/ 329908 w 3179503"/>
              <a:gd name="connsiteY15" fmla="*/ 93014 h 747057"/>
              <a:gd name="connsiteX16" fmla="*/ 329908 w 3179503"/>
              <a:gd name="connsiteY16" fmla="*/ 107269 h 747057"/>
              <a:gd name="connsiteX17" fmla="*/ 335024 w 3179503"/>
              <a:gd name="connsiteY17" fmla="*/ 107269 h 747057"/>
              <a:gd name="connsiteX18" fmla="*/ 335024 w 3179503"/>
              <a:gd name="connsiteY18" fmla="*/ 120647 h 747057"/>
              <a:gd name="connsiteX19" fmla="*/ 355087 w 3179503"/>
              <a:gd name="connsiteY19" fmla="*/ 120647 h 747057"/>
              <a:gd name="connsiteX20" fmla="*/ 355087 w 3179503"/>
              <a:gd name="connsiteY20" fmla="*/ 134703 h 747057"/>
              <a:gd name="connsiteX21" fmla="*/ 365782 w 3179503"/>
              <a:gd name="connsiteY21" fmla="*/ 134703 h 747057"/>
              <a:gd name="connsiteX22" fmla="*/ 365782 w 3179503"/>
              <a:gd name="connsiteY22" fmla="*/ 148082 h 747057"/>
              <a:gd name="connsiteX23" fmla="*/ 424045 w 3179503"/>
              <a:gd name="connsiteY23" fmla="*/ 148082 h 747057"/>
              <a:gd name="connsiteX24" fmla="*/ 424045 w 3179503"/>
              <a:gd name="connsiteY24" fmla="*/ 161978 h 747057"/>
              <a:gd name="connsiteX25" fmla="*/ 465034 w 3179503"/>
              <a:gd name="connsiteY25" fmla="*/ 161978 h 747057"/>
              <a:gd name="connsiteX26" fmla="*/ 465034 w 3179503"/>
              <a:gd name="connsiteY26" fmla="*/ 175197 h 747057"/>
              <a:gd name="connsiteX27" fmla="*/ 473205 w 3179503"/>
              <a:gd name="connsiteY27" fmla="*/ 175197 h 747057"/>
              <a:gd name="connsiteX28" fmla="*/ 473205 w 3179503"/>
              <a:gd name="connsiteY28" fmla="*/ 189412 h 747057"/>
              <a:gd name="connsiteX29" fmla="*/ 535985 w 3179503"/>
              <a:gd name="connsiteY29" fmla="*/ 189412 h 747057"/>
              <a:gd name="connsiteX30" fmla="*/ 535985 w 3179503"/>
              <a:gd name="connsiteY30" fmla="*/ 202632 h 747057"/>
              <a:gd name="connsiteX31" fmla="*/ 549006 w 3179503"/>
              <a:gd name="connsiteY31" fmla="*/ 202632 h 747057"/>
              <a:gd name="connsiteX32" fmla="*/ 549006 w 3179503"/>
              <a:gd name="connsiteY32" fmla="*/ 216369 h 747057"/>
              <a:gd name="connsiteX33" fmla="*/ 640020 w 3179503"/>
              <a:gd name="connsiteY33" fmla="*/ 216369 h 747057"/>
              <a:gd name="connsiteX34" fmla="*/ 640020 w 3179503"/>
              <a:gd name="connsiteY34" fmla="*/ 231101 h 747057"/>
              <a:gd name="connsiteX35" fmla="*/ 658953 w 3179503"/>
              <a:gd name="connsiteY35" fmla="*/ 231101 h 747057"/>
              <a:gd name="connsiteX36" fmla="*/ 658953 w 3179503"/>
              <a:gd name="connsiteY36" fmla="*/ 247228 h 747057"/>
              <a:gd name="connsiteX37" fmla="*/ 666593 w 3179503"/>
              <a:gd name="connsiteY37" fmla="*/ 247228 h 747057"/>
              <a:gd name="connsiteX38" fmla="*/ 666593 w 3179503"/>
              <a:gd name="connsiteY38" fmla="*/ 257700 h 747057"/>
              <a:gd name="connsiteX39" fmla="*/ 683534 w 3179503"/>
              <a:gd name="connsiteY39" fmla="*/ 257700 h 747057"/>
              <a:gd name="connsiteX40" fmla="*/ 683534 w 3179503"/>
              <a:gd name="connsiteY40" fmla="*/ 271596 h 747057"/>
              <a:gd name="connsiteX41" fmla="*/ 710971 w 3179503"/>
              <a:gd name="connsiteY41" fmla="*/ 271596 h 747057"/>
              <a:gd name="connsiteX42" fmla="*/ 710971 w 3179503"/>
              <a:gd name="connsiteY42" fmla="*/ 285174 h 747057"/>
              <a:gd name="connsiteX43" fmla="*/ 803114 w 3179503"/>
              <a:gd name="connsiteY43" fmla="*/ 285174 h 747057"/>
              <a:gd name="connsiteX44" fmla="*/ 803114 w 3179503"/>
              <a:gd name="connsiteY44" fmla="*/ 299229 h 747057"/>
              <a:gd name="connsiteX45" fmla="*/ 834205 w 3179503"/>
              <a:gd name="connsiteY45" fmla="*/ 299229 h 747057"/>
              <a:gd name="connsiteX46" fmla="*/ 834205 w 3179503"/>
              <a:gd name="connsiteY46" fmla="*/ 313803 h 747057"/>
              <a:gd name="connsiteX47" fmla="*/ 882568 w 3179503"/>
              <a:gd name="connsiteY47" fmla="*/ 313803 h 747057"/>
              <a:gd name="connsiteX48" fmla="*/ 882568 w 3179503"/>
              <a:gd name="connsiteY48" fmla="*/ 328535 h 747057"/>
              <a:gd name="connsiteX49" fmla="*/ 893065 w 3179503"/>
              <a:gd name="connsiteY49" fmla="*/ 328535 h 747057"/>
              <a:gd name="connsiteX50" fmla="*/ 893065 w 3179503"/>
              <a:gd name="connsiteY50" fmla="*/ 341755 h 747057"/>
              <a:gd name="connsiteX51" fmla="*/ 956907 w 3179503"/>
              <a:gd name="connsiteY51" fmla="*/ 341755 h 747057"/>
              <a:gd name="connsiteX52" fmla="*/ 956907 w 3179503"/>
              <a:gd name="connsiteY52" fmla="*/ 355492 h 747057"/>
              <a:gd name="connsiteX53" fmla="*/ 968201 w 3179503"/>
              <a:gd name="connsiteY53" fmla="*/ 355492 h 747057"/>
              <a:gd name="connsiteX54" fmla="*/ 968201 w 3179503"/>
              <a:gd name="connsiteY54" fmla="*/ 369547 h 747057"/>
              <a:gd name="connsiteX55" fmla="*/ 984942 w 3179503"/>
              <a:gd name="connsiteY55" fmla="*/ 369547 h 747057"/>
              <a:gd name="connsiteX56" fmla="*/ 984942 w 3179503"/>
              <a:gd name="connsiteY56" fmla="*/ 396982 h 747057"/>
              <a:gd name="connsiteX57" fmla="*/ 996501 w 3179503"/>
              <a:gd name="connsiteY57" fmla="*/ 396982 h 747057"/>
              <a:gd name="connsiteX58" fmla="*/ 996501 w 3179503"/>
              <a:gd name="connsiteY58" fmla="*/ 425810 h 747057"/>
              <a:gd name="connsiteX59" fmla="*/ 1001019 w 3179503"/>
              <a:gd name="connsiteY59" fmla="*/ 425810 h 747057"/>
              <a:gd name="connsiteX60" fmla="*/ 1001019 w 3179503"/>
              <a:gd name="connsiteY60" fmla="*/ 439188 h 747057"/>
              <a:gd name="connsiteX61" fmla="*/ 1164113 w 3179503"/>
              <a:gd name="connsiteY61" fmla="*/ 439188 h 747057"/>
              <a:gd name="connsiteX62" fmla="*/ 1164113 w 3179503"/>
              <a:gd name="connsiteY62" fmla="*/ 453085 h 747057"/>
              <a:gd name="connsiteX63" fmla="*/ 1168365 w 3179503"/>
              <a:gd name="connsiteY63" fmla="*/ 453085 h 747057"/>
              <a:gd name="connsiteX64" fmla="*/ 1168365 w 3179503"/>
              <a:gd name="connsiteY64" fmla="*/ 467976 h 747057"/>
              <a:gd name="connsiteX65" fmla="*/ 1195802 w 3179503"/>
              <a:gd name="connsiteY65" fmla="*/ 467976 h 747057"/>
              <a:gd name="connsiteX66" fmla="*/ 1195802 w 3179503"/>
              <a:gd name="connsiteY66" fmla="*/ 482390 h 747057"/>
              <a:gd name="connsiteX67" fmla="*/ 1277781 w 3179503"/>
              <a:gd name="connsiteY67" fmla="*/ 482390 h 747057"/>
              <a:gd name="connsiteX68" fmla="*/ 1277781 w 3179503"/>
              <a:gd name="connsiteY68" fmla="*/ 496287 h 747057"/>
              <a:gd name="connsiteX69" fmla="*/ 1433833 w 3179503"/>
              <a:gd name="connsiteY69" fmla="*/ 496287 h 747057"/>
              <a:gd name="connsiteX70" fmla="*/ 1433833 w 3179503"/>
              <a:gd name="connsiteY70" fmla="*/ 510342 h 747057"/>
              <a:gd name="connsiteX71" fmla="*/ 1481598 w 3179503"/>
              <a:gd name="connsiteY71" fmla="*/ 510342 h 747057"/>
              <a:gd name="connsiteX72" fmla="*/ 1481598 w 3179503"/>
              <a:gd name="connsiteY72" fmla="*/ 525075 h 747057"/>
              <a:gd name="connsiteX73" fmla="*/ 1498273 w 3179503"/>
              <a:gd name="connsiteY73" fmla="*/ 525075 h 747057"/>
              <a:gd name="connsiteX74" fmla="*/ 1498273 w 3179503"/>
              <a:gd name="connsiteY74" fmla="*/ 540006 h 747057"/>
              <a:gd name="connsiteX75" fmla="*/ 1509301 w 3179503"/>
              <a:gd name="connsiteY75" fmla="*/ 540006 h 747057"/>
              <a:gd name="connsiteX76" fmla="*/ 1509301 w 3179503"/>
              <a:gd name="connsiteY76" fmla="*/ 568277 h 747057"/>
              <a:gd name="connsiteX77" fmla="*/ 1529696 w 3179503"/>
              <a:gd name="connsiteY77" fmla="*/ 568277 h 747057"/>
              <a:gd name="connsiteX78" fmla="*/ 1529696 w 3179503"/>
              <a:gd name="connsiteY78" fmla="*/ 584204 h 747057"/>
              <a:gd name="connsiteX79" fmla="*/ 1541521 w 3179503"/>
              <a:gd name="connsiteY79" fmla="*/ 584204 h 747057"/>
              <a:gd name="connsiteX80" fmla="*/ 1541521 w 3179503"/>
              <a:gd name="connsiteY80" fmla="*/ 598299 h 747057"/>
              <a:gd name="connsiteX81" fmla="*/ 1573741 w 3179503"/>
              <a:gd name="connsiteY81" fmla="*/ 598299 h 747057"/>
              <a:gd name="connsiteX82" fmla="*/ 1573741 w 3179503"/>
              <a:gd name="connsiteY82" fmla="*/ 612514 h 747057"/>
              <a:gd name="connsiteX83" fmla="*/ 1815758 w 3179503"/>
              <a:gd name="connsiteY83" fmla="*/ 612514 h 747057"/>
              <a:gd name="connsiteX84" fmla="*/ 1815758 w 3179503"/>
              <a:gd name="connsiteY84" fmla="*/ 630313 h 747057"/>
              <a:gd name="connsiteX85" fmla="*/ 1835555 w 3179503"/>
              <a:gd name="connsiteY85" fmla="*/ 630313 h 747057"/>
              <a:gd name="connsiteX86" fmla="*/ 1835555 w 3179503"/>
              <a:gd name="connsiteY86" fmla="*/ 646399 h 747057"/>
              <a:gd name="connsiteX87" fmla="*/ 2819900 w 3179503"/>
              <a:gd name="connsiteY87" fmla="*/ 646399 h 747057"/>
              <a:gd name="connsiteX88" fmla="*/ 2819900 w 3179503"/>
              <a:gd name="connsiteY88" fmla="*/ 696728 h 747057"/>
              <a:gd name="connsiteX89" fmla="*/ 2826676 w 3179503"/>
              <a:gd name="connsiteY89" fmla="*/ 696728 h 747057"/>
              <a:gd name="connsiteX90" fmla="*/ 2826676 w 3179503"/>
              <a:gd name="connsiteY90" fmla="*/ 747058 h 747057"/>
              <a:gd name="connsiteX91" fmla="*/ 3179504 w 3179503"/>
              <a:gd name="connsiteY91" fmla="*/ 747058 h 74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179503" h="747057">
                <a:moveTo>
                  <a:pt x="0" y="0"/>
                </a:moveTo>
                <a:lnTo>
                  <a:pt x="39860" y="0"/>
                </a:lnTo>
                <a:lnTo>
                  <a:pt x="39860" y="13538"/>
                </a:lnTo>
                <a:lnTo>
                  <a:pt x="79986" y="13538"/>
                </a:lnTo>
                <a:lnTo>
                  <a:pt x="79986" y="26957"/>
                </a:lnTo>
                <a:lnTo>
                  <a:pt x="131140" y="26957"/>
                </a:lnTo>
                <a:lnTo>
                  <a:pt x="131140" y="40495"/>
                </a:lnTo>
                <a:lnTo>
                  <a:pt x="142765" y="40495"/>
                </a:lnTo>
                <a:lnTo>
                  <a:pt x="142765" y="52878"/>
                </a:lnTo>
                <a:lnTo>
                  <a:pt x="184618" y="52878"/>
                </a:lnTo>
                <a:lnTo>
                  <a:pt x="184618" y="66575"/>
                </a:lnTo>
                <a:lnTo>
                  <a:pt x="191660" y="66575"/>
                </a:lnTo>
                <a:lnTo>
                  <a:pt x="191660" y="79994"/>
                </a:lnTo>
                <a:lnTo>
                  <a:pt x="241685" y="79994"/>
                </a:lnTo>
                <a:lnTo>
                  <a:pt x="241685" y="93014"/>
                </a:lnTo>
                <a:lnTo>
                  <a:pt x="329908" y="93014"/>
                </a:lnTo>
                <a:lnTo>
                  <a:pt x="329908" y="107269"/>
                </a:lnTo>
                <a:lnTo>
                  <a:pt x="335024" y="107269"/>
                </a:lnTo>
                <a:lnTo>
                  <a:pt x="335024" y="120647"/>
                </a:lnTo>
                <a:lnTo>
                  <a:pt x="355087" y="120647"/>
                </a:lnTo>
                <a:lnTo>
                  <a:pt x="355087" y="134703"/>
                </a:lnTo>
                <a:lnTo>
                  <a:pt x="365782" y="134703"/>
                </a:lnTo>
                <a:lnTo>
                  <a:pt x="365782" y="148082"/>
                </a:lnTo>
                <a:lnTo>
                  <a:pt x="424045" y="148082"/>
                </a:lnTo>
                <a:lnTo>
                  <a:pt x="424045" y="161978"/>
                </a:lnTo>
                <a:lnTo>
                  <a:pt x="465034" y="161978"/>
                </a:lnTo>
                <a:lnTo>
                  <a:pt x="465034" y="175197"/>
                </a:lnTo>
                <a:lnTo>
                  <a:pt x="473205" y="175197"/>
                </a:lnTo>
                <a:lnTo>
                  <a:pt x="473205" y="189412"/>
                </a:lnTo>
                <a:lnTo>
                  <a:pt x="535985" y="189412"/>
                </a:lnTo>
                <a:lnTo>
                  <a:pt x="535985" y="202632"/>
                </a:lnTo>
                <a:lnTo>
                  <a:pt x="549006" y="202632"/>
                </a:lnTo>
                <a:lnTo>
                  <a:pt x="549006" y="216369"/>
                </a:lnTo>
                <a:lnTo>
                  <a:pt x="640020" y="216369"/>
                </a:lnTo>
                <a:lnTo>
                  <a:pt x="640020" y="231101"/>
                </a:lnTo>
                <a:lnTo>
                  <a:pt x="658953" y="231101"/>
                </a:lnTo>
                <a:lnTo>
                  <a:pt x="658953" y="247228"/>
                </a:lnTo>
                <a:lnTo>
                  <a:pt x="666593" y="247228"/>
                </a:lnTo>
                <a:lnTo>
                  <a:pt x="666593" y="257700"/>
                </a:lnTo>
                <a:lnTo>
                  <a:pt x="683534" y="257700"/>
                </a:lnTo>
                <a:lnTo>
                  <a:pt x="683534" y="271596"/>
                </a:lnTo>
                <a:lnTo>
                  <a:pt x="710971" y="271596"/>
                </a:lnTo>
                <a:lnTo>
                  <a:pt x="710971" y="285174"/>
                </a:lnTo>
                <a:lnTo>
                  <a:pt x="803114" y="285174"/>
                </a:lnTo>
                <a:lnTo>
                  <a:pt x="803114" y="299229"/>
                </a:lnTo>
                <a:lnTo>
                  <a:pt x="834205" y="299229"/>
                </a:lnTo>
                <a:lnTo>
                  <a:pt x="834205" y="313803"/>
                </a:lnTo>
                <a:lnTo>
                  <a:pt x="882568" y="313803"/>
                </a:lnTo>
                <a:lnTo>
                  <a:pt x="882568" y="328535"/>
                </a:lnTo>
                <a:lnTo>
                  <a:pt x="893065" y="328535"/>
                </a:lnTo>
                <a:lnTo>
                  <a:pt x="893065" y="341755"/>
                </a:lnTo>
                <a:lnTo>
                  <a:pt x="956907" y="341755"/>
                </a:lnTo>
                <a:lnTo>
                  <a:pt x="956907" y="355492"/>
                </a:lnTo>
                <a:lnTo>
                  <a:pt x="968201" y="355492"/>
                </a:lnTo>
                <a:lnTo>
                  <a:pt x="968201" y="369547"/>
                </a:lnTo>
                <a:lnTo>
                  <a:pt x="984942" y="369547"/>
                </a:lnTo>
                <a:lnTo>
                  <a:pt x="984942" y="396982"/>
                </a:lnTo>
                <a:lnTo>
                  <a:pt x="996501" y="396982"/>
                </a:lnTo>
                <a:lnTo>
                  <a:pt x="996501" y="425810"/>
                </a:lnTo>
                <a:lnTo>
                  <a:pt x="1001019" y="425810"/>
                </a:lnTo>
                <a:lnTo>
                  <a:pt x="1001019" y="439188"/>
                </a:lnTo>
                <a:lnTo>
                  <a:pt x="1164113" y="439188"/>
                </a:lnTo>
                <a:lnTo>
                  <a:pt x="1164113" y="453085"/>
                </a:lnTo>
                <a:lnTo>
                  <a:pt x="1168365" y="453085"/>
                </a:lnTo>
                <a:lnTo>
                  <a:pt x="1168365" y="467976"/>
                </a:lnTo>
                <a:lnTo>
                  <a:pt x="1195802" y="467976"/>
                </a:lnTo>
                <a:lnTo>
                  <a:pt x="1195802" y="482390"/>
                </a:lnTo>
                <a:lnTo>
                  <a:pt x="1277781" y="482390"/>
                </a:lnTo>
                <a:lnTo>
                  <a:pt x="1277781" y="496287"/>
                </a:lnTo>
                <a:lnTo>
                  <a:pt x="1433833" y="496287"/>
                </a:lnTo>
                <a:lnTo>
                  <a:pt x="1433833" y="510342"/>
                </a:lnTo>
                <a:lnTo>
                  <a:pt x="1481598" y="510342"/>
                </a:lnTo>
                <a:lnTo>
                  <a:pt x="1481598" y="525075"/>
                </a:lnTo>
                <a:lnTo>
                  <a:pt x="1498273" y="525075"/>
                </a:lnTo>
                <a:lnTo>
                  <a:pt x="1498273" y="540006"/>
                </a:lnTo>
                <a:lnTo>
                  <a:pt x="1509301" y="540006"/>
                </a:lnTo>
                <a:lnTo>
                  <a:pt x="1509301" y="568277"/>
                </a:lnTo>
                <a:lnTo>
                  <a:pt x="1529696" y="568277"/>
                </a:lnTo>
                <a:lnTo>
                  <a:pt x="1529696" y="584204"/>
                </a:lnTo>
                <a:lnTo>
                  <a:pt x="1541521" y="584204"/>
                </a:lnTo>
                <a:lnTo>
                  <a:pt x="1541521" y="598299"/>
                </a:lnTo>
                <a:lnTo>
                  <a:pt x="1573741" y="598299"/>
                </a:lnTo>
                <a:lnTo>
                  <a:pt x="1573741" y="612514"/>
                </a:lnTo>
                <a:lnTo>
                  <a:pt x="1815758" y="612514"/>
                </a:lnTo>
                <a:lnTo>
                  <a:pt x="1815758" y="630313"/>
                </a:lnTo>
                <a:lnTo>
                  <a:pt x="1835555" y="630313"/>
                </a:lnTo>
                <a:lnTo>
                  <a:pt x="1835555" y="646399"/>
                </a:lnTo>
                <a:lnTo>
                  <a:pt x="2819900" y="646399"/>
                </a:lnTo>
                <a:lnTo>
                  <a:pt x="2819900" y="696728"/>
                </a:lnTo>
                <a:lnTo>
                  <a:pt x="2826676" y="696728"/>
                </a:lnTo>
                <a:lnTo>
                  <a:pt x="2826676" y="747058"/>
                </a:lnTo>
                <a:lnTo>
                  <a:pt x="3179504" y="747058"/>
                </a:lnTo>
              </a:path>
            </a:pathLst>
          </a:custGeom>
          <a:noFill/>
          <a:ln w="19050" cap="flat">
            <a:solidFill>
              <a:schemeClr val="accent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54" name="Freeform: Shape 453">
            <a:extLst>
              <a:ext uri="{FF2B5EF4-FFF2-40B4-BE49-F238E27FC236}">
                <a16:creationId xmlns:a16="http://schemas.microsoft.com/office/drawing/2014/main" id="{2B201E5F-EFA0-DBD5-8A68-C2645D78BB0C}"/>
              </a:ext>
            </a:extLst>
          </p:cNvPr>
          <p:cNvSpPr/>
          <p:nvPr/>
        </p:nvSpPr>
        <p:spPr>
          <a:xfrm>
            <a:off x="1948270" y="1487678"/>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55" name="Freeform: Shape 454">
            <a:extLst>
              <a:ext uri="{FF2B5EF4-FFF2-40B4-BE49-F238E27FC236}">
                <a16:creationId xmlns:a16="http://schemas.microsoft.com/office/drawing/2014/main" id="{02C2A20E-EAF9-E0B9-BAF8-9577CC5EEC16}"/>
              </a:ext>
            </a:extLst>
          </p:cNvPr>
          <p:cNvSpPr/>
          <p:nvPr/>
        </p:nvSpPr>
        <p:spPr>
          <a:xfrm>
            <a:off x="2145654" y="155788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56" name="Freeform: Shape 455">
            <a:extLst>
              <a:ext uri="{FF2B5EF4-FFF2-40B4-BE49-F238E27FC236}">
                <a16:creationId xmlns:a16="http://schemas.microsoft.com/office/drawing/2014/main" id="{EDD5069C-4D9A-7E7C-E855-5CB3A4D05837}"/>
              </a:ext>
            </a:extLst>
          </p:cNvPr>
          <p:cNvSpPr/>
          <p:nvPr/>
        </p:nvSpPr>
        <p:spPr>
          <a:xfrm>
            <a:off x="2471255" y="168611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57" name="Freeform: Shape 456">
            <a:extLst>
              <a:ext uri="{FF2B5EF4-FFF2-40B4-BE49-F238E27FC236}">
                <a16:creationId xmlns:a16="http://schemas.microsoft.com/office/drawing/2014/main" id="{815C6A3F-AAE0-5024-B14E-399C9CDB6AE2}"/>
              </a:ext>
            </a:extLst>
          </p:cNvPr>
          <p:cNvSpPr/>
          <p:nvPr/>
        </p:nvSpPr>
        <p:spPr>
          <a:xfrm>
            <a:off x="2872029" y="188690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58" name="Freeform: Shape 457">
            <a:extLst>
              <a:ext uri="{FF2B5EF4-FFF2-40B4-BE49-F238E27FC236}">
                <a16:creationId xmlns:a16="http://schemas.microsoft.com/office/drawing/2014/main" id="{620650CB-D643-00A7-50BB-1FE33720587A}"/>
              </a:ext>
            </a:extLst>
          </p:cNvPr>
          <p:cNvSpPr/>
          <p:nvPr/>
        </p:nvSpPr>
        <p:spPr>
          <a:xfrm>
            <a:off x="3332565" y="199232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59" name="Freeform: Shape 458">
            <a:extLst>
              <a:ext uri="{FF2B5EF4-FFF2-40B4-BE49-F238E27FC236}">
                <a16:creationId xmlns:a16="http://schemas.microsoft.com/office/drawing/2014/main" id="{8688ACA3-3581-6BB5-9589-FC83CF90376A}"/>
              </a:ext>
            </a:extLst>
          </p:cNvPr>
          <p:cNvSpPr/>
          <p:nvPr/>
        </p:nvSpPr>
        <p:spPr>
          <a:xfrm>
            <a:off x="3463023" y="206526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60" name="Freeform: Shape 459">
            <a:extLst>
              <a:ext uri="{FF2B5EF4-FFF2-40B4-BE49-F238E27FC236}">
                <a16:creationId xmlns:a16="http://schemas.microsoft.com/office/drawing/2014/main" id="{3C428175-2690-ADF8-B3B7-D3BCFB2F19E2}"/>
              </a:ext>
            </a:extLst>
          </p:cNvPr>
          <p:cNvSpPr/>
          <p:nvPr/>
        </p:nvSpPr>
        <p:spPr>
          <a:xfrm>
            <a:off x="3514307" y="206526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61" name="Freeform: Shape 460">
            <a:extLst>
              <a:ext uri="{FF2B5EF4-FFF2-40B4-BE49-F238E27FC236}">
                <a16:creationId xmlns:a16="http://schemas.microsoft.com/office/drawing/2014/main" id="{8D7873C0-71C6-AFC4-F937-A08D555BAE32}"/>
              </a:ext>
            </a:extLst>
          </p:cNvPr>
          <p:cNvSpPr/>
          <p:nvPr/>
        </p:nvSpPr>
        <p:spPr>
          <a:xfrm>
            <a:off x="3568030" y="206526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62" name="Freeform: Shape 461">
            <a:extLst>
              <a:ext uri="{FF2B5EF4-FFF2-40B4-BE49-F238E27FC236}">
                <a16:creationId xmlns:a16="http://schemas.microsoft.com/office/drawing/2014/main" id="{8A928638-67E4-F5FE-95AD-99C87809315C}"/>
              </a:ext>
            </a:extLst>
          </p:cNvPr>
          <p:cNvSpPr/>
          <p:nvPr/>
        </p:nvSpPr>
        <p:spPr>
          <a:xfrm>
            <a:off x="3839095" y="20970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63" name="Freeform: Shape 462">
            <a:extLst>
              <a:ext uri="{FF2B5EF4-FFF2-40B4-BE49-F238E27FC236}">
                <a16:creationId xmlns:a16="http://schemas.microsoft.com/office/drawing/2014/main" id="{2C23D798-8548-3C85-5FBF-0C1AD881D185}"/>
              </a:ext>
            </a:extLst>
          </p:cNvPr>
          <p:cNvSpPr/>
          <p:nvPr/>
        </p:nvSpPr>
        <p:spPr>
          <a:xfrm>
            <a:off x="4051550" y="20970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64" name="Freeform: Shape 463">
            <a:extLst>
              <a:ext uri="{FF2B5EF4-FFF2-40B4-BE49-F238E27FC236}">
                <a16:creationId xmlns:a16="http://schemas.microsoft.com/office/drawing/2014/main" id="{27F67A60-9899-0594-8531-136287E25827}"/>
              </a:ext>
            </a:extLst>
          </p:cNvPr>
          <p:cNvSpPr/>
          <p:nvPr/>
        </p:nvSpPr>
        <p:spPr>
          <a:xfrm>
            <a:off x="4210281" y="20970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65" name="Freeform: Shape 464">
            <a:extLst>
              <a:ext uri="{FF2B5EF4-FFF2-40B4-BE49-F238E27FC236}">
                <a16:creationId xmlns:a16="http://schemas.microsoft.com/office/drawing/2014/main" id="{4FCB19FD-191F-6032-03EF-A52B9CC02BAD}"/>
              </a:ext>
            </a:extLst>
          </p:cNvPr>
          <p:cNvSpPr/>
          <p:nvPr/>
        </p:nvSpPr>
        <p:spPr>
          <a:xfrm>
            <a:off x="4227375" y="20970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66" name="Freeform: Shape 465">
            <a:extLst>
              <a:ext uri="{FF2B5EF4-FFF2-40B4-BE49-F238E27FC236}">
                <a16:creationId xmlns:a16="http://schemas.microsoft.com/office/drawing/2014/main" id="{77B89CC0-671A-ADA1-2601-6074AC75980C}"/>
              </a:ext>
            </a:extLst>
          </p:cNvPr>
          <p:cNvSpPr/>
          <p:nvPr/>
        </p:nvSpPr>
        <p:spPr>
          <a:xfrm>
            <a:off x="4329939" y="20970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67" name="Freeform: Shape 466">
            <a:extLst>
              <a:ext uri="{FF2B5EF4-FFF2-40B4-BE49-F238E27FC236}">
                <a16:creationId xmlns:a16="http://schemas.microsoft.com/office/drawing/2014/main" id="{3F2BA938-1075-35AF-8941-11CF251D1C6D}"/>
              </a:ext>
            </a:extLst>
          </p:cNvPr>
          <p:cNvSpPr/>
          <p:nvPr/>
        </p:nvSpPr>
        <p:spPr>
          <a:xfrm>
            <a:off x="4351918" y="20970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68" name="Freeform: Shape 467">
            <a:extLst>
              <a:ext uri="{FF2B5EF4-FFF2-40B4-BE49-F238E27FC236}">
                <a16:creationId xmlns:a16="http://schemas.microsoft.com/office/drawing/2014/main" id="{DF2D8001-37C1-A2AF-E860-4FE8C054910A}"/>
              </a:ext>
            </a:extLst>
          </p:cNvPr>
          <p:cNvSpPr/>
          <p:nvPr/>
        </p:nvSpPr>
        <p:spPr>
          <a:xfrm>
            <a:off x="4388549" y="20970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69" name="Freeform: Shape 468">
            <a:extLst>
              <a:ext uri="{FF2B5EF4-FFF2-40B4-BE49-F238E27FC236}">
                <a16:creationId xmlns:a16="http://schemas.microsoft.com/office/drawing/2014/main" id="{8977113F-3800-04AC-EDD7-DD9FAB079552}"/>
              </a:ext>
            </a:extLst>
          </p:cNvPr>
          <p:cNvSpPr/>
          <p:nvPr/>
        </p:nvSpPr>
        <p:spPr>
          <a:xfrm>
            <a:off x="4500882" y="20970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70" name="Freeform: Shape 469">
            <a:extLst>
              <a:ext uri="{FF2B5EF4-FFF2-40B4-BE49-F238E27FC236}">
                <a16:creationId xmlns:a16="http://schemas.microsoft.com/office/drawing/2014/main" id="{2C5D68C4-EB61-0685-C1EF-CE0D56E94824}"/>
              </a:ext>
            </a:extLst>
          </p:cNvPr>
          <p:cNvSpPr/>
          <p:nvPr/>
        </p:nvSpPr>
        <p:spPr>
          <a:xfrm>
            <a:off x="4520418" y="20970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71" name="Freeform: Shape 470">
            <a:extLst>
              <a:ext uri="{FF2B5EF4-FFF2-40B4-BE49-F238E27FC236}">
                <a16:creationId xmlns:a16="http://schemas.microsoft.com/office/drawing/2014/main" id="{F2F76E55-8CE9-9A47-E0A5-E3A5BE63627F}"/>
              </a:ext>
            </a:extLst>
          </p:cNvPr>
          <p:cNvSpPr/>
          <p:nvPr/>
        </p:nvSpPr>
        <p:spPr>
          <a:xfrm>
            <a:off x="4542395" y="209701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72" name="Freeform: Shape 471">
            <a:extLst>
              <a:ext uri="{FF2B5EF4-FFF2-40B4-BE49-F238E27FC236}">
                <a16:creationId xmlns:a16="http://schemas.microsoft.com/office/drawing/2014/main" id="{38780262-939D-B068-9589-544537445C81}"/>
              </a:ext>
            </a:extLst>
          </p:cNvPr>
          <p:cNvSpPr/>
          <p:nvPr/>
        </p:nvSpPr>
        <p:spPr>
          <a:xfrm>
            <a:off x="4701126" y="219958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73" name="Freeform: Shape 472">
            <a:extLst>
              <a:ext uri="{FF2B5EF4-FFF2-40B4-BE49-F238E27FC236}">
                <a16:creationId xmlns:a16="http://schemas.microsoft.com/office/drawing/2014/main" id="{C27A9DC5-27FF-76EF-4ECA-7846B7477E5C}"/>
              </a:ext>
            </a:extLst>
          </p:cNvPr>
          <p:cNvSpPr/>
          <p:nvPr/>
        </p:nvSpPr>
        <p:spPr>
          <a:xfrm>
            <a:off x="4725547" y="219958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74" name="Freeform: Shape 473">
            <a:extLst>
              <a:ext uri="{FF2B5EF4-FFF2-40B4-BE49-F238E27FC236}">
                <a16:creationId xmlns:a16="http://schemas.microsoft.com/office/drawing/2014/main" id="{DBEF4A35-E7DA-772B-9B69-4AE2263C8CD7}"/>
              </a:ext>
            </a:extLst>
          </p:cNvPr>
          <p:cNvSpPr/>
          <p:nvPr/>
        </p:nvSpPr>
        <p:spPr>
          <a:xfrm>
            <a:off x="4754851" y="219958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75" name="Freeform: Shape 474">
            <a:extLst>
              <a:ext uri="{FF2B5EF4-FFF2-40B4-BE49-F238E27FC236}">
                <a16:creationId xmlns:a16="http://schemas.microsoft.com/office/drawing/2014/main" id="{7F006620-E1A9-5EF1-60E4-2916BF5BA395}"/>
              </a:ext>
            </a:extLst>
          </p:cNvPr>
          <p:cNvSpPr/>
          <p:nvPr/>
        </p:nvSpPr>
        <p:spPr>
          <a:xfrm>
            <a:off x="5045451" y="219958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76" name="Freeform: Shape 475">
            <a:extLst>
              <a:ext uri="{FF2B5EF4-FFF2-40B4-BE49-F238E27FC236}">
                <a16:creationId xmlns:a16="http://schemas.microsoft.com/office/drawing/2014/main" id="{4F728EC7-DD68-A8D5-CF60-0D6DD5A3D78B}"/>
              </a:ext>
            </a:extLst>
          </p:cNvPr>
          <p:cNvSpPr/>
          <p:nvPr/>
        </p:nvSpPr>
        <p:spPr>
          <a:xfrm>
            <a:off x="1817863" y="1459010"/>
            <a:ext cx="3600127" cy="953263"/>
          </a:xfrm>
          <a:custGeom>
            <a:avLst/>
            <a:gdLst>
              <a:gd name="connsiteX0" fmla="*/ 0 w 3510541"/>
              <a:gd name="connsiteY0" fmla="*/ 0 h 929542"/>
              <a:gd name="connsiteX1" fmla="*/ 107157 w 3510541"/>
              <a:gd name="connsiteY1" fmla="*/ 0 h 929542"/>
              <a:gd name="connsiteX2" fmla="*/ 107157 w 3510541"/>
              <a:gd name="connsiteY2" fmla="*/ 7964 h 929542"/>
              <a:gd name="connsiteX3" fmla="*/ 135126 w 3510541"/>
              <a:gd name="connsiteY3" fmla="*/ 7964 h 929542"/>
              <a:gd name="connsiteX4" fmla="*/ 135126 w 3510541"/>
              <a:gd name="connsiteY4" fmla="*/ 24408 h 929542"/>
              <a:gd name="connsiteX5" fmla="*/ 139112 w 3510541"/>
              <a:gd name="connsiteY5" fmla="*/ 24408 h 929542"/>
              <a:gd name="connsiteX6" fmla="*/ 139112 w 3510541"/>
              <a:gd name="connsiteY6" fmla="*/ 41848 h 929542"/>
              <a:gd name="connsiteX7" fmla="*/ 144426 w 3510541"/>
              <a:gd name="connsiteY7" fmla="*/ 41848 h 929542"/>
              <a:gd name="connsiteX8" fmla="*/ 144426 w 3510541"/>
              <a:gd name="connsiteY8" fmla="*/ 70159 h 929542"/>
              <a:gd name="connsiteX9" fmla="*/ 151535 w 3510541"/>
              <a:gd name="connsiteY9" fmla="*/ 70159 h 929542"/>
              <a:gd name="connsiteX10" fmla="*/ 151535 w 3510541"/>
              <a:gd name="connsiteY10" fmla="*/ 90466 h 929542"/>
              <a:gd name="connsiteX11" fmla="*/ 158842 w 3510541"/>
              <a:gd name="connsiteY11" fmla="*/ 90466 h 929542"/>
              <a:gd name="connsiteX12" fmla="*/ 158842 w 3510541"/>
              <a:gd name="connsiteY12" fmla="*/ 106233 h 929542"/>
              <a:gd name="connsiteX13" fmla="*/ 165951 w 3510541"/>
              <a:gd name="connsiteY13" fmla="*/ 106233 h 929542"/>
              <a:gd name="connsiteX14" fmla="*/ 165951 w 3510541"/>
              <a:gd name="connsiteY14" fmla="*/ 125226 h 929542"/>
              <a:gd name="connsiteX15" fmla="*/ 172993 w 3510541"/>
              <a:gd name="connsiteY15" fmla="*/ 125226 h 929542"/>
              <a:gd name="connsiteX16" fmla="*/ 172993 w 3510541"/>
              <a:gd name="connsiteY16" fmla="*/ 131318 h 929542"/>
              <a:gd name="connsiteX17" fmla="*/ 183489 w 3510541"/>
              <a:gd name="connsiteY17" fmla="*/ 131318 h 929542"/>
              <a:gd name="connsiteX18" fmla="*/ 183489 w 3510541"/>
              <a:gd name="connsiteY18" fmla="*/ 149276 h 929542"/>
              <a:gd name="connsiteX19" fmla="*/ 186611 w 3510541"/>
              <a:gd name="connsiteY19" fmla="*/ 149276 h 929542"/>
              <a:gd name="connsiteX20" fmla="*/ 186611 w 3510541"/>
              <a:gd name="connsiteY20" fmla="*/ 157240 h 929542"/>
              <a:gd name="connsiteX21" fmla="*/ 215111 w 3510541"/>
              <a:gd name="connsiteY21" fmla="*/ 157240 h 929542"/>
              <a:gd name="connsiteX22" fmla="*/ 215111 w 3510541"/>
              <a:gd name="connsiteY22" fmla="*/ 165203 h 929542"/>
              <a:gd name="connsiteX23" fmla="*/ 262346 w 3510541"/>
              <a:gd name="connsiteY23" fmla="*/ 165203 h 929542"/>
              <a:gd name="connsiteX24" fmla="*/ 262346 w 3510541"/>
              <a:gd name="connsiteY24" fmla="*/ 173167 h 929542"/>
              <a:gd name="connsiteX25" fmla="*/ 274503 w 3510541"/>
              <a:gd name="connsiteY25" fmla="*/ 173167 h 929542"/>
              <a:gd name="connsiteX26" fmla="*/ 274503 w 3510541"/>
              <a:gd name="connsiteY26" fmla="*/ 181130 h 929542"/>
              <a:gd name="connsiteX27" fmla="*/ 285265 w 3510541"/>
              <a:gd name="connsiteY27" fmla="*/ 181130 h 929542"/>
              <a:gd name="connsiteX28" fmla="*/ 285265 w 3510541"/>
              <a:gd name="connsiteY28" fmla="*/ 189412 h 929542"/>
              <a:gd name="connsiteX29" fmla="*/ 305594 w 3510541"/>
              <a:gd name="connsiteY29" fmla="*/ 189412 h 929542"/>
              <a:gd name="connsiteX30" fmla="*/ 305594 w 3510541"/>
              <a:gd name="connsiteY30" fmla="*/ 206215 h 929542"/>
              <a:gd name="connsiteX31" fmla="*/ 314363 w 3510541"/>
              <a:gd name="connsiteY31" fmla="*/ 206215 h 929542"/>
              <a:gd name="connsiteX32" fmla="*/ 314363 w 3510541"/>
              <a:gd name="connsiteY32" fmla="*/ 214338 h 929542"/>
              <a:gd name="connsiteX33" fmla="*/ 317751 w 3510541"/>
              <a:gd name="connsiteY33" fmla="*/ 214338 h 929542"/>
              <a:gd name="connsiteX34" fmla="*/ 317751 w 3510541"/>
              <a:gd name="connsiteY34" fmla="*/ 232973 h 929542"/>
              <a:gd name="connsiteX35" fmla="*/ 323132 w 3510541"/>
              <a:gd name="connsiteY35" fmla="*/ 232973 h 929542"/>
              <a:gd name="connsiteX36" fmla="*/ 323132 w 3510541"/>
              <a:gd name="connsiteY36" fmla="*/ 240259 h 929542"/>
              <a:gd name="connsiteX37" fmla="*/ 330440 w 3510541"/>
              <a:gd name="connsiteY37" fmla="*/ 240259 h 929542"/>
              <a:gd name="connsiteX38" fmla="*/ 330440 w 3510541"/>
              <a:gd name="connsiteY38" fmla="*/ 256346 h 929542"/>
              <a:gd name="connsiteX39" fmla="*/ 333894 w 3510541"/>
              <a:gd name="connsiteY39" fmla="*/ 256346 h 929542"/>
              <a:gd name="connsiteX40" fmla="*/ 333894 w 3510541"/>
              <a:gd name="connsiteY40" fmla="*/ 282108 h 929542"/>
              <a:gd name="connsiteX41" fmla="*/ 337814 w 3510541"/>
              <a:gd name="connsiteY41" fmla="*/ 282108 h 929542"/>
              <a:gd name="connsiteX42" fmla="*/ 337814 w 3510541"/>
              <a:gd name="connsiteY42" fmla="*/ 307511 h 929542"/>
              <a:gd name="connsiteX43" fmla="*/ 341800 w 3510541"/>
              <a:gd name="connsiteY43" fmla="*/ 307511 h 929542"/>
              <a:gd name="connsiteX44" fmla="*/ 341800 w 3510541"/>
              <a:gd name="connsiteY44" fmla="*/ 323638 h 929542"/>
              <a:gd name="connsiteX45" fmla="*/ 353625 w 3510541"/>
              <a:gd name="connsiteY45" fmla="*/ 323638 h 929542"/>
              <a:gd name="connsiteX46" fmla="*/ 353625 w 3510541"/>
              <a:gd name="connsiteY46" fmla="*/ 340918 h 929542"/>
              <a:gd name="connsiteX47" fmla="*/ 381328 w 3510541"/>
              <a:gd name="connsiteY47" fmla="*/ 340918 h 929542"/>
              <a:gd name="connsiteX48" fmla="*/ 381328 w 3510541"/>
              <a:gd name="connsiteY48" fmla="*/ 349360 h 929542"/>
              <a:gd name="connsiteX49" fmla="*/ 444705 w 3510541"/>
              <a:gd name="connsiteY49" fmla="*/ 349360 h 929542"/>
              <a:gd name="connsiteX50" fmla="*/ 444705 w 3510541"/>
              <a:gd name="connsiteY50" fmla="*/ 357682 h 929542"/>
              <a:gd name="connsiteX51" fmla="*/ 465632 w 3510541"/>
              <a:gd name="connsiteY51" fmla="*/ 357682 h 929542"/>
              <a:gd name="connsiteX52" fmla="*/ 465632 w 3510541"/>
              <a:gd name="connsiteY52" fmla="*/ 366481 h 929542"/>
              <a:gd name="connsiteX53" fmla="*/ 485695 w 3510541"/>
              <a:gd name="connsiteY53" fmla="*/ 366481 h 929542"/>
              <a:gd name="connsiteX54" fmla="*/ 485695 w 3510541"/>
              <a:gd name="connsiteY54" fmla="*/ 383762 h 929542"/>
              <a:gd name="connsiteX55" fmla="*/ 494464 w 3510541"/>
              <a:gd name="connsiteY55" fmla="*/ 383762 h 929542"/>
              <a:gd name="connsiteX56" fmla="*/ 494464 w 3510541"/>
              <a:gd name="connsiteY56" fmla="*/ 392084 h 929542"/>
              <a:gd name="connsiteX57" fmla="*/ 501506 w 3510541"/>
              <a:gd name="connsiteY57" fmla="*/ 392084 h 929542"/>
              <a:gd name="connsiteX58" fmla="*/ 501506 w 3510541"/>
              <a:gd name="connsiteY58" fmla="*/ 400048 h 929542"/>
              <a:gd name="connsiteX59" fmla="*/ 504628 w 3510541"/>
              <a:gd name="connsiteY59" fmla="*/ 400048 h 929542"/>
              <a:gd name="connsiteX60" fmla="*/ 504628 w 3510541"/>
              <a:gd name="connsiteY60" fmla="*/ 417328 h 929542"/>
              <a:gd name="connsiteX61" fmla="*/ 525223 w 3510541"/>
              <a:gd name="connsiteY61" fmla="*/ 417328 h 929542"/>
              <a:gd name="connsiteX62" fmla="*/ 525223 w 3510541"/>
              <a:gd name="connsiteY62" fmla="*/ 434092 h 929542"/>
              <a:gd name="connsiteX63" fmla="*/ 528345 w 3510541"/>
              <a:gd name="connsiteY63" fmla="*/ 434092 h 929542"/>
              <a:gd name="connsiteX64" fmla="*/ 528345 w 3510541"/>
              <a:gd name="connsiteY64" fmla="*/ 443090 h 929542"/>
              <a:gd name="connsiteX65" fmla="*/ 549006 w 3510541"/>
              <a:gd name="connsiteY65" fmla="*/ 443090 h 929542"/>
              <a:gd name="connsiteX66" fmla="*/ 549006 w 3510541"/>
              <a:gd name="connsiteY66" fmla="*/ 451372 h 929542"/>
              <a:gd name="connsiteX67" fmla="*/ 552394 w 3510541"/>
              <a:gd name="connsiteY67" fmla="*/ 451372 h 929542"/>
              <a:gd name="connsiteX68" fmla="*/ 552394 w 3510541"/>
              <a:gd name="connsiteY68" fmla="*/ 460371 h 929542"/>
              <a:gd name="connsiteX69" fmla="*/ 580960 w 3510541"/>
              <a:gd name="connsiteY69" fmla="*/ 460371 h 929542"/>
              <a:gd name="connsiteX70" fmla="*/ 580960 w 3510541"/>
              <a:gd name="connsiteY70" fmla="*/ 469171 h 929542"/>
              <a:gd name="connsiteX71" fmla="*/ 588268 w 3510541"/>
              <a:gd name="connsiteY71" fmla="*/ 469171 h 929542"/>
              <a:gd name="connsiteX72" fmla="*/ 588268 w 3510541"/>
              <a:gd name="connsiteY72" fmla="*/ 477294 h 929542"/>
              <a:gd name="connsiteX73" fmla="*/ 592785 w 3510541"/>
              <a:gd name="connsiteY73" fmla="*/ 477294 h 929542"/>
              <a:gd name="connsiteX74" fmla="*/ 592785 w 3510541"/>
              <a:gd name="connsiteY74" fmla="*/ 486133 h 929542"/>
              <a:gd name="connsiteX75" fmla="*/ 612583 w 3510541"/>
              <a:gd name="connsiteY75" fmla="*/ 486133 h 929542"/>
              <a:gd name="connsiteX76" fmla="*/ 612583 w 3510541"/>
              <a:gd name="connsiteY76" fmla="*/ 494933 h 929542"/>
              <a:gd name="connsiteX77" fmla="*/ 651048 w 3510541"/>
              <a:gd name="connsiteY77" fmla="*/ 494933 h 929542"/>
              <a:gd name="connsiteX78" fmla="*/ 651048 w 3510541"/>
              <a:gd name="connsiteY78" fmla="*/ 511537 h 929542"/>
              <a:gd name="connsiteX79" fmla="*/ 655831 w 3510541"/>
              <a:gd name="connsiteY79" fmla="*/ 511537 h 929542"/>
              <a:gd name="connsiteX80" fmla="*/ 655831 w 3510541"/>
              <a:gd name="connsiteY80" fmla="*/ 521531 h 929542"/>
              <a:gd name="connsiteX81" fmla="*/ 664334 w 3510541"/>
              <a:gd name="connsiteY81" fmla="*/ 521531 h 929542"/>
              <a:gd name="connsiteX82" fmla="*/ 664334 w 3510541"/>
              <a:gd name="connsiteY82" fmla="*/ 529534 h 929542"/>
              <a:gd name="connsiteX83" fmla="*/ 667457 w 3510541"/>
              <a:gd name="connsiteY83" fmla="*/ 529534 h 929542"/>
              <a:gd name="connsiteX84" fmla="*/ 667457 w 3510541"/>
              <a:gd name="connsiteY84" fmla="*/ 538454 h 929542"/>
              <a:gd name="connsiteX85" fmla="*/ 675362 w 3510541"/>
              <a:gd name="connsiteY85" fmla="*/ 538454 h 929542"/>
              <a:gd name="connsiteX86" fmla="*/ 675362 w 3510541"/>
              <a:gd name="connsiteY86" fmla="*/ 546935 h 929542"/>
              <a:gd name="connsiteX87" fmla="*/ 691173 w 3510541"/>
              <a:gd name="connsiteY87" fmla="*/ 546935 h 929542"/>
              <a:gd name="connsiteX88" fmla="*/ 691173 w 3510541"/>
              <a:gd name="connsiteY88" fmla="*/ 555057 h 929542"/>
              <a:gd name="connsiteX89" fmla="*/ 719740 w 3510541"/>
              <a:gd name="connsiteY89" fmla="*/ 555057 h 929542"/>
              <a:gd name="connsiteX90" fmla="*/ 719740 w 3510541"/>
              <a:gd name="connsiteY90" fmla="*/ 564892 h 929542"/>
              <a:gd name="connsiteX91" fmla="*/ 722596 w 3510541"/>
              <a:gd name="connsiteY91" fmla="*/ 564892 h 929542"/>
              <a:gd name="connsiteX92" fmla="*/ 722596 w 3510541"/>
              <a:gd name="connsiteY92" fmla="*/ 572856 h 929542"/>
              <a:gd name="connsiteX93" fmla="*/ 727114 w 3510541"/>
              <a:gd name="connsiteY93" fmla="*/ 572856 h 929542"/>
              <a:gd name="connsiteX94" fmla="*/ 727114 w 3510541"/>
              <a:gd name="connsiteY94" fmla="*/ 589978 h 929542"/>
              <a:gd name="connsiteX95" fmla="*/ 753687 w 3510541"/>
              <a:gd name="connsiteY95" fmla="*/ 589978 h 929542"/>
              <a:gd name="connsiteX96" fmla="*/ 753687 w 3510541"/>
              <a:gd name="connsiteY96" fmla="*/ 599295 h 929542"/>
              <a:gd name="connsiteX97" fmla="*/ 795474 w 3510541"/>
              <a:gd name="connsiteY97" fmla="*/ 599295 h 929542"/>
              <a:gd name="connsiteX98" fmla="*/ 795474 w 3510541"/>
              <a:gd name="connsiteY98" fmla="*/ 607935 h 929542"/>
              <a:gd name="connsiteX99" fmla="*/ 824040 w 3510541"/>
              <a:gd name="connsiteY99" fmla="*/ 607935 h 929542"/>
              <a:gd name="connsiteX100" fmla="*/ 824040 w 3510541"/>
              <a:gd name="connsiteY100" fmla="*/ 613350 h 929542"/>
              <a:gd name="connsiteX101" fmla="*/ 830019 w 3510541"/>
              <a:gd name="connsiteY101" fmla="*/ 613350 h 929542"/>
              <a:gd name="connsiteX102" fmla="*/ 830019 w 3510541"/>
              <a:gd name="connsiteY102" fmla="*/ 615899 h 929542"/>
              <a:gd name="connsiteX103" fmla="*/ 835334 w 3510541"/>
              <a:gd name="connsiteY103" fmla="*/ 615899 h 929542"/>
              <a:gd name="connsiteX104" fmla="*/ 835334 w 3510541"/>
              <a:gd name="connsiteY104" fmla="*/ 627406 h 929542"/>
              <a:gd name="connsiteX105" fmla="*/ 840715 w 3510541"/>
              <a:gd name="connsiteY105" fmla="*/ 627406 h 929542"/>
              <a:gd name="connsiteX106" fmla="*/ 840715 w 3510541"/>
              <a:gd name="connsiteY106" fmla="*/ 635210 h 929542"/>
              <a:gd name="connsiteX107" fmla="*/ 849750 w 3510541"/>
              <a:gd name="connsiteY107" fmla="*/ 635210 h 929542"/>
              <a:gd name="connsiteX108" fmla="*/ 849750 w 3510541"/>
              <a:gd name="connsiteY108" fmla="*/ 644010 h 929542"/>
              <a:gd name="connsiteX109" fmla="*/ 869016 w 3510541"/>
              <a:gd name="connsiteY109" fmla="*/ 644010 h 929542"/>
              <a:gd name="connsiteX110" fmla="*/ 869016 w 3510541"/>
              <a:gd name="connsiteY110" fmla="*/ 652491 h 929542"/>
              <a:gd name="connsiteX111" fmla="*/ 973316 w 3510541"/>
              <a:gd name="connsiteY111" fmla="*/ 652491 h 929542"/>
              <a:gd name="connsiteX112" fmla="*/ 973316 w 3510541"/>
              <a:gd name="connsiteY112" fmla="*/ 662326 h 929542"/>
              <a:gd name="connsiteX113" fmla="*/ 989127 w 3510541"/>
              <a:gd name="connsiteY113" fmla="*/ 662326 h 929542"/>
              <a:gd name="connsiteX114" fmla="*/ 989127 w 3510541"/>
              <a:gd name="connsiteY114" fmla="*/ 670967 h 929542"/>
              <a:gd name="connsiteX115" fmla="*/ 1015435 w 3510541"/>
              <a:gd name="connsiteY115" fmla="*/ 670967 h 929542"/>
              <a:gd name="connsiteX116" fmla="*/ 1015435 w 3510541"/>
              <a:gd name="connsiteY116" fmla="*/ 674192 h 929542"/>
              <a:gd name="connsiteX117" fmla="*/ 1027326 w 3510541"/>
              <a:gd name="connsiteY117" fmla="*/ 674192 h 929542"/>
              <a:gd name="connsiteX118" fmla="*/ 1027326 w 3510541"/>
              <a:gd name="connsiteY118" fmla="*/ 682474 h 929542"/>
              <a:gd name="connsiteX119" fmla="*/ 1032375 w 3510541"/>
              <a:gd name="connsiteY119" fmla="*/ 682474 h 929542"/>
              <a:gd name="connsiteX120" fmla="*/ 1032375 w 3510541"/>
              <a:gd name="connsiteY120" fmla="*/ 689283 h 929542"/>
              <a:gd name="connsiteX121" fmla="*/ 1047655 w 3510541"/>
              <a:gd name="connsiteY121" fmla="*/ 689283 h 929542"/>
              <a:gd name="connsiteX122" fmla="*/ 1047655 w 3510541"/>
              <a:gd name="connsiteY122" fmla="*/ 698918 h 929542"/>
              <a:gd name="connsiteX123" fmla="*/ 1096284 w 3510541"/>
              <a:gd name="connsiteY123" fmla="*/ 698918 h 929542"/>
              <a:gd name="connsiteX124" fmla="*/ 1096284 w 3510541"/>
              <a:gd name="connsiteY124" fmla="*/ 718230 h 929542"/>
              <a:gd name="connsiteX125" fmla="*/ 1119470 w 3510541"/>
              <a:gd name="connsiteY125" fmla="*/ 718230 h 929542"/>
              <a:gd name="connsiteX126" fmla="*/ 1119470 w 3510541"/>
              <a:gd name="connsiteY126" fmla="*/ 728065 h 929542"/>
              <a:gd name="connsiteX127" fmla="*/ 1194074 w 3510541"/>
              <a:gd name="connsiteY127" fmla="*/ 728065 h 929542"/>
              <a:gd name="connsiteX128" fmla="*/ 1194074 w 3510541"/>
              <a:gd name="connsiteY128" fmla="*/ 738059 h 929542"/>
              <a:gd name="connsiteX129" fmla="*/ 1322756 w 3510541"/>
              <a:gd name="connsiteY129" fmla="*/ 738059 h 929542"/>
              <a:gd name="connsiteX130" fmla="*/ 1322756 w 3510541"/>
              <a:gd name="connsiteY130" fmla="*/ 747894 h 929542"/>
              <a:gd name="connsiteX131" fmla="*/ 1330927 w 3510541"/>
              <a:gd name="connsiteY131" fmla="*/ 747894 h 929542"/>
              <a:gd name="connsiteX132" fmla="*/ 1330927 w 3510541"/>
              <a:gd name="connsiteY132" fmla="*/ 758406 h 929542"/>
              <a:gd name="connsiteX133" fmla="*/ 1361752 w 3510541"/>
              <a:gd name="connsiteY133" fmla="*/ 758406 h 929542"/>
              <a:gd name="connsiteX134" fmla="*/ 1361752 w 3510541"/>
              <a:gd name="connsiteY134" fmla="*/ 767365 h 929542"/>
              <a:gd name="connsiteX135" fmla="*/ 1370787 w 3510541"/>
              <a:gd name="connsiteY135" fmla="*/ 767365 h 929542"/>
              <a:gd name="connsiteX136" fmla="*/ 1370787 w 3510541"/>
              <a:gd name="connsiteY136" fmla="*/ 778235 h 929542"/>
              <a:gd name="connsiteX137" fmla="*/ 1386598 w 3510541"/>
              <a:gd name="connsiteY137" fmla="*/ 778235 h 929542"/>
              <a:gd name="connsiteX138" fmla="*/ 1386598 w 3510541"/>
              <a:gd name="connsiteY138" fmla="*/ 788389 h 929542"/>
              <a:gd name="connsiteX139" fmla="*/ 1402144 w 3510541"/>
              <a:gd name="connsiteY139" fmla="*/ 788389 h 929542"/>
              <a:gd name="connsiteX140" fmla="*/ 1402144 w 3510541"/>
              <a:gd name="connsiteY140" fmla="*/ 798224 h 929542"/>
              <a:gd name="connsiteX141" fmla="*/ 1525710 w 3510541"/>
              <a:gd name="connsiteY141" fmla="*/ 798224 h 929542"/>
              <a:gd name="connsiteX142" fmla="*/ 1525710 w 3510541"/>
              <a:gd name="connsiteY142" fmla="*/ 807859 h 929542"/>
              <a:gd name="connsiteX143" fmla="*/ 1564972 w 3510541"/>
              <a:gd name="connsiteY143" fmla="*/ 807859 h 929542"/>
              <a:gd name="connsiteX144" fmla="*/ 1564972 w 3510541"/>
              <a:gd name="connsiteY144" fmla="*/ 817694 h 929542"/>
              <a:gd name="connsiteX145" fmla="*/ 1827052 w 3510541"/>
              <a:gd name="connsiteY145" fmla="*/ 817694 h 929542"/>
              <a:gd name="connsiteX146" fmla="*/ 1827052 w 3510541"/>
              <a:gd name="connsiteY146" fmla="*/ 827689 h 929542"/>
              <a:gd name="connsiteX147" fmla="*/ 1858409 w 3510541"/>
              <a:gd name="connsiteY147" fmla="*/ 827689 h 929542"/>
              <a:gd name="connsiteX148" fmla="*/ 1858409 w 3510541"/>
              <a:gd name="connsiteY148" fmla="*/ 838200 h 929542"/>
              <a:gd name="connsiteX149" fmla="*/ 1981709 w 3510541"/>
              <a:gd name="connsiteY149" fmla="*/ 838200 h 929542"/>
              <a:gd name="connsiteX150" fmla="*/ 1981709 w 3510541"/>
              <a:gd name="connsiteY150" fmla="*/ 847876 h 929542"/>
              <a:gd name="connsiteX151" fmla="*/ 2000643 w 3510541"/>
              <a:gd name="connsiteY151" fmla="*/ 847876 h 929542"/>
              <a:gd name="connsiteX152" fmla="*/ 2000643 w 3510541"/>
              <a:gd name="connsiteY152" fmla="*/ 856835 h 929542"/>
              <a:gd name="connsiteX153" fmla="*/ 2311020 w 3510541"/>
              <a:gd name="connsiteY153" fmla="*/ 856835 h 929542"/>
              <a:gd name="connsiteX154" fmla="*/ 2311020 w 3510541"/>
              <a:gd name="connsiteY154" fmla="*/ 868183 h 929542"/>
              <a:gd name="connsiteX155" fmla="*/ 2358785 w 3510541"/>
              <a:gd name="connsiteY155" fmla="*/ 868183 h 929542"/>
              <a:gd name="connsiteX156" fmla="*/ 2358785 w 3510541"/>
              <a:gd name="connsiteY156" fmla="*/ 879213 h 929542"/>
              <a:gd name="connsiteX157" fmla="*/ 2808008 w 3510541"/>
              <a:gd name="connsiteY157" fmla="*/ 879213 h 929542"/>
              <a:gd name="connsiteX158" fmla="*/ 2808008 w 3510541"/>
              <a:gd name="connsiteY158" fmla="*/ 895817 h 929542"/>
              <a:gd name="connsiteX159" fmla="*/ 2990368 w 3510541"/>
              <a:gd name="connsiteY159" fmla="*/ 895817 h 929542"/>
              <a:gd name="connsiteX160" fmla="*/ 2990368 w 3510541"/>
              <a:gd name="connsiteY160" fmla="*/ 929542 h 929542"/>
              <a:gd name="connsiteX161" fmla="*/ 3510541 w 3510541"/>
              <a:gd name="connsiteY161" fmla="*/ 929542 h 92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510541" h="929542">
                <a:moveTo>
                  <a:pt x="0" y="0"/>
                </a:moveTo>
                <a:lnTo>
                  <a:pt x="107157" y="0"/>
                </a:lnTo>
                <a:lnTo>
                  <a:pt x="107157" y="7964"/>
                </a:lnTo>
                <a:lnTo>
                  <a:pt x="135126" y="7964"/>
                </a:lnTo>
                <a:lnTo>
                  <a:pt x="135126" y="24408"/>
                </a:lnTo>
                <a:lnTo>
                  <a:pt x="139112" y="24408"/>
                </a:lnTo>
                <a:lnTo>
                  <a:pt x="139112" y="41848"/>
                </a:lnTo>
                <a:lnTo>
                  <a:pt x="144426" y="41848"/>
                </a:lnTo>
                <a:lnTo>
                  <a:pt x="144426" y="70159"/>
                </a:lnTo>
                <a:lnTo>
                  <a:pt x="151535" y="70159"/>
                </a:lnTo>
                <a:lnTo>
                  <a:pt x="151535" y="90466"/>
                </a:lnTo>
                <a:lnTo>
                  <a:pt x="158842" y="90466"/>
                </a:lnTo>
                <a:lnTo>
                  <a:pt x="158842" y="106233"/>
                </a:lnTo>
                <a:lnTo>
                  <a:pt x="165951" y="106233"/>
                </a:lnTo>
                <a:lnTo>
                  <a:pt x="165951" y="125226"/>
                </a:lnTo>
                <a:lnTo>
                  <a:pt x="172993" y="125226"/>
                </a:lnTo>
                <a:lnTo>
                  <a:pt x="172993" y="131318"/>
                </a:lnTo>
                <a:lnTo>
                  <a:pt x="183489" y="131318"/>
                </a:lnTo>
                <a:lnTo>
                  <a:pt x="183489" y="149276"/>
                </a:lnTo>
                <a:lnTo>
                  <a:pt x="186611" y="149276"/>
                </a:lnTo>
                <a:lnTo>
                  <a:pt x="186611" y="157240"/>
                </a:lnTo>
                <a:lnTo>
                  <a:pt x="215111" y="157240"/>
                </a:lnTo>
                <a:lnTo>
                  <a:pt x="215111" y="165203"/>
                </a:lnTo>
                <a:lnTo>
                  <a:pt x="262346" y="165203"/>
                </a:lnTo>
                <a:lnTo>
                  <a:pt x="262346" y="173167"/>
                </a:lnTo>
                <a:lnTo>
                  <a:pt x="274503" y="173167"/>
                </a:lnTo>
                <a:lnTo>
                  <a:pt x="274503" y="181130"/>
                </a:lnTo>
                <a:lnTo>
                  <a:pt x="285265" y="181130"/>
                </a:lnTo>
                <a:lnTo>
                  <a:pt x="285265" y="189412"/>
                </a:lnTo>
                <a:lnTo>
                  <a:pt x="305594" y="189412"/>
                </a:lnTo>
                <a:lnTo>
                  <a:pt x="305594" y="206215"/>
                </a:lnTo>
                <a:lnTo>
                  <a:pt x="314363" y="206215"/>
                </a:lnTo>
                <a:lnTo>
                  <a:pt x="314363" y="214338"/>
                </a:lnTo>
                <a:lnTo>
                  <a:pt x="317751" y="214338"/>
                </a:lnTo>
                <a:lnTo>
                  <a:pt x="317751" y="232973"/>
                </a:lnTo>
                <a:lnTo>
                  <a:pt x="323132" y="232973"/>
                </a:lnTo>
                <a:lnTo>
                  <a:pt x="323132" y="240259"/>
                </a:lnTo>
                <a:lnTo>
                  <a:pt x="330440" y="240259"/>
                </a:lnTo>
                <a:lnTo>
                  <a:pt x="330440" y="256346"/>
                </a:lnTo>
                <a:lnTo>
                  <a:pt x="333894" y="256346"/>
                </a:lnTo>
                <a:lnTo>
                  <a:pt x="333894" y="282108"/>
                </a:lnTo>
                <a:lnTo>
                  <a:pt x="337814" y="282108"/>
                </a:lnTo>
                <a:lnTo>
                  <a:pt x="337814" y="307511"/>
                </a:lnTo>
                <a:lnTo>
                  <a:pt x="341800" y="307511"/>
                </a:lnTo>
                <a:lnTo>
                  <a:pt x="341800" y="323638"/>
                </a:lnTo>
                <a:lnTo>
                  <a:pt x="353625" y="323638"/>
                </a:lnTo>
                <a:lnTo>
                  <a:pt x="353625" y="340918"/>
                </a:lnTo>
                <a:lnTo>
                  <a:pt x="381328" y="340918"/>
                </a:lnTo>
                <a:lnTo>
                  <a:pt x="381328" y="349360"/>
                </a:lnTo>
                <a:lnTo>
                  <a:pt x="444705" y="349360"/>
                </a:lnTo>
                <a:lnTo>
                  <a:pt x="444705" y="357682"/>
                </a:lnTo>
                <a:lnTo>
                  <a:pt x="465632" y="357682"/>
                </a:lnTo>
                <a:lnTo>
                  <a:pt x="465632" y="366481"/>
                </a:lnTo>
                <a:lnTo>
                  <a:pt x="485695" y="366481"/>
                </a:lnTo>
                <a:lnTo>
                  <a:pt x="485695" y="383762"/>
                </a:lnTo>
                <a:lnTo>
                  <a:pt x="494464" y="383762"/>
                </a:lnTo>
                <a:lnTo>
                  <a:pt x="494464" y="392084"/>
                </a:lnTo>
                <a:lnTo>
                  <a:pt x="501506" y="392084"/>
                </a:lnTo>
                <a:lnTo>
                  <a:pt x="501506" y="400048"/>
                </a:lnTo>
                <a:lnTo>
                  <a:pt x="504628" y="400048"/>
                </a:lnTo>
                <a:lnTo>
                  <a:pt x="504628" y="417328"/>
                </a:lnTo>
                <a:lnTo>
                  <a:pt x="525223" y="417328"/>
                </a:lnTo>
                <a:lnTo>
                  <a:pt x="525223" y="434092"/>
                </a:lnTo>
                <a:lnTo>
                  <a:pt x="528345" y="434092"/>
                </a:lnTo>
                <a:lnTo>
                  <a:pt x="528345" y="443090"/>
                </a:lnTo>
                <a:lnTo>
                  <a:pt x="549006" y="443090"/>
                </a:lnTo>
                <a:lnTo>
                  <a:pt x="549006" y="451372"/>
                </a:lnTo>
                <a:lnTo>
                  <a:pt x="552394" y="451372"/>
                </a:lnTo>
                <a:lnTo>
                  <a:pt x="552394" y="460371"/>
                </a:lnTo>
                <a:lnTo>
                  <a:pt x="580960" y="460371"/>
                </a:lnTo>
                <a:lnTo>
                  <a:pt x="580960" y="469171"/>
                </a:lnTo>
                <a:lnTo>
                  <a:pt x="588268" y="469171"/>
                </a:lnTo>
                <a:lnTo>
                  <a:pt x="588268" y="477294"/>
                </a:lnTo>
                <a:lnTo>
                  <a:pt x="592785" y="477294"/>
                </a:lnTo>
                <a:lnTo>
                  <a:pt x="592785" y="486133"/>
                </a:lnTo>
                <a:lnTo>
                  <a:pt x="612583" y="486133"/>
                </a:lnTo>
                <a:lnTo>
                  <a:pt x="612583" y="494933"/>
                </a:lnTo>
                <a:lnTo>
                  <a:pt x="651048" y="494933"/>
                </a:lnTo>
                <a:lnTo>
                  <a:pt x="651048" y="511537"/>
                </a:lnTo>
                <a:lnTo>
                  <a:pt x="655831" y="511537"/>
                </a:lnTo>
                <a:lnTo>
                  <a:pt x="655831" y="521531"/>
                </a:lnTo>
                <a:lnTo>
                  <a:pt x="664334" y="521531"/>
                </a:lnTo>
                <a:lnTo>
                  <a:pt x="664334" y="529534"/>
                </a:lnTo>
                <a:lnTo>
                  <a:pt x="667457" y="529534"/>
                </a:lnTo>
                <a:lnTo>
                  <a:pt x="667457" y="538454"/>
                </a:lnTo>
                <a:lnTo>
                  <a:pt x="675362" y="538454"/>
                </a:lnTo>
                <a:lnTo>
                  <a:pt x="675362" y="546935"/>
                </a:lnTo>
                <a:lnTo>
                  <a:pt x="691173" y="546935"/>
                </a:lnTo>
                <a:lnTo>
                  <a:pt x="691173" y="555057"/>
                </a:lnTo>
                <a:lnTo>
                  <a:pt x="719740" y="555057"/>
                </a:lnTo>
                <a:lnTo>
                  <a:pt x="719740" y="564892"/>
                </a:lnTo>
                <a:lnTo>
                  <a:pt x="722596" y="564892"/>
                </a:lnTo>
                <a:lnTo>
                  <a:pt x="722596" y="572856"/>
                </a:lnTo>
                <a:lnTo>
                  <a:pt x="727114" y="572856"/>
                </a:lnTo>
                <a:lnTo>
                  <a:pt x="727114" y="589978"/>
                </a:lnTo>
                <a:lnTo>
                  <a:pt x="753687" y="589978"/>
                </a:lnTo>
                <a:lnTo>
                  <a:pt x="753687" y="599295"/>
                </a:lnTo>
                <a:lnTo>
                  <a:pt x="795474" y="599295"/>
                </a:lnTo>
                <a:lnTo>
                  <a:pt x="795474" y="607935"/>
                </a:lnTo>
                <a:lnTo>
                  <a:pt x="824040" y="607935"/>
                </a:lnTo>
                <a:lnTo>
                  <a:pt x="824040" y="613350"/>
                </a:lnTo>
                <a:lnTo>
                  <a:pt x="830019" y="613350"/>
                </a:lnTo>
                <a:lnTo>
                  <a:pt x="830019" y="615899"/>
                </a:lnTo>
                <a:lnTo>
                  <a:pt x="835334" y="615899"/>
                </a:lnTo>
                <a:lnTo>
                  <a:pt x="835334" y="627406"/>
                </a:lnTo>
                <a:lnTo>
                  <a:pt x="840715" y="627406"/>
                </a:lnTo>
                <a:lnTo>
                  <a:pt x="840715" y="635210"/>
                </a:lnTo>
                <a:lnTo>
                  <a:pt x="849750" y="635210"/>
                </a:lnTo>
                <a:lnTo>
                  <a:pt x="849750" y="644010"/>
                </a:lnTo>
                <a:lnTo>
                  <a:pt x="869016" y="644010"/>
                </a:lnTo>
                <a:lnTo>
                  <a:pt x="869016" y="652491"/>
                </a:lnTo>
                <a:lnTo>
                  <a:pt x="973316" y="652491"/>
                </a:lnTo>
                <a:lnTo>
                  <a:pt x="973316" y="662326"/>
                </a:lnTo>
                <a:lnTo>
                  <a:pt x="989127" y="662326"/>
                </a:lnTo>
                <a:lnTo>
                  <a:pt x="989127" y="670967"/>
                </a:lnTo>
                <a:lnTo>
                  <a:pt x="1015435" y="670967"/>
                </a:lnTo>
                <a:lnTo>
                  <a:pt x="1015435" y="674192"/>
                </a:lnTo>
                <a:lnTo>
                  <a:pt x="1027326" y="674192"/>
                </a:lnTo>
                <a:lnTo>
                  <a:pt x="1027326" y="682474"/>
                </a:lnTo>
                <a:lnTo>
                  <a:pt x="1032375" y="682474"/>
                </a:lnTo>
                <a:lnTo>
                  <a:pt x="1032375" y="689283"/>
                </a:lnTo>
                <a:lnTo>
                  <a:pt x="1047655" y="689283"/>
                </a:lnTo>
                <a:lnTo>
                  <a:pt x="1047655" y="698918"/>
                </a:lnTo>
                <a:lnTo>
                  <a:pt x="1096284" y="698918"/>
                </a:lnTo>
                <a:lnTo>
                  <a:pt x="1096284" y="718230"/>
                </a:lnTo>
                <a:lnTo>
                  <a:pt x="1119470" y="718230"/>
                </a:lnTo>
                <a:lnTo>
                  <a:pt x="1119470" y="728065"/>
                </a:lnTo>
                <a:lnTo>
                  <a:pt x="1194074" y="728065"/>
                </a:lnTo>
                <a:lnTo>
                  <a:pt x="1194074" y="738059"/>
                </a:lnTo>
                <a:lnTo>
                  <a:pt x="1322756" y="738059"/>
                </a:lnTo>
                <a:lnTo>
                  <a:pt x="1322756" y="747894"/>
                </a:lnTo>
                <a:lnTo>
                  <a:pt x="1330927" y="747894"/>
                </a:lnTo>
                <a:lnTo>
                  <a:pt x="1330927" y="758406"/>
                </a:lnTo>
                <a:lnTo>
                  <a:pt x="1361752" y="758406"/>
                </a:lnTo>
                <a:lnTo>
                  <a:pt x="1361752" y="767365"/>
                </a:lnTo>
                <a:lnTo>
                  <a:pt x="1370787" y="767365"/>
                </a:lnTo>
                <a:lnTo>
                  <a:pt x="1370787" y="778235"/>
                </a:lnTo>
                <a:lnTo>
                  <a:pt x="1386598" y="778235"/>
                </a:lnTo>
                <a:lnTo>
                  <a:pt x="1386598" y="788389"/>
                </a:lnTo>
                <a:lnTo>
                  <a:pt x="1402144" y="788389"/>
                </a:lnTo>
                <a:lnTo>
                  <a:pt x="1402144" y="798224"/>
                </a:lnTo>
                <a:lnTo>
                  <a:pt x="1525710" y="798224"/>
                </a:lnTo>
                <a:lnTo>
                  <a:pt x="1525710" y="807859"/>
                </a:lnTo>
                <a:lnTo>
                  <a:pt x="1564972" y="807859"/>
                </a:lnTo>
                <a:lnTo>
                  <a:pt x="1564972" y="817694"/>
                </a:lnTo>
                <a:lnTo>
                  <a:pt x="1827052" y="817694"/>
                </a:lnTo>
                <a:lnTo>
                  <a:pt x="1827052" y="827689"/>
                </a:lnTo>
                <a:lnTo>
                  <a:pt x="1858409" y="827689"/>
                </a:lnTo>
                <a:lnTo>
                  <a:pt x="1858409" y="838200"/>
                </a:lnTo>
                <a:lnTo>
                  <a:pt x="1981709" y="838200"/>
                </a:lnTo>
                <a:lnTo>
                  <a:pt x="1981709" y="847876"/>
                </a:lnTo>
                <a:lnTo>
                  <a:pt x="2000643" y="847876"/>
                </a:lnTo>
                <a:lnTo>
                  <a:pt x="2000643" y="856835"/>
                </a:lnTo>
                <a:lnTo>
                  <a:pt x="2311020" y="856835"/>
                </a:lnTo>
                <a:lnTo>
                  <a:pt x="2311020" y="868183"/>
                </a:lnTo>
                <a:lnTo>
                  <a:pt x="2358785" y="868183"/>
                </a:lnTo>
                <a:lnTo>
                  <a:pt x="2358785" y="879213"/>
                </a:lnTo>
                <a:lnTo>
                  <a:pt x="2808008" y="879213"/>
                </a:lnTo>
                <a:lnTo>
                  <a:pt x="2808008" y="895817"/>
                </a:lnTo>
                <a:lnTo>
                  <a:pt x="2990368" y="895817"/>
                </a:lnTo>
                <a:lnTo>
                  <a:pt x="2990368" y="929542"/>
                </a:lnTo>
                <a:lnTo>
                  <a:pt x="3510541" y="929542"/>
                </a:lnTo>
              </a:path>
            </a:pathLst>
          </a:custGeom>
          <a:noFill/>
          <a:ln w="1905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77" name="Freeform: Shape 476">
            <a:extLst>
              <a:ext uri="{FF2B5EF4-FFF2-40B4-BE49-F238E27FC236}">
                <a16:creationId xmlns:a16="http://schemas.microsoft.com/office/drawing/2014/main" id="{53EAF712-556D-4586-4369-0FCF1253D5AD}"/>
              </a:ext>
            </a:extLst>
          </p:cNvPr>
          <p:cNvSpPr/>
          <p:nvPr/>
        </p:nvSpPr>
        <p:spPr>
          <a:xfrm>
            <a:off x="1968787" y="154882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78" name="Freeform: Shape 477">
            <a:extLst>
              <a:ext uri="{FF2B5EF4-FFF2-40B4-BE49-F238E27FC236}">
                <a16:creationId xmlns:a16="http://schemas.microsoft.com/office/drawing/2014/main" id="{72DC2DF2-FFF8-9F12-8212-E5E321B1277D}"/>
              </a:ext>
            </a:extLst>
          </p:cNvPr>
          <p:cNvSpPr/>
          <p:nvPr/>
        </p:nvSpPr>
        <p:spPr>
          <a:xfrm>
            <a:off x="2123527" y="1672274"/>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79" name="Freeform: Shape 478">
            <a:extLst>
              <a:ext uri="{FF2B5EF4-FFF2-40B4-BE49-F238E27FC236}">
                <a16:creationId xmlns:a16="http://schemas.microsoft.com/office/drawing/2014/main" id="{13DBCC56-69B8-7FEA-A3ED-8ABD944250E4}"/>
              </a:ext>
            </a:extLst>
          </p:cNvPr>
          <p:cNvSpPr/>
          <p:nvPr/>
        </p:nvSpPr>
        <p:spPr>
          <a:xfrm>
            <a:off x="1943711" y="148130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80" name="Freeform: Shape 479">
            <a:extLst>
              <a:ext uri="{FF2B5EF4-FFF2-40B4-BE49-F238E27FC236}">
                <a16:creationId xmlns:a16="http://schemas.microsoft.com/office/drawing/2014/main" id="{F803592A-0BC0-1FC8-B1B8-45A2C180ECFB}"/>
              </a:ext>
            </a:extLst>
          </p:cNvPr>
          <p:cNvSpPr/>
          <p:nvPr/>
        </p:nvSpPr>
        <p:spPr>
          <a:xfrm>
            <a:off x="2297123" y="182691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81" name="Freeform: Shape 480">
            <a:extLst>
              <a:ext uri="{FF2B5EF4-FFF2-40B4-BE49-F238E27FC236}">
                <a16:creationId xmlns:a16="http://schemas.microsoft.com/office/drawing/2014/main" id="{DA263BB9-234F-8236-89D5-83646C8BE1EF}"/>
              </a:ext>
            </a:extLst>
          </p:cNvPr>
          <p:cNvSpPr/>
          <p:nvPr/>
        </p:nvSpPr>
        <p:spPr>
          <a:xfrm>
            <a:off x="2318286" y="186517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82" name="Freeform: Shape 481">
            <a:extLst>
              <a:ext uri="{FF2B5EF4-FFF2-40B4-BE49-F238E27FC236}">
                <a16:creationId xmlns:a16="http://schemas.microsoft.com/office/drawing/2014/main" id="{E74C581D-6279-EE90-CE2A-E98A8A246A14}"/>
              </a:ext>
            </a:extLst>
          </p:cNvPr>
          <p:cNvSpPr/>
          <p:nvPr/>
        </p:nvSpPr>
        <p:spPr>
          <a:xfrm>
            <a:off x="2635417" y="205886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83" name="Freeform: Shape 482">
            <a:extLst>
              <a:ext uri="{FF2B5EF4-FFF2-40B4-BE49-F238E27FC236}">
                <a16:creationId xmlns:a16="http://schemas.microsoft.com/office/drawing/2014/main" id="{E558ACFB-8E7E-2EB0-2AA9-6729A4DE2246}"/>
              </a:ext>
            </a:extLst>
          </p:cNvPr>
          <p:cNvSpPr/>
          <p:nvPr/>
        </p:nvSpPr>
        <p:spPr>
          <a:xfrm>
            <a:off x="2654399" y="207357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84" name="Freeform: Shape 483">
            <a:extLst>
              <a:ext uri="{FF2B5EF4-FFF2-40B4-BE49-F238E27FC236}">
                <a16:creationId xmlns:a16="http://schemas.microsoft.com/office/drawing/2014/main" id="{A284F447-6121-ECE2-7614-0E49379B3045}"/>
              </a:ext>
            </a:extLst>
          </p:cNvPr>
          <p:cNvSpPr/>
          <p:nvPr/>
        </p:nvSpPr>
        <p:spPr>
          <a:xfrm>
            <a:off x="2824675" y="211954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85" name="Freeform: Shape 484">
            <a:extLst>
              <a:ext uri="{FF2B5EF4-FFF2-40B4-BE49-F238E27FC236}">
                <a16:creationId xmlns:a16="http://schemas.microsoft.com/office/drawing/2014/main" id="{09D807A2-C95E-8272-52CD-F7D2118637A6}"/>
              </a:ext>
            </a:extLst>
          </p:cNvPr>
          <p:cNvSpPr/>
          <p:nvPr/>
        </p:nvSpPr>
        <p:spPr>
          <a:xfrm>
            <a:off x="2849877" y="2135334"/>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86" name="Freeform: Shape 485">
            <a:extLst>
              <a:ext uri="{FF2B5EF4-FFF2-40B4-BE49-F238E27FC236}">
                <a16:creationId xmlns:a16="http://schemas.microsoft.com/office/drawing/2014/main" id="{D271BC94-ACBF-1FB7-B0FB-1A8C67AADD56}"/>
              </a:ext>
            </a:extLst>
          </p:cNvPr>
          <p:cNvSpPr/>
          <p:nvPr/>
        </p:nvSpPr>
        <p:spPr>
          <a:xfrm>
            <a:off x="2991097" y="217893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87" name="Freeform: Shape 486">
            <a:extLst>
              <a:ext uri="{FF2B5EF4-FFF2-40B4-BE49-F238E27FC236}">
                <a16:creationId xmlns:a16="http://schemas.microsoft.com/office/drawing/2014/main" id="{5E60765E-0978-6441-5200-0980A3EA794F}"/>
              </a:ext>
            </a:extLst>
          </p:cNvPr>
          <p:cNvSpPr/>
          <p:nvPr/>
        </p:nvSpPr>
        <p:spPr>
          <a:xfrm>
            <a:off x="3845886" y="231482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88" name="Freeform: Shape 487">
            <a:extLst>
              <a:ext uri="{FF2B5EF4-FFF2-40B4-BE49-F238E27FC236}">
                <a16:creationId xmlns:a16="http://schemas.microsoft.com/office/drawing/2014/main" id="{948D860F-1300-D6E6-F5FA-80B473F16C34}"/>
              </a:ext>
            </a:extLst>
          </p:cNvPr>
          <p:cNvSpPr/>
          <p:nvPr/>
        </p:nvSpPr>
        <p:spPr>
          <a:xfrm>
            <a:off x="4322079" y="2339250"/>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89" name="Freeform: Shape 488">
            <a:extLst>
              <a:ext uri="{FF2B5EF4-FFF2-40B4-BE49-F238E27FC236}">
                <a16:creationId xmlns:a16="http://schemas.microsoft.com/office/drawing/2014/main" id="{B20D7FD7-6C19-AD48-ED51-F93236EEA7F6}"/>
              </a:ext>
            </a:extLst>
          </p:cNvPr>
          <p:cNvSpPr/>
          <p:nvPr/>
        </p:nvSpPr>
        <p:spPr>
          <a:xfrm>
            <a:off x="4346499" y="2339250"/>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90" name="Freeform: Shape 489">
            <a:extLst>
              <a:ext uri="{FF2B5EF4-FFF2-40B4-BE49-F238E27FC236}">
                <a16:creationId xmlns:a16="http://schemas.microsoft.com/office/drawing/2014/main" id="{38BD9217-CC1E-1FEA-6C36-F8B5B3E29654}"/>
              </a:ext>
            </a:extLst>
          </p:cNvPr>
          <p:cNvSpPr/>
          <p:nvPr/>
        </p:nvSpPr>
        <p:spPr>
          <a:xfrm>
            <a:off x="4422203" y="2339250"/>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91" name="Freeform: Shape 490">
            <a:extLst>
              <a:ext uri="{FF2B5EF4-FFF2-40B4-BE49-F238E27FC236}">
                <a16:creationId xmlns:a16="http://schemas.microsoft.com/office/drawing/2014/main" id="{6754BC4F-E3C1-5712-4204-4D958F0D442B}"/>
              </a:ext>
            </a:extLst>
          </p:cNvPr>
          <p:cNvSpPr/>
          <p:nvPr/>
        </p:nvSpPr>
        <p:spPr>
          <a:xfrm>
            <a:off x="4500347" y="2339250"/>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92" name="Freeform: Shape 491">
            <a:extLst>
              <a:ext uri="{FF2B5EF4-FFF2-40B4-BE49-F238E27FC236}">
                <a16:creationId xmlns:a16="http://schemas.microsoft.com/office/drawing/2014/main" id="{06C0D20D-5E53-E253-7F36-B78FEF3417D0}"/>
              </a:ext>
            </a:extLst>
          </p:cNvPr>
          <p:cNvSpPr/>
          <p:nvPr/>
        </p:nvSpPr>
        <p:spPr>
          <a:xfrm>
            <a:off x="4678615" y="235390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93" name="Freeform: Shape 492">
            <a:extLst>
              <a:ext uri="{FF2B5EF4-FFF2-40B4-BE49-F238E27FC236}">
                <a16:creationId xmlns:a16="http://schemas.microsoft.com/office/drawing/2014/main" id="{800E6F63-525F-B664-4294-52C1911B5880}"/>
              </a:ext>
            </a:extLst>
          </p:cNvPr>
          <p:cNvSpPr/>
          <p:nvPr/>
        </p:nvSpPr>
        <p:spPr>
          <a:xfrm>
            <a:off x="4700593" y="235390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94" name="Freeform: Shape 493">
            <a:extLst>
              <a:ext uri="{FF2B5EF4-FFF2-40B4-BE49-F238E27FC236}">
                <a16:creationId xmlns:a16="http://schemas.microsoft.com/office/drawing/2014/main" id="{448182AD-45FB-8F71-4DB0-C95D662444BA}"/>
              </a:ext>
            </a:extLst>
          </p:cNvPr>
          <p:cNvSpPr/>
          <p:nvPr/>
        </p:nvSpPr>
        <p:spPr>
          <a:xfrm>
            <a:off x="4725013" y="235390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95" name="Freeform: Shape 494">
            <a:extLst>
              <a:ext uri="{FF2B5EF4-FFF2-40B4-BE49-F238E27FC236}">
                <a16:creationId xmlns:a16="http://schemas.microsoft.com/office/drawing/2014/main" id="{27FB6DC0-665F-B0B2-7114-EE69DBF0D699}"/>
              </a:ext>
            </a:extLst>
          </p:cNvPr>
          <p:cNvSpPr/>
          <p:nvPr/>
        </p:nvSpPr>
        <p:spPr>
          <a:xfrm>
            <a:off x="4891070" y="2388090"/>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96" name="Freeform: Shape 495">
            <a:extLst>
              <a:ext uri="{FF2B5EF4-FFF2-40B4-BE49-F238E27FC236}">
                <a16:creationId xmlns:a16="http://schemas.microsoft.com/office/drawing/2014/main" id="{DD68646D-CBFF-CA1B-13F9-9DD2385CF850}"/>
              </a:ext>
            </a:extLst>
          </p:cNvPr>
          <p:cNvSpPr/>
          <p:nvPr/>
        </p:nvSpPr>
        <p:spPr>
          <a:xfrm>
            <a:off x="5389242" y="2388090"/>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97" name="Freeform: Shape 496">
            <a:extLst>
              <a:ext uri="{FF2B5EF4-FFF2-40B4-BE49-F238E27FC236}">
                <a16:creationId xmlns:a16="http://schemas.microsoft.com/office/drawing/2014/main" id="{CDCADC9B-6671-1547-F145-104CF5EB4C67}"/>
              </a:ext>
            </a:extLst>
          </p:cNvPr>
          <p:cNvSpPr/>
          <p:nvPr/>
        </p:nvSpPr>
        <p:spPr>
          <a:xfrm>
            <a:off x="1817863" y="1459010"/>
            <a:ext cx="3763976" cy="899036"/>
          </a:xfrm>
          <a:custGeom>
            <a:avLst/>
            <a:gdLst>
              <a:gd name="connsiteX0" fmla="*/ 0 w 3670313"/>
              <a:gd name="connsiteY0" fmla="*/ 0 h 876664"/>
              <a:gd name="connsiteX1" fmla="*/ 39860 w 3670313"/>
              <a:gd name="connsiteY1" fmla="*/ 0 h 876664"/>
              <a:gd name="connsiteX2" fmla="*/ 39860 w 3670313"/>
              <a:gd name="connsiteY2" fmla="*/ 4061 h 876664"/>
              <a:gd name="connsiteX3" fmla="*/ 51154 w 3670313"/>
              <a:gd name="connsiteY3" fmla="*/ 4061 h 876664"/>
              <a:gd name="connsiteX4" fmla="*/ 51154 w 3670313"/>
              <a:gd name="connsiteY4" fmla="*/ 7446 h 876664"/>
              <a:gd name="connsiteX5" fmla="*/ 76598 w 3670313"/>
              <a:gd name="connsiteY5" fmla="*/ 7446 h 876664"/>
              <a:gd name="connsiteX6" fmla="*/ 76598 w 3670313"/>
              <a:gd name="connsiteY6" fmla="*/ 12861 h 876664"/>
              <a:gd name="connsiteX7" fmla="*/ 81115 w 3670313"/>
              <a:gd name="connsiteY7" fmla="*/ 12861 h 876664"/>
              <a:gd name="connsiteX8" fmla="*/ 81115 w 3670313"/>
              <a:gd name="connsiteY8" fmla="*/ 18635 h 876664"/>
              <a:gd name="connsiteX9" fmla="*/ 87626 w 3670313"/>
              <a:gd name="connsiteY9" fmla="*/ 18635 h 876664"/>
              <a:gd name="connsiteX10" fmla="*/ 87626 w 3670313"/>
              <a:gd name="connsiteY10" fmla="*/ 22377 h 876664"/>
              <a:gd name="connsiteX11" fmla="*/ 103769 w 3670313"/>
              <a:gd name="connsiteY11" fmla="*/ 22377 h 876664"/>
              <a:gd name="connsiteX12" fmla="*/ 103769 w 3670313"/>
              <a:gd name="connsiteY12" fmla="*/ 27275 h 876664"/>
              <a:gd name="connsiteX13" fmla="*/ 111077 w 3670313"/>
              <a:gd name="connsiteY13" fmla="*/ 27275 h 876664"/>
              <a:gd name="connsiteX14" fmla="*/ 111077 w 3670313"/>
              <a:gd name="connsiteY14" fmla="*/ 30341 h 876664"/>
              <a:gd name="connsiteX15" fmla="*/ 130010 w 3670313"/>
              <a:gd name="connsiteY15" fmla="*/ 30341 h 876664"/>
              <a:gd name="connsiteX16" fmla="*/ 130010 w 3670313"/>
              <a:gd name="connsiteY16" fmla="*/ 34243 h 876664"/>
              <a:gd name="connsiteX17" fmla="*/ 139112 w 3670313"/>
              <a:gd name="connsiteY17" fmla="*/ 34243 h 876664"/>
              <a:gd name="connsiteX18" fmla="*/ 139112 w 3670313"/>
              <a:gd name="connsiteY18" fmla="*/ 42684 h 876664"/>
              <a:gd name="connsiteX19" fmla="*/ 143629 w 3670313"/>
              <a:gd name="connsiteY19" fmla="*/ 42684 h 876664"/>
              <a:gd name="connsiteX20" fmla="*/ 143629 w 3670313"/>
              <a:gd name="connsiteY20" fmla="*/ 72508 h 876664"/>
              <a:gd name="connsiteX21" fmla="*/ 146419 w 3670313"/>
              <a:gd name="connsiteY21" fmla="*/ 72508 h 876664"/>
              <a:gd name="connsiteX22" fmla="*/ 146419 w 3670313"/>
              <a:gd name="connsiteY22" fmla="*/ 81347 h 876664"/>
              <a:gd name="connsiteX23" fmla="*/ 151535 w 3670313"/>
              <a:gd name="connsiteY23" fmla="*/ 81347 h 876664"/>
              <a:gd name="connsiteX24" fmla="*/ 151535 w 3670313"/>
              <a:gd name="connsiteY24" fmla="*/ 100141 h 876664"/>
              <a:gd name="connsiteX25" fmla="*/ 157713 w 3670313"/>
              <a:gd name="connsiteY25" fmla="*/ 100141 h 876664"/>
              <a:gd name="connsiteX26" fmla="*/ 157713 w 3670313"/>
              <a:gd name="connsiteY26" fmla="*/ 108941 h 876664"/>
              <a:gd name="connsiteX27" fmla="*/ 164821 w 3670313"/>
              <a:gd name="connsiteY27" fmla="*/ 108941 h 876664"/>
              <a:gd name="connsiteX28" fmla="*/ 164821 w 3670313"/>
              <a:gd name="connsiteY28" fmla="*/ 124549 h 876664"/>
              <a:gd name="connsiteX29" fmla="*/ 169605 w 3670313"/>
              <a:gd name="connsiteY29" fmla="*/ 124549 h 876664"/>
              <a:gd name="connsiteX30" fmla="*/ 169605 w 3670313"/>
              <a:gd name="connsiteY30" fmla="*/ 130960 h 876664"/>
              <a:gd name="connsiteX31" fmla="*/ 183489 w 3670313"/>
              <a:gd name="connsiteY31" fmla="*/ 130960 h 876664"/>
              <a:gd name="connsiteX32" fmla="*/ 183489 w 3670313"/>
              <a:gd name="connsiteY32" fmla="*/ 141153 h 876664"/>
              <a:gd name="connsiteX33" fmla="*/ 188538 w 3670313"/>
              <a:gd name="connsiteY33" fmla="*/ 141153 h 876664"/>
              <a:gd name="connsiteX34" fmla="*/ 188538 w 3670313"/>
              <a:gd name="connsiteY34" fmla="*/ 144538 h 876664"/>
              <a:gd name="connsiteX35" fmla="*/ 191660 w 3670313"/>
              <a:gd name="connsiteY35" fmla="*/ 144538 h 876664"/>
              <a:gd name="connsiteX36" fmla="*/ 191660 w 3670313"/>
              <a:gd name="connsiteY36" fmla="*/ 149953 h 876664"/>
              <a:gd name="connsiteX37" fmla="*/ 214846 w 3670313"/>
              <a:gd name="connsiteY37" fmla="*/ 149953 h 876664"/>
              <a:gd name="connsiteX38" fmla="*/ 214846 w 3670313"/>
              <a:gd name="connsiteY38" fmla="*/ 153019 h 876664"/>
              <a:gd name="connsiteX39" fmla="*/ 240290 w 3670313"/>
              <a:gd name="connsiteY39" fmla="*/ 153019 h 876664"/>
              <a:gd name="connsiteX40" fmla="*/ 240290 w 3670313"/>
              <a:gd name="connsiteY40" fmla="*/ 157399 h 876664"/>
              <a:gd name="connsiteX41" fmla="*/ 261748 w 3670313"/>
              <a:gd name="connsiteY41" fmla="*/ 157399 h 876664"/>
              <a:gd name="connsiteX42" fmla="*/ 261748 w 3670313"/>
              <a:gd name="connsiteY42" fmla="*/ 161301 h 876664"/>
              <a:gd name="connsiteX43" fmla="*/ 273639 w 3670313"/>
              <a:gd name="connsiteY43" fmla="*/ 161301 h 876664"/>
              <a:gd name="connsiteX44" fmla="*/ 273639 w 3670313"/>
              <a:gd name="connsiteY44" fmla="*/ 165044 h 876664"/>
              <a:gd name="connsiteX45" fmla="*/ 289783 w 3670313"/>
              <a:gd name="connsiteY45" fmla="*/ 165044 h 876664"/>
              <a:gd name="connsiteX46" fmla="*/ 289783 w 3670313"/>
              <a:gd name="connsiteY46" fmla="*/ 172132 h 876664"/>
              <a:gd name="connsiteX47" fmla="*/ 306723 w 3670313"/>
              <a:gd name="connsiteY47" fmla="*/ 172132 h 876664"/>
              <a:gd name="connsiteX48" fmla="*/ 306723 w 3670313"/>
              <a:gd name="connsiteY48" fmla="*/ 176551 h 876664"/>
              <a:gd name="connsiteX49" fmla="*/ 309580 w 3670313"/>
              <a:gd name="connsiteY49" fmla="*/ 176551 h 876664"/>
              <a:gd name="connsiteX50" fmla="*/ 309580 w 3670313"/>
              <a:gd name="connsiteY50" fmla="*/ 185032 h 876664"/>
              <a:gd name="connsiteX51" fmla="*/ 314894 w 3670313"/>
              <a:gd name="connsiteY51" fmla="*/ 185032 h 876664"/>
              <a:gd name="connsiteX52" fmla="*/ 314894 w 3670313"/>
              <a:gd name="connsiteY52" fmla="*/ 197217 h 876664"/>
              <a:gd name="connsiteX53" fmla="*/ 320873 w 3670313"/>
              <a:gd name="connsiteY53" fmla="*/ 197217 h 876664"/>
              <a:gd name="connsiteX54" fmla="*/ 320873 w 3670313"/>
              <a:gd name="connsiteY54" fmla="*/ 205021 h 876664"/>
              <a:gd name="connsiteX55" fmla="*/ 329908 w 3670313"/>
              <a:gd name="connsiteY55" fmla="*/ 205021 h 876664"/>
              <a:gd name="connsiteX56" fmla="*/ 329908 w 3670313"/>
              <a:gd name="connsiteY56" fmla="*/ 215015 h 876664"/>
              <a:gd name="connsiteX57" fmla="*/ 334160 w 3670313"/>
              <a:gd name="connsiteY57" fmla="*/ 215015 h 876664"/>
              <a:gd name="connsiteX58" fmla="*/ 334160 w 3670313"/>
              <a:gd name="connsiteY58" fmla="*/ 235163 h 876664"/>
              <a:gd name="connsiteX59" fmla="*/ 339209 w 3670313"/>
              <a:gd name="connsiteY59" fmla="*/ 235163 h 876664"/>
              <a:gd name="connsiteX60" fmla="*/ 339209 w 3670313"/>
              <a:gd name="connsiteY60" fmla="*/ 256704 h 876664"/>
              <a:gd name="connsiteX61" fmla="*/ 349108 w 3670313"/>
              <a:gd name="connsiteY61" fmla="*/ 256704 h 876664"/>
              <a:gd name="connsiteX62" fmla="*/ 349108 w 3670313"/>
              <a:gd name="connsiteY62" fmla="*/ 260925 h 876664"/>
              <a:gd name="connsiteX63" fmla="*/ 354223 w 3670313"/>
              <a:gd name="connsiteY63" fmla="*/ 260925 h 876664"/>
              <a:gd name="connsiteX64" fmla="*/ 354223 w 3670313"/>
              <a:gd name="connsiteY64" fmla="*/ 270760 h 876664"/>
              <a:gd name="connsiteX65" fmla="*/ 366646 w 3670313"/>
              <a:gd name="connsiteY65" fmla="*/ 270760 h 876664"/>
              <a:gd name="connsiteX66" fmla="*/ 366646 w 3670313"/>
              <a:gd name="connsiteY66" fmla="*/ 276334 h 876664"/>
              <a:gd name="connsiteX67" fmla="*/ 381926 w 3670313"/>
              <a:gd name="connsiteY67" fmla="*/ 276334 h 876664"/>
              <a:gd name="connsiteX68" fmla="*/ 381926 w 3670313"/>
              <a:gd name="connsiteY68" fmla="*/ 282267 h 876664"/>
              <a:gd name="connsiteX69" fmla="*/ 387573 w 3670313"/>
              <a:gd name="connsiteY69" fmla="*/ 282267 h 876664"/>
              <a:gd name="connsiteX70" fmla="*/ 387573 w 3670313"/>
              <a:gd name="connsiteY70" fmla="*/ 285851 h 876664"/>
              <a:gd name="connsiteX71" fmla="*/ 417800 w 3670313"/>
              <a:gd name="connsiteY71" fmla="*/ 285851 h 876664"/>
              <a:gd name="connsiteX72" fmla="*/ 417800 w 3670313"/>
              <a:gd name="connsiteY72" fmla="*/ 290231 h 876664"/>
              <a:gd name="connsiteX73" fmla="*/ 425174 w 3670313"/>
              <a:gd name="connsiteY73" fmla="*/ 290231 h 876664"/>
              <a:gd name="connsiteX74" fmla="*/ 425174 w 3670313"/>
              <a:gd name="connsiteY74" fmla="*/ 293456 h 876664"/>
              <a:gd name="connsiteX75" fmla="*/ 444971 w 3670313"/>
              <a:gd name="connsiteY75" fmla="*/ 293456 h 876664"/>
              <a:gd name="connsiteX76" fmla="*/ 444971 w 3670313"/>
              <a:gd name="connsiteY76" fmla="*/ 297358 h 876664"/>
              <a:gd name="connsiteX77" fmla="*/ 464768 w 3670313"/>
              <a:gd name="connsiteY77" fmla="*/ 297358 h 876664"/>
              <a:gd name="connsiteX78" fmla="*/ 464768 w 3670313"/>
              <a:gd name="connsiteY78" fmla="*/ 305003 h 876664"/>
              <a:gd name="connsiteX79" fmla="*/ 472408 w 3670313"/>
              <a:gd name="connsiteY79" fmla="*/ 305003 h 876664"/>
              <a:gd name="connsiteX80" fmla="*/ 472408 w 3670313"/>
              <a:gd name="connsiteY80" fmla="*/ 324633 h 876664"/>
              <a:gd name="connsiteX81" fmla="*/ 489083 w 3670313"/>
              <a:gd name="connsiteY81" fmla="*/ 324633 h 876664"/>
              <a:gd name="connsiteX82" fmla="*/ 489083 w 3670313"/>
              <a:gd name="connsiteY82" fmla="*/ 336857 h 876664"/>
              <a:gd name="connsiteX83" fmla="*/ 499513 w 3670313"/>
              <a:gd name="connsiteY83" fmla="*/ 336857 h 876664"/>
              <a:gd name="connsiteX84" fmla="*/ 499513 w 3670313"/>
              <a:gd name="connsiteY84" fmla="*/ 356328 h 876664"/>
              <a:gd name="connsiteX85" fmla="*/ 525555 w 3670313"/>
              <a:gd name="connsiteY85" fmla="*/ 356328 h 876664"/>
              <a:gd name="connsiteX86" fmla="*/ 525555 w 3670313"/>
              <a:gd name="connsiteY86" fmla="*/ 364610 h 876664"/>
              <a:gd name="connsiteX87" fmla="*/ 530338 w 3670313"/>
              <a:gd name="connsiteY87" fmla="*/ 364610 h 876664"/>
              <a:gd name="connsiteX88" fmla="*/ 530338 w 3670313"/>
              <a:gd name="connsiteY88" fmla="*/ 368193 h 876664"/>
              <a:gd name="connsiteX89" fmla="*/ 536251 w 3670313"/>
              <a:gd name="connsiteY89" fmla="*/ 368193 h 876664"/>
              <a:gd name="connsiteX90" fmla="*/ 536251 w 3670313"/>
              <a:gd name="connsiteY90" fmla="*/ 373609 h 876664"/>
              <a:gd name="connsiteX91" fmla="*/ 548142 w 3670313"/>
              <a:gd name="connsiteY91" fmla="*/ 373609 h 876664"/>
              <a:gd name="connsiteX92" fmla="*/ 548142 w 3670313"/>
              <a:gd name="connsiteY92" fmla="*/ 378347 h 876664"/>
              <a:gd name="connsiteX93" fmla="*/ 551796 w 3670313"/>
              <a:gd name="connsiteY93" fmla="*/ 378347 h 876664"/>
              <a:gd name="connsiteX94" fmla="*/ 551796 w 3670313"/>
              <a:gd name="connsiteY94" fmla="*/ 385315 h 876664"/>
              <a:gd name="connsiteX95" fmla="*/ 562027 w 3670313"/>
              <a:gd name="connsiteY95" fmla="*/ 385315 h 876664"/>
              <a:gd name="connsiteX96" fmla="*/ 562027 w 3670313"/>
              <a:gd name="connsiteY96" fmla="*/ 389018 h 876664"/>
              <a:gd name="connsiteX97" fmla="*/ 581226 w 3670313"/>
              <a:gd name="connsiteY97" fmla="*/ 389018 h 876664"/>
              <a:gd name="connsiteX98" fmla="*/ 581226 w 3670313"/>
              <a:gd name="connsiteY98" fmla="*/ 392243 h 876664"/>
              <a:gd name="connsiteX99" fmla="*/ 587139 w 3670313"/>
              <a:gd name="connsiteY99" fmla="*/ 392243 h 876664"/>
              <a:gd name="connsiteX100" fmla="*/ 587139 w 3670313"/>
              <a:gd name="connsiteY100" fmla="*/ 396822 h 876664"/>
              <a:gd name="connsiteX101" fmla="*/ 594247 w 3670313"/>
              <a:gd name="connsiteY101" fmla="*/ 396822 h 876664"/>
              <a:gd name="connsiteX102" fmla="*/ 594247 w 3670313"/>
              <a:gd name="connsiteY102" fmla="*/ 400366 h 876664"/>
              <a:gd name="connsiteX103" fmla="*/ 611785 w 3670313"/>
              <a:gd name="connsiteY103" fmla="*/ 400366 h 876664"/>
              <a:gd name="connsiteX104" fmla="*/ 611785 w 3670313"/>
              <a:gd name="connsiteY104" fmla="*/ 404268 h 876664"/>
              <a:gd name="connsiteX105" fmla="*/ 617100 w 3670313"/>
              <a:gd name="connsiteY105" fmla="*/ 404268 h 876664"/>
              <a:gd name="connsiteX106" fmla="*/ 617100 w 3670313"/>
              <a:gd name="connsiteY106" fmla="*/ 408688 h 876664"/>
              <a:gd name="connsiteX107" fmla="*/ 637163 w 3670313"/>
              <a:gd name="connsiteY107" fmla="*/ 408688 h 876664"/>
              <a:gd name="connsiteX108" fmla="*/ 637163 w 3670313"/>
              <a:gd name="connsiteY108" fmla="*/ 413068 h 876664"/>
              <a:gd name="connsiteX109" fmla="*/ 650782 w 3670313"/>
              <a:gd name="connsiteY109" fmla="*/ 413068 h 876664"/>
              <a:gd name="connsiteX110" fmla="*/ 650782 w 3670313"/>
              <a:gd name="connsiteY110" fmla="*/ 419200 h 876664"/>
              <a:gd name="connsiteX111" fmla="*/ 656163 w 3670313"/>
              <a:gd name="connsiteY111" fmla="*/ 419200 h 876664"/>
              <a:gd name="connsiteX112" fmla="*/ 656163 w 3670313"/>
              <a:gd name="connsiteY112" fmla="*/ 429353 h 876664"/>
              <a:gd name="connsiteX113" fmla="*/ 666593 w 3670313"/>
              <a:gd name="connsiteY113" fmla="*/ 429353 h 876664"/>
              <a:gd name="connsiteX114" fmla="*/ 666593 w 3670313"/>
              <a:gd name="connsiteY114" fmla="*/ 447988 h 876664"/>
              <a:gd name="connsiteX115" fmla="*/ 675362 w 3670313"/>
              <a:gd name="connsiteY115" fmla="*/ 447988 h 876664"/>
              <a:gd name="connsiteX116" fmla="*/ 675362 w 3670313"/>
              <a:gd name="connsiteY116" fmla="*/ 453085 h 876664"/>
              <a:gd name="connsiteX117" fmla="*/ 682736 w 3670313"/>
              <a:gd name="connsiteY117" fmla="*/ 453085 h 876664"/>
              <a:gd name="connsiteX118" fmla="*/ 682736 w 3670313"/>
              <a:gd name="connsiteY118" fmla="*/ 456469 h 876664"/>
              <a:gd name="connsiteX119" fmla="*/ 690044 w 3670313"/>
              <a:gd name="connsiteY119" fmla="*/ 456469 h 876664"/>
              <a:gd name="connsiteX120" fmla="*/ 690044 w 3670313"/>
              <a:gd name="connsiteY120" fmla="*/ 460849 h 876664"/>
              <a:gd name="connsiteX121" fmla="*/ 710439 w 3670313"/>
              <a:gd name="connsiteY121" fmla="*/ 460849 h 876664"/>
              <a:gd name="connsiteX122" fmla="*/ 710439 w 3670313"/>
              <a:gd name="connsiteY122" fmla="*/ 463596 h 876664"/>
              <a:gd name="connsiteX123" fmla="*/ 719474 w 3670313"/>
              <a:gd name="connsiteY123" fmla="*/ 463596 h 876664"/>
              <a:gd name="connsiteX124" fmla="*/ 719474 w 3670313"/>
              <a:gd name="connsiteY124" fmla="*/ 469330 h 876664"/>
              <a:gd name="connsiteX125" fmla="*/ 723128 w 3670313"/>
              <a:gd name="connsiteY125" fmla="*/ 469330 h 876664"/>
              <a:gd name="connsiteX126" fmla="*/ 723128 w 3670313"/>
              <a:gd name="connsiteY126" fmla="*/ 473232 h 876664"/>
              <a:gd name="connsiteX127" fmla="*/ 726782 w 3670313"/>
              <a:gd name="connsiteY127" fmla="*/ 473232 h 876664"/>
              <a:gd name="connsiteX128" fmla="*/ 726782 w 3670313"/>
              <a:gd name="connsiteY128" fmla="*/ 480519 h 876664"/>
              <a:gd name="connsiteX129" fmla="*/ 755348 w 3670313"/>
              <a:gd name="connsiteY129" fmla="*/ 480519 h 876664"/>
              <a:gd name="connsiteX130" fmla="*/ 755348 w 3670313"/>
              <a:gd name="connsiteY130" fmla="*/ 484580 h 876664"/>
              <a:gd name="connsiteX131" fmla="*/ 786439 w 3670313"/>
              <a:gd name="connsiteY131" fmla="*/ 484580 h 876664"/>
              <a:gd name="connsiteX132" fmla="*/ 786439 w 3670313"/>
              <a:gd name="connsiteY132" fmla="*/ 487487 h 876664"/>
              <a:gd name="connsiteX133" fmla="*/ 801719 w 3670313"/>
              <a:gd name="connsiteY133" fmla="*/ 487487 h 876664"/>
              <a:gd name="connsiteX134" fmla="*/ 801719 w 3670313"/>
              <a:gd name="connsiteY134" fmla="*/ 494415 h 876664"/>
              <a:gd name="connsiteX135" fmla="*/ 823177 w 3670313"/>
              <a:gd name="connsiteY135" fmla="*/ 494415 h 876664"/>
              <a:gd name="connsiteX136" fmla="*/ 823177 w 3670313"/>
              <a:gd name="connsiteY136" fmla="*/ 500348 h 876664"/>
              <a:gd name="connsiteX137" fmla="*/ 830551 w 3670313"/>
              <a:gd name="connsiteY137" fmla="*/ 500348 h 876664"/>
              <a:gd name="connsiteX138" fmla="*/ 830551 w 3670313"/>
              <a:gd name="connsiteY138" fmla="*/ 513209 h 876664"/>
              <a:gd name="connsiteX139" fmla="*/ 839586 w 3670313"/>
              <a:gd name="connsiteY139" fmla="*/ 513209 h 876664"/>
              <a:gd name="connsiteX140" fmla="*/ 839586 w 3670313"/>
              <a:gd name="connsiteY140" fmla="*/ 521690 h 876664"/>
              <a:gd name="connsiteX141" fmla="*/ 845830 w 3670313"/>
              <a:gd name="connsiteY141" fmla="*/ 521690 h 876664"/>
              <a:gd name="connsiteX142" fmla="*/ 845830 w 3670313"/>
              <a:gd name="connsiteY142" fmla="*/ 529853 h 876664"/>
              <a:gd name="connsiteX143" fmla="*/ 850614 w 3670313"/>
              <a:gd name="connsiteY143" fmla="*/ 529853 h 876664"/>
              <a:gd name="connsiteX144" fmla="*/ 850614 w 3670313"/>
              <a:gd name="connsiteY144" fmla="*/ 536622 h 876664"/>
              <a:gd name="connsiteX145" fmla="*/ 856593 w 3670313"/>
              <a:gd name="connsiteY145" fmla="*/ 536622 h 876664"/>
              <a:gd name="connsiteX146" fmla="*/ 856593 w 3670313"/>
              <a:gd name="connsiteY146" fmla="*/ 541878 h 876664"/>
              <a:gd name="connsiteX147" fmla="*/ 870145 w 3670313"/>
              <a:gd name="connsiteY147" fmla="*/ 541878 h 876664"/>
              <a:gd name="connsiteX148" fmla="*/ 870145 w 3670313"/>
              <a:gd name="connsiteY148" fmla="*/ 544585 h 876664"/>
              <a:gd name="connsiteX149" fmla="*/ 880044 w 3670313"/>
              <a:gd name="connsiteY149" fmla="*/ 544585 h 876664"/>
              <a:gd name="connsiteX150" fmla="*/ 880044 w 3670313"/>
              <a:gd name="connsiteY150" fmla="*/ 549642 h 876664"/>
              <a:gd name="connsiteX151" fmla="*/ 893330 w 3670313"/>
              <a:gd name="connsiteY151" fmla="*/ 549642 h 876664"/>
              <a:gd name="connsiteX152" fmla="*/ 893330 w 3670313"/>
              <a:gd name="connsiteY152" fmla="*/ 553226 h 876664"/>
              <a:gd name="connsiteX153" fmla="*/ 912795 w 3670313"/>
              <a:gd name="connsiteY153" fmla="*/ 553226 h 876664"/>
              <a:gd name="connsiteX154" fmla="*/ 912795 w 3670313"/>
              <a:gd name="connsiteY154" fmla="*/ 557964 h 876664"/>
              <a:gd name="connsiteX155" fmla="*/ 957505 w 3670313"/>
              <a:gd name="connsiteY155" fmla="*/ 557964 h 876664"/>
              <a:gd name="connsiteX156" fmla="*/ 957505 w 3670313"/>
              <a:gd name="connsiteY156" fmla="*/ 561866 h 876664"/>
              <a:gd name="connsiteX157" fmla="*/ 968799 w 3670313"/>
              <a:gd name="connsiteY157" fmla="*/ 561866 h 876664"/>
              <a:gd name="connsiteX158" fmla="*/ 968799 w 3670313"/>
              <a:gd name="connsiteY158" fmla="*/ 566246 h 876664"/>
              <a:gd name="connsiteX159" fmla="*/ 974711 w 3670313"/>
              <a:gd name="connsiteY159" fmla="*/ 566246 h 876664"/>
              <a:gd name="connsiteX160" fmla="*/ 974711 w 3670313"/>
              <a:gd name="connsiteY160" fmla="*/ 569631 h 876664"/>
              <a:gd name="connsiteX161" fmla="*/ 978166 w 3670313"/>
              <a:gd name="connsiteY161" fmla="*/ 569631 h 876664"/>
              <a:gd name="connsiteX162" fmla="*/ 978166 w 3670313"/>
              <a:gd name="connsiteY162" fmla="*/ 572498 h 876664"/>
              <a:gd name="connsiteX163" fmla="*/ 984278 w 3670313"/>
              <a:gd name="connsiteY163" fmla="*/ 572498 h 876664"/>
              <a:gd name="connsiteX164" fmla="*/ 984278 w 3670313"/>
              <a:gd name="connsiteY164" fmla="*/ 581098 h 876664"/>
              <a:gd name="connsiteX165" fmla="*/ 987400 w 3670313"/>
              <a:gd name="connsiteY165" fmla="*/ 581098 h 876664"/>
              <a:gd name="connsiteX166" fmla="*/ 987400 w 3670313"/>
              <a:gd name="connsiteY166" fmla="*/ 582611 h 876664"/>
              <a:gd name="connsiteX167" fmla="*/ 989393 w 3670313"/>
              <a:gd name="connsiteY167" fmla="*/ 582611 h 876664"/>
              <a:gd name="connsiteX168" fmla="*/ 989393 w 3670313"/>
              <a:gd name="connsiteY168" fmla="*/ 585916 h 876664"/>
              <a:gd name="connsiteX169" fmla="*/ 996634 w 3670313"/>
              <a:gd name="connsiteY169" fmla="*/ 585916 h 876664"/>
              <a:gd name="connsiteX170" fmla="*/ 996634 w 3670313"/>
              <a:gd name="connsiteY170" fmla="*/ 591929 h 876664"/>
              <a:gd name="connsiteX171" fmla="*/ 1000620 w 3670313"/>
              <a:gd name="connsiteY171" fmla="*/ 591929 h 876664"/>
              <a:gd name="connsiteX172" fmla="*/ 1000620 w 3670313"/>
              <a:gd name="connsiteY172" fmla="*/ 603635 h 876664"/>
              <a:gd name="connsiteX173" fmla="*/ 1021414 w 3670313"/>
              <a:gd name="connsiteY173" fmla="*/ 603635 h 876664"/>
              <a:gd name="connsiteX174" fmla="*/ 1021414 w 3670313"/>
              <a:gd name="connsiteY174" fmla="*/ 605944 h 876664"/>
              <a:gd name="connsiteX175" fmla="*/ 1036029 w 3670313"/>
              <a:gd name="connsiteY175" fmla="*/ 605944 h 876664"/>
              <a:gd name="connsiteX176" fmla="*/ 1036029 w 3670313"/>
              <a:gd name="connsiteY176" fmla="*/ 609608 h 876664"/>
              <a:gd name="connsiteX177" fmla="*/ 1040480 w 3670313"/>
              <a:gd name="connsiteY177" fmla="*/ 609608 h 876664"/>
              <a:gd name="connsiteX178" fmla="*/ 1040480 w 3670313"/>
              <a:gd name="connsiteY178" fmla="*/ 615540 h 876664"/>
              <a:gd name="connsiteX179" fmla="*/ 1053634 w 3670313"/>
              <a:gd name="connsiteY179" fmla="*/ 615540 h 876664"/>
              <a:gd name="connsiteX180" fmla="*/ 1053634 w 3670313"/>
              <a:gd name="connsiteY180" fmla="*/ 619323 h 876664"/>
              <a:gd name="connsiteX181" fmla="*/ 1095952 w 3670313"/>
              <a:gd name="connsiteY181" fmla="*/ 619323 h 876664"/>
              <a:gd name="connsiteX182" fmla="*/ 1095952 w 3670313"/>
              <a:gd name="connsiteY182" fmla="*/ 627486 h 876664"/>
              <a:gd name="connsiteX183" fmla="*/ 1119802 w 3670313"/>
              <a:gd name="connsiteY183" fmla="*/ 627486 h 876664"/>
              <a:gd name="connsiteX184" fmla="*/ 1119802 w 3670313"/>
              <a:gd name="connsiteY184" fmla="*/ 631985 h 876664"/>
              <a:gd name="connsiteX185" fmla="*/ 1167900 w 3670313"/>
              <a:gd name="connsiteY185" fmla="*/ 631985 h 876664"/>
              <a:gd name="connsiteX186" fmla="*/ 1167900 w 3670313"/>
              <a:gd name="connsiteY186" fmla="*/ 643652 h 876664"/>
              <a:gd name="connsiteX187" fmla="*/ 1195669 w 3670313"/>
              <a:gd name="connsiteY187" fmla="*/ 643652 h 876664"/>
              <a:gd name="connsiteX188" fmla="*/ 1195669 w 3670313"/>
              <a:gd name="connsiteY188" fmla="*/ 653009 h 876664"/>
              <a:gd name="connsiteX189" fmla="*/ 1277781 w 3670313"/>
              <a:gd name="connsiteY189" fmla="*/ 653009 h 876664"/>
              <a:gd name="connsiteX190" fmla="*/ 1277781 w 3670313"/>
              <a:gd name="connsiteY190" fmla="*/ 657588 h 876664"/>
              <a:gd name="connsiteX191" fmla="*/ 1322690 w 3670313"/>
              <a:gd name="connsiteY191" fmla="*/ 657588 h 876664"/>
              <a:gd name="connsiteX192" fmla="*/ 1322690 w 3670313"/>
              <a:gd name="connsiteY192" fmla="*/ 662923 h 876664"/>
              <a:gd name="connsiteX193" fmla="*/ 1328203 w 3670313"/>
              <a:gd name="connsiteY193" fmla="*/ 662923 h 876664"/>
              <a:gd name="connsiteX194" fmla="*/ 1328203 w 3670313"/>
              <a:gd name="connsiteY194" fmla="*/ 674749 h 876664"/>
              <a:gd name="connsiteX195" fmla="*/ 1340693 w 3670313"/>
              <a:gd name="connsiteY195" fmla="*/ 674749 h 876664"/>
              <a:gd name="connsiteX196" fmla="*/ 1340693 w 3670313"/>
              <a:gd name="connsiteY196" fmla="*/ 678850 h 876664"/>
              <a:gd name="connsiteX197" fmla="*/ 1362217 w 3670313"/>
              <a:gd name="connsiteY197" fmla="*/ 678850 h 876664"/>
              <a:gd name="connsiteX198" fmla="*/ 1362217 w 3670313"/>
              <a:gd name="connsiteY198" fmla="*/ 683429 h 876664"/>
              <a:gd name="connsiteX199" fmla="*/ 1370588 w 3670313"/>
              <a:gd name="connsiteY199" fmla="*/ 683429 h 876664"/>
              <a:gd name="connsiteX200" fmla="*/ 1370588 w 3670313"/>
              <a:gd name="connsiteY200" fmla="*/ 687491 h 876664"/>
              <a:gd name="connsiteX201" fmla="*/ 1386399 w 3670313"/>
              <a:gd name="connsiteY201" fmla="*/ 687491 h 876664"/>
              <a:gd name="connsiteX202" fmla="*/ 1386399 w 3670313"/>
              <a:gd name="connsiteY202" fmla="*/ 692906 h 876664"/>
              <a:gd name="connsiteX203" fmla="*/ 1401878 w 3670313"/>
              <a:gd name="connsiteY203" fmla="*/ 692906 h 876664"/>
              <a:gd name="connsiteX204" fmla="*/ 1401878 w 3670313"/>
              <a:gd name="connsiteY204" fmla="*/ 696410 h 876664"/>
              <a:gd name="connsiteX205" fmla="*/ 1432504 w 3670313"/>
              <a:gd name="connsiteY205" fmla="*/ 696410 h 876664"/>
              <a:gd name="connsiteX206" fmla="*/ 1432504 w 3670313"/>
              <a:gd name="connsiteY206" fmla="*/ 701108 h 876664"/>
              <a:gd name="connsiteX207" fmla="*/ 1481532 w 3670313"/>
              <a:gd name="connsiteY207" fmla="*/ 701108 h 876664"/>
              <a:gd name="connsiteX208" fmla="*/ 1481532 w 3670313"/>
              <a:gd name="connsiteY208" fmla="*/ 710267 h 876664"/>
              <a:gd name="connsiteX209" fmla="*/ 1501462 w 3670313"/>
              <a:gd name="connsiteY209" fmla="*/ 710267 h 876664"/>
              <a:gd name="connsiteX210" fmla="*/ 1501462 w 3670313"/>
              <a:gd name="connsiteY210" fmla="*/ 718787 h 876664"/>
              <a:gd name="connsiteX211" fmla="*/ 1506644 w 3670313"/>
              <a:gd name="connsiteY211" fmla="*/ 718787 h 876664"/>
              <a:gd name="connsiteX212" fmla="*/ 1506644 w 3670313"/>
              <a:gd name="connsiteY212" fmla="*/ 729936 h 876664"/>
              <a:gd name="connsiteX213" fmla="*/ 1523584 w 3670313"/>
              <a:gd name="connsiteY213" fmla="*/ 729936 h 876664"/>
              <a:gd name="connsiteX214" fmla="*/ 1523584 w 3670313"/>
              <a:gd name="connsiteY214" fmla="*/ 732246 h 876664"/>
              <a:gd name="connsiteX215" fmla="*/ 1523584 w 3670313"/>
              <a:gd name="connsiteY215" fmla="*/ 735790 h 876664"/>
              <a:gd name="connsiteX216" fmla="*/ 1540857 w 3670313"/>
              <a:gd name="connsiteY216" fmla="*/ 735790 h 876664"/>
              <a:gd name="connsiteX217" fmla="*/ 1540857 w 3670313"/>
              <a:gd name="connsiteY217" fmla="*/ 741085 h 876664"/>
              <a:gd name="connsiteX218" fmla="*/ 1564507 w 3670313"/>
              <a:gd name="connsiteY218" fmla="*/ 741085 h 876664"/>
              <a:gd name="connsiteX219" fmla="*/ 1564507 w 3670313"/>
              <a:gd name="connsiteY219" fmla="*/ 746301 h 876664"/>
              <a:gd name="connsiteX220" fmla="*/ 1573210 w 3670313"/>
              <a:gd name="connsiteY220" fmla="*/ 746301 h 876664"/>
              <a:gd name="connsiteX221" fmla="*/ 1573210 w 3670313"/>
              <a:gd name="connsiteY221" fmla="*/ 750522 h 876664"/>
              <a:gd name="connsiteX222" fmla="*/ 1815891 w 3670313"/>
              <a:gd name="connsiteY222" fmla="*/ 750522 h 876664"/>
              <a:gd name="connsiteX223" fmla="*/ 1815891 w 3670313"/>
              <a:gd name="connsiteY223" fmla="*/ 755420 h 876664"/>
              <a:gd name="connsiteX224" fmla="*/ 1827318 w 3670313"/>
              <a:gd name="connsiteY224" fmla="*/ 755420 h 876664"/>
              <a:gd name="connsiteX225" fmla="*/ 1827318 w 3670313"/>
              <a:gd name="connsiteY225" fmla="*/ 765533 h 876664"/>
              <a:gd name="connsiteX226" fmla="*/ 1858475 w 3670313"/>
              <a:gd name="connsiteY226" fmla="*/ 765533 h 876664"/>
              <a:gd name="connsiteX227" fmla="*/ 1858475 w 3670313"/>
              <a:gd name="connsiteY227" fmla="*/ 775050 h 876664"/>
              <a:gd name="connsiteX228" fmla="*/ 1997653 w 3670313"/>
              <a:gd name="connsiteY228" fmla="*/ 775050 h 876664"/>
              <a:gd name="connsiteX229" fmla="*/ 1997653 w 3670313"/>
              <a:gd name="connsiteY229" fmla="*/ 786000 h 876664"/>
              <a:gd name="connsiteX230" fmla="*/ 2025422 w 3670313"/>
              <a:gd name="connsiteY230" fmla="*/ 786000 h 876664"/>
              <a:gd name="connsiteX231" fmla="*/ 2025422 w 3670313"/>
              <a:gd name="connsiteY231" fmla="*/ 790459 h 876664"/>
              <a:gd name="connsiteX232" fmla="*/ 2309957 w 3670313"/>
              <a:gd name="connsiteY232" fmla="*/ 790459 h 876664"/>
              <a:gd name="connsiteX233" fmla="*/ 2309957 w 3670313"/>
              <a:gd name="connsiteY233" fmla="*/ 796233 h 876664"/>
              <a:gd name="connsiteX234" fmla="*/ 2360247 w 3670313"/>
              <a:gd name="connsiteY234" fmla="*/ 796233 h 876664"/>
              <a:gd name="connsiteX235" fmla="*/ 2360247 w 3670313"/>
              <a:gd name="connsiteY235" fmla="*/ 801489 h 876664"/>
              <a:gd name="connsiteX236" fmla="*/ 2532309 w 3670313"/>
              <a:gd name="connsiteY236" fmla="*/ 801489 h 876664"/>
              <a:gd name="connsiteX237" fmla="*/ 2532309 w 3670313"/>
              <a:gd name="connsiteY237" fmla="*/ 808735 h 876664"/>
              <a:gd name="connsiteX238" fmla="*/ 2696732 w 3670313"/>
              <a:gd name="connsiteY238" fmla="*/ 808735 h 876664"/>
              <a:gd name="connsiteX239" fmla="*/ 2696732 w 3670313"/>
              <a:gd name="connsiteY239" fmla="*/ 819088 h 876664"/>
              <a:gd name="connsiteX240" fmla="*/ 2808540 w 3670313"/>
              <a:gd name="connsiteY240" fmla="*/ 819088 h 876664"/>
              <a:gd name="connsiteX241" fmla="*/ 2808540 w 3670313"/>
              <a:gd name="connsiteY241" fmla="*/ 830914 h 876664"/>
              <a:gd name="connsiteX242" fmla="*/ 2819568 w 3670313"/>
              <a:gd name="connsiteY242" fmla="*/ 830914 h 876664"/>
              <a:gd name="connsiteX243" fmla="*/ 2819568 w 3670313"/>
              <a:gd name="connsiteY243" fmla="*/ 841585 h 876664"/>
              <a:gd name="connsiteX244" fmla="*/ 2827606 w 3670313"/>
              <a:gd name="connsiteY244" fmla="*/ 841585 h 876664"/>
              <a:gd name="connsiteX245" fmla="*/ 2827606 w 3670313"/>
              <a:gd name="connsiteY245" fmla="*/ 852455 h 876664"/>
              <a:gd name="connsiteX246" fmla="*/ 2990434 w 3670313"/>
              <a:gd name="connsiteY246" fmla="*/ 852455 h 876664"/>
              <a:gd name="connsiteX247" fmla="*/ 2990434 w 3670313"/>
              <a:gd name="connsiteY247" fmla="*/ 876664 h 876664"/>
              <a:gd name="connsiteX248" fmla="*/ 3670314 w 3670313"/>
              <a:gd name="connsiteY248" fmla="*/ 876664 h 87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670313" h="876664">
                <a:moveTo>
                  <a:pt x="0" y="0"/>
                </a:moveTo>
                <a:lnTo>
                  <a:pt x="39860" y="0"/>
                </a:lnTo>
                <a:lnTo>
                  <a:pt x="39860" y="4061"/>
                </a:lnTo>
                <a:lnTo>
                  <a:pt x="51154" y="4061"/>
                </a:lnTo>
                <a:lnTo>
                  <a:pt x="51154" y="7446"/>
                </a:lnTo>
                <a:lnTo>
                  <a:pt x="76598" y="7446"/>
                </a:lnTo>
                <a:lnTo>
                  <a:pt x="76598" y="12861"/>
                </a:lnTo>
                <a:lnTo>
                  <a:pt x="81115" y="12861"/>
                </a:lnTo>
                <a:lnTo>
                  <a:pt x="81115" y="18635"/>
                </a:lnTo>
                <a:lnTo>
                  <a:pt x="87626" y="18635"/>
                </a:lnTo>
                <a:lnTo>
                  <a:pt x="87626" y="22377"/>
                </a:lnTo>
                <a:lnTo>
                  <a:pt x="103769" y="22377"/>
                </a:lnTo>
                <a:lnTo>
                  <a:pt x="103769" y="27275"/>
                </a:lnTo>
                <a:lnTo>
                  <a:pt x="111077" y="27275"/>
                </a:lnTo>
                <a:lnTo>
                  <a:pt x="111077" y="30341"/>
                </a:lnTo>
                <a:lnTo>
                  <a:pt x="130010" y="30341"/>
                </a:lnTo>
                <a:lnTo>
                  <a:pt x="130010" y="34243"/>
                </a:lnTo>
                <a:lnTo>
                  <a:pt x="139112" y="34243"/>
                </a:lnTo>
                <a:lnTo>
                  <a:pt x="139112" y="42684"/>
                </a:lnTo>
                <a:lnTo>
                  <a:pt x="143629" y="42684"/>
                </a:lnTo>
                <a:lnTo>
                  <a:pt x="143629" y="72508"/>
                </a:lnTo>
                <a:lnTo>
                  <a:pt x="146419" y="72508"/>
                </a:lnTo>
                <a:lnTo>
                  <a:pt x="146419" y="81347"/>
                </a:lnTo>
                <a:lnTo>
                  <a:pt x="151535" y="81347"/>
                </a:lnTo>
                <a:lnTo>
                  <a:pt x="151535" y="100141"/>
                </a:lnTo>
                <a:lnTo>
                  <a:pt x="157713" y="100141"/>
                </a:lnTo>
                <a:lnTo>
                  <a:pt x="157713" y="108941"/>
                </a:lnTo>
                <a:lnTo>
                  <a:pt x="164821" y="108941"/>
                </a:lnTo>
                <a:lnTo>
                  <a:pt x="164821" y="124549"/>
                </a:lnTo>
                <a:lnTo>
                  <a:pt x="169605" y="124549"/>
                </a:lnTo>
                <a:lnTo>
                  <a:pt x="169605" y="130960"/>
                </a:lnTo>
                <a:lnTo>
                  <a:pt x="183489" y="130960"/>
                </a:lnTo>
                <a:lnTo>
                  <a:pt x="183489" y="141153"/>
                </a:lnTo>
                <a:lnTo>
                  <a:pt x="188538" y="141153"/>
                </a:lnTo>
                <a:lnTo>
                  <a:pt x="188538" y="144538"/>
                </a:lnTo>
                <a:lnTo>
                  <a:pt x="191660" y="144538"/>
                </a:lnTo>
                <a:lnTo>
                  <a:pt x="191660" y="149953"/>
                </a:lnTo>
                <a:lnTo>
                  <a:pt x="214846" y="149953"/>
                </a:lnTo>
                <a:lnTo>
                  <a:pt x="214846" y="153019"/>
                </a:lnTo>
                <a:lnTo>
                  <a:pt x="240290" y="153019"/>
                </a:lnTo>
                <a:lnTo>
                  <a:pt x="240290" y="157399"/>
                </a:lnTo>
                <a:lnTo>
                  <a:pt x="261748" y="157399"/>
                </a:lnTo>
                <a:lnTo>
                  <a:pt x="261748" y="161301"/>
                </a:lnTo>
                <a:lnTo>
                  <a:pt x="273639" y="161301"/>
                </a:lnTo>
                <a:lnTo>
                  <a:pt x="273639" y="165044"/>
                </a:lnTo>
                <a:lnTo>
                  <a:pt x="289783" y="165044"/>
                </a:lnTo>
                <a:lnTo>
                  <a:pt x="289783" y="172132"/>
                </a:lnTo>
                <a:lnTo>
                  <a:pt x="306723" y="172132"/>
                </a:lnTo>
                <a:lnTo>
                  <a:pt x="306723" y="176551"/>
                </a:lnTo>
                <a:lnTo>
                  <a:pt x="309580" y="176551"/>
                </a:lnTo>
                <a:lnTo>
                  <a:pt x="309580" y="185032"/>
                </a:lnTo>
                <a:lnTo>
                  <a:pt x="314894" y="185032"/>
                </a:lnTo>
                <a:lnTo>
                  <a:pt x="314894" y="197217"/>
                </a:lnTo>
                <a:lnTo>
                  <a:pt x="320873" y="197217"/>
                </a:lnTo>
                <a:lnTo>
                  <a:pt x="320873" y="205021"/>
                </a:lnTo>
                <a:lnTo>
                  <a:pt x="329908" y="205021"/>
                </a:lnTo>
                <a:lnTo>
                  <a:pt x="329908" y="215015"/>
                </a:lnTo>
                <a:lnTo>
                  <a:pt x="334160" y="215015"/>
                </a:lnTo>
                <a:lnTo>
                  <a:pt x="334160" y="235163"/>
                </a:lnTo>
                <a:lnTo>
                  <a:pt x="339209" y="235163"/>
                </a:lnTo>
                <a:lnTo>
                  <a:pt x="339209" y="256704"/>
                </a:lnTo>
                <a:lnTo>
                  <a:pt x="349108" y="256704"/>
                </a:lnTo>
                <a:lnTo>
                  <a:pt x="349108" y="260925"/>
                </a:lnTo>
                <a:lnTo>
                  <a:pt x="354223" y="260925"/>
                </a:lnTo>
                <a:lnTo>
                  <a:pt x="354223" y="270760"/>
                </a:lnTo>
                <a:lnTo>
                  <a:pt x="366646" y="270760"/>
                </a:lnTo>
                <a:lnTo>
                  <a:pt x="366646" y="276334"/>
                </a:lnTo>
                <a:lnTo>
                  <a:pt x="381926" y="276334"/>
                </a:lnTo>
                <a:lnTo>
                  <a:pt x="381926" y="282267"/>
                </a:lnTo>
                <a:lnTo>
                  <a:pt x="387573" y="282267"/>
                </a:lnTo>
                <a:lnTo>
                  <a:pt x="387573" y="285851"/>
                </a:lnTo>
                <a:lnTo>
                  <a:pt x="417800" y="285851"/>
                </a:lnTo>
                <a:lnTo>
                  <a:pt x="417800" y="290231"/>
                </a:lnTo>
                <a:lnTo>
                  <a:pt x="425174" y="290231"/>
                </a:lnTo>
                <a:lnTo>
                  <a:pt x="425174" y="293456"/>
                </a:lnTo>
                <a:lnTo>
                  <a:pt x="444971" y="293456"/>
                </a:lnTo>
                <a:lnTo>
                  <a:pt x="444971" y="297358"/>
                </a:lnTo>
                <a:lnTo>
                  <a:pt x="464768" y="297358"/>
                </a:lnTo>
                <a:lnTo>
                  <a:pt x="464768" y="305003"/>
                </a:lnTo>
                <a:lnTo>
                  <a:pt x="472408" y="305003"/>
                </a:lnTo>
                <a:lnTo>
                  <a:pt x="472408" y="324633"/>
                </a:lnTo>
                <a:lnTo>
                  <a:pt x="489083" y="324633"/>
                </a:lnTo>
                <a:lnTo>
                  <a:pt x="489083" y="336857"/>
                </a:lnTo>
                <a:lnTo>
                  <a:pt x="499513" y="336857"/>
                </a:lnTo>
                <a:lnTo>
                  <a:pt x="499513" y="356328"/>
                </a:lnTo>
                <a:lnTo>
                  <a:pt x="525555" y="356328"/>
                </a:lnTo>
                <a:lnTo>
                  <a:pt x="525555" y="364610"/>
                </a:lnTo>
                <a:lnTo>
                  <a:pt x="530338" y="364610"/>
                </a:lnTo>
                <a:lnTo>
                  <a:pt x="530338" y="368193"/>
                </a:lnTo>
                <a:lnTo>
                  <a:pt x="536251" y="368193"/>
                </a:lnTo>
                <a:lnTo>
                  <a:pt x="536251" y="373609"/>
                </a:lnTo>
                <a:lnTo>
                  <a:pt x="548142" y="373609"/>
                </a:lnTo>
                <a:lnTo>
                  <a:pt x="548142" y="378347"/>
                </a:lnTo>
                <a:lnTo>
                  <a:pt x="551796" y="378347"/>
                </a:lnTo>
                <a:lnTo>
                  <a:pt x="551796" y="385315"/>
                </a:lnTo>
                <a:lnTo>
                  <a:pt x="562027" y="385315"/>
                </a:lnTo>
                <a:lnTo>
                  <a:pt x="562027" y="389018"/>
                </a:lnTo>
                <a:lnTo>
                  <a:pt x="581226" y="389018"/>
                </a:lnTo>
                <a:lnTo>
                  <a:pt x="581226" y="392243"/>
                </a:lnTo>
                <a:lnTo>
                  <a:pt x="587139" y="392243"/>
                </a:lnTo>
                <a:lnTo>
                  <a:pt x="587139" y="396822"/>
                </a:lnTo>
                <a:lnTo>
                  <a:pt x="594247" y="396822"/>
                </a:lnTo>
                <a:lnTo>
                  <a:pt x="594247" y="400366"/>
                </a:lnTo>
                <a:lnTo>
                  <a:pt x="611785" y="400366"/>
                </a:lnTo>
                <a:lnTo>
                  <a:pt x="611785" y="404268"/>
                </a:lnTo>
                <a:lnTo>
                  <a:pt x="617100" y="404268"/>
                </a:lnTo>
                <a:lnTo>
                  <a:pt x="617100" y="408688"/>
                </a:lnTo>
                <a:lnTo>
                  <a:pt x="637163" y="408688"/>
                </a:lnTo>
                <a:lnTo>
                  <a:pt x="637163" y="413068"/>
                </a:lnTo>
                <a:lnTo>
                  <a:pt x="650782" y="413068"/>
                </a:lnTo>
                <a:lnTo>
                  <a:pt x="650782" y="419200"/>
                </a:lnTo>
                <a:lnTo>
                  <a:pt x="656163" y="419200"/>
                </a:lnTo>
                <a:lnTo>
                  <a:pt x="656163" y="429353"/>
                </a:lnTo>
                <a:lnTo>
                  <a:pt x="666593" y="429353"/>
                </a:lnTo>
                <a:lnTo>
                  <a:pt x="666593" y="447988"/>
                </a:lnTo>
                <a:lnTo>
                  <a:pt x="675362" y="447988"/>
                </a:lnTo>
                <a:lnTo>
                  <a:pt x="675362" y="453085"/>
                </a:lnTo>
                <a:lnTo>
                  <a:pt x="682736" y="453085"/>
                </a:lnTo>
                <a:lnTo>
                  <a:pt x="682736" y="456469"/>
                </a:lnTo>
                <a:lnTo>
                  <a:pt x="690044" y="456469"/>
                </a:lnTo>
                <a:lnTo>
                  <a:pt x="690044" y="460849"/>
                </a:lnTo>
                <a:lnTo>
                  <a:pt x="710439" y="460849"/>
                </a:lnTo>
                <a:lnTo>
                  <a:pt x="710439" y="463596"/>
                </a:lnTo>
                <a:lnTo>
                  <a:pt x="719474" y="463596"/>
                </a:lnTo>
                <a:lnTo>
                  <a:pt x="719474" y="469330"/>
                </a:lnTo>
                <a:lnTo>
                  <a:pt x="723128" y="469330"/>
                </a:lnTo>
                <a:lnTo>
                  <a:pt x="723128" y="473232"/>
                </a:lnTo>
                <a:lnTo>
                  <a:pt x="726782" y="473232"/>
                </a:lnTo>
                <a:lnTo>
                  <a:pt x="726782" y="480519"/>
                </a:lnTo>
                <a:lnTo>
                  <a:pt x="755348" y="480519"/>
                </a:lnTo>
                <a:lnTo>
                  <a:pt x="755348" y="484580"/>
                </a:lnTo>
                <a:lnTo>
                  <a:pt x="786439" y="484580"/>
                </a:lnTo>
                <a:lnTo>
                  <a:pt x="786439" y="487487"/>
                </a:lnTo>
                <a:lnTo>
                  <a:pt x="801719" y="487487"/>
                </a:lnTo>
                <a:lnTo>
                  <a:pt x="801719" y="494415"/>
                </a:lnTo>
                <a:lnTo>
                  <a:pt x="823177" y="494415"/>
                </a:lnTo>
                <a:lnTo>
                  <a:pt x="823177" y="500348"/>
                </a:lnTo>
                <a:lnTo>
                  <a:pt x="830551" y="500348"/>
                </a:lnTo>
                <a:lnTo>
                  <a:pt x="830551" y="513209"/>
                </a:lnTo>
                <a:lnTo>
                  <a:pt x="839586" y="513209"/>
                </a:lnTo>
                <a:lnTo>
                  <a:pt x="839586" y="521690"/>
                </a:lnTo>
                <a:lnTo>
                  <a:pt x="845830" y="521690"/>
                </a:lnTo>
                <a:lnTo>
                  <a:pt x="845830" y="529853"/>
                </a:lnTo>
                <a:lnTo>
                  <a:pt x="850614" y="529853"/>
                </a:lnTo>
                <a:lnTo>
                  <a:pt x="850614" y="536622"/>
                </a:lnTo>
                <a:lnTo>
                  <a:pt x="856593" y="536622"/>
                </a:lnTo>
                <a:lnTo>
                  <a:pt x="856593" y="541878"/>
                </a:lnTo>
                <a:lnTo>
                  <a:pt x="870145" y="541878"/>
                </a:lnTo>
                <a:lnTo>
                  <a:pt x="870145" y="544585"/>
                </a:lnTo>
                <a:lnTo>
                  <a:pt x="880044" y="544585"/>
                </a:lnTo>
                <a:lnTo>
                  <a:pt x="880044" y="549642"/>
                </a:lnTo>
                <a:lnTo>
                  <a:pt x="893330" y="549642"/>
                </a:lnTo>
                <a:lnTo>
                  <a:pt x="893330" y="553226"/>
                </a:lnTo>
                <a:lnTo>
                  <a:pt x="912795" y="553226"/>
                </a:lnTo>
                <a:lnTo>
                  <a:pt x="912795" y="557964"/>
                </a:lnTo>
                <a:lnTo>
                  <a:pt x="957505" y="557964"/>
                </a:lnTo>
                <a:lnTo>
                  <a:pt x="957505" y="561866"/>
                </a:lnTo>
                <a:lnTo>
                  <a:pt x="968799" y="561866"/>
                </a:lnTo>
                <a:lnTo>
                  <a:pt x="968799" y="566246"/>
                </a:lnTo>
                <a:lnTo>
                  <a:pt x="974711" y="566246"/>
                </a:lnTo>
                <a:lnTo>
                  <a:pt x="974711" y="569631"/>
                </a:lnTo>
                <a:lnTo>
                  <a:pt x="978166" y="569631"/>
                </a:lnTo>
                <a:lnTo>
                  <a:pt x="978166" y="572498"/>
                </a:lnTo>
                <a:lnTo>
                  <a:pt x="984278" y="572498"/>
                </a:lnTo>
                <a:lnTo>
                  <a:pt x="984278" y="581098"/>
                </a:lnTo>
                <a:lnTo>
                  <a:pt x="987400" y="581098"/>
                </a:lnTo>
                <a:lnTo>
                  <a:pt x="987400" y="582611"/>
                </a:lnTo>
                <a:lnTo>
                  <a:pt x="989393" y="582611"/>
                </a:lnTo>
                <a:lnTo>
                  <a:pt x="989393" y="585916"/>
                </a:lnTo>
                <a:lnTo>
                  <a:pt x="996634" y="585916"/>
                </a:lnTo>
                <a:lnTo>
                  <a:pt x="996634" y="591929"/>
                </a:lnTo>
                <a:lnTo>
                  <a:pt x="1000620" y="591929"/>
                </a:lnTo>
                <a:lnTo>
                  <a:pt x="1000620" y="603635"/>
                </a:lnTo>
                <a:lnTo>
                  <a:pt x="1021414" y="603635"/>
                </a:lnTo>
                <a:lnTo>
                  <a:pt x="1021414" y="605944"/>
                </a:lnTo>
                <a:lnTo>
                  <a:pt x="1036029" y="605944"/>
                </a:lnTo>
                <a:lnTo>
                  <a:pt x="1036029" y="609608"/>
                </a:lnTo>
                <a:lnTo>
                  <a:pt x="1040480" y="609608"/>
                </a:lnTo>
                <a:lnTo>
                  <a:pt x="1040480" y="615540"/>
                </a:lnTo>
                <a:lnTo>
                  <a:pt x="1053634" y="615540"/>
                </a:lnTo>
                <a:lnTo>
                  <a:pt x="1053634" y="619323"/>
                </a:lnTo>
                <a:lnTo>
                  <a:pt x="1095952" y="619323"/>
                </a:lnTo>
                <a:lnTo>
                  <a:pt x="1095952" y="627486"/>
                </a:lnTo>
                <a:lnTo>
                  <a:pt x="1119802" y="627486"/>
                </a:lnTo>
                <a:lnTo>
                  <a:pt x="1119802" y="631985"/>
                </a:lnTo>
                <a:lnTo>
                  <a:pt x="1167900" y="631985"/>
                </a:lnTo>
                <a:lnTo>
                  <a:pt x="1167900" y="643652"/>
                </a:lnTo>
                <a:lnTo>
                  <a:pt x="1195669" y="643652"/>
                </a:lnTo>
                <a:lnTo>
                  <a:pt x="1195669" y="653009"/>
                </a:lnTo>
                <a:lnTo>
                  <a:pt x="1277781" y="653009"/>
                </a:lnTo>
                <a:lnTo>
                  <a:pt x="1277781" y="657588"/>
                </a:lnTo>
                <a:lnTo>
                  <a:pt x="1322690" y="657588"/>
                </a:lnTo>
                <a:lnTo>
                  <a:pt x="1322690" y="662923"/>
                </a:lnTo>
                <a:lnTo>
                  <a:pt x="1328203" y="662923"/>
                </a:lnTo>
                <a:lnTo>
                  <a:pt x="1328203" y="674749"/>
                </a:lnTo>
                <a:lnTo>
                  <a:pt x="1340693" y="674749"/>
                </a:lnTo>
                <a:lnTo>
                  <a:pt x="1340693" y="678850"/>
                </a:lnTo>
                <a:lnTo>
                  <a:pt x="1362217" y="678850"/>
                </a:lnTo>
                <a:lnTo>
                  <a:pt x="1362217" y="683429"/>
                </a:lnTo>
                <a:lnTo>
                  <a:pt x="1370588" y="683429"/>
                </a:lnTo>
                <a:lnTo>
                  <a:pt x="1370588" y="687491"/>
                </a:lnTo>
                <a:lnTo>
                  <a:pt x="1386399" y="687491"/>
                </a:lnTo>
                <a:lnTo>
                  <a:pt x="1386399" y="692906"/>
                </a:lnTo>
                <a:lnTo>
                  <a:pt x="1401878" y="692906"/>
                </a:lnTo>
                <a:lnTo>
                  <a:pt x="1401878" y="696410"/>
                </a:lnTo>
                <a:lnTo>
                  <a:pt x="1432504" y="696410"/>
                </a:lnTo>
                <a:lnTo>
                  <a:pt x="1432504" y="701108"/>
                </a:lnTo>
                <a:lnTo>
                  <a:pt x="1481532" y="701108"/>
                </a:lnTo>
                <a:lnTo>
                  <a:pt x="1481532" y="710267"/>
                </a:lnTo>
                <a:lnTo>
                  <a:pt x="1501462" y="710267"/>
                </a:lnTo>
                <a:lnTo>
                  <a:pt x="1501462" y="718787"/>
                </a:lnTo>
                <a:lnTo>
                  <a:pt x="1506644" y="718787"/>
                </a:lnTo>
                <a:lnTo>
                  <a:pt x="1506644" y="729936"/>
                </a:lnTo>
                <a:lnTo>
                  <a:pt x="1523584" y="729936"/>
                </a:lnTo>
                <a:lnTo>
                  <a:pt x="1523584" y="732246"/>
                </a:lnTo>
                <a:lnTo>
                  <a:pt x="1523584" y="735790"/>
                </a:lnTo>
                <a:lnTo>
                  <a:pt x="1540857" y="735790"/>
                </a:lnTo>
                <a:lnTo>
                  <a:pt x="1540857" y="741085"/>
                </a:lnTo>
                <a:lnTo>
                  <a:pt x="1564507" y="741085"/>
                </a:lnTo>
                <a:lnTo>
                  <a:pt x="1564507" y="746301"/>
                </a:lnTo>
                <a:lnTo>
                  <a:pt x="1573210" y="746301"/>
                </a:lnTo>
                <a:lnTo>
                  <a:pt x="1573210" y="750522"/>
                </a:lnTo>
                <a:lnTo>
                  <a:pt x="1815891" y="750522"/>
                </a:lnTo>
                <a:lnTo>
                  <a:pt x="1815891" y="755420"/>
                </a:lnTo>
                <a:lnTo>
                  <a:pt x="1827318" y="755420"/>
                </a:lnTo>
                <a:lnTo>
                  <a:pt x="1827318" y="765533"/>
                </a:lnTo>
                <a:lnTo>
                  <a:pt x="1858475" y="765533"/>
                </a:lnTo>
                <a:lnTo>
                  <a:pt x="1858475" y="775050"/>
                </a:lnTo>
                <a:lnTo>
                  <a:pt x="1997653" y="775050"/>
                </a:lnTo>
                <a:lnTo>
                  <a:pt x="1997653" y="786000"/>
                </a:lnTo>
                <a:lnTo>
                  <a:pt x="2025422" y="786000"/>
                </a:lnTo>
                <a:lnTo>
                  <a:pt x="2025422" y="790459"/>
                </a:lnTo>
                <a:lnTo>
                  <a:pt x="2309957" y="790459"/>
                </a:lnTo>
                <a:lnTo>
                  <a:pt x="2309957" y="796233"/>
                </a:lnTo>
                <a:lnTo>
                  <a:pt x="2360247" y="796233"/>
                </a:lnTo>
                <a:lnTo>
                  <a:pt x="2360247" y="801489"/>
                </a:lnTo>
                <a:lnTo>
                  <a:pt x="2532309" y="801489"/>
                </a:lnTo>
                <a:lnTo>
                  <a:pt x="2532309" y="808735"/>
                </a:lnTo>
                <a:lnTo>
                  <a:pt x="2696732" y="808735"/>
                </a:lnTo>
                <a:lnTo>
                  <a:pt x="2696732" y="819088"/>
                </a:lnTo>
                <a:lnTo>
                  <a:pt x="2808540" y="819088"/>
                </a:lnTo>
                <a:lnTo>
                  <a:pt x="2808540" y="830914"/>
                </a:lnTo>
                <a:lnTo>
                  <a:pt x="2819568" y="830914"/>
                </a:lnTo>
                <a:lnTo>
                  <a:pt x="2819568" y="841585"/>
                </a:lnTo>
                <a:lnTo>
                  <a:pt x="2827606" y="841585"/>
                </a:lnTo>
                <a:lnTo>
                  <a:pt x="2827606" y="852455"/>
                </a:lnTo>
                <a:lnTo>
                  <a:pt x="2990434" y="852455"/>
                </a:lnTo>
                <a:lnTo>
                  <a:pt x="2990434" y="876664"/>
                </a:lnTo>
                <a:lnTo>
                  <a:pt x="3670314" y="876664"/>
                </a:lnTo>
              </a:path>
            </a:pathLst>
          </a:custGeom>
          <a:noFill/>
          <a:ln w="19050" cap="flat">
            <a:solidFill>
              <a:schemeClr val="accent4"/>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98" name="Freeform: Shape 497">
            <a:extLst>
              <a:ext uri="{FF2B5EF4-FFF2-40B4-BE49-F238E27FC236}">
                <a16:creationId xmlns:a16="http://schemas.microsoft.com/office/drawing/2014/main" id="{457C10BD-45EF-CAF6-E7C3-A996F4767852}"/>
              </a:ext>
            </a:extLst>
          </p:cNvPr>
          <p:cNvSpPr/>
          <p:nvPr/>
        </p:nvSpPr>
        <p:spPr>
          <a:xfrm>
            <a:off x="1793175" y="143630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99" name="Freeform: Shape 498">
            <a:extLst>
              <a:ext uri="{FF2B5EF4-FFF2-40B4-BE49-F238E27FC236}">
                <a16:creationId xmlns:a16="http://schemas.microsoft.com/office/drawing/2014/main" id="{3AC8D058-E6FF-D782-D382-5FEFED4898A4}"/>
              </a:ext>
            </a:extLst>
          </p:cNvPr>
          <p:cNvSpPr/>
          <p:nvPr/>
        </p:nvSpPr>
        <p:spPr>
          <a:xfrm>
            <a:off x="1939266" y="150218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00" name="Freeform: Shape 499">
            <a:extLst>
              <a:ext uri="{FF2B5EF4-FFF2-40B4-BE49-F238E27FC236}">
                <a16:creationId xmlns:a16="http://schemas.microsoft.com/office/drawing/2014/main" id="{78C3626D-3759-C1D5-F41D-559E66E66455}"/>
              </a:ext>
            </a:extLst>
          </p:cNvPr>
          <p:cNvSpPr/>
          <p:nvPr/>
        </p:nvSpPr>
        <p:spPr>
          <a:xfrm>
            <a:off x="1945991" y="153069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01" name="Freeform: Shape 500">
            <a:extLst>
              <a:ext uri="{FF2B5EF4-FFF2-40B4-BE49-F238E27FC236}">
                <a16:creationId xmlns:a16="http://schemas.microsoft.com/office/drawing/2014/main" id="{AEEB6C14-C5E3-62F1-092A-7CD661E910EB}"/>
              </a:ext>
            </a:extLst>
          </p:cNvPr>
          <p:cNvSpPr/>
          <p:nvPr/>
        </p:nvSpPr>
        <p:spPr>
          <a:xfrm>
            <a:off x="1972442" y="156775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02" name="Freeform: Shape 501">
            <a:extLst>
              <a:ext uri="{FF2B5EF4-FFF2-40B4-BE49-F238E27FC236}">
                <a16:creationId xmlns:a16="http://schemas.microsoft.com/office/drawing/2014/main" id="{8D8D82FF-B59B-3CF5-B9DE-F7E18B02DF8F}"/>
              </a:ext>
            </a:extLst>
          </p:cNvPr>
          <p:cNvSpPr/>
          <p:nvPr/>
        </p:nvSpPr>
        <p:spPr>
          <a:xfrm>
            <a:off x="2119490" y="1641682"/>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03" name="Freeform: Shape 502">
            <a:extLst>
              <a:ext uri="{FF2B5EF4-FFF2-40B4-BE49-F238E27FC236}">
                <a16:creationId xmlns:a16="http://schemas.microsoft.com/office/drawing/2014/main" id="{0916D4EE-7AF7-5F8E-5614-33CE322C072B}"/>
              </a:ext>
            </a:extLst>
          </p:cNvPr>
          <p:cNvSpPr/>
          <p:nvPr/>
        </p:nvSpPr>
        <p:spPr>
          <a:xfrm>
            <a:off x="2152565" y="170100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04" name="Freeform: Shape 503">
            <a:extLst>
              <a:ext uri="{FF2B5EF4-FFF2-40B4-BE49-F238E27FC236}">
                <a16:creationId xmlns:a16="http://schemas.microsoft.com/office/drawing/2014/main" id="{2CB5DB22-F7ED-A930-1A1F-75773B505425}"/>
              </a:ext>
            </a:extLst>
          </p:cNvPr>
          <p:cNvSpPr/>
          <p:nvPr/>
        </p:nvSpPr>
        <p:spPr>
          <a:xfrm>
            <a:off x="2296643" y="177670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05" name="Freeform: Shape 504">
            <a:extLst>
              <a:ext uri="{FF2B5EF4-FFF2-40B4-BE49-F238E27FC236}">
                <a16:creationId xmlns:a16="http://schemas.microsoft.com/office/drawing/2014/main" id="{B4AE0495-90B5-612F-626B-275F1E135070}"/>
              </a:ext>
            </a:extLst>
          </p:cNvPr>
          <p:cNvSpPr/>
          <p:nvPr/>
        </p:nvSpPr>
        <p:spPr>
          <a:xfrm>
            <a:off x="2316179" y="1803570"/>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06" name="Freeform: Shape 505">
            <a:extLst>
              <a:ext uri="{FF2B5EF4-FFF2-40B4-BE49-F238E27FC236}">
                <a16:creationId xmlns:a16="http://schemas.microsoft.com/office/drawing/2014/main" id="{90E8F9E4-9127-8CF4-312A-3DA0277C339E}"/>
              </a:ext>
            </a:extLst>
          </p:cNvPr>
          <p:cNvSpPr/>
          <p:nvPr/>
        </p:nvSpPr>
        <p:spPr>
          <a:xfrm>
            <a:off x="2472469" y="1876830"/>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07" name="Freeform: Shape 506">
            <a:extLst>
              <a:ext uri="{FF2B5EF4-FFF2-40B4-BE49-F238E27FC236}">
                <a16:creationId xmlns:a16="http://schemas.microsoft.com/office/drawing/2014/main" id="{52F55816-9BD2-827A-037A-D668E6163717}"/>
              </a:ext>
            </a:extLst>
          </p:cNvPr>
          <p:cNvSpPr/>
          <p:nvPr/>
        </p:nvSpPr>
        <p:spPr>
          <a:xfrm>
            <a:off x="2638526" y="194520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08" name="Freeform: Shape 507">
            <a:extLst>
              <a:ext uri="{FF2B5EF4-FFF2-40B4-BE49-F238E27FC236}">
                <a16:creationId xmlns:a16="http://schemas.microsoft.com/office/drawing/2014/main" id="{8188A2C7-DA50-AA9F-EB5C-AFC8E1072351}"/>
              </a:ext>
            </a:extLst>
          </p:cNvPr>
          <p:cNvSpPr/>
          <p:nvPr/>
        </p:nvSpPr>
        <p:spPr>
          <a:xfrm>
            <a:off x="2650735" y="196229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09" name="Freeform: Shape 508">
            <a:extLst>
              <a:ext uri="{FF2B5EF4-FFF2-40B4-BE49-F238E27FC236}">
                <a16:creationId xmlns:a16="http://schemas.microsoft.com/office/drawing/2014/main" id="{D948FB85-4C42-9558-6ABB-D284E901547F}"/>
              </a:ext>
            </a:extLst>
          </p:cNvPr>
          <p:cNvSpPr/>
          <p:nvPr/>
        </p:nvSpPr>
        <p:spPr>
          <a:xfrm>
            <a:off x="2821677" y="205509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10" name="Freeform: Shape 509">
            <a:extLst>
              <a:ext uri="{FF2B5EF4-FFF2-40B4-BE49-F238E27FC236}">
                <a16:creationId xmlns:a16="http://schemas.microsoft.com/office/drawing/2014/main" id="{382B8D27-4176-82F1-C8BF-9E0C60C92E71}"/>
              </a:ext>
            </a:extLst>
          </p:cNvPr>
          <p:cNvSpPr/>
          <p:nvPr/>
        </p:nvSpPr>
        <p:spPr>
          <a:xfrm>
            <a:off x="2833887" y="205509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11" name="Freeform: Shape 510">
            <a:extLst>
              <a:ext uri="{FF2B5EF4-FFF2-40B4-BE49-F238E27FC236}">
                <a16:creationId xmlns:a16="http://schemas.microsoft.com/office/drawing/2014/main" id="{C4046A65-400D-E4A1-80CC-3FC8E8376509}"/>
              </a:ext>
            </a:extLst>
          </p:cNvPr>
          <p:cNvSpPr/>
          <p:nvPr/>
        </p:nvSpPr>
        <p:spPr>
          <a:xfrm>
            <a:off x="2853423" y="205509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12" name="Freeform: Shape 511">
            <a:extLst>
              <a:ext uri="{FF2B5EF4-FFF2-40B4-BE49-F238E27FC236}">
                <a16:creationId xmlns:a16="http://schemas.microsoft.com/office/drawing/2014/main" id="{B8D8C83A-BFE4-E96F-DD6C-6D722453D04A}"/>
              </a:ext>
            </a:extLst>
          </p:cNvPr>
          <p:cNvSpPr/>
          <p:nvPr/>
        </p:nvSpPr>
        <p:spPr>
          <a:xfrm>
            <a:off x="2868075" y="2062422"/>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13" name="Freeform: Shape 512">
            <a:extLst>
              <a:ext uri="{FF2B5EF4-FFF2-40B4-BE49-F238E27FC236}">
                <a16:creationId xmlns:a16="http://schemas.microsoft.com/office/drawing/2014/main" id="{7B535481-19B3-DF5C-5AFB-1877425FA4CF}"/>
              </a:ext>
            </a:extLst>
          </p:cNvPr>
          <p:cNvSpPr/>
          <p:nvPr/>
        </p:nvSpPr>
        <p:spPr>
          <a:xfrm>
            <a:off x="2990177" y="209416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14" name="Freeform: Shape 513">
            <a:extLst>
              <a:ext uri="{FF2B5EF4-FFF2-40B4-BE49-F238E27FC236}">
                <a16:creationId xmlns:a16="http://schemas.microsoft.com/office/drawing/2014/main" id="{409D19FD-3F48-583D-5DB9-A69328C10799}"/>
              </a:ext>
            </a:extLst>
          </p:cNvPr>
          <p:cNvSpPr/>
          <p:nvPr/>
        </p:nvSpPr>
        <p:spPr>
          <a:xfrm>
            <a:off x="3161118" y="2128355"/>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15" name="Freeform: Shape 514">
            <a:extLst>
              <a:ext uri="{FF2B5EF4-FFF2-40B4-BE49-F238E27FC236}">
                <a16:creationId xmlns:a16="http://schemas.microsoft.com/office/drawing/2014/main" id="{3A0DAFBA-DB9E-5F86-C574-71257544C005}"/>
              </a:ext>
            </a:extLst>
          </p:cNvPr>
          <p:cNvSpPr/>
          <p:nvPr/>
        </p:nvSpPr>
        <p:spPr>
          <a:xfrm>
            <a:off x="3310082" y="216254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16" name="Freeform: Shape 515">
            <a:extLst>
              <a:ext uri="{FF2B5EF4-FFF2-40B4-BE49-F238E27FC236}">
                <a16:creationId xmlns:a16="http://schemas.microsoft.com/office/drawing/2014/main" id="{5A2A7F43-FD03-3331-02D0-8B9982775920}"/>
              </a:ext>
            </a:extLst>
          </p:cNvPr>
          <p:cNvSpPr/>
          <p:nvPr/>
        </p:nvSpPr>
        <p:spPr>
          <a:xfrm>
            <a:off x="3327177" y="216254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17" name="Freeform: Shape 516">
            <a:extLst>
              <a:ext uri="{FF2B5EF4-FFF2-40B4-BE49-F238E27FC236}">
                <a16:creationId xmlns:a16="http://schemas.microsoft.com/office/drawing/2014/main" id="{4B16C809-3973-5B7E-4F40-56BF62BCCEDB}"/>
              </a:ext>
            </a:extLst>
          </p:cNvPr>
          <p:cNvSpPr/>
          <p:nvPr/>
        </p:nvSpPr>
        <p:spPr>
          <a:xfrm>
            <a:off x="3344270" y="218207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18" name="Freeform: Shape 517">
            <a:extLst>
              <a:ext uri="{FF2B5EF4-FFF2-40B4-BE49-F238E27FC236}">
                <a16:creationId xmlns:a16="http://schemas.microsoft.com/office/drawing/2014/main" id="{A39E05FE-FC71-1A6B-E349-CE51FDAD19E8}"/>
              </a:ext>
            </a:extLst>
          </p:cNvPr>
          <p:cNvSpPr/>
          <p:nvPr/>
        </p:nvSpPr>
        <p:spPr>
          <a:xfrm>
            <a:off x="3456602" y="220649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19" name="Freeform: Shape 518">
            <a:extLst>
              <a:ext uri="{FF2B5EF4-FFF2-40B4-BE49-F238E27FC236}">
                <a16:creationId xmlns:a16="http://schemas.microsoft.com/office/drawing/2014/main" id="{1BA38C46-A018-6E5F-4ED7-088A92A23DF9}"/>
              </a:ext>
            </a:extLst>
          </p:cNvPr>
          <p:cNvSpPr/>
          <p:nvPr/>
        </p:nvSpPr>
        <p:spPr>
          <a:xfrm>
            <a:off x="3515210" y="220649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20" name="Freeform: Shape 519">
            <a:extLst>
              <a:ext uri="{FF2B5EF4-FFF2-40B4-BE49-F238E27FC236}">
                <a16:creationId xmlns:a16="http://schemas.microsoft.com/office/drawing/2014/main" id="{5E43D263-E78A-B3EA-95D7-3B61709C3D98}"/>
              </a:ext>
            </a:extLst>
          </p:cNvPr>
          <p:cNvSpPr/>
          <p:nvPr/>
        </p:nvSpPr>
        <p:spPr>
          <a:xfrm>
            <a:off x="3566493" y="220649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21" name="Freeform: Shape 520">
            <a:extLst>
              <a:ext uri="{FF2B5EF4-FFF2-40B4-BE49-F238E27FC236}">
                <a16:creationId xmlns:a16="http://schemas.microsoft.com/office/drawing/2014/main" id="{2E4F9208-ECC2-396D-AC14-65F8B183E80C}"/>
              </a:ext>
            </a:extLst>
          </p:cNvPr>
          <p:cNvSpPr/>
          <p:nvPr/>
        </p:nvSpPr>
        <p:spPr>
          <a:xfrm>
            <a:off x="3678825" y="221870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22" name="Freeform: Shape 521">
            <a:extLst>
              <a:ext uri="{FF2B5EF4-FFF2-40B4-BE49-F238E27FC236}">
                <a16:creationId xmlns:a16="http://schemas.microsoft.com/office/drawing/2014/main" id="{5075FD1F-C114-08C1-16E2-372F89A95508}"/>
              </a:ext>
            </a:extLst>
          </p:cNvPr>
          <p:cNvSpPr/>
          <p:nvPr/>
        </p:nvSpPr>
        <p:spPr>
          <a:xfrm>
            <a:off x="3830230" y="223336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23" name="Freeform: Shape 522">
            <a:extLst>
              <a:ext uri="{FF2B5EF4-FFF2-40B4-BE49-F238E27FC236}">
                <a16:creationId xmlns:a16="http://schemas.microsoft.com/office/drawing/2014/main" id="{195F446D-87E7-4B5E-D843-B21D65E1DCF5}"/>
              </a:ext>
            </a:extLst>
          </p:cNvPr>
          <p:cNvSpPr/>
          <p:nvPr/>
        </p:nvSpPr>
        <p:spPr>
          <a:xfrm>
            <a:off x="3842439" y="2240687"/>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24" name="Freeform: Shape 523">
            <a:extLst>
              <a:ext uri="{FF2B5EF4-FFF2-40B4-BE49-F238E27FC236}">
                <a16:creationId xmlns:a16="http://schemas.microsoft.com/office/drawing/2014/main" id="{CFBAF83A-EC2D-2FE0-09CB-F428E2716A7F}"/>
              </a:ext>
            </a:extLst>
          </p:cNvPr>
          <p:cNvSpPr/>
          <p:nvPr/>
        </p:nvSpPr>
        <p:spPr>
          <a:xfrm>
            <a:off x="4052454" y="2245570"/>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25" name="Freeform: Shape 524">
            <a:extLst>
              <a:ext uri="{FF2B5EF4-FFF2-40B4-BE49-F238E27FC236}">
                <a16:creationId xmlns:a16="http://schemas.microsoft.com/office/drawing/2014/main" id="{C063C42A-01C5-7D6B-6D53-44CBBFA04495}"/>
              </a:ext>
            </a:extLst>
          </p:cNvPr>
          <p:cNvSpPr/>
          <p:nvPr/>
        </p:nvSpPr>
        <p:spPr>
          <a:xfrm>
            <a:off x="4203858" y="224801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26" name="Freeform: Shape 525">
            <a:extLst>
              <a:ext uri="{FF2B5EF4-FFF2-40B4-BE49-F238E27FC236}">
                <a16:creationId xmlns:a16="http://schemas.microsoft.com/office/drawing/2014/main" id="{BFFE58D8-2DDD-443F-8BF1-C34D9111F7E9}"/>
              </a:ext>
            </a:extLst>
          </p:cNvPr>
          <p:cNvSpPr/>
          <p:nvPr/>
        </p:nvSpPr>
        <p:spPr>
          <a:xfrm>
            <a:off x="4228278" y="225778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27" name="Freeform: Shape 526">
            <a:extLst>
              <a:ext uri="{FF2B5EF4-FFF2-40B4-BE49-F238E27FC236}">
                <a16:creationId xmlns:a16="http://schemas.microsoft.com/office/drawing/2014/main" id="{A8CCC6C6-05A5-4400-9BEA-0C2DBE7FCD53}"/>
              </a:ext>
            </a:extLst>
          </p:cNvPr>
          <p:cNvSpPr/>
          <p:nvPr/>
        </p:nvSpPr>
        <p:spPr>
          <a:xfrm>
            <a:off x="4323517" y="225778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28" name="Freeform: Shape 527">
            <a:extLst>
              <a:ext uri="{FF2B5EF4-FFF2-40B4-BE49-F238E27FC236}">
                <a16:creationId xmlns:a16="http://schemas.microsoft.com/office/drawing/2014/main" id="{52541C4E-81D1-9FB3-CBC3-94F864ADEABD}"/>
              </a:ext>
            </a:extLst>
          </p:cNvPr>
          <p:cNvSpPr/>
          <p:nvPr/>
        </p:nvSpPr>
        <p:spPr>
          <a:xfrm>
            <a:off x="4338169" y="225778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29" name="Freeform: Shape 528">
            <a:extLst>
              <a:ext uri="{FF2B5EF4-FFF2-40B4-BE49-F238E27FC236}">
                <a16:creationId xmlns:a16="http://schemas.microsoft.com/office/drawing/2014/main" id="{F4C3BDF3-411E-901C-1B7F-0872E3EFA955}"/>
              </a:ext>
            </a:extLst>
          </p:cNvPr>
          <p:cNvSpPr/>
          <p:nvPr/>
        </p:nvSpPr>
        <p:spPr>
          <a:xfrm>
            <a:off x="4355263" y="225778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30" name="Freeform: Shape 529">
            <a:extLst>
              <a:ext uri="{FF2B5EF4-FFF2-40B4-BE49-F238E27FC236}">
                <a16:creationId xmlns:a16="http://schemas.microsoft.com/office/drawing/2014/main" id="{394FA545-0A2C-6183-2B7D-62B5DAFA5315}"/>
              </a:ext>
            </a:extLst>
          </p:cNvPr>
          <p:cNvSpPr/>
          <p:nvPr/>
        </p:nvSpPr>
        <p:spPr>
          <a:xfrm>
            <a:off x="4389451" y="2257781"/>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31" name="Freeform: Shape 530">
            <a:extLst>
              <a:ext uri="{FF2B5EF4-FFF2-40B4-BE49-F238E27FC236}">
                <a16:creationId xmlns:a16="http://schemas.microsoft.com/office/drawing/2014/main" id="{9F475E6D-225D-F34A-11C1-D93437638722}"/>
              </a:ext>
            </a:extLst>
          </p:cNvPr>
          <p:cNvSpPr/>
          <p:nvPr/>
        </p:nvSpPr>
        <p:spPr>
          <a:xfrm>
            <a:off x="4418755" y="226510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32" name="Freeform: Shape 531">
            <a:extLst>
              <a:ext uri="{FF2B5EF4-FFF2-40B4-BE49-F238E27FC236}">
                <a16:creationId xmlns:a16="http://schemas.microsoft.com/office/drawing/2014/main" id="{C4600CD6-6A40-AF06-DAB4-A2B71E62A8BA}"/>
              </a:ext>
            </a:extLst>
          </p:cNvPr>
          <p:cNvSpPr/>
          <p:nvPr/>
        </p:nvSpPr>
        <p:spPr>
          <a:xfrm>
            <a:off x="4494458" y="226510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33" name="Freeform: Shape 532">
            <a:extLst>
              <a:ext uri="{FF2B5EF4-FFF2-40B4-BE49-F238E27FC236}">
                <a16:creationId xmlns:a16="http://schemas.microsoft.com/office/drawing/2014/main" id="{7B2A40A7-254D-C7B4-2592-84B6676ACD88}"/>
              </a:ext>
            </a:extLst>
          </p:cNvPr>
          <p:cNvSpPr/>
          <p:nvPr/>
        </p:nvSpPr>
        <p:spPr>
          <a:xfrm>
            <a:off x="4518878" y="226510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34" name="Freeform: Shape 533">
            <a:extLst>
              <a:ext uri="{FF2B5EF4-FFF2-40B4-BE49-F238E27FC236}">
                <a16:creationId xmlns:a16="http://schemas.microsoft.com/office/drawing/2014/main" id="{305FE7CA-11E1-C155-BAF9-E53870CF84C8}"/>
              </a:ext>
            </a:extLst>
          </p:cNvPr>
          <p:cNvSpPr/>
          <p:nvPr/>
        </p:nvSpPr>
        <p:spPr>
          <a:xfrm>
            <a:off x="4535973" y="226510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35" name="Freeform: Shape 534">
            <a:extLst>
              <a:ext uri="{FF2B5EF4-FFF2-40B4-BE49-F238E27FC236}">
                <a16:creationId xmlns:a16="http://schemas.microsoft.com/office/drawing/2014/main" id="{8930BAF8-34BE-6529-8759-8D0D258A672E}"/>
              </a:ext>
            </a:extLst>
          </p:cNvPr>
          <p:cNvSpPr/>
          <p:nvPr/>
        </p:nvSpPr>
        <p:spPr>
          <a:xfrm>
            <a:off x="4543299" y="2265106"/>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36" name="Freeform: Shape 535">
            <a:extLst>
              <a:ext uri="{FF2B5EF4-FFF2-40B4-BE49-F238E27FC236}">
                <a16:creationId xmlns:a16="http://schemas.microsoft.com/office/drawing/2014/main" id="{3042BB9B-10C3-2AFD-3953-8DA57C9DC51A}"/>
              </a:ext>
            </a:extLst>
          </p:cNvPr>
          <p:cNvSpPr/>
          <p:nvPr/>
        </p:nvSpPr>
        <p:spPr>
          <a:xfrm>
            <a:off x="4677609" y="228708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37" name="Freeform: Shape 536">
            <a:extLst>
              <a:ext uri="{FF2B5EF4-FFF2-40B4-BE49-F238E27FC236}">
                <a16:creationId xmlns:a16="http://schemas.microsoft.com/office/drawing/2014/main" id="{BC4E2D68-90A8-0067-7C93-B4119F7229A8}"/>
              </a:ext>
            </a:extLst>
          </p:cNvPr>
          <p:cNvSpPr/>
          <p:nvPr/>
        </p:nvSpPr>
        <p:spPr>
          <a:xfrm>
            <a:off x="4697146" y="230661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38" name="Freeform: Shape 537">
            <a:extLst>
              <a:ext uri="{FF2B5EF4-FFF2-40B4-BE49-F238E27FC236}">
                <a16:creationId xmlns:a16="http://schemas.microsoft.com/office/drawing/2014/main" id="{87177A03-A3F7-B7B0-EA90-85EC9458E751}"/>
              </a:ext>
            </a:extLst>
          </p:cNvPr>
          <p:cNvSpPr/>
          <p:nvPr/>
        </p:nvSpPr>
        <p:spPr>
          <a:xfrm>
            <a:off x="4724007" y="230661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39" name="Freeform: Shape 538">
            <a:extLst>
              <a:ext uri="{FF2B5EF4-FFF2-40B4-BE49-F238E27FC236}">
                <a16:creationId xmlns:a16="http://schemas.microsoft.com/office/drawing/2014/main" id="{0B93DA3B-2B60-6AF8-140A-4B9610AB1825}"/>
              </a:ext>
            </a:extLst>
          </p:cNvPr>
          <p:cNvSpPr/>
          <p:nvPr/>
        </p:nvSpPr>
        <p:spPr>
          <a:xfrm>
            <a:off x="4750870" y="2306619"/>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40" name="Freeform: Shape 539">
            <a:extLst>
              <a:ext uri="{FF2B5EF4-FFF2-40B4-BE49-F238E27FC236}">
                <a16:creationId xmlns:a16="http://schemas.microsoft.com/office/drawing/2014/main" id="{6EC3E29F-1E34-2ADA-0E42-D61840081A35}"/>
              </a:ext>
            </a:extLst>
          </p:cNvPr>
          <p:cNvSpPr/>
          <p:nvPr/>
        </p:nvSpPr>
        <p:spPr>
          <a:xfrm>
            <a:off x="4894950" y="233592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41" name="Freeform: Shape 540">
            <a:extLst>
              <a:ext uri="{FF2B5EF4-FFF2-40B4-BE49-F238E27FC236}">
                <a16:creationId xmlns:a16="http://schemas.microsoft.com/office/drawing/2014/main" id="{1ECDC630-8E1B-E6EB-0841-685D035A3394}"/>
              </a:ext>
            </a:extLst>
          </p:cNvPr>
          <p:cNvSpPr/>
          <p:nvPr/>
        </p:nvSpPr>
        <p:spPr>
          <a:xfrm>
            <a:off x="5019491" y="233592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42" name="Freeform: Shape 541">
            <a:extLst>
              <a:ext uri="{FF2B5EF4-FFF2-40B4-BE49-F238E27FC236}">
                <a16:creationId xmlns:a16="http://schemas.microsoft.com/office/drawing/2014/main" id="{1B2F7BB3-856C-6B47-8D69-D39F43AF3953}"/>
              </a:ext>
            </a:extLst>
          </p:cNvPr>
          <p:cNvSpPr/>
          <p:nvPr/>
        </p:nvSpPr>
        <p:spPr>
          <a:xfrm>
            <a:off x="5046354" y="233592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43" name="Freeform: Shape 542">
            <a:extLst>
              <a:ext uri="{FF2B5EF4-FFF2-40B4-BE49-F238E27FC236}">
                <a16:creationId xmlns:a16="http://schemas.microsoft.com/office/drawing/2014/main" id="{BDD57AC7-4CA3-4D5E-CDD5-BE91DB116F76}"/>
              </a:ext>
            </a:extLst>
          </p:cNvPr>
          <p:cNvSpPr/>
          <p:nvPr/>
        </p:nvSpPr>
        <p:spPr>
          <a:xfrm>
            <a:off x="5388237" y="233592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544" name="Freeform: Shape 543">
            <a:extLst>
              <a:ext uri="{FF2B5EF4-FFF2-40B4-BE49-F238E27FC236}">
                <a16:creationId xmlns:a16="http://schemas.microsoft.com/office/drawing/2014/main" id="{34FEAE43-B605-E5F3-EDE5-5DAABCD27DDD}"/>
              </a:ext>
            </a:extLst>
          </p:cNvPr>
          <p:cNvSpPr/>
          <p:nvPr/>
        </p:nvSpPr>
        <p:spPr>
          <a:xfrm>
            <a:off x="5554294" y="2335923"/>
            <a:ext cx="46887" cy="46887"/>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grpSp>
        <p:nvGrpSpPr>
          <p:cNvPr id="580" name="Group 579">
            <a:extLst>
              <a:ext uri="{FF2B5EF4-FFF2-40B4-BE49-F238E27FC236}">
                <a16:creationId xmlns:a16="http://schemas.microsoft.com/office/drawing/2014/main" id="{8DBBA7D7-0853-D04D-2ACC-B4306C6903CE}"/>
              </a:ext>
            </a:extLst>
          </p:cNvPr>
          <p:cNvGrpSpPr/>
          <p:nvPr/>
        </p:nvGrpSpPr>
        <p:grpSpPr>
          <a:xfrm>
            <a:off x="4379849" y="1254162"/>
            <a:ext cx="1758252" cy="468220"/>
            <a:chOff x="3270372" y="919139"/>
            <a:chExt cx="1318689" cy="351165"/>
          </a:xfrm>
        </p:grpSpPr>
        <p:grpSp>
          <p:nvGrpSpPr>
            <p:cNvPr id="548" name="Group 547">
              <a:extLst>
                <a:ext uri="{FF2B5EF4-FFF2-40B4-BE49-F238E27FC236}">
                  <a16:creationId xmlns:a16="http://schemas.microsoft.com/office/drawing/2014/main" id="{6E52BE9F-5EB5-1110-0086-7DECFE404561}"/>
                </a:ext>
              </a:extLst>
            </p:cNvPr>
            <p:cNvGrpSpPr/>
            <p:nvPr/>
          </p:nvGrpSpPr>
          <p:grpSpPr>
            <a:xfrm>
              <a:off x="3270372" y="1006833"/>
              <a:ext cx="1318689" cy="263471"/>
              <a:chOff x="9936607" y="1267153"/>
              <a:chExt cx="1714500" cy="342554"/>
            </a:xfrm>
          </p:grpSpPr>
          <p:sp>
            <p:nvSpPr>
              <p:cNvPr id="549" name="TextBox 548">
                <a:extLst>
                  <a:ext uri="{FF2B5EF4-FFF2-40B4-BE49-F238E27FC236}">
                    <a16:creationId xmlns:a16="http://schemas.microsoft.com/office/drawing/2014/main" id="{B77B8DDD-6FFA-3C56-2F83-2FED299E0707}"/>
                  </a:ext>
                </a:extLst>
              </p:cNvPr>
              <p:cNvSpPr txBox="1"/>
              <p:nvPr/>
            </p:nvSpPr>
            <p:spPr>
              <a:xfrm>
                <a:off x="10093545" y="1267153"/>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All cohorts: IHC 3+ </a:t>
                </a:r>
                <a:r>
                  <a:rPr kumimoji="0" lang="it-IT" sz="667" b="1" i="0" u="none" strike="noStrike" kern="1200" cap="none" spc="0" normalizeH="0" baseline="0" noProof="0">
                    <a:ln>
                      <a:noFill/>
                    </a:ln>
                    <a:solidFill>
                      <a:srgbClr val="3F4444"/>
                    </a:solidFill>
                    <a:effectLst/>
                    <a:uLnTx/>
                    <a:uFillTx/>
                    <a:latin typeface="Arial"/>
                    <a:ea typeface="+mn-ea"/>
                    <a:cs typeface="+mn-cs"/>
                  </a:rPr>
                  <a:t>11.9</a:t>
                </a:r>
                <a:r>
                  <a:rPr kumimoji="0" lang="it-IT" sz="667" b="0" i="0" u="none" strike="noStrike" kern="1200" cap="none" spc="0" normalizeH="0" baseline="0" noProof="0">
                    <a:ln>
                      <a:noFill/>
                    </a:ln>
                    <a:solidFill>
                      <a:srgbClr val="3F4444"/>
                    </a:solidFill>
                    <a:effectLst/>
                    <a:uLnTx/>
                    <a:uFillTx/>
                    <a:latin typeface="Arial"/>
                    <a:ea typeface="+mn-ea"/>
                    <a:cs typeface="+mn-cs"/>
                  </a:rPr>
                  <a:t> (8.2-13.0)</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550" name="TextBox 549">
                <a:extLst>
                  <a:ext uri="{FF2B5EF4-FFF2-40B4-BE49-F238E27FC236}">
                    <a16:creationId xmlns:a16="http://schemas.microsoft.com/office/drawing/2014/main" id="{A785A922-BBA2-B799-5677-9A3B380CCF0C}"/>
                  </a:ext>
                </a:extLst>
              </p:cNvPr>
              <p:cNvSpPr txBox="1"/>
              <p:nvPr/>
            </p:nvSpPr>
            <p:spPr>
              <a:xfrm>
                <a:off x="10093545" y="1384222"/>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All cohorts: IHC 2+ </a:t>
                </a:r>
                <a:r>
                  <a:rPr kumimoji="0" lang="it-IT" sz="667" b="1" i="0" u="none" strike="noStrike" kern="1200" cap="none" spc="0" normalizeH="0" baseline="0" noProof="0">
                    <a:ln>
                      <a:noFill/>
                    </a:ln>
                    <a:solidFill>
                      <a:srgbClr val="3F4444"/>
                    </a:solidFill>
                    <a:effectLst/>
                    <a:uLnTx/>
                    <a:uFillTx/>
                    <a:latin typeface="Arial"/>
                    <a:ea typeface="+mn-ea"/>
                    <a:cs typeface="+mn-cs"/>
                  </a:rPr>
                  <a:t>5.4</a:t>
                </a:r>
                <a:r>
                  <a:rPr kumimoji="0" lang="it-IT" sz="667" b="0" i="0" u="none" strike="noStrike" kern="1200" cap="none" spc="0" normalizeH="0" baseline="0" noProof="0">
                    <a:ln>
                      <a:noFill/>
                    </a:ln>
                    <a:solidFill>
                      <a:srgbClr val="3F4444"/>
                    </a:solidFill>
                    <a:effectLst/>
                    <a:uLnTx/>
                    <a:uFillTx/>
                    <a:latin typeface="Arial"/>
                    <a:ea typeface="+mn-ea"/>
                    <a:cs typeface="+mn-cs"/>
                  </a:rPr>
                  <a:t> (4.2-6.0)</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551" name="TextBox 550">
                <a:extLst>
                  <a:ext uri="{FF2B5EF4-FFF2-40B4-BE49-F238E27FC236}">
                    <a16:creationId xmlns:a16="http://schemas.microsoft.com/office/drawing/2014/main" id="{DFF2117C-8999-FE1D-CB02-E53A784233ED}"/>
                  </a:ext>
                </a:extLst>
              </p:cNvPr>
              <p:cNvSpPr txBox="1"/>
              <p:nvPr/>
            </p:nvSpPr>
            <p:spPr>
              <a:xfrm>
                <a:off x="10093545" y="1501291"/>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All cohorts: Total </a:t>
                </a:r>
                <a:r>
                  <a:rPr kumimoji="0" lang="en-GB" sz="667" b="1" i="0" u="none" strike="noStrike" kern="1200" cap="none" spc="0" normalizeH="0" baseline="0" noProof="0">
                    <a:ln>
                      <a:noFill/>
                    </a:ln>
                    <a:solidFill>
                      <a:srgbClr val="3F4444"/>
                    </a:solidFill>
                    <a:effectLst/>
                    <a:uLnTx/>
                    <a:uFillTx/>
                    <a:latin typeface="Arial"/>
                    <a:ea typeface="+mn-ea"/>
                    <a:cs typeface="+mn-cs"/>
                  </a:rPr>
                  <a:t>6.9</a:t>
                </a:r>
                <a:r>
                  <a:rPr kumimoji="0" lang="en-GB" sz="667" b="0" i="0" u="none" strike="noStrike" kern="1200" cap="none" spc="0" normalizeH="0" baseline="0" noProof="0">
                    <a:ln>
                      <a:noFill/>
                    </a:ln>
                    <a:solidFill>
                      <a:srgbClr val="3F4444"/>
                    </a:solidFill>
                    <a:effectLst/>
                    <a:uLnTx/>
                    <a:uFillTx/>
                    <a:latin typeface="Arial"/>
                    <a:ea typeface="+mn-ea"/>
                    <a:cs typeface="+mn-cs"/>
                  </a:rPr>
                  <a:t> (5.6-8</a:t>
                </a:r>
                <a:r>
                  <a:rPr kumimoji="0" lang="it-IT" sz="667" b="0" i="0" u="none" strike="noStrike" kern="1200" cap="none" spc="0" normalizeH="0" baseline="0" noProof="0">
                    <a:ln>
                      <a:noFill/>
                    </a:ln>
                    <a:solidFill>
                      <a:srgbClr val="3F4444"/>
                    </a:solidFill>
                    <a:effectLst/>
                    <a:uLnTx/>
                    <a:uFillTx/>
                    <a:latin typeface="Arial"/>
                    <a:ea typeface="+mn-ea"/>
                    <a:cs typeface="+mn-cs"/>
                  </a:rPr>
                  <a:t>.</a:t>
                </a:r>
                <a:r>
                  <a:rPr kumimoji="0" lang="en-GB" sz="667" b="0" i="0" u="none" strike="noStrike" kern="1200" cap="none" spc="0" normalizeH="0" baseline="0" noProof="0">
                    <a:ln>
                      <a:noFill/>
                    </a:ln>
                    <a:solidFill>
                      <a:srgbClr val="3F4444"/>
                    </a:solidFill>
                    <a:effectLst/>
                    <a:uLnTx/>
                    <a:uFillTx/>
                    <a:latin typeface="Arial"/>
                    <a:ea typeface="+mn-ea"/>
                    <a:cs typeface="+mn-cs"/>
                  </a:rPr>
                  <a:t>0)</a:t>
                </a:r>
              </a:p>
            </p:txBody>
          </p:sp>
          <p:grpSp>
            <p:nvGrpSpPr>
              <p:cNvPr id="552" name="Group 551">
                <a:extLst>
                  <a:ext uri="{FF2B5EF4-FFF2-40B4-BE49-F238E27FC236}">
                    <a16:creationId xmlns:a16="http://schemas.microsoft.com/office/drawing/2014/main" id="{370BEC7A-63CA-E0BC-151C-3B8EF5F71417}"/>
                  </a:ext>
                </a:extLst>
              </p:cNvPr>
              <p:cNvGrpSpPr/>
              <p:nvPr/>
            </p:nvGrpSpPr>
            <p:grpSpPr>
              <a:xfrm>
                <a:off x="9936607" y="1298501"/>
                <a:ext cx="148431" cy="45720"/>
                <a:chOff x="10275094" y="1292642"/>
                <a:chExt cx="148431" cy="45720"/>
              </a:xfrm>
            </p:grpSpPr>
            <p:cxnSp>
              <p:nvCxnSpPr>
                <p:cNvPr id="559" name="Straight Connector 558">
                  <a:extLst>
                    <a:ext uri="{FF2B5EF4-FFF2-40B4-BE49-F238E27FC236}">
                      <a16:creationId xmlns:a16="http://schemas.microsoft.com/office/drawing/2014/main" id="{8AE4E0D6-9AAF-D150-1993-760277423DB7}"/>
                    </a:ext>
                  </a:extLst>
                </p:cNvPr>
                <p:cNvCxnSpPr>
                  <a:cxnSpLocks/>
                </p:cNvCxnSpPr>
                <p:nvPr/>
              </p:nvCxnSpPr>
              <p:spPr>
                <a:xfrm>
                  <a:off x="10275094" y="1315502"/>
                  <a:ext cx="148431" cy="0"/>
                </a:xfrm>
                <a:prstGeom prst="line">
                  <a:avLst/>
                </a:prstGeom>
                <a:noFill/>
                <a:ln w="19050" cap="flat">
                  <a:solidFill>
                    <a:schemeClr val="accent3"/>
                  </a:solidFill>
                  <a:prstDash val="solid"/>
                  <a:miter/>
                </a:ln>
              </p:spPr>
            </p:cxnSp>
            <p:sp>
              <p:nvSpPr>
                <p:cNvPr id="560" name="Freeform: Shape 559">
                  <a:extLst>
                    <a:ext uri="{FF2B5EF4-FFF2-40B4-BE49-F238E27FC236}">
                      <a16:creationId xmlns:a16="http://schemas.microsoft.com/office/drawing/2014/main" id="{E599BF46-43B3-42CE-262B-35135E61A509}"/>
                    </a:ext>
                  </a:extLst>
                </p:cNvPr>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553" name="Group 552">
                <a:extLst>
                  <a:ext uri="{FF2B5EF4-FFF2-40B4-BE49-F238E27FC236}">
                    <a16:creationId xmlns:a16="http://schemas.microsoft.com/office/drawing/2014/main" id="{34E6C122-DC8D-7370-E6A2-F2DEF1225E00}"/>
                  </a:ext>
                </a:extLst>
              </p:cNvPr>
              <p:cNvGrpSpPr/>
              <p:nvPr/>
            </p:nvGrpSpPr>
            <p:grpSpPr>
              <a:xfrm>
                <a:off x="9936607" y="1415570"/>
                <a:ext cx="148431" cy="45720"/>
                <a:chOff x="10275094" y="1420342"/>
                <a:chExt cx="148431" cy="45720"/>
              </a:xfrm>
            </p:grpSpPr>
            <p:cxnSp>
              <p:nvCxnSpPr>
                <p:cNvPr id="557" name="Straight Connector 556">
                  <a:extLst>
                    <a:ext uri="{FF2B5EF4-FFF2-40B4-BE49-F238E27FC236}">
                      <a16:creationId xmlns:a16="http://schemas.microsoft.com/office/drawing/2014/main" id="{54A0D8DC-6137-FAD2-A51D-E3FE4568851E}"/>
                    </a:ext>
                  </a:extLst>
                </p:cNvPr>
                <p:cNvCxnSpPr>
                  <a:cxnSpLocks/>
                </p:cNvCxnSpPr>
                <p:nvPr/>
              </p:nvCxnSpPr>
              <p:spPr>
                <a:xfrm>
                  <a:off x="10275094" y="1443202"/>
                  <a:ext cx="148431" cy="0"/>
                </a:xfrm>
                <a:prstGeom prst="line">
                  <a:avLst/>
                </a:prstGeom>
                <a:noFill/>
                <a:ln w="19050" cap="flat">
                  <a:solidFill>
                    <a:schemeClr val="accent2"/>
                  </a:solidFill>
                  <a:prstDash val="solid"/>
                  <a:miter/>
                </a:ln>
              </p:spPr>
            </p:cxnSp>
            <p:sp>
              <p:nvSpPr>
                <p:cNvPr id="558" name="Freeform: Shape 557">
                  <a:extLst>
                    <a:ext uri="{FF2B5EF4-FFF2-40B4-BE49-F238E27FC236}">
                      <a16:creationId xmlns:a16="http://schemas.microsoft.com/office/drawing/2014/main" id="{66F886E9-058B-A432-A149-6E8FBE6990CF}"/>
                    </a:ext>
                  </a:extLst>
                </p:cNvPr>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554" name="Group 553">
                <a:extLst>
                  <a:ext uri="{FF2B5EF4-FFF2-40B4-BE49-F238E27FC236}">
                    <a16:creationId xmlns:a16="http://schemas.microsoft.com/office/drawing/2014/main" id="{3B5837EA-8A71-24F7-DED4-105A5955109B}"/>
                  </a:ext>
                </a:extLst>
              </p:cNvPr>
              <p:cNvGrpSpPr/>
              <p:nvPr/>
            </p:nvGrpSpPr>
            <p:grpSpPr>
              <a:xfrm>
                <a:off x="9936607" y="1532639"/>
                <a:ext cx="148431" cy="45720"/>
                <a:chOff x="10275094" y="1542183"/>
                <a:chExt cx="148431" cy="45720"/>
              </a:xfrm>
            </p:grpSpPr>
            <p:cxnSp>
              <p:nvCxnSpPr>
                <p:cNvPr id="555" name="Straight Connector 554">
                  <a:extLst>
                    <a:ext uri="{FF2B5EF4-FFF2-40B4-BE49-F238E27FC236}">
                      <a16:creationId xmlns:a16="http://schemas.microsoft.com/office/drawing/2014/main" id="{46D85209-BC51-E864-7FCB-5A8824E7ABD0}"/>
                    </a:ext>
                  </a:extLst>
                </p:cNvPr>
                <p:cNvCxnSpPr>
                  <a:cxnSpLocks/>
                </p:cNvCxnSpPr>
                <p:nvPr/>
              </p:nvCxnSpPr>
              <p:spPr>
                <a:xfrm>
                  <a:off x="10275094" y="1565043"/>
                  <a:ext cx="148431" cy="0"/>
                </a:xfrm>
                <a:prstGeom prst="line">
                  <a:avLst/>
                </a:prstGeom>
                <a:noFill/>
                <a:ln w="19050" cap="flat">
                  <a:solidFill>
                    <a:schemeClr val="accent4"/>
                  </a:solidFill>
                  <a:prstDash val="solid"/>
                  <a:miter/>
                </a:ln>
              </p:spPr>
            </p:cxnSp>
            <p:sp>
              <p:nvSpPr>
                <p:cNvPr id="556" name="Freeform: Shape 555">
                  <a:extLst>
                    <a:ext uri="{FF2B5EF4-FFF2-40B4-BE49-F238E27FC236}">
                      <a16:creationId xmlns:a16="http://schemas.microsoft.com/office/drawing/2014/main" id="{0CF67295-06F5-B03A-E73A-AF572372DCEF}"/>
                    </a:ext>
                  </a:extLst>
                </p:cNvPr>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sp>
          <p:nvSpPr>
            <p:cNvPr id="561" name="TextBox 560">
              <a:extLst>
                <a:ext uri="{FF2B5EF4-FFF2-40B4-BE49-F238E27FC236}">
                  <a16:creationId xmlns:a16="http://schemas.microsoft.com/office/drawing/2014/main" id="{DD8693C6-04F6-0DEF-28DD-8DBB49EF50ED}"/>
                </a:ext>
              </a:extLst>
            </p:cNvPr>
            <p:cNvSpPr txBox="1"/>
            <p:nvPr/>
          </p:nvSpPr>
          <p:spPr>
            <a:xfrm>
              <a:off x="3391079" y="919139"/>
              <a:ext cx="1197982" cy="8338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PFS in months (95% CI)</a:t>
              </a:r>
            </a:p>
          </p:txBody>
        </p:sp>
      </p:grpSp>
      <p:grpSp>
        <p:nvGrpSpPr>
          <p:cNvPr id="545" name="Group 544">
            <a:extLst>
              <a:ext uri="{FF2B5EF4-FFF2-40B4-BE49-F238E27FC236}">
                <a16:creationId xmlns:a16="http://schemas.microsoft.com/office/drawing/2014/main" id="{AA45A2D4-3744-24CD-91F5-337C661C4F60}"/>
              </a:ext>
            </a:extLst>
          </p:cNvPr>
          <p:cNvGrpSpPr/>
          <p:nvPr/>
        </p:nvGrpSpPr>
        <p:grpSpPr>
          <a:xfrm>
            <a:off x="1609521" y="2501304"/>
            <a:ext cx="4003674" cy="55379"/>
            <a:chOff x="6721475" y="2584450"/>
            <a:chExt cx="4003674" cy="36000"/>
          </a:xfrm>
        </p:grpSpPr>
        <p:cxnSp>
          <p:nvCxnSpPr>
            <p:cNvPr id="546" name="Straight Connector 545">
              <a:extLst>
                <a:ext uri="{FF2B5EF4-FFF2-40B4-BE49-F238E27FC236}">
                  <a16:creationId xmlns:a16="http://schemas.microsoft.com/office/drawing/2014/main" id="{517599F4-C7CB-D7BD-A4FE-1F9B6CBE1AF5}"/>
                </a:ext>
              </a:extLst>
            </p:cNvPr>
            <p:cNvCxnSpPr>
              <a:cxnSpLocks/>
            </p:cNvCxnSpPr>
            <p:nvPr/>
          </p:nvCxnSpPr>
          <p:spPr>
            <a:xfrm>
              <a:off x="672147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437CB63D-D4B4-884F-66D7-A6DC79C208E1}"/>
                </a:ext>
              </a:extLst>
            </p:cNvPr>
            <p:cNvCxnSpPr>
              <a:cxnSpLocks/>
            </p:cNvCxnSpPr>
            <p:nvPr/>
          </p:nvCxnSpPr>
          <p:spPr>
            <a:xfrm>
              <a:off x="708544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5B2799D2-F540-2861-4EDB-F5DB7A03939A}"/>
                </a:ext>
              </a:extLst>
            </p:cNvPr>
            <p:cNvCxnSpPr>
              <a:cxnSpLocks/>
            </p:cNvCxnSpPr>
            <p:nvPr/>
          </p:nvCxnSpPr>
          <p:spPr>
            <a:xfrm>
              <a:off x="10725149"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4D6B52A4-381D-D599-EC6E-05F373FCAD99}"/>
                </a:ext>
              </a:extLst>
            </p:cNvPr>
            <p:cNvCxnSpPr>
              <a:cxnSpLocks/>
            </p:cNvCxnSpPr>
            <p:nvPr/>
          </p:nvCxnSpPr>
          <p:spPr>
            <a:xfrm>
              <a:off x="1036117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6F5A00D7-6BAC-DABF-9814-675DB573D284}"/>
                </a:ext>
              </a:extLst>
            </p:cNvPr>
            <p:cNvCxnSpPr>
              <a:cxnSpLocks/>
            </p:cNvCxnSpPr>
            <p:nvPr/>
          </p:nvCxnSpPr>
          <p:spPr>
            <a:xfrm>
              <a:off x="999720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47EE7C87-BCD4-60DE-5FD1-322EEF88EC74}"/>
                </a:ext>
              </a:extLst>
            </p:cNvPr>
            <p:cNvCxnSpPr>
              <a:cxnSpLocks/>
            </p:cNvCxnSpPr>
            <p:nvPr/>
          </p:nvCxnSpPr>
          <p:spPr>
            <a:xfrm>
              <a:off x="963323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69CF5A0E-3312-7B6A-47EF-436FFE8B23FC}"/>
                </a:ext>
              </a:extLst>
            </p:cNvPr>
            <p:cNvCxnSpPr>
              <a:cxnSpLocks/>
            </p:cNvCxnSpPr>
            <p:nvPr/>
          </p:nvCxnSpPr>
          <p:spPr>
            <a:xfrm>
              <a:off x="926926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ABE850AA-B270-CB16-850C-D474762C4B30}"/>
                </a:ext>
              </a:extLst>
            </p:cNvPr>
            <p:cNvCxnSpPr>
              <a:cxnSpLocks/>
            </p:cNvCxnSpPr>
            <p:nvPr/>
          </p:nvCxnSpPr>
          <p:spPr>
            <a:xfrm>
              <a:off x="890529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4669B40-4B5D-94F1-E24F-F5E0CB947785}"/>
                </a:ext>
              </a:extLst>
            </p:cNvPr>
            <p:cNvCxnSpPr>
              <a:cxnSpLocks/>
            </p:cNvCxnSpPr>
            <p:nvPr/>
          </p:nvCxnSpPr>
          <p:spPr>
            <a:xfrm>
              <a:off x="854132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062BE602-0178-9D4D-AD70-44AC6CF6FB87}"/>
                </a:ext>
              </a:extLst>
            </p:cNvPr>
            <p:cNvCxnSpPr>
              <a:cxnSpLocks/>
            </p:cNvCxnSpPr>
            <p:nvPr/>
          </p:nvCxnSpPr>
          <p:spPr>
            <a:xfrm>
              <a:off x="817735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07AEB232-9EF4-048F-C1C5-13C845DE3B5E}"/>
                </a:ext>
              </a:extLst>
            </p:cNvPr>
            <p:cNvCxnSpPr>
              <a:cxnSpLocks/>
            </p:cNvCxnSpPr>
            <p:nvPr/>
          </p:nvCxnSpPr>
          <p:spPr>
            <a:xfrm>
              <a:off x="781338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F7E21271-D6EF-2A1D-D75D-91D67F669F34}"/>
                </a:ext>
              </a:extLst>
            </p:cNvPr>
            <p:cNvCxnSpPr>
              <a:cxnSpLocks/>
            </p:cNvCxnSpPr>
            <p:nvPr/>
          </p:nvCxnSpPr>
          <p:spPr>
            <a:xfrm>
              <a:off x="744941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75" name="Group 574">
            <a:extLst>
              <a:ext uri="{FF2B5EF4-FFF2-40B4-BE49-F238E27FC236}">
                <a16:creationId xmlns:a16="http://schemas.microsoft.com/office/drawing/2014/main" id="{7BBC34D5-B8DD-3C39-4D52-530E948523C4}"/>
              </a:ext>
            </a:extLst>
          </p:cNvPr>
          <p:cNvGrpSpPr/>
          <p:nvPr/>
        </p:nvGrpSpPr>
        <p:grpSpPr>
          <a:xfrm>
            <a:off x="1660225" y="3265122"/>
            <a:ext cx="55379" cy="796108"/>
            <a:chOff x="7397991" y="1341249"/>
            <a:chExt cx="36000" cy="796108"/>
          </a:xfrm>
        </p:grpSpPr>
        <p:cxnSp>
          <p:nvCxnSpPr>
            <p:cNvPr id="576" name="Straight Connector 575">
              <a:extLst>
                <a:ext uri="{FF2B5EF4-FFF2-40B4-BE49-F238E27FC236}">
                  <a16:creationId xmlns:a16="http://schemas.microsoft.com/office/drawing/2014/main" id="{D1311631-6048-504C-E714-5A1133D30321}"/>
                </a:ext>
              </a:extLst>
            </p:cNvPr>
            <p:cNvCxnSpPr>
              <a:cxnSpLocks/>
            </p:cNvCxnSpPr>
            <p:nvPr/>
          </p:nvCxnSpPr>
          <p:spPr>
            <a:xfrm rot="5400000">
              <a:off x="7415991" y="1323249"/>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B6C23605-23A4-FC17-8523-CE844787FE19}"/>
                </a:ext>
              </a:extLst>
            </p:cNvPr>
            <p:cNvCxnSpPr>
              <a:cxnSpLocks/>
            </p:cNvCxnSpPr>
            <p:nvPr/>
          </p:nvCxnSpPr>
          <p:spPr>
            <a:xfrm rot="5400000">
              <a:off x="7415991" y="196013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E7095110-DA6F-0816-665C-F54C6873BA64}"/>
                </a:ext>
              </a:extLst>
            </p:cNvPr>
            <p:cNvCxnSpPr>
              <a:cxnSpLocks/>
            </p:cNvCxnSpPr>
            <p:nvPr/>
          </p:nvCxnSpPr>
          <p:spPr>
            <a:xfrm rot="5400000">
              <a:off x="7415991" y="211935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15E00EB3-7B1F-8AF4-40E2-228C534870F2}"/>
                </a:ext>
              </a:extLst>
            </p:cNvPr>
            <p:cNvCxnSpPr>
              <a:cxnSpLocks/>
            </p:cNvCxnSpPr>
            <p:nvPr/>
          </p:nvCxnSpPr>
          <p:spPr>
            <a:xfrm rot="5400000">
              <a:off x="7415991" y="1800915"/>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A8487352-5DA0-41A0-8252-6DA773637644}"/>
                </a:ext>
              </a:extLst>
            </p:cNvPr>
            <p:cNvCxnSpPr>
              <a:cxnSpLocks/>
            </p:cNvCxnSpPr>
            <p:nvPr/>
          </p:nvCxnSpPr>
          <p:spPr>
            <a:xfrm rot="5400000">
              <a:off x="7415991" y="1641693"/>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B514B2A7-44F6-180A-F086-7E4F3DDFA094}"/>
                </a:ext>
              </a:extLst>
            </p:cNvPr>
            <p:cNvCxnSpPr>
              <a:cxnSpLocks/>
            </p:cNvCxnSpPr>
            <p:nvPr/>
          </p:nvCxnSpPr>
          <p:spPr>
            <a:xfrm rot="5400000">
              <a:off x="7415991" y="1482471"/>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7" name="Group 596">
            <a:extLst>
              <a:ext uri="{FF2B5EF4-FFF2-40B4-BE49-F238E27FC236}">
                <a16:creationId xmlns:a16="http://schemas.microsoft.com/office/drawing/2014/main" id="{E2E7DF25-CE7B-5A34-E8DD-4E5C9B5FFA33}"/>
              </a:ext>
            </a:extLst>
          </p:cNvPr>
          <p:cNvGrpSpPr/>
          <p:nvPr/>
        </p:nvGrpSpPr>
        <p:grpSpPr>
          <a:xfrm>
            <a:off x="1328618" y="4788949"/>
            <a:ext cx="3079383" cy="55379"/>
            <a:chOff x="1328617" y="3467887"/>
            <a:chExt cx="3079383" cy="41534"/>
          </a:xfrm>
        </p:grpSpPr>
        <p:cxnSp>
          <p:nvCxnSpPr>
            <p:cNvPr id="586" name="Straight Connector 585">
              <a:extLst>
                <a:ext uri="{FF2B5EF4-FFF2-40B4-BE49-F238E27FC236}">
                  <a16:creationId xmlns:a16="http://schemas.microsoft.com/office/drawing/2014/main" id="{82985B31-9942-4F2B-2EA4-290548F1D59F}"/>
                </a:ext>
              </a:extLst>
            </p:cNvPr>
            <p:cNvCxnSpPr>
              <a:cxnSpLocks/>
            </p:cNvCxnSpPr>
            <p:nvPr/>
          </p:nvCxnSpPr>
          <p:spPr>
            <a:xfrm>
              <a:off x="1328617" y="3467887"/>
              <a:ext cx="0" cy="415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A5DBE38D-CC78-A1AE-8AF2-FA13341407EB}"/>
                </a:ext>
              </a:extLst>
            </p:cNvPr>
            <p:cNvCxnSpPr>
              <a:cxnSpLocks/>
            </p:cNvCxnSpPr>
            <p:nvPr/>
          </p:nvCxnSpPr>
          <p:spPr>
            <a:xfrm>
              <a:off x="1670771" y="3467887"/>
              <a:ext cx="0" cy="415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D70011F6-7BCB-45A4-56A6-1399F9CAC5FF}"/>
                </a:ext>
              </a:extLst>
            </p:cNvPr>
            <p:cNvCxnSpPr>
              <a:cxnSpLocks/>
            </p:cNvCxnSpPr>
            <p:nvPr/>
          </p:nvCxnSpPr>
          <p:spPr>
            <a:xfrm>
              <a:off x="4408000" y="3467887"/>
              <a:ext cx="0" cy="415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2E57AA36-E200-3ECA-BF97-4AC52E0B7CF1}"/>
                </a:ext>
              </a:extLst>
            </p:cNvPr>
            <p:cNvCxnSpPr>
              <a:cxnSpLocks/>
            </p:cNvCxnSpPr>
            <p:nvPr/>
          </p:nvCxnSpPr>
          <p:spPr>
            <a:xfrm>
              <a:off x="4065849" y="3467887"/>
              <a:ext cx="0" cy="415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D12BC360-31C8-19A2-C5F0-C107C8F2593B}"/>
                </a:ext>
              </a:extLst>
            </p:cNvPr>
            <p:cNvCxnSpPr>
              <a:cxnSpLocks/>
            </p:cNvCxnSpPr>
            <p:nvPr/>
          </p:nvCxnSpPr>
          <p:spPr>
            <a:xfrm>
              <a:off x="3723695" y="3467887"/>
              <a:ext cx="0" cy="415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50EC0BD9-CE92-E76E-D175-9C3756E3CA98}"/>
                </a:ext>
              </a:extLst>
            </p:cNvPr>
            <p:cNvCxnSpPr>
              <a:cxnSpLocks/>
            </p:cNvCxnSpPr>
            <p:nvPr/>
          </p:nvCxnSpPr>
          <p:spPr>
            <a:xfrm>
              <a:off x="3381541" y="3467887"/>
              <a:ext cx="0" cy="415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581119AB-925F-8507-ED54-929D25934CB9}"/>
                </a:ext>
              </a:extLst>
            </p:cNvPr>
            <p:cNvCxnSpPr>
              <a:cxnSpLocks/>
            </p:cNvCxnSpPr>
            <p:nvPr/>
          </p:nvCxnSpPr>
          <p:spPr>
            <a:xfrm>
              <a:off x="3039387" y="3467887"/>
              <a:ext cx="0" cy="415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153B4FE1-A3D1-11CC-CB7B-BBFB4EE9BADE}"/>
                </a:ext>
              </a:extLst>
            </p:cNvPr>
            <p:cNvCxnSpPr>
              <a:cxnSpLocks/>
            </p:cNvCxnSpPr>
            <p:nvPr/>
          </p:nvCxnSpPr>
          <p:spPr>
            <a:xfrm>
              <a:off x="2697233" y="3467887"/>
              <a:ext cx="0" cy="415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AEE5BDE6-CA53-DE46-27AC-6C5E6B1F8070}"/>
                </a:ext>
              </a:extLst>
            </p:cNvPr>
            <p:cNvCxnSpPr>
              <a:cxnSpLocks/>
            </p:cNvCxnSpPr>
            <p:nvPr/>
          </p:nvCxnSpPr>
          <p:spPr>
            <a:xfrm>
              <a:off x="2355079" y="3467887"/>
              <a:ext cx="0" cy="415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A7D58DBD-92CA-E380-4FC1-65265AA383FB}"/>
                </a:ext>
              </a:extLst>
            </p:cNvPr>
            <p:cNvCxnSpPr>
              <a:cxnSpLocks/>
            </p:cNvCxnSpPr>
            <p:nvPr/>
          </p:nvCxnSpPr>
          <p:spPr>
            <a:xfrm>
              <a:off x="2012925" y="3467887"/>
              <a:ext cx="0" cy="415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0" name="Title 1">
            <a:extLst>
              <a:ext uri="{FF2B5EF4-FFF2-40B4-BE49-F238E27FC236}">
                <a16:creationId xmlns:a16="http://schemas.microsoft.com/office/drawing/2014/main" id="{E2249B3F-7EB2-E04A-D804-B8D2CDA3B43B}"/>
              </a:ext>
            </a:extLst>
          </p:cNvPr>
          <p:cNvSpPr txBox="1">
            <a:spLocks/>
          </p:cNvSpPr>
          <p:nvPr/>
        </p:nvSpPr>
        <p:spPr>
          <a:xfrm>
            <a:off x="451154" y="-924243"/>
            <a:ext cx="11663496" cy="7219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endParaRPr lang="en-GB" sz="2400"/>
          </a:p>
        </p:txBody>
      </p:sp>
      <p:sp>
        <p:nvSpPr>
          <p:cNvPr id="51" name="Title 1">
            <a:extLst>
              <a:ext uri="{FF2B5EF4-FFF2-40B4-BE49-F238E27FC236}">
                <a16:creationId xmlns:a16="http://schemas.microsoft.com/office/drawing/2014/main" id="{8F5F5B8C-8DD6-1C88-FAB3-FD3251F9B2A9}"/>
              </a:ext>
            </a:extLst>
          </p:cNvPr>
          <p:cNvSpPr>
            <a:spLocks noGrp="1"/>
          </p:cNvSpPr>
          <p:nvPr>
            <p:ph type="title"/>
          </p:nvPr>
        </p:nvSpPr>
        <p:spPr>
          <a:xfrm>
            <a:off x="838200" y="243030"/>
            <a:ext cx="10800185" cy="871393"/>
          </a:xfrm>
        </p:spPr>
        <p:txBody>
          <a:bodyPr>
            <a:noAutofit/>
          </a:bodyPr>
          <a:lstStyle/>
          <a:p>
            <a:r>
              <a:rPr lang="en-US" sz="2400" dirty="0"/>
              <a:t>DP-02: The Clinically Meaningful PFS Outcomes With T-</a:t>
            </a:r>
            <a:r>
              <a:rPr lang="en-US" sz="2400" dirty="0" err="1"/>
              <a:t>DXd</a:t>
            </a:r>
            <a:r>
              <a:rPr lang="en-US" sz="2400" dirty="0"/>
              <a:t> Were Observed Across Various HER2-Expressing Solid Tumors</a:t>
            </a:r>
            <a:r>
              <a:rPr lang="en-US" sz="2400" baseline="30000" dirty="0"/>
              <a:t>1,2,a,b</a:t>
            </a:r>
            <a:endParaRPr lang="en-GB" sz="2400" dirty="0"/>
          </a:p>
        </p:txBody>
      </p:sp>
    </p:spTree>
    <p:extLst>
      <p:ext uri="{BB962C8B-B14F-4D97-AF65-F5344CB8AC3E}">
        <p14:creationId xmlns:p14="http://schemas.microsoft.com/office/powerpoint/2010/main" val="1911297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TextBox 1054">
            <a:extLst>
              <a:ext uri="{FF2B5EF4-FFF2-40B4-BE49-F238E27FC236}">
                <a16:creationId xmlns:a16="http://schemas.microsoft.com/office/drawing/2014/main" id="{0B6525B2-F6E4-00D4-6FE8-A7508D52E48F}"/>
              </a:ext>
            </a:extLst>
          </p:cNvPr>
          <p:cNvSpPr txBox="1">
            <a:spLocks/>
          </p:cNvSpPr>
          <p:nvPr/>
        </p:nvSpPr>
        <p:spPr>
          <a:xfrm rot="16200000">
            <a:off x="6394998" y="3939488"/>
            <a:ext cx="1413909"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PFS</a:t>
            </a:r>
          </a:p>
        </p:txBody>
      </p:sp>
      <p:sp>
        <p:nvSpPr>
          <p:cNvPr id="1056" name="TextBox 1055">
            <a:extLst>
              <a:ext uri="{FF2B5EF4-FFF2-40B4-BE49-F238E27FC236}">
                <a16:creationId xmlns:a16="http://schemas.microsoft.com/office/drawing/2014/main" id="{3D21F5D1-4CAA-E8E1-6DCC-94B51732451A}"/>
              </a:ext>
            </a:extLst>
          </p:cNvPr>
          <p:cNvSpPr txBox="1">
            <a:spLocks/>
          </p:cNvSpPr>
          <p:nvPr/>
        </p:nvSpPr>
        <p:spPr>
          <a:xfrm>
            <a:off x="7583188" y="4855762"/>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1057" name="TextBox 1056">
            <a:extLst>
              <a:ext uri="{FF2B5EF4-FFF2-40B4-BE49-F238E27FC236}">
                <a16:creationId xmlns:a16="http://schemas.microsoft.com/office/drawing/2014/main" id="{F68F7232-94B4-574B-2E6C-38B265636666}"/>
              </a:ext>
            </a:extLst>
          </p:cNvPr>
          <p:cNvSpPr txBox="1">
            <a:spLocks/>
          </p:cNvSpPr>
          <p:nvPr/>
        </p:nvSpPr>
        <p:spPr>
          <a:xfrm>
            <a:off x="6336049" y="4806702"/>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sp>
        <p:nvSpPr>
          <p:cNvPr id="1133" name="TextBox 1132">
            <a:extLst>
              <a:ext uri="{FF2B5EF4-FFF2-40B4-BE49-F238E27FC236}">
                <a16:creationId xmlns:a16="http://schemas.microsoft.com/office/drawing/2014/main" id="{6E52C5E3-F2F0-3FA6-A81B-AF9F66F3BC93}"/>
              </a:ext>
            </a:extLst>
          </p:cNvPr>
          <p:cNvSpPr txBox="1">
            <a:spLocks/>
          </p:cNvSpPr>
          <p:nvPr/>
        </p:nvSpPr>
        <p:spPr>
          <a:xfrm>
            <a:off x="10310611" y="3355311"/>
            <a:ext cx="1597309" cy="111183"/>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PFS in months (95% CI)</a:t>
            </a:r>
          </a:p>
        </p:txBody>
      </p:sp>
      <p:sp>
        <p:nvSpPr>
          <p:cNvPr id="1146" name="TextBox 1145">
            <a:extLst>
              <a:ext uri="{FF2B5EF4-FFF2-40B4-BE49-F238E27FC236}">
                <a16:creationId xmlns:a16="http://schemas.microsoft.com/office/drawing/2014/main" id="{90AE4908-1A64-55BA-0B79-A437DDF463A2}"/>
              </a:ext>
            </a:extLst>
          </p:cNvPr>
          <p:cNvSpPr txBox="1">
            <a:spLocks/>
          </p:cNvSpPr>
          <p:nvPr/>
        </p:nvSpPr>
        <p:spPr>
          <a:xfrm rot="16200000">
            <a:off x="5906256" y="3812783"/>
            <a:ext cx="1358771" cy="513659"/>
          </a:xfrm>
          <a:prstGeom prst="round2SameRect">
            <a:avLst/>
          </a:prstGeom>
          <a:solidFill>
            <a:srgbClr val="009F4B"/>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Ovarian</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cancer</a:t>
            </a:r>
            <a:r>
              <a:rPr kumimoji="0" lang="en-US" sz="1333" b="1" i="0" u="none" strike="noStrike" kern="1200" cap="none" spc="0" normalizeH="0" baseline="30000" noProof="0">
                <a:ln>
                  <a:noFill/>
                </a:ln>
                <a:solidFill>
                  <a:srgbClr val="FFFFFF"/>
                </a:solidFill>
                <a:effectLst/>
                <a:uLnTx/>
                <a:uFillTx/>
                <a:latin typeface="Arial"/>
                <a:ea typeface="+mn-ea"/>
                <a:cs typeface="+mn-cs"/>
              </a:rPr>
              <a:t>2</a:t>
            </a:r>
            <a:endParaRPr kumimoji="0" lang="en-US" sz="1333" b="1" i="0" u="none" strike="noStrike" kern="1200" cap="none" spc="0" normalizeH="0" baseline="0" noProof="0">
              <a:ln>
                <a:noFill/>
              </a:ln>
              <a:solidFill>
                <a:srgbClr val="FFFFFF"/>
              </a:solidFill>
              <a:effectLst/>
              <a:uLnTx/>
              <a:uFillTx/>
              <a:latin typeface="Arial"/>
              <a:ea typeface="+mn-ea"/>
              <a:cs typeface="+mn-cs"/>
            </a:endParaRPr>
          </a:p>
        </p:txBody>
      </p:sp>
      <p:sp>
        <p:nvSpPr>
          <p:cNvPr id="964" name="TextBox 963">
            <a:extLst>
              <a:ext uri="{FF2B5EF4-FFF2-40B4-BE49-F238E27FC236}">
                <a16:creationId xmlns:a16="http://schemas.microsoft.com/office/drawing/2014/main" id="{8AAA7170-47E9-625A-3834-44D35A3AA2D6}"/>
              </a:ext>
            </a:extLst>
          </p:cNvPr>
          <p:cNvSpPr txBox="1">
            <a:spLocks/>
          </p:cNvSpPr>
          <p:nvPr/>
        </p:nvSpPr>
        <p:spPr>
          <a:xfrm rot="16200000">
            <a:off x="6376544" y="1663970"/>
            <a:ext cx="1450816"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PFS</a:t>
            </a:r>
          </a:p>
        </p:txBody>
      </p:sp>
      <p:sp>
        <p:nvSpPr>
          <p:cNvPr id="965" name="TextBox 964">
            <a:extLst>
              <a:ext uri="{FF2B5EF4-FFF2-40B4-BE49-F238E27FC236}">
                <a16:creationId xmlns:a16="http://schemas.microsoft.com/office/drawing/2014/main" id="{E5AA3A77-6F1E-BD0C-21BC-529B1AB77226}"/>
              </a:ext>
            </a:extLst>
          </p:cNvPr>
          <p:cNvSpPr txBox="1">
            <a:spLocks/>
          </p:cNvSpPr>
          <p:nvPr/>
        </p:nvSpPr>
        <p:spPr>
          <a:xfrm>
            <a:off x="7583188" y="2580243"/>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1011" name="TextBox 1010">
            <a:extLst>
              <a:ext uri="{FF2B5EF4-FFF2-40B4-BE49-F238E27FC236}">
                <a16:creationId xmlns:a16="http://schemas.microsoft.com/office/drawing/2014/main" id="{ADC0B504-96A3-99A2-4CA5-101FF1F78BAD}"/>
              </a:ext>
            </a:extLst>
          </p:cNvPr>
          <p:cNvSpPr txBox="1">
            <a:spLocks/>
          </p:cNvSpPr>
          <p:nvPr/>
        </p:nvSpPr>
        <p:spPr>
          <a:xfrm>
            <a:off x="6336049" y="2531183"/>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sp>
        <p:nvSpPr>
          <p:cNvPr id="1014" name="TextBox 1013">
            <a:extLst>
              <a:ext uri="{FF2B5EF4-FFF2-40B4-BE49-F238E27FC236}">
                <a16:creationId xmlns:a16="http://schemas.microsoft.com/office/drawing/2014/main" id="{11EB1C59-08E5-8CDE-0667-C8F4EF0FF138}"/>
              </a:ext>
            </a:extLst>
          </p:cNvPr>
          <p:cNvSpPr txBox="1">
            <a:spLocks/>
          </p:cNvSpPr>
          <p:nvPr/>
        </p:nvSpPr>
        <p:spPr>
          <a:xfrm>
            <a:off x="10310611" y="1093095"/>
            <a:ext cx="1738816" cy="111183"/>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PFS in months (95% CI)</a:t>
            </a:r>
          </a:p>
        </p:txBody>
      </p:sp>
      <p:sp>
        <p:nvSpPr>
          <p:cNvPr id="779" name="TextBox 778">
            <a:extLst>
              <a:ext uri="{FF2B5EF4-FFF2-40B4-BE49-F238E27FC236}">
                <a16:creationId xmlns:a16="http://schemas.microsoft.com/office/drawing/2014/main" id="{FE966C57-AC7C-25EA-164A-14861B8BE56C}"/>
              </a:ext>
            </a:extLst>
          </p:cNvPr>
          <p:cNvSpPr txBox="1">
            <a:spLocks/>
          </p:cNvSpPr>
          <p:nvPr/>
        </p:nvSpPr>
        <p:spPr>
          <a:xfrm rot="16200000">
            <a:off x="445177" y="3939488"/>
            <a:ext cx="1412065"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PFS</a:t>
            </a:r>
          </a:p>
        </p:txBody>
      </p:sp>
      <p:sp>
        <p:nvSpPr>
          <p:cNvPr id="780" name="TextBox 779">
            <a:extLst>
              <a:ext uri="{FF2B5EF4-FFF2-40B4-BE49-F238E27FC236}">
                <a16:creationId xmlns:a16="http://schemas.microsoft.com/office/drawing/2014/main" id="{B2407ADF-E20E-3B19-6AFD-D98825A94509}"/>
              </a:ext>
            </a:extLst>
          </p:cNvPr>
          <p:cNvSpPr txBox="1">
            <a:spLocks/>
          </p:cNvSpPr>
          <p:nvPr/>
        </p:nvSpPr>
        <p:spPr>
          <a:xfrm>
            <a:off x="1705531" y="4855762"/>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781" name="TextBox 780">
            <a:extLst>
              <a:ext uri="{FF2B5EF4-FFF2-40B4-BE49-F238E27FC236}">
                <a16:creationId xmlns:a16="http://schemas.microsoft.com/office/drawing/2014/main" id="{83562A6F-30EF-D1F8-09FE-1DFD281723FE}"/>
              </a:ext>
            </a:extLst>
          </p:cNvPr>
          <p:cNvSpPr txBox="1">
            <a:spLocks/>
          </p:cNvSpPr>
          <p:nvPr/>
        </p:nvSpPr>
        <p:spPr>
          <a:xfrm>
            <a:off x="458391" y="4806702"/>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sp>
        <p:nvSpPr>
          <p:cNvPr id="56" name="TextBox 55">
            <a:extLst>
              <a:ext uri="{FF2B5EF4-FFF2-40B4-BE49-F238E27FC236}">
                <a16:creationId xmlns:a16="http://schemas.microsoft.com/office/drawing/2014/main" id="{D6DD7225-265B-1A8E-F95B-6CCA86B48B31}"/>
              </a:ext>
            </a:extLst>
          </p:cNvPr>
          <p:cNvSpPr txBox="1">
            <a:spLocks/>
          </p:cNvSpPr>
          <p:nvPr/>
        </p:nvSpPr>
        <p:spPr>
          <a:xfrm>
            <a:off x="465634" y="2531183"/>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sp>
        <p:nvSpPr>
          <p:cNvPr id="70" name="TextBox 69">
            <a:extLst>
              <a:ext uri="{FF2B5EF4-FFF2-40B4-BE49-F238E27FC236}">
                <a16:creationId xmlns:a16="http://schemas.microsoft.com/office/drawing/2014/main" id="{013E06F7-B59A-49A8-78C7-E09B8B529076}"/>
              </a:ext>
            </a:extLst>
          </p:cNvPr>
          <p:cNvSpPr txBox="1">
            <a:spLocks/>
          </p:cNvSpPr>
          <p:nvPr/>
        </p:nvSpPr>
        <p:spPr>
          <a:xfrm rot="16200000">
            <a:off x="8175" y="1560383"/>
            <a:ext cx="1360383" cy="459943"/>
          </a:xfrm>
          <a:prstGeom prst="round2SameRect">
            <a:avLst>
              <a:gd name="adj1" fmla="val 16667"/>
              <a:gd name="adj2" fmla="val 0"/>
            </a:avLst>
          </a:prstGeom>
          <a:solidFill>
            <a:schemeClr val="accent6">
              <a:lumMod val="50000"/>
            </a:schemeClr>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All cohorts</a:t>
            </a:r>
            <a:r>
              <a:rPr kumimoji="0" lang="en-US" sz="1333" b="1" i="0" u="none" strike="noStrike" kern="1200" cap="none" spc="0" normalizeH="0" baseline="30000" noProof="0">
                <a:ln>
                  <a:noFill/>
                </a:ln>
                <a:solidFill>
                  <a:srgbClr val="FFFFFF"/>
                </a:solidFill>
                <a:effectLst/>
                <a:uLnTx/>
                <a:uFillTx/>
                <a:latin typeface="Arial"/>
                <a:ea typeface="+mn-ea"/>
                <a:cs typeface="+mn-cs"/>
              </a:rPr>
              <a:t>1</a:t>
            </a:r>
          </a:p>
        </p:txBody>
      </p:sp>
      <p:sp>
        <p:nvSpPr>
          <p:cNvPr id="122" name="TextBox 121">
            <a:extLst>
              <a:ext uri="{FF2B5EF4-FFF2-40B4-BE49-F238E27FC236}">
                <a16:creationId xmlns:a16="http://schemas.microsoft.com/office/drawing/2014/main" id="{5225A065-F2E2-EB5D-1EBB-8341A9910568}"/>
              </a:ext>
            </a:extLst>
          </p:cNvPr>
          <p:cNvSpPr txBox="1">
            <a:spLocks/>
          </p:cNvSpPr>
          <p:nvPr/>
        </p:nvSpPr>
        <p:spPr>
          <a:xfrm rot="16200000">
            <a:off x="433048" y="1663970"/>
            <a:ext cx="1450809"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PFS</a:t>
            </a:r>
          </a:p>
        </p:txBody>
      </p:sp>
      <p:sp>
        <p:nvSpPr>
          <p:cNvPr id="127" name="TextBox 126">
            <a:extLst>
              <a:ext uri="{FF2B5EF4-FFF2-40B4-BE49-F238E27FC236}">
                <a16:creationId xmlns:a16="http://schemas.microsoft.com/office/drawing/2014/main" id="{2A519DDD-AB4C-F96C-3B53-3503A82D2027}"/>
              </a:ext>
            </a:extLst>
          </p:cNvPr>
          <p:cNvSpPr txBox="1">
            <a:spLocks/>
          </p:cNvSpPr>
          <p:nvPr/>
        </p:nvSpPr>
        <p:spPr>
          <a:xfrm>
            <a:off x="1712773" y="2580243"/>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2" name="Title 1">
            <a:extLst>
              <a:ext uri="{FF2B5EF4-FFF2-40B4-BE49-F238E27FC236}">
                <a16:creationId xmlns:a16="http://schemas.microsoft.com/office/drawing/2014/main" id="{5DF5B304-9729-492E-907D-B95C4645E8FF}"/>
              </a:ext>
            </a:extLst>
          </p:cNvPr>
          <p:cNvSpPr>
            <a:spLocks noGrp="1"/>
          </p:cNvSpPr>
          <p:nvPr>
            <p:ph type="title"/>
          </p:nvPr>
        </p:nvSpPr>
        <p:spPr>
          <a:xfrm>
            <a:off x="431800" y="206057"/>
            <a:ext cx="11663496" cy="721992"/>
          </a:xfrm>
        </p:spPr>
        <p:txBody>
          <a:bodyPr>
            <a:noAutofit/>
          </a:bodyPr>
          <a:lstStyle/>
          <a:p>
            <a:r>
              <a:rPr lang="en-US" sz="2400"/>
              <a:t>DP-02: The Clinically Meaningful PFS Outcomes With T-DXd Were Observed Across Various HER2-Expressing Solid Tumors</a:t>
            </a:r>
            <a:r>
              <a:rPr lang="en-US" sz="2400" baseline="30000"/>
              <a:t>1,a,b</a:t>
            </a:r>
            <a:r>
              <a:rPr lang="en-US" sz="2400"/>
              <a:t> (cont’d)</a:t>
            </a:r>
            <a:endParaRPr lang="en-GB" sz="2400"/>
          </a:p>
        </p:txBody>
      </p:sp>
      <p:sp>
        <p:nvSpPr>
          <p:cNvPr id="3" name="Footer Placeholder 2">
            <a:extLst>
              <a:ext uri="{FF2B5EF4-FFF2-40B4-BE49-F238E27FC236}">
                <a16:creationId xmlns:a16="http://schemas.microsoft.com/office/drawing/2014/main" id="{063D00A8-CBAD-FCCD-D10F-38F80B067F45}"/>
              </a:ext>
            </a:extLst>
          </p:cNvPr>
          <p:cNvSpPr>
            <a:spLocks noGrp="1"/>
          </p:cNvSpPr>
          <p:nvPr>
            <p:ph type="ftr" sz="quarter" idx="3"/>
          </p:nvPr>
        </p:nvSpPr>
        <p:spPr>
          <a:xfrm>
            <a:off x="1401417" y="5964383"/>
            <a:ext cx="8043725" cy="642566"/>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3F4444"/>
                </a:solidFill>
                <a:effectLst/>
                <a:uLnTx/>
                <a:uFillTx/>
                <a:latin typeface="Arial"/>
                <a:ea typeface="+mn-ea"/>
                <a:cs typeface="+mn-cs"/>
              </a:rPr>
              <a:t>Circles indicate censored observations.</a:t>
            </a:r>
            <a:br>
              <a:rPr kumimoji="0" lang="en-GB" b="0" i="0" u="none" strike="noStrike" kern="1200" cap="none" spc="0" normalizeH="0" baseline="0" noProof="0">
                <a:ln>
                  <a:noFill/>
                </a:ln>
                <a:solidFill>
                  <a:srgbClr val="3F4444"/>
                </a:solidFill>
                <a:effectLst/>
                <a:uLnTx/>
                <a:uFillTx/>
                <a:latin typeface="Arial"/>
                <a:ea typeface="+mn-ea"/>
                <a:cs typeface="+mn-cs"/>
              </a:rPr>
            </a:br>
            <a:r>
              <a:rPr kumimoji="0" lang="en-GB" b="0" i="0" u="none" strike="noStrike" kern="1200" cap="none" spc="0" normalizeH="0" baseline="30000" noProof="0">
                <a:ln>
                  <a:noFill/>
                </a:ln>
                <a:solidFill>
                  <a:srgbClr val="3F4444"/>
                </a:solidFill>
                <a:effectLst/>
                <a:uLnTx/>
                <a:uFillTx/>
                <a:latin typeface="Arial"/>
                <a:ea typeface="+mn-ea"/>
                <a:cs typeface="+mn-cs"/>
              </a:rPr>
              <a:t>a</a:t>
            </a:r>
            <a:r>
              <a:rPr kumimoji="0" lang="en-US" b="0" i="0" u="none" strike="noStrike" kern="1200" cap="none" spc="0" normalizeH="0" baseline="0" noProof="0">
                <a:ln>
                  <a:noFill/>
                </a:ln>
                <a:solidFill>
                  <a:srgbClr val="3F4444"/>
                </a:solidFill>
                <a:effectLst/>
                <a:uLnTx/>
                <a:uFillTx/>
                <a:latin typeface="Arial"/>
                <a:ea typeface="+mn-ea"/>
                <a:cs typeface="+mn-cs"/>
              </a:rPr>
              <a:t>Outcomes were based on central HER2 testing. </a:t>
            </a:r>
            <a:r>
              <a:rPr kumimoji="0" lang="en-US" b="0" i="0" u="none" strike="noStrike" kern="1200" cap="none" spc="0" normalizeH="0" baseline="30000" noProof="0" err="1">
                <a:ln>
                  <a:noFill/>
                </a:ln>
                <a:solidFill>
                  <a:srgbClr val="3F4444"/>
                </a:solidFill>
                <a:effectLst/>
                <a:uLnTx/>
                <a:uFillTx/>
                <a:latin typeface="Arial"/>
                <a:ea typeface="+mn-ea"/>
                <a:cs typeface="+mn-cs"/>
              </a:rPr>
              <a:t>b</a:t>
            </a:r>
            <a:r>
              <a:rPr kumimoji="0" lang="en-US" b="0" i="0" u="none" strike="noStrike" kern="1200" cap="none" spc="0" normalizeH="0" baseline="0" noProof="0" err="1">
                <a:ln>
                  <a:noFill/>
                </a:ln>
                <a:solidFill>
                  <a:srgbClr val="3F4444"/>
                </a:solidFill>
                <a:effectLst/>
                <a:uLnTx/>
                <a:uFillTx/>
                <a:latin typeface="Arial"/>
                <a:ea typeface="+mn-ea"/>
                <a:cs typeface="+mn-cs"/>
              </a:rPr>
              <a:t>While</a:t>
            </a:r>
            <a:r>
              <a:rPr kumimoji="0" lang="en-US"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b="0" i="0" u="none" strike="noStrike" kern="1200" cap="none" spc="0" normalizeH="0" baseline="30000" noProof="0">
                <a:ln>
                  <a:noFill/>
                </a:ln>
                <a:solidFill>
                  <a:srgbClr val="3F4444"/>
                </a:solidFill>
                <a:effectLst/>
                <a:uLnTx/>
                <a:uFillTx/>
                <a:latin typeface="Arial"/>
                <a:ea typeface="+mn-ea"/>
                <a:cs typeface="+mn-cs"/>
              </a:rPr>
              <a:t>2</a:t>
            </a:r>
            <a:endParaRPr kumimoji="0" lang="en-GB" b="0" i="0" u="none" strike="noStrike" kern="1200" cap="none" spc="0" normalizeH="0" baseline="0" noProof="0">
              <a:ln>
                <a:noFill/>
              </a:ln>
              <a:solidFill>
                <a:srgbClr val="3F4444"/>
              </a:solidFill>
              <a:effectLst/>
              <a:uLnTx/>
              <a:uFillTx/>
              <a:latin typeface="Arial"/>
              <a:ea typeface="+mn-ea"/>
              <a:cs typeface="+mn-cs"/>
            </a:endParaRPr>
          </a:p>
          <a:p>
            <a:pPr lvl="0" defTabSz="609585">
              <a:defRPr/>
            </a:pPr>
            <a:r>
              <a:rPr kumimoji="0" lang="en-US" i="0" u="none" strike="noStrike" kern="1200" cap="none" spc="0" normalizeH="0" baseline="0" noProof="0">
                <a:ln>
                  <a:noFill/>
                </a:ln>
                <a:solidFill>
                  <a:srgbClr val="3F4444"/>
                </a:solidFill>
                <a:effectLst/>
                <a:uLnTx/>
                <a:uFillTx/>
                <a:latin typeface="Arial"/>
                <a:ea typeface="+mn-ea"/>
                <a:cs typeface="+mn-cs"/>
              </a:rPr>
              <a:t>1.</a:t>
            </a:r>
            <a:r>
              <a:rPr kumimoji="0" lang="en-US" b="0" i="0" u="none" strike="noStrike" kern="1200" cap="none" spc="0" normalizeH="0" baseline="0" noProof="0">
                <a:ln>
                  <a:noFill/>
                </a:ln>
                <a:solidFill>
                  <a:srgbClr val="3F4444"/>
                </a:solidFill>
                <a:effectLst/>
                <a:uLnTx/>
                <a:uFillTx/>
                <a:latin typeface="Arial"/>
                <a:ea typeface="+mn-ea"/>
                <a:cs typeface="+mn-cs"/>
              </a:rPr>
              <a:t> </a:t>
            </a:r>
            <a:r>
              <a:rPr kumimoji="0" lang="en-GB"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Meric-Bernstam F, et al. </a:t>
            </a:r>
            <a:r>
              <a:rPr kumimoji="0" lang="en-IN"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J Clin Oncol</a:t>
            </a:r>
            <a:r>
              <a:rPr kumimoji="0" lang="en-US"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2024;42(1):47-58. </a:t>
            </a:r>
            <a:r>
              <a:rPr kumimoji="0" lang="en-US"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kumimoji="0" lang="en-IN"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126" name="Rectangle 125">
            <a:extLst>
              <a:ext uri="{FF2B5EF4-FFF2-40B4-BE49-F238E27FC236}">
                <a16:creationId xmlns:a16="http://schemas.microsoft.com/office/drawing/2014/main" id="{E940DE2C-125E-AC7C-D794-093D1AD2FEBD}"/>
              </a:ext>
            </a:extLst>
          </p:cNvPr>
          <p:cNvSpPr/>
          <p:nvPr/>
        </p:nvSpPr>
        <p:spPr>
          <a:xfrm>
            <a:off x="6153826" y="3207286"/>
            <a:ext cx="5606375" cy="22474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grpSp>
        <p:nvGrpSpPr>
          <p:cNvPr id="890" name="Group 889">
            <a:extLst>
              <a:ext uri="{FF2B5EF4-FFF2-40B4-BE49-F238E27FC236}">
                <a16:creationId xmlns:a16="http://schemas.microsoft.com/office/drawing/2014/main" id="{13B24DCD-744C-9290-1923-EFA0460A22D0}"/>
              </a:ext>
            </a:extLst>
          </p:cNvPr>
          <p:cNvGrpSpPr/>
          <p:nvPr/>
        </p:nvGrpSpPr>
        <p:grpSpPr>
          <a:xfrm>
            <a:off x="453523" y="5122576"/>
            <a:ext cx="5475731" cy="397704"/>
            <a:chOff x="319318" y="3812966"/>
            <a:chExt cx="4106798" cy="298278"/>
          </a:xfrm>
        </p:grpSpPr>
        <p:sp>
          <p:nvSpPr>
            <p:cNvPr id="257" name="TextBox 256">
              <a:extLst>
                <a:ext uri="{FF2B5EF4-FFF2-40B4-BE49-F238E27FC236}">
                  <a16:creationId xmlns:a16="http://schemas.microsoft.com/office/drawing/2014/main" id="{40830CF0-75C7-E11D-D1DC-9DED029F2AF6}"/>
                </a:ext>
              </a:extLst>
            </p:cNvPr>
            <p:cNvSpPr txBox="1"/>
            <p:nvPr/>
          </p:nvSpPr>
          <p:spPr>
            <a:xfrm>
              <a:off x="1217117" y="4009909"/>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41</a:t>
              </a:r>
            </a:p>
          </p:txBody>
        </p:sp>
        <p:sp>
          <p:nvSpPr>
            <p:cNvPr id="258" name="TextBox 257">
              <a:extLst>
                <a:ext uri="{FF2B5EF4-FFF2-40B4-BE49-F238E27FC236}">
                  <a16:creationId xmlns:a16="http://schemas.microsoft.com/office/drawing/2014/main" id="{B97742DD-5794-D61A-D594-E61A9205EEB7}"/>
                </a:ext>
              </a:extLst>
            </p:cNvPr>
            <p:cNvSpPr txBox="1"/>
            <p:nvPr/>
          </p:nvSpPr>
          <p:spPr>
            <a:xfrm>
              <a:off x="1595662" y="4009909"/>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27</a:t>
              </a:r>
            </a:p>
          </p:txBody>
        </p:sp>
        <p:sp>
          <p:nvSpPr>
            <p:cNvPr id="259" name="TextBox 258">
              <a:extLst>
                <a:ext uri="{FF2B5EF4-FFF2-40B4-BE49-F238E27FC236}">
                  <a16:creationId xmlns:a16="http://schemas.microsoft.com/office/drawing/2014/main" id="{7BB2280A-9913-C33D-0137-3DBCE0E4BB30}"/>
                </a:ext>
              </a:extLst>
            </p:cNvPr>
            <p:cNvSpPr txBox="1"/>
            <p:nvPr/>
          </p:nvSpPr>
          <p:spPr>
            <a:xfrm>
              <a:off x="1974207" y="4009909"/>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14</a:t>
              </a:r>
            </a:p>
          </p:txBody>
        </p:sp>
        <p:sp>
          <p:nvSpPr>
            <p:cNvPr id="260" name="TextBox 259">
              <a:extLst>
                <a:ext uri="{FF2B5EF4-FFF2-40B4-BE49-F238E27FC236}">
                  <a16:creationId xmlns:a16="http://schemas.microsoft.com/office/drawing/2014/main" id="{4B9F3CD9-FA9C-4A6B-E005-BA176426D40B}"/>
                </a:ext>
              </a:extLst>
            </p:cNvPr>
            <p:cNvSpPr txBox="1"/>
            <p:nvPr/>
          </p:nvSpPr>
          <p:spPr>
            <a:xfrm>
              <a:off x="2352752" y="4009909"/>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6</a:t>
              </a:r>
            </a:p>
          </p:txBody>
        </p:sp>
        <p:sp>
          <p:nvSpPr>
            <p:cNvPr id="261" name="TextBox 260">
              <a:extLst>
                <a:ext uri="{FF2B5EF4-FFF2-40B4-BE49-F238E27FC236}">
                  <a16:creationId xmlns:a16="http://schemas.microsoft.com/office/drawing/2014/main" id="{36343436-29A1-7440-253B-7527CE8E0CDA}"/>
                </a:ext>
              </a:extLst>
            </p:cNvPr>
            <p:cNvSpPr txBox="1"/>
            <p:nvPr/>
          </p:nvSpPr>
          <p:spPr>
            <a:xfrm>
              <a:off x="2731297" y="4009909"/>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6</a:t>
              </a:r>
            </a:p>
          </p:txBody>
        </p:sp>
        <p:sp>
          <p:nvSpPr>
            <p:cNvPr id="262" name="TextBox 261">
              <a:extLst>
                <a:ext uri="{FF2B5EF4-FFF2-40B4-BE49-F238E27FC236}">
                  <a16:creationId xmlns:a16="http://schemas.microsoft.com/office/drawing/2014/main" id="{A1632BAA-0744-0FC9-F358-738915CC7449}"/>
                </a:ext>
              </a:extLst>
            </p:cNvPr>
            <p:cNvSpPr txBox="1"/>
            <p:nvPr/>
          </p:nvSpPr>
          <p:spPr>
            <a:xfrm>
              <a:off x="3109842" y="4009909"/>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a:t>
              </a:r>
            </a:p>
          </p:txBody>
        </p:sp>
        <p:sp>
          <p:nvSpPr>
            <p:cNvPr id="263" name="TextBox 262">
              <a:extLst>
                <a:ext uri="{FF2B5EF4-FFF2-40B4-BE49-F238E27FC236}">
                  <a16:creationId xmlns:a16="http://schemas.microsoft.com/office/drawing/2014/main" id="{6F60E581-8C90-94A1-8018-FCDF578CEC40}"/>
                </a:ext>
              </a:extLst>
            </p:cNvPr>
            <p:cNvSpPr txBox="1"/>
            <p:nvPr/>
          </p:nvSpPr>
          <p:spPr>
            <a:xfrm>
              <a:off x="3488387" y="4009909"/>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a:t>
              </a:r>
            </a:p>
          </p:txBody>
        </p:sp>
        <p:sp>
          <p:nvSpPr>
            <p:cNvPr id="264" name="TextBox 263">
              <a:extLst>
                <a:ext uri="{FF2B5EF4-FFF2-40B4-BE49-F238E27FC236}">
                  <a16:creationId xmlns:a16="http://schemas.microsoft.com/office/drawing/2014/main" id="{3B41C734-A9A3-4323-83BC-1616E7EF708C}"/>
                </a:ext>
              </a:extLst>
            </p:cNvPr>
            <p:cNvSpPr txBox="1"/>
            <p:nvPr/>
          </p:nvSpPr>
          <p:spPr>
            <a:xfrm>
              <a:off x="3866933" y="4009909"/>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a:t>
              </a:r>
            </a:p>
          </p:txBody>
        </p:sp>
        <p:sp>
          <p:nvSpPr>
            <p:cNvPr id="265" name="TextBox 264">
              <a:extLst>
                <a:ext uri="{FF2B5EF4-FFF2-40B4-BE49-F238E27FC236}">
                  <a16:creationId xmlns:a16="http://schemas.microsoft.com/office/drawing/2014/main" id="{5E50394E-3B38-02E0-3900-71D879362783}"/>
                </a:ext>
              </a:extLst>
            </p:cNvPr>
            <p:cNvSpPr txBox="1"/>
            <p:nvPr/>
          </p:nvSpPr>
          <p:spPr>
            <a:xfrm>
              <a:off x="4245478" y="4009909"/>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266" name="TextBox 265">
              <a:extLst>
                <a:ext uri="{FF2B5EF4-FFF2-40B4-BE49-F238E27FC236}">
                  <a16:creationId xmlns:a16="http://schemas.microsoft.com/office/drawing/2014/main" id="{126F8C42-58DC-29A4-D4E5-9D439A28FD1D}"/>
                </a:ext>
              </a:extLst>
            </p:cNvPr>
            <p:cNvSpPr txBox="1"/>
            <p:nvPr/>
          </p:nvSpPr>
          <p:spPr>
            <a:xfrm>
              <a:off x="321291" y="4009909"/>
              <a:ext cx="977091"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Biliary tract cancer: Total</a:t>
              </a:r>
            </a:p>
          </p:txBody>
        </p:sp>
        <p:sp>
          <p:nvSpPr>
            <p:cNvPr id="268" name="TextBox 267">
              <a:extLst>
                <a:ext uri="{FF2B5EF4-FFF2-40B4-BE49-F238E27FC236}">
                  <a16:creationId xmlns:a16="http://schemas.microsoft.com/office/drawing/2014/main" id="{AD00D02B-6D79-9382-7151-5E290C066D1A}"/>
                </a:ext>
              </a:extLst>
            </p:cNvPr>
            <p:cNvSpPr txBox="1"/>
            <p:nvPr/>
          </p:nvSpPr>
          <p:spPr>
            <a:xfrm>
              <a:off x="1217117" y="3812966"/>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16</a:t>
              </a:r>
            </a:p>
          </p:txBody>
        </p:sp>
        <p:sp>
          <p:nvSpPr>
            <p:cNvPr id="269" name="TextBox 268">
              <a:extLst>
                <a:ext uri="{FF2B5EF4-FFF2-40B4-BE49-F238E27FC236}">
                  <a16:creationId xmlns:a16="http://schemas.microsoft.com/office/drawing/2014/main" id="{C6E06263-7EF8-72CB-819D-7250EBD1784E}"/>
                </a:ext>
              </a:extLst>
            </p:cNvPr>
            <p:cNvSpPr txBox="1"/>
            <p:nvPr/>
          </p:nvSpPr>
          <p:spPr>
            <a:xfrm>
              <a:off x="1595662" y="3812966"/>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11</a:t>
              </a:r>
            </a:p>
          </p:txBody>
        </p:sp>
        <p:sp>
          <p:nvSpPr>
            <p:cNvPr id="270" name="TextBox 269">
              <a:extLst>
                <a:ext uri="{FF2B5EF4-FFF2-40B4-BE49-F238E27FC236}">
                  <a16:creationId xmlns:a16="http://schemas.microsoft.com/office/drawing/2014/main" id="{6B937FD7-F565-D2D0-2111-E51BCB9035E4}"/>
                </a:ext>
              </a:extLst>
            </p:cNvPr>
            <p:cNvSpPr txBox="1"/>
            <p:nvPr/>
          </p:nvSpPr>
          <p:spPr>
            <a:xfrm>
              <a:off x="1974207" y="3812966"/>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271" name="TextBox 270">
              <a:extLst>
                <a:ext uri="{FF2B5EF4-FFF2-40B4-BE49-F238E27FC236}">
                  <a16:creationId xmlns:a16="http://schemas.microsoft.com/office/drawing/2014/main" id="{DCDCBF7D-C470-C47E-7718-AC5045A72FF2}"/>
                </a:ext>
              </a:extLst>
            </p:cNvPr>
            <p:cNvSpPr txBox="1"/>
            <p:nvPr/>
          </p:nvSpPr>
          <p:spPr>
            <a:xfrm>
              <a:off x="2352752" y="3812966"/>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5</a:t>
              </a:r>
            </a:p>
          </p:txBody>
        </p:sp>
        <p:sp>
          <p:nvSpPr>
            <p:cNvPr id="272" name="TextBox 271">
              <a:extLst>
                <a:ext uri="{FF2B5EF4-FFF2-40B4-BE49-F238E27FC236}">
                  <a16:creationId xmlns:a16="http://schemas.microsoft.com/office/drawing/2014/main" id="{0FF87D2A-E967-56DE-F330-5B26DE72179B}"/>
                </a:ext>
              </a:extLst>
            </p:cNvPr>
            <p:cNvSpPr txBox="1"/>
            <p:nvPr/>
          </p:nvSpPr>
          <p:spPr>
            <a:xfrm>
              <a:off x="2731297" y="3812966"/>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5</a:t>
              </a:r>
            </a:p>
          </p:txBody>
        </p:sp>
        <p:sp>
          <p:nvSpPr>
            <p:cNvPr id="273" name="TextBox 272">
              <a:extLst>
                <a:ext uri="{FF2B5EF4-FFF2-40B4-BE49-F238E27FC236}">
                  <a16:creationId xmlns:a16="http://schemas.microsoft.com/office/drawing/2014/main" id="{82614507-2B1F-3989-2D5B-9EE1546FC804}"/>
                </a:ext>
              </a:extLst>
            </p:cNvPr>
            <p:cNvSpPr txBox="1"/>
            <p:nvPr/>
          </p:nvSpPr>
          <p:spPr>
            <a:xfrm>
              <a:off x="3109842" y="3812966"/>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a:t>
              </a:r>
            </a:p>
          </p:txBody>
        </p:sp>
        <p:sp>
          <p:nvSpPr>
            <p:cNvPr id="274" name="TextBox 273">
              <a:extLst>
                <a:ext uri="{FF2B5EF4-FFF2-40B4-BE49-F238E27FC236}">
                  <a16:creationId xmlns:a16="http://schemas.microsoft.com/office/drawing/2014/main" id="{4617628B-6306-ECB6-063A-4FEF38CAE919}"/>
                </a:ext>
              </a:extLst>
            </p:cNvPr>
            <p:cNvSpPr txBox="1"/>
            <p:nvPr/>
          </p:nvSpPr>
          <p:spPr>
            <a:xfrm>
              <a:off x="3488387" y="3812966"/>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275" name="TextBox 274">
              <a:extLst>
                <a:ext uri="{FF2B5EF4-FFF2-40B4-BE49-F238E27FC236}">
                  <a16:creationId xmlns:a16="http://schemas.microsoft.com/office/drawing/2014/main" id="{CA65B3A7-5412-FBFC-4B5E-072FF49D7F40}"/>
                </a:ext>
              </a:extLst>
            </p:cNvPr>
            <p:cNvSpPr txBox="1"/>
            <p:nvPr/>
          </p:nvSpPr>
          <p:spPr>
            <a:xfrm>
              <a:off x="3866933" y="3812966"/>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276" name="TextBox 275">
              <a:extLst>
                <a:ext uri="{FF2B5EF4-FFF2-40B4-BE49-F238E27FC236}">
                  <a16:creationId xmlns:a16="http://schemas.microsoft.com/office/drawing/2014/main" id="{77A072FC-6A41-EBCB-85B4-FEDDF2C1F3AA}"/>
                </a:ext>
              </a:extLst>
            </p:cNvPr>
            <p:cNvSpPr txBox="1"/>
            <p:nvPr/>
          </p:nvSpPr>
          <p:spPr>
            <a:xfrm>
              <a:off x="320087" y="3812966"/>
              <a:ext cx="1033893"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Biliary tract cancer: IHC 3+</a:t>
              </a:r>
            </a:p>
          </p:txBody>
        </p:sp>
        <p:sp>
          <p:nvSpPr>
            <p:cNvPr id="277" name="TextBox 276">
              <a:extLst>
                <a:ext uri="{FF2B5EF4-FFF2-40B4-BE49-F238E27FC236}">
                  <a16:creationId xmlns:a16="http://schemas.microsoft.com/office/drawing/2014/main" id="{39A0E961-B595-0696-5310-681890518BA1}"/>
                </a:ext>
              </a:extLst>
            </p:cNvPr>
            <p:cNvSpPr txBox="1"/>
            <p:nvPr/>
          </p:nvSpPr>
          <p:spPr>
            <a:xfrm>
              <a:off x="4245478" y="3812966"/>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279" name="TextBox 278">
              <a:extLst>
                <a:ext uri="{FF2B5EF4-FFF2-40B4-BE49-F238E27FC236}">
                  <a16:creationId xmlns:a16="http://schemas.microsoft.com/office/drawing/2014/main" id="{EA0535A3-D0FD-0D8E-D2C4-ABF6593E1751}"/>
                </a:ext>
              </a:extLst>
            </p:cNvPr>
            <p:cNvSpPr txBox="1"/>
            <p:nvPr/>
          </p:nvSpPr>
          <p:spPr>
            <a:xfrm>
              <a:off x="1217117" y="3913383"/>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14</a:t>
              </a:r>
            </a:p>
          </p:txBody>
        </p:sp>
        <p:sp>
          <p:nvSpPr>
            <p:cNvPr id="280" name="TextBox 279">
              <a:extLst>
                <a:ext uri="{FF2B5EF4-FFF2-40B4-BE49-F238E27FC236}">
                  <a16:creationId xmlns:a16="http://schemas.microsoft.com/office/drawing/2014/main" id="{2FD15329-CFF7-E7BC-189D-B81C2F21226F}"/>
                </a:ext>
              </a:extLst>
            </p:cNvPr>
            <p:cNvSpPr txBox="1"/>
            <p:nvPr/>
          </p:nvSpPr>
          <p:spPr>
            <a:xfrm>
              <a:off x="1595662" y="3913383"/>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10</a:t>
              </a:r>
            </a:p>
          </p:txBody>
        </p:sp>
        <p:sp>
          <p:nvSpPr>
            <p:cNvPr id="281" name="TextBox 280">
              <a:extLst>
                <a:ext uri="{FF2B5EF4-FFF2-40B4-BE49-F238E27FC236}">
                  <a16:creationId xmlns:a16="http://schemas.microsoft.com/office/drawing/2014/main" id="{C2CA0FE5-0BCD-FA32-A436-33F766022F9B}"/>
                </a:ext>
              </a:extLst>
            </p:cNvPr>
            <p:cNvSpPr txBox="1"/>
            <p:nvPr/>
          </p:nvSpPr>
          <p:spPr>
            <a:xfrm>
              <a:off x="1974207" y="3913383"/>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a:t>
              </a:r>
            </a:p>
          </p:txBody>
        </p:sp>
        <p:sp>
          <p:nvSpPr>
            <p:cNvPr id="282" name="TextBox 281">
              <a:extLst>
                <a:ext uri="{FF2B5EF4-FFF2-40B4-BE49-F238E27FC236}">
                  <a16:creationId xmlns:a16="http://schemas.microsoft.com/office/drawing/2014/main" id="{C9CE90E3-953D-4B49-F9CB-278B421B9FF1}"/>
                </a:ext>
              </a:extLst>
            </p:cNvPr>
            <p:cNvSpPr txBox="1"/>
            <p:nvPr/>
          </p:nvSpPr>
          <p:spPr>
            <a:xfrm>
              <a:off x="2352752" y="3913383"/>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283" name="TextBox 282">
              <a:extLst>
                <a:ext uri="{FF2B5EF4-FFF2-40B4-BE49-F238E27FC236}">
                  <a16:creationId xmlns:a16="http://schemas.microsoft.com/office/drawing/2014/main" id="{6543E31F-09BD-E3AA-DE23-F12863C9ADF7}"/>
                </a:ext>
              </a:extLst>
            </p:cNvPr>
            <p:cNvSpPr txBox="1"/>
            <p:nvPr/>
          </p:nvSpPr>
          <p:spPr>
            <a:xfrm>
              <a:off x="2731297" y="3913383"/>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284" name="TextBox 283">
              <a:extLst>
                <a:ext uri="{FF2B5EF4-FFF2-40B4-BE49-F238E27FC236}">
                  <a16:creationId xmlns:a16="http://schemas.microsoft.com/office/drawing/2014/main" id="{DA90064D-285A-0E20-2764-0CB8C91B6502}"/>
                </a:ext>
              </a:extLst>
            </p:cNvPr>
            <p:cNvSpPr txBox="1"/>
            <p:nvPr/>
          </p:nvSpPr>
          <p:spPr>
            <a:xfrm>
              <a:off x="319318" y="3913383"/>
              <a:ext cx="1063222"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Biliary tract cancer: IHC 2+</a:t>
              </a:r>
            </a:p>
          </p:txBody>
        </p:sp>
        <p:sp>
          <p:nvSpPr>
            <p:cNvPr id="285" name="TextBox 284">
              <a:extLst>
                <a:ext uri="{FF2B5EF4-FFF2-40B4-BE49-F238E27FC236}">
                  <a16:creationId xmlns:a16="http://schemas.microsoft.com/office/drawing/2014/main" id="{1C3C995F-5017-CB67-B331-B3C74C83E2CC}"/>
                </a:ext>
              </a:extLst>
            </p:cNvPr>
            <p:cNvSpPr txBox="1"/>
            <p:nvPr/>
          </p:nvSpPr>
          <p:spPr>
            <a:xfrm>
              <a:off x="3109842" y="3913383"/>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286" name="TextBox 285">
              <a:extLst>
                <a:ext uri="{FF2B5EF4-FFF2-40B4-BE49-F238E27FC236}">
                  <a16:creationId xmlns:a16="http://schemas.microsoft.com/office/drawing/2014/main" id="{92BF7DB8-2A8A-1705-F24B-29C36469E28C}"/>
                </a:ext>
              </a:extLst>
            </p:cNvPr>
            <p:cNvSpPr txBox="1"/>
            <p:nvPr/>
          </p:nvSpPr>
          <p:spPr>
            <a:xfrm>
              <a:off x="3488387" y="3913383"/>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287" name="TextBox 286">
              <a:extLst>
                <a:ext uri="{FF2B5EF4-FFF2-40B4-BE49-F238E27FC236}">
                  <a16:creationId xmlns:a16="http://schemas.microsoft.com/office/drawing/2014/main" id="{E82CC446-6664-AA78-D05C-C63BF93AC653}"/>
                </a:ext>
              </a:extLst>
            </p:cNvPr>
            <p:cNvSpPr txBox="1"/>
            <p:nvPr/>
          </p:nvSpPr>
          <p:spPr>
            <a:xfrm>
              <a:off x="3866933" y="3913383"/>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288" name="TextBox 287">
              <a:extLst>
                <a:ext uri="{FF2B5EF4-FFF2-40B4-BE49-F238E27FC236}">
                  <a16:creationId xmlns:a16="http://schemas.microsoft.com/office/drawing/2014/main" id="{61840337-DE2D-A85A-BDA4-65BB68CF9874}"/>
                </a:ext>
              </a:extLst>
            </p:cNvPr>
            <p:cNvSpPr txBox="1"/>
            <p:nvPr/>
          </p:nvSpPr>
          <p:spPr>
            <a:xfrm>
              <a:off x="4245478" y="3913383"/>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grpSp>
      <p:grpSp>
        <p:nvGrpSpPr>
          <p:cNvPr id="892" name="Group 891">
            <a:extLst>
              <a:ext uri="{FF2B5EF4-FFF2-40B4-BE49-F238E27FC236}">
                <a16:creationId xmlns:a16="http://schemas.microsoft.com/office/drawing/2014/main" id="{7420BD5F-388B-7C0E-D94D-A799CE8C2557}"/>
              </a:ext>
            </a:extLst>
          </p:cNvPr>
          <p:cNvGrpSpPr/>
          <p:nvPr/>
        </p:nvGrpSpPr>
        <p:grpSpPr>
          <a:xfrm>
            <a:off x="4369769" y="3362327"/>
            <a:ext cx="1861351" cy="462704"/>
            <a:chOff x="3259801" y="2489172"/>
            <a:chExt cx="1396013" cy="347028"/>
          </a:xfrm>
        </p:grpSpPr>
        <p:sp>
          <p:nvSpPr>
            <p:cNvPr id="301" name="TextBox 300">
              <a:extLst>
                <a:ext uri="{FF2B5EF4-FFF2-40B4-BE49-F238E27FC236}">
                  <a16:creationId xmlns:a16="http://schemas.microsoft.com/office/drawing/2014/main" id="{08E662A2-9969-06A0-7BE5-F1EFA6A1DBA4}"/>
                </a:ext>
              </a:extLst>
            </p:cNvPr>
            <p:cNvSpPr txBox="1"/>
            <p:nvPr/>
          </p:nvSpPr>
          <p:spPr>
            <a:xfrm>
              <a:off x="3378503" y="2577106"/>
              <a:ext cx="125855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Biliary tract cancer: IHC 3+ </a:t>
              </a:r>
              <a:r>
                <a:rPr kumimoji="0" lang="en-GB" sz="667" b="1" i="0" u="none" strike="noStrike" kern="1200" cap="none" spc="0" normalizeH="0" baseline="0" noProof="0">
                  <a:ln>
                    <a:noFill/>
                  </a:ln>
                  <a:solidFill>
                    <a:srgbClr val="3F4444"/>
                  </a:solidFill>
                  <a:effectLst/>
                  <a:uLnTx/>
                  <a:uFillTx/>
                  <a:latin typeface="Arial"/>
                  <a:ea typeface="+mn-ea"/>
                  <a:cs typeface="+mn-cs"/>
                </a:rPr>
                <a:t>7.4</a:t>
              </a:r>
              <a:r>
                <a:rPr kumimoji="0" lang="en-GB" sz="667" b="0" i="0" u="none" strike="noStrike" kern="1200" cap="none" spc="0" normalizeH="0" baseline="0" noProof="0">
                  <a:ln>
                    <a:noFill/>
                  </a:ln>
                  <a:solidFill>
                    <a:srgbClr val="3F4444"/>
                  </a:solidFill>
                  <a:effectLst/>
                  <a:uLnTx/>
                  <a:uFillTx/>
                  <a:latin typeface="Arial"/>
                  <a:ea typeface="+mn-ea"/>
                  <a:cs typeface="+mn-cs"/>
                </a:rPr>
                <a:t> (2.8-12.5)</a:t>
              </a:r>
            </a:p>
          </p:txBody>
        </p:sp>
        <p:sp>
          <p:nvSpPr>
            <p:cNvPr id="302" name="TextBox 301">
              <a:extLst>
                <a:ext uri="{FF2B5EF4-FFF2-40B4-BE49-F238E27FC236}">
                  <a16:creationId xmlns:a16="http://schemas.microsoft.com/office/drawing/2014/main" id="{46F11A5F-5D92-AA2A-4A65-9FA2BCDBEC57}"/>
                </a:ext>
              </a:extLst>
            </p:cNvPr>
            <p:cNvSpPr txBox="1"/>
            <p:nvPr/>
          </p:nvSpPr>
          <p:spPr>
            <a:xfrm>
              <a:off x="3378503" y="2665652"/>
              <a:ext cx="1277311"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Biliary tract cancer: IHC 2+ </a:t>
              </a:r>
              <a:r>
                <a:rPr kumimoji="0" lang="en-GB" sz="667" b="1" i="0" u="none" strike="noStrike" kern="1200" cap="none" spc="0" normalizeH="0" baseline="0" noProof="0">
                  <a:ln>
                    <a:noFill/>
                  </a:ln>
                  <a:solidFill>
                    <a:srgbClr val="3F4444"/>
                  </a:solidFill>
                  <a:effectLst/>
                  <a:uLnTx/>
                  <a:uFillTx/>
                  <a:latin typeface="Arial"/>
                  <a:ea typeface="+mn-ea"/>
                  <a:cs typeface="+mn-cs"/>
                </a:rPr>
                <a:t>4.2</a:t>
              </a:r>
              <a:r>
                <a:rPr kumimoji="0" lang="en-GB" sz="667" b="0" i="0" u="none" strike="noStrike" kern="1200" cap="none" spc="0" normalizeH="0" baseline="0" noProof="0">
                  <a:ln>
                    <a:noFill/>
                  </a:ln>
                  <a:solidFill>
                    <a:srgbClr val="3F4444"/>
                  </a:solidFill>
                  <a:effectLst/>
                  <a:uLnTx/>
                  <a:uFillTx/>
                  <a:latin typeface="Arial"/>
                  <a:ea typeface="+mn-ea"/>
                  <a:cs typeface="+mn-cs"/>
                </a:rPr>
                <a:t> (2.8-6.0)</a:t>
              </a:r>
            </a:p>
          </p:txBody>
        </p:sp>
        <p:sp>
          <p:nvSpPr>
            <p:cNvPr id="303" name="TextBox 302">
              <a:extLst>
                <a:ext uri="{FF2B5EF4-FFF2-40B4-BE49-F238E27FC236}">
                  <a16:creationId xmlns:a16="http://schemas.microsoft.com/office/drawing/2014/main" id="{EBED4EF7-87F9-7EBB-CD48-73806271A264}"/>
                </a:ext>
              </a:extLst>
            </p:cNvPr>
            <p:cNvSpPr txBox="1"/>
            <p:nvPr/>
          </p:nvSpPr>
          <p:spPr>
            <a:xfrm>
              <a:off x="3378503" y="2754199"/>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Biliary tract cancer: Total </a:t>
              </a:r>
              <a:r>
                <a:rPr kumimoji="0" lang="en-GB" sz="667" b="1" i="0" u="none" strike="noStrike" kern="1200" cap="none" spc="0" normalizeH="0" baseline="0" noProof="0">
                  <a:ln>
                    <a:noFill/>
                  </a:ln>
                  <a:solidFill>
                    <a:srgbClr val="3F4444"/>
                  </a:solidFill>
                  <a:effectLst/>
                  <a:uLnTx/>
                  <a:uFillTx/>
                  <a:latin typeface="Arial"/>
                  <a:ea typeface="+mn-ea"/>
                  <a:cs typeface="+mn-cs"/>
                </a:rPr>
                <a:t>4.6</a:t>
              </a:r>
              <a:r>
                <a:rPr kumimoji="0" lang="en-GB" sz="667" b="0" i="0" u="none" strike="noStrike" kern="1200" cap="none" spc="0" normalizeH="0" baseline="0" noProof="0">
                  <a:ln>
                    <a:noFill/>
                  </a:ln>
                  <a:solidFill>
                    <a:srgbClr val="3F4444"/>
                  </a:solidFill>
                  <a:effectLst/>
                  <a:uLnTx/>
                  <a:uFillTx/>
                  <a:latin typeface="Arial"/>
                  <a:ea typeface="+mn-ea"/>
                  <a:cs typeface="+mn-cs"/>
                </a:rPr>
                <a:t> (3.1-6.0)</a:t>
              </a:r>
            </a:p>
          </p:txBody>
        </p:sp>
        <p:grpSp>
          <p:nvGrpSpPr>
            <p:cNvPr id="304" name="Group 303">
              <a:extLst>
                <a:ext uri="{FF2B5EF4-FFF2-40B4-BE49-F238E27FC236}">
                  <a16:creationId xmlns:a16="http://schemas.microsoft.com/office/drawing/2014/main" id="{F7108F74-35B8-22F8-CDBF-4D6DA1FAFA40}"/>
                </a:ext>
              </a:extLst>
            </p:cNvPr>
            <p:cNvGrpSpPr/>
            <p:nvPr/>
          </p:nvGrpSpPr>
          <p:grpSpPr>
            <a:xfrm>
              <a:off x="3259801" y="2600816"/>
              <a:ext cx="112267" cy="34581"/>
              <a:chOff x="10275094" y="1292642"/>
              <a:chExt cx="148431" cy="45720"/>
            </a:xfrm>
            <a:solidFill>
              <a:schemeClr val="accent3"/>
            </a:solidFill>
          </p:grpSpPr>
          <p:cxnSp>
            <p:nvCxnSpPr>
              <p:cNvPr id="311" name="Straight Connector 310">
                <a:extLst>
                  <a:ext uri="{FF2B5EF4-FFF2-40B4-BE49-F238E27FC236}">
                    <a16:creationId xmlns:a16="http://schemas.microsoft.com/office/drawing/2014/main" id="{AEE131AF-306D-7306-FC5E-2B6DAB2D1F07}"/>
                  </a:ext>
                </a:extLst>
              </p:cNvPr>
              <p:cNvCxnSpPr>
                <a:cxnSpLocks/>
              </p:cNvCxnSpPr>
              <p:nvPr/>
            </p:nvCxnSpPr>
            <p:spPr>
              <a:xfrm>
                <a:off x="10275094" y="1315502"/>
                <a:ext cx="148431" cy="0"/>
              </a:xfrm>
              <a:prstGeom prst="line">
                <a:avLst/>
              </a:prstGeom>
              <a:grpFill/>
              <a:ln w="19050" cap="flat">
                <a:solidFill>
                  <a:schemeClr val="accent3"/>
                </a:solidFill>
                <a:prstDash val="solid"/>
                <a:miter/>
              </a:ln>
            </p:spPr>
          </p:cxnSp>
          <p:sp>
            <p:nvSpPr>
              <p:cNvPr id="312" name="Freeform: Shape 311">
                <a:extLst>
                  <a:ext uri="{FF2B5EF4-FFF2-40B4-BE49-F238E27FC236}">
                    <a16:creationId xmlns:a16="http://schemas.microsoft.com/office/drawing/2014/main" id="{FB3CD9B6-EFD2-20CB-5161-C6EA2B00C7C1}"/>
                  </a:ext>
                </a:extLst>
              </p:cNvPr>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300" name="TextBox 299">
              <a:extLst>
                <a:ext uri="{FF2B5EF4-FFF2-40B4-BE49-F238E27FC236}">
                  <a16:creationId xmlns:a16="http://schemas.microsoft.com/office/drawing/2014/main" id="{4437242D-3DD9-AF23-7B28-EE78B57D71ED}"/>
                </a:ext>
              </a:extLst>
            </p:cNvPr>
            <p:cNvSpPr txBox="1"/>
            <p:nvPr/>
          </p:nvSpPr>
          <p:spPr>
            <a:xfrm>
              <a:off x="3378503" y="2489172"/>
              <a:ext cx="1234225" cy="82002"/>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PFS in months (95% CI)</a:t>
              </a:r>
            </a:p>
          </p:txBody>
        </p:sp>
      </p:grpSp>
      <p:sp>
        <p:nvSpPr>
          <p:cNvPr id="220" name="TextBox 219">
            <a:extLst>
              <a:ext uri="{FF2B5EF4-FFF2-40B4-BE49-F238E27FC236}">
                <a16:creationId xmlns:a16="http://schemas.microsoft.com/office/drawing/2014/main" id="{636BAD7B-4174-FB47-406D-7E790873F393}"/>
              </a:ext>
            </a:extLst>
          </p:cNvPr>
          <p:cNvSpPr txBox="1"/>
          <p:nvPr/>
        </p:nvSpPr>
        <p:spPr>
          <a:xfrm>
            <a:off x="1351688" y="3474511"/>
            <a:ext cx="293841"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221" name="TextBox 220">
            <a:extLst>
              <a:ext uri="{FF2B5EF4-FFF2-40B4-BE49-F238E27FC236}">
                <a16:creationId xmlns:a16="http://schemas.microsoft.com/office/drawing/2014/main" id="{62C3620B-A978-0504-11C1-110CE2D3B144}"/>
              </a:ext>
            </a:extLst>
          </p:cNvPr>
          <p:cNvSpPr txBox="1"/>
          <p:nvPr/>
        </p:nvSpPr>
        <p:spPr>
          <a:xfrm>
            <a:off x="1363594" y="3680253"/>
            <a:ext cx="281935"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223" name="TextBox 222">
            <a:extLst>
              <a:ext uri="{FF2B5EF4-FFF2-40B4-BE49-F238E27FC236}">
                <a16:creationId xmlns:a16="http://schemas.microsoft.com/office/drawing/2014/main" id="{A21F08ED-4471-24F5-FBD4-45A400C4EE8E}"/>
              </a:ext>
            </a:extLst>
          </p:cNvPr>
          <p:cNvSpPr txBox="1"/>
          <p:nvPr/>
        </p:nvSpPr>
        <p:spPr>
          <a:xfrm>
            <a:off x="1363594" y="4091735"/>
            <a:ext cx="281935"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224" name="TextBox 223">
            <a:extLst>
              <a:ext uri="{FF2B5EF4-FFF2-40B4-BE49-F238E27FC236}">
                <a16:creationId xmlns:a16="http://schemas.microsoft.com/office/drawing/2014/main" id="{0CC2ED80-B1DA-C4AD-E2F2-2447689C9754}"/>
              </a:ext>
            </a:extLst>
          </p:cNvPr>
          <p:cNvSpPr txBox="1"/>
          <p:nvPr/>
        </p:nvSpPr>
        <p:spPr>
          <a:xfrm>
            <a:off x="1330149" y="4297477"/>
            <a:ext cx="315379"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225" name="TextBox 224">
            <a:extLst>
              <a:ext uri="{FF2B5EF4-FFF2-40B4-BE49-F238E27FC236}">
                <a16:creationId xmlns:a16="http://schemas.microsoft.com/office/drawing/2014/main" id="{88404F1D-CF9A-A37E-42E8-CDC973345424}"/>
              </a:ext>
            </a:extLst>
          </p:cNvPr>
          <p:cNvSpPr txBox="1"/>
          <p:nvPr/>
        </p:nvSpPr>
        <p:spPr>
          <a:xfrm>
            <a:off x="1319040" y="4503215"/>
            <a:ext cx="326488"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grpSp>
        <p:nvGrpSpPr>
          <p:cNvPr id="305" name="Group 304">
            <a:extLst>
              <a:ext uri="{FF2B5EF4-FFF2-40B4-BE49-F238E27FC236}">
                <a16:creationId xmlns:a16="http://schemas.microsoft.com/office/drawing/2014/main" id="{3F15F762-DA3D-5CFC-A462-C21947F750C0}"/>
              </a:ext>
            </a:extLst>
          </p:cNvPr>
          <p:cNvGrpSpPr/>
          <p:nvPr/>
        </p:nvGrpSpPr>
        <p:grpSpPr>
          <a:xfrm>
            <a:off x="4371802" y="3619685"/>
            <a:ext cx="149689" cy="46108"/>
            <a:chOff x="10275094" y="1420342"/>
            <a:chExt cx="148431" cy="45720"/>
          </a:xfrm>
          <a:solidFill>
            <a:schemeClr val="accent2"/>
          </a:solidFill>
        </p:grpSpPr>
        <p:cxnSp>
          <p:nvCxnSpPr>
            <p:cNvPr id="309" name="Straight Connector 308">
              <a:extLst>
                <a:ext uri="{FF2B5EF4-FFF2-40B4-BE49-F238E27FC236}">
                  <a16:creationId xmlns:a16="http://schemas.microsoft.com/office/drawing/2014/main" id="{23500BA2-B4A1-6DE8-B004-BC45C2137ADC}"/>
                </a:ext>
              </a:extLst>
            </p:cNvPr>
            <p:cNvCxnSpPr>
              <a:cxnSpLocks/>
            </p:cNvCxnSpPr>
            <p:nvPr/>
          </p:nvCxnSpPr>
          <p:spPr>
            <a:xfrm>
              <a:off x="10275094" y="1443202"/>
              <a:ext cx="148431" cy="0"/>
            </a:xfrm>
            <a:prstGeom prst="line">
              <a:avLst/>
            </a:prstGeom>
            <a:grpFill/>
            <a:ln w="19050" cap="flat">
              <a:solidFill>
                <a:schemeClr val="accent2"/>
              </a:solidFill>
              <a:prstDash val="solid"/>
              <a:miter/>
            </a:ln>
          </p:spPr>
        </p:cxnSp>
        <p:sp>
          <p:nvSpPr>
            <p:cNvPr id="310" name="Freeform: Shape 309">
              <a:extLst>
                <a:ext uri="{FF2B5EF4-FFF2-40B4-BE49-F238E27FC236}">
                  <a16:creationId xmlns:a16="http://schemas.microsoft.com/office/drawing/2014/main" id="{559C2C52-A27D-3D91-87C0-A932EC9C47CC}"/>
                </a:ext>
              </a:extLst>
            </p:cNvPr>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306" name="Group 305">
            <a:extLst>
              <a:ext uri="{FF2B5EF4-FFF2-40B4-BE49-F238E27FC236}">
                <a16:creationId xmlns:a16="http://schemas.microsoft.com/office/drawing/2014/main" id="{53CDF2A1-C2A3-CE8A-22B4-1204078E052E}"/>
              </a:ext>
            </a:extLst>
          </p:cNvPr>
          <p:cNvGrpSpPr/>
          <p:nvPr/>
        </p:nvGrpSpPr>
        <p:grpSpPr>
          <a:xfrm>
            <a:off x="4371802" y="3737746"/>
            <a:ext cx="149689" cy="46108"/>
            <a:chOff x="10275094" y="1542183"/>
            <a:chExt cx="148431" cy="45720"/>
          </a:xfrm>
          <a:solidFill>
            <a:schemeClr val="accent4"/>
          </a:solidFill>
        </p:grpSpPr>
        <p:cxnSp>
          <p:nvCxnSpPr>
            <p:cNvPr id="307" name="Straight Connector 306">
              <a:extLst>
                <a:ext uri="{FF2B5EF4-FFF2-40B4-BE49-F238E27FC236}">
                  <a16:creationId xmlns:a16="http://schemas.microsoft.com/office/drawing/2014/main" id="{89BA113A-617A-1F38-743F-5276A699878B}"/>
                </a:ext>
              </a:extLst>
            </p:cNvPr>
            <p:cNvCxnSpPr>
              <a:cxnSpLocks/>
            </p:cNvCxnSpPr>
            <p:nvPr/>
          </p:nvCxnSpPr>
          <p:spPr>
            <a:xfrm>
              <a:off x="10275094" y="1565043"/>
              <a:ext cx="148431" cy="0"/>
            </a:xfrm>
            <a:prstGeom prst="line">
              <a:avLst/>
            </a:prstGeom>
            <a:grpFill/>
            <a:ln w="19050" cap="flat">
              <a:solidFill>
                <a:schemeClr val="accent4"/>
              </a:solidFill>
              <a:prstDash val="solid"/>
              <a:miter/>
            </a:ln>
          </p:spPr>
        </p:cxnSp>
        <p:sp>
          <p:nvSpPr>
            <p:cNvPr id="308" name="Freeform: Shape 307">
              <a:extLst>
                <a:ext uri="{FF2B5EF4-FFF2-40B4-BE49-F238E27FC236}">
                  <a16:creationId xmlns:a16="http://schemas.microsoft.com/office/drawing/2014/main" id="{A543B814-58E8-50B2-3FFF-7D05FD723FC6}"/>
                </a:ext>
              </a:extLst>
            </p:cNvPr>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solidFill>
                <a:schemeClr val="accent4"/>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222" name="TextBox 221">
            <a:extLst>
              <a:ext uri="{FF2B5EF4-FFF2-40B4-BE49-F238E27FC236}">
                <a16:creationId xmlns:a16="http://schemas.microsoft.com/office/drawing/2014/main" id="{B1E45B43-457F-F584-CA78-A38E6170DBA7}"/>
              </a:ext>
            </a:extLst>
          </p:cNvPr>
          <p:cNvSpPr txBox="1"/>
          <p:nvPr/>
        </p:nvSpPr>
        <p:spPr>
          <a:xfrm>
            <a:off x="1374010" y="3885994"/>
            <a:ext cx="271519"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227" name="TextBox 226">
            <a:extLst>
              <a:ext uri="{FF2B5EF4-FFF2-40B4-BE49-F238E27FC236}">
                <a16:creationId xmlns:a16="http://schemas.microsoft.com/office/drawing/2014/main" id="{4B9E8D2A-B056-014F-E559-8DB421FD08A1}"/>
              </a:ext>
            </a:extLst>
          </p:cNvPr>
          <p:cNvSpPr txBox="1"/>
          <p:nvPr/>
        </p:nvSpPr>
        <p:spPr>
          <a:xfrm>
            <a:off x="1657595" y="4670271"/>
            <a:ext cx="240851" cy="150108"/>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228" name="TextBox 227">
            <a:extLst>
              <a:ext uri="{FF2B5EF4-FFF2-40B4-BE49-F238E27FC236}">
                <a16:creationId xmlns:a16="http://schemas.microsoft.com/office/drawing/2014/main" id="{BF00289E-EADF-DDD7-A787-B1AAD8A54FFC}"/>
              </a:ext>
            </a:extLst>
          </p:cNvPr>
          <p:cNvSpPr txBox="1"/>
          <p:nvPr/>
        </p:nvSpPr>
        <p:spPr>
          <a:xfrm>
            <a:off x="2162321" y="4670271"/>
            <a:ext cx="240851" cy="150108"/>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229" name="TextBox 228">
            <a:extLst>
              <a:ext uri="{FF2B5EF4-FFF2-40B4-BE49-F238E27FC236}">
                <a16:creationId xmlns:a16="http://schemas.microsoft.com/office/drawing/2014/main" id="{54F86E21-3113-7CED-35D5-29D53DE87B3D}"/>
              </a:ext>
            </a:extLst>
          </p:cNvPr>
          <p:cNvSpPr txBox="1"/>
          <p:nvPr/>
        </p:nvSpPr>
        <p:spPr>
          <a:xfrm>
            <a:off x="2667048" y="4670271"/>
            <a:ext cx="240851" cy="150108"/>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230" name="TextBox 229">
            <a:extLst>
              <a:ext uri="{FF2B5EF4-FFF2-40B4-BE49-F238E27FC236}">
                <a16:creationId xmlns:a16="http://schemas.microsoft.com/office/drawing/2014/main" id="{BA43D313-89FF-F627-C05C-3D9D0A4D094F}"/>
              </a:ext>
            </a:extLst>
          </p:cNvPr>
          <p:cNvSpPr txBox="1"/>
          <p:nvPr/>
        </p:nvSpPr>
        <p:spPr>
          <a:xfrm>
            <a:off x="3171775" y="4670271"/>
            <a:ext cx="240851" cy="150108"/>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9</a:t>
            </a:r>
          </a:p>
        </p:txBody>
      </p:sp>
      <p:sp>
        <p:nvSpPr>
          <p:cNvPr id="231" name="TextBox 230">
            <a:extLst>
              <a:ext uri="{FF2B5EF4-FFF2-40B4-BE49-F238E27FC236}">
                <a16:creationId xmlns:a16="http://schemas.microsoft.com/office/drawing/2014/main" id="{827506C1-9DBF-FB22-7487-0B6C637AEDB2}"/>
              </a:ext>
            </a:extLst>
          </p:cNvPr>
          <p:cNvSpPr txBox="1"/>
          <p:nvPr/>
        </p:nvSpPr>
        <p:spPr>
          <a:xfrm>
            <a:off x="3676501" y="4670271"/>
            <a:ext cx="240851" cy="150108"/>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a:t>
            </a:r>
          </a:p>
        </p:txBody>
      </p:sp>
      <p:sp>
        <p:nvSpPr>
          <p:cNvPr id="232" name="TextBox 231">
            <a:extLst>
              <a:ext uri="{FF2B5EF4-FFF2-40B4-BE49-F238E27FC236}">
                <a16:creationId xmlns:a16="http://schemas.microsoft.com/office/drawing/2014/main" id="{6ADDD5F6-4632-C204-72C5-F01790A94B73}"/>
              </a:ext>
            </a:extLst>
          </p:cNvPr>
          <p:cNvSpPr txBox="1"/>
          <p:nvPr/>
        </p:nvSpPr>
        <p:spPr>
          <a:xfrm>
            <a:off x="4181228" y="4670271"/>
            <a:ext cx="240851" cy="150108"/>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15</a:t>
            </a:r>
          </a:p>
        </p:txBody>
      </p:sp>
      <p:sp>
        <p:nvSpPr>
          <p:cNvPr id="233" name="TextBox 232">
            <a:extLst>
              <a:ext uri="{FF2B5EF4-FFF2-40B4-BE49-F238E27FC236}">
                <a16:creationId xmlns:a16="http://schemas.microsoft.com/office/drawing/2014/main" id="{15B5F6CE-77EE-A35A-CEF2-8086C8EDA8EE}"/>
              </a:ext>
            </a:extLst>
          </p:cNvPr>
          <p:cNvSpPr txBox="1"/>
          <p:nvPr/>
        </p:nvSpPr>
        <p:spPr>
          <a:xfrm>
            <a:off x="4685956" y="4670271"/>
            <a:ext cx="240851" cy="150108"/>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18</a:t>
            </a:r>
          </a:p>
        </p:txBody>
      </p:sp>
      <p:sp>
        <p:nvSpPr>
          <p:cNvPr id="234" name="TextBox 233">
            <a:extLst>
              <a:ext uri="{FF2B5EF4-FFF2-40B4-BE49-F238E27FC236}">
                <a16:creationId xmlns:a16="http://schemas.microsoft.com/office/drawing/2014/main" id="{31260C7E-DE91-C5AC-82B1-2D5BA295B879}"/>
              </a:ext>
            </a:extLst>
          </p:cNvPr>
          <p:cNvSpPr txBox="1"/>
          <p:nvPr/>
        </p:nvSpPr>
        <p:spPr>
          <a:xfrm>
            <a:off x="5190683" y="4670271"/>
            <a:ext cx="240851" cy="150108"/>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21</a:t>
            </a:r>
          </a:p>
        </p:txBody>
      </p:sp>
      <p:sp>
        <p:nvSpPr>
          <p:cNvPr id="235" name="TextBox 234">
            <a:extLst>
              <a:ext uri="{FF2B5EF4-FFF2-40B4-BE49-F238E27FC236}">
                <a16:creationId xmlns:a16="http://schemas.microsoft.com/office/drawing/2014/main" id="{5C115376-21F5-A1A0-91AA-B825FF2CDAE7}"/>
              </a:ext>
            </a:extLst>
          </p:cNvPr>
          <p:cNvSpPr txBox="1"/>
          <p:nvPr/>
        </p:nvSpPr>
        <p:spPr>
          <a:xfrm>
            <a:off x="5695409" y="4670271"/>
            <a:ext cx="240851" cy="150108"/>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24</a:t>
            </a:r>
          </a:p>
        </p:txBody>
      </p:sp>
      <p:cxnSp>
        <p:nvCxnSpPr>
          <p:cNvPr id="238" name="Straight Connector 237">
            <a:extLst>
              <a:ext uri="{FF2B5EF4-FFF2-40B4-BE49-F238E27FC236}">
                <a16:creationId xmlns:a16="http://schemas.microsoft.com/office/drawing/2014/main" id="{DDC0C48F-F10A-1E97-F4CC-FBD2991B7484}"/>
              </a:ext>
            </a:extLst>
          </p:cNvPr>
          <p:cNvCxnSpPr>
            <a:cxnSpLocks/>
          </p:cNvCxnSpPr>
          <p:nvPr/>
        </p:nvCxnSpPr>
        <p:spPr>
          <a:xfrm>
            <a:off x="1778216" y="4615902"/>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B912160-31C3-8F5F-4CCB-B29A736D0B04}"/>
              </a:ext>
            </a:extLst>
          </p:cNvPr>
          <p:cNvCxnSpPr>
            <a:cxnSpLocks/>
          </p:cNvCxnSpPr>
          <p:nvPr/>
        </p:nvCxnSpPr>
        <p:spPr>
          <a:xfrm>
            <a:off x="2282919" y="4615902"/>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A0BB10B-ADC2-1517-DEE9-B46879B058D3}"/>
              </a:ext>
            </a:extLst>
          </p:cNvPr>
          <p:cNvCxnSpPr>
            <a:cxnSpLocks/>
          </p:cNvCxnSpPr>
          <p:nvPr/>
        </p:nvCxnSpPr>
        <p:spPr>
          <a:xfrm>
            <a:off x="5815839" y="4615902"/>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7EEB0C0-B9BD-E9FE-A174-7760FB3859BC}"/>
              </a:ext>
            </a:extLst>
          </p:cNvPr>
          <p:cNvCxnSpPr>
            <a:cxnSpLocks/>
          </p:cNvCxnSpPr>
          <p:nvPr/>
        </p:nvCxnSpPr>
        <p:spPr>
          <a:xfrm>
            <a:off x="5311135" y="4615902"/>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DE21510-25DF-7216-7BB1-B621618109AB}"/>
              </a:ext>
            </a:extLst>
          </p:cNvPr>
          <p:cNvCxnSpPr>
            <a:cxnSpLocks/>
          </p:cNvCxnSpPr>
          <p:nvPr/>
        </p:nvCxnSpPr>
        <p:spPr>
          <a:xfrm>
            <a:off x="4806432" y="4615902"/>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65412251-BBA1-A4FB-5935-76B91033A508}"/>
              </a:ext>
            </a:extLst>
          </p:cNvPr>
          <p:cNvCxnSpPr>
            <a:cxnSpLocks/>
          </p:cNvCxnSpPr>
          <p:nvPr/>
        </p:nvCxnSpPr>
        <p:spPr>
          <a:xfrm>
            <a:off x="4301729" y="4615902"/>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3C1C64B0-9890-A790-D80C-96D3CAE47984}"/>
              </a:ext>
            </a:extLst>
          </p:cNvPr>
          <p:cNvCxnSpPr>
            <a:cxnSpLocks/>
          </p:cNvCxnSpPr>
          <p:nvPr/>
        </p:nvCxnSpPr>
        <p:spPr>
          <a:xfrm>
            <a:off x="3797027" y="4615902"/>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5527E668-CEE9-2D1D-EE8C-0B9F68CA2BA9}"/>
              </a:ext>
            </a:extLst>
          </p:cNvPr>
          <p:cNvCxnSpPr>
            <a:cxnSpLocks/>
          </p:cNvCxnSpPr>
          <p:nvPr/>
        </p:nvCxnSpPr>
        <p:spPr>
          <a:xfrm>
            <a:off x="3292324" y="4615902"/>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32BB0F52-1419-873B-89FE-A9C085440C57}"/>
              </a:ext>
            </a:extLst>
          </p:cNvPr>
          <p:cNvCxnSpPr>
            <a:cxnSpLocks/>
          </p:cNvCxnSpPr>
          <p:nvPr/>
        </p:nvCxnSpPr>
        <p:spPr>
          <a:xfrm>
            <a:off x="2787621" y="4615902"/>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4CA98C4B-A9BC-D4F6-3137-C131D1C3FD77}"/>
              </a:ext>
            </a:extLst>
          </p:cNvPr>
          <p:cNvCxnSpPr>
            <a:cxnSpLocks/>
          </p:cNvCxnSpPr>
          <p:nvPr/>
        </p:nvCxnSpPr>
        <p:spPr>
          <a:xfrm rot="5400000">
            <a:off x="1682788" y="3546452"/>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045204B8-8786-7C20-106D-2400BDD47D17}"/>
              </a:ext>
            </a:extLst>
          </p:cNvPr>
          <p:cNvCxnSpPr>
            <a:cxnSpLocks/>
          </p:cNvCxnSpPr>
          <p:nvPr/>
        </p:nvCxnSpPr>
        <p:spPr>
          <a:xfrm rot="5400000">
            <a:off x="1682788" y="4555648"/>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74AEBFCF-061B-9B7A-42E1-7116A8A35AB5}"/>
              </a:ext>
            </a:extLst>
          </p:cNvPr>
          <p:cNvCxnSpPr>
            <a:cxnSpLocks/>
          </p:cNvCxnSpPr>
          <p:nvPr/>
        </p:nvCxnSpPr>
        <p:spPr>
          <a:xfrm rot="5400000">
            <a:off x="1682788" y="4353806"/>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961C8C68-1057-4EE2-93BB-239630FE75FD}"/>
              </a:ext>
            </a:extLst>
          </p:cNvPr>
          <p:cNvCxnSpPr>
            <a:cxnSpLocks/>
          </p:cNvCxnSpPr>
          <p:nvPr/>
        </p:nvCxnSpPr>
        <p:spPr>
          <a:xfrm rot="5400000">
            <a:off x="1682788" y="4151968"/>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80D11FD4-421F-6F4B-708A-123842E8A774}"/>
              </a:ext>
            </a:extLst>
          </p:cNvPr>
          <p:cNvCxnSpPr>
            <a:cxnSpLocks/>
          </p:cNvCxnSpPr>
          <p:nvPr/>
        </p:nvCxnSpPr>
        <p:spPr>
          <a:xfrm rot="5400000">
            <a:off x="1682788" y="3950129"/>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E2159F-CCA7-1106-50A8-9C0557E9BBF8}"/>
              </a:ext>
            </a:extLst>
          </p:cNvPr>
          <p:cNvCxnSpPr>
            <a:cxnSpLocks/>
          </p:cNvCxnSpPr>
          <p:nvPr/>
        </p:nvCxnSpPr>
        <p:spPr>
          <a:xfrm rot="5400000">
            <a:off x="1682788" y="3748290"/>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4" name="Freeform: Shape 253">
            <a:extLst>
              <a:ext uri="{FF2B5EF4-FFF2-40B4-BE49-F238E27FC236}">
                <a16:creationId xmlns:a16="http://schemas.microsoft.com/office/drawing/2014/main" id="{68D4D66F-5E72-4DA5-372B-7DA20ED8DC06}"/>
              </a:ext>
            </a:extLst>
          </p:cNvPr>
          <p:cNvSpPr/>
          <p:nvPr/>
        </p:nvSpPr>
        <p:spPr>
          <a:xfrm>
            <a:off x="1707234" y="3573679"/>
            <a:ext cx="4108607" cy="1043211"/>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289" name="Freeform: Shape 288">
            <a:extLst>
              <a:ext uri="{FF2B5EF4-FFF2-40B4-BE49-F238E27FC236}">
                <a16:creationId xmlns:a16="http://schemas.microsoft.com/office/drawing/2014/main" id="{5658770D-21FA-AF44-FA4A-55FFFB529695}"/>
              </a:ext>
            </a:extLst>
          </p:cNvPr>
          <p:cNvSpPr/>
          <p:nvPr/>
        </p:nvSpPr>
        <p:spPr>
          <a:xfrm>
            <a:off x="1774231" y="3572913"/>
            <a:ext cx="3916800" cy="1014860"/>
          </a:xfrm>
          <a:custGeom>
            <a:avLst/>
            <a:gdLst>
              <a:gd name="connsiteX0" fmla="*/ 3341103 w 3341103"/>
              <a:gd name="connsiteY0" fmla="*/ 1699374 h 1699374"/>
              <a:gd name="connsiteX1" fmla="*/ 3341103 w 3341103"/>
              <a:gd name="connsiteY1" fmla="*/ 1572339 h 1699374"/>
              <a:gd name="connsiteX2" fmla="*/ 1018765 w 3341103"/>
              <a:gd name="connsiteY2" fmla="*/ 1572339 h 1699374"/>
              <a:gd name="connsiteX3" fmla="*/ 1018765 w 3341103"/>
              <a:gd name="connsiteY3" fmla="*/ 1455858 h 1699374"/>
              <a:gd name="connsiteX4" fmla="*/ 864079 w 3341103"/>
              <a:gd name="connsiteY4" fmla="*/ 1455858 h 1699374"/>
              <a:gd name="connsiteX5" fmla="*/ 864079 w 3341103"/>
              <a:gd name="connsiteY5" fmla="*/ 1214838 h 1699374"/>
              <a:gd name="connsiteX6" fmla="*/ 800414 w 3341103"/>
              <a:gd name="connsiteY6" fmla="*/ 1214838 h 1699374"/>
              <a:gd name="connsiteX7" fmla="*/ 800414 w 3341103"/>
              <a:gd name="connsiteY7" fmla="*/ 1092156 h 1699374"/>
              <a:gd name="connsiteX8" fmla="*/ 665921 w 3341103"/>
              <a:gd name="connsiteY8" fmla="*/ 1092156 h 1699374"/>
              <a:gd name="connsiteX9" fmla="*/ 665921 w 3341103"/>
              <a:gd name="connsiteY9" fmla="*/ 971636 h 1699374"/>
              <a:gd name="connsiteX10" fmla="*/ 611572 w 3341103"/>
              <a:gd name="connsiteY10" fmla="*/ 971636 h 1699374"/>
              <a:gd name="connsiteX11" fmla="*/ 611572 w 3341103"/>
              <a:gd name="connsiteY11" fmla="*/ 846163 h 1699374"/>
              <a:gd name="connsiteX12" fmla="*/ 601313 w 3341103"/>
              <a:gd name="connsiteY12" fmla="*/ 846163 h 1699374"/>
              <a:gd name="connsiteX13" fmla="*/ 601313 w 3341103"/>
              <a:gd name="connsiteY13" fmla="*/ 721919 h 1699374"/>
              <a:gd name="connsiteX14" fmla="*/ 591379 w 3341103"/>
              <a:gd name="connsiteY14" fmla="*/ 721919 h 1699374"/>
              <a:gd name="connsiteX15" fmla="*/ 591379 w 3341103"/>
              <a:gd name="connsiteY15" fmla="*/ 603895 h 1699374"/>
              <a:gd name="connsiteX16" fmla="*/ 536715 w 3341103"/>
              <a:gd name="connsiteY16" fmla="*/ 603895 h 1699374"/>
              <a:gd name="connsiteX17" fmla="*/ 536715 w 3341103"/>
              <a:gd name="connsiteY17" fmla="*/ 480898 h 1699374"/>
              <a:gd name="connsiteX18" fmla="*/ 427387 w 3341103"/>
              <a:gd name="connsiteY18" fmla="*/ 480898 h 1699374"/>
              <a:gd name="connsiteX19" fmla="*/ 427387 w 3341103"/>
              <a:gd name="connsiteY19" fmla="*/ 361626 h 1699374"/>
              <a:gd name="connsiteX20" fmla="*/ 401288 w 3341103"/>
              <a:gd name="connsiteY20" fmla="*/ 361626 h 1699374"/>
              <a:gd name="connsiteX21" fmla="*/ 401288 w 3341103"/>
              <a:gd name="connsiteY21" fmla="*/ 242354 h 1699374"/>
              <a:gd name="connsiteX22" fmla="*/ 388868 w 3341103"/>
              <a:gd name="connsiteY22" fmla="*/ 242354 h 1699374"/>
              <a:gd name="connsiteX23" fmla="*/ 388868 w 3341103"/>
              <a:gd name="connsiteY23" fmla="*/ 121844 h 1699374"/>
              <a:gd name="connsiteX24" fmla="*/ 197539 w 3341103"/>
              <a:gd name="connsiteY24" fmla="*/ 121844 h 1699374"/>
              <a:gd name="connsiteX25" fmla="*/ 197539 w 3341103"/>
              <a:gd name="connsiteY25" fmla="*/ 0 h 1699374"/>
              <a:gd name="connsiteX26" fmla="*/ 0 w 3341103"/>
              <a:gd name="connsiteY26" fmla="*/ 0 h 16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1103" h="1699374">
                <a:moveTo>
                  <a:pt x="3341103" y="1699374"/>
                </a:moveTo>
                <a:lnTo>
                  <a:pt x="3341103" y="1572339"/>
                </a:lnTo>
                <a:lnTo>
                  <a:pt x="1018765" y="1572339"/>
                </a:lnTo>
                <a:lnTo>
                  <a:pt x="1018765" y="1455858"/>
                </a:lnTo>
                <a:lnTo>
                  <a:pt x="864079" y="1455858"/>
                </a:lnTo>
                <a:lnTo>
                  <a:pt x="864079" y="1214838"/>
                </a:lnTo>
                <a:lnTo>
                  <a:pt x="800414" y="1214838"/>
                </a:lnTo>
                <a:lnTo>
                  <a:pt x="800414" y="1092156"/>
                </a:lnTo>
                <a:lnTo>
                  <a:pt x="665921" y="1092156"/>
                </a:lnTo>
                <a:lnTo>
                  <a:pt x="665921" y="971636"/>
                </a:lnTo>
                <a:lnTo>
                  <a:pt x="611572" y="971636"/>
                </a:lnTo>
                <a:lnTo>
                  <a:pt x="611572" y="846163"/>
                </a:lnTo>
                <a:lnTo>
                  <a:pt x="601313" y="846163"/>
                </a:lnTo>
                <a:lnTo>
                  <a:pt x="601313" y="721919"/>
                </a:lnTo>
                <a:lnTo>
                  <a:pt x="591379" y="721919"/>
                </a:lnTo>
                <a:lnTo>
                  <a:pt x="591379" y="603895"/>
                </a:lnTo>
                <a:lnTo>
                  <a:pt x="536715" y="603895"/>
                </a:lnTo>
                <a:lnTo>
                  <a:pt x="536715" y="480898"/>
                </a:lnTo>
                <a:lnTo>
                  <a:pt x="427387" y="480898"/>
                </a:lnTo>
                <a:lnTo>
                  <a:pt x="427387" y="361626"/>
                </a:lnTo>
                <a:lnTo>
                  <a:pt x="401288" y="361626"/>
                </a:lnTo>
                <a:lnTo>
                  <a:pt x="401288" y="242354"/>
                </a:lnTo>
                <a:lnTo>
                  <a:pt x="388868" y="242354"/>
                </a:lnTo>
                <a:lnTo>
                  <a:pt x="388868" y="121844"/>
                </a:lnTo>
                <a:lnTo>
                  <a:pt x="197539" y="121844"/>
                </a:lnTo>
                <a:lnTo>
                  <a:pt x="197539" y="0"/>
                </a:lnTo>
                <a:lnTo>
                  <a:pt x="0" y="0"/>
                </a:lnTo>
              </a:path>
            </a:pathLst>
          </a:custGeom>
          <a:noFill/>
          <a:ln w="1905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90" name="Freeform: Shape 289">
            <a:extLst>
              <a:ext uri="{FF2B5EF4-FFF2-40B4-BE49-F238E27FC236}">
                <a16:creationId xmlns:a16="http://schemas.microsoft.com/office/drawing/2014/main" id="{00BE7B1F-EB9A-AF02-8EF4-2F8C8E12AE87}"/>
              </a:ext>
            </a:extLst>
          </p:cNvPr>
          <p:cNvSpPr/>
          <p:nvPr/>
        </p:nvSpPr>
        <p:spPr>
          <a:xfrm>
            <a:off x="1781511" y="3572224"/>
            <a:ext cx="3956485" cy="810581"/>
          </a:xfrm>
          <a:custGeom>
            <a:avLst/>
            <a:gdLst>
              <a:gd name="connsiteX0" fmla="*/ 0 w 3374955"/>
              <a:gd name="connsiteY0" fmla="*/ 0 h 1357312"/>
              <a:gd name="connsiteX1" fmla="*/ 98155 w 3374955"/>
              <a:gd name="connsiteY1" fmla="*/ 0 h 1357312"/>
              <a:gd name="connsiteX2" fmla="*/ 98155 w 3374955"/>
              <a:gd name="connsiteY2" fmla="*/ 106842 h 1357312"/>
              <a:gd name="connsiteX3" fmla="*/ 157782 w 3374955"/>
              <a:gd name="connsiteY3" fmla="*/ 106842 h 1357312"/>
              <a:gd name="connsiteX4" fmla="*/ 157782 w 3374955"/>
              <a:gd name="connsiteY4" fmla="*/ 218665 h 1357312"/>
              <a:gd name="connsiteX5" fmla="*/ 228600 w 3374955"/>
              <a:gd name="connsiteY5" fmla="*/ 218665 h 1357312"/>
              <a:gd name="connsiteX6" fmla="*/ 228600 w 3374955"/>
              <a:gd name="connsiteY6" fmla="*/ 328613 h 1357312"/>
              <a:gd name="connsiteX7" fmla="*/ 395078 w 3374955"/>
              <a:gd name="connsiteY7" fmla="*/ 328613 h 1357312"/>
              <a:gd name="connsiteX8" fmla="*/ 395078 w 3374955"/>
              <a:gd name="connsiteY8" fmla="*/ 443532 h 1357312"/>
              <a:gd name="connsiteX9" fmla="*/ 506901 w 3374955"/>
              <a:gd name="connsiteY9" fmla="*/ 443532 h 1357312"/>
              <a:gd name="connsiteX10" fmla="*/ 506901 w 3374955"/>
              <a:gd name="connsiteY10" fmla="*/ 557832 h 1357312"/>
              <a:gd name="connsiteX11" fmla="*/ 651015 w 3374955"/>
              <a:gd name="connsiteY11" fmla="*/ 557832 h 1357312"/>
              <a:gd name="connsiteX12" fmla="*/ 651015 w 3374955"/>
              <a:gd name="connsiteY12" fmla="*/ 672132 h 1357312"/>
              <a:gd name="connsiteX13" fmla="*/ 990810 w 3374955"/>
              <a:gd name="connsiteY13" fmla="*/ 672132 h 1357312"/>
              <a:gd name="connsiteX14" fmla="*/ 990810 w 3374955"/>
              <a:gd name="connsiteY14" fmla="*/ 784574 h 1357312"/>
              <a:gd name="connsiteX15" fmla="*/ 1065352 w 3374955"/>
              <a:gd name="connsiteY15" fmla="*/ 784574 h 1357312"/>
              <a:gd name="connsiteX16" fmla="*/ 1065352 w 3374955"/>
              <a:gd name="connsiteY16" fmla="*/ 898246 h 1357312"/>
              <a:gd name="connsiteX17" fmla="*/ 1139895 w 3374955"/>
              <a:gd name="connsiteY17" fmla="*/ 898246 h 1357312"/>
              <a:gd name="connsiteX18" fmla="*/ 1139895 w 3374955"/>
              <a:gd name="connsiteY18" fmla="*/ 1010688 h 1357312"/>
              <a:gd name="connsiteX19" fmla="*/ 1169089 w 3374955"/>
              <a:gd name="connsiteY19" fmla="*/ 1010688 h 1357312"/>
              <a:gd name="connsiteX20" fmla="*/ 1169089 w 3374955"/>
              <a:gd name="connsiteY20" fmla="*/ 1128093 h 1357312"/>
              <a:gd name="connsiteX21" fmla="*/ 1795253 w 3374955"/>
              <a:gd name="connsiteY21" fmla="*/ 1128093 h 1357312"/>
              <a:gd name="connsiteX22" fmla="*/ 1795253 w 3374955"/>
              <a:gd name="connsiteY22" fmla="*/ 1240527 h 1357312"/>
              <a:gd name="connsiteX23" fmla="*/ 1815760 w 3374955"/>
              <a:gd name="connsiteY23" fmla="*/ 1240527 h 1357312"/>
              <a:gd name="connsiteX24" fmla="*/ 1815760 w 3374955"/>
              <a:gd name="connsiteY24" fmla="*/ 1357313 h 1357312"/>
              <a:gd name="connsiteX25" fmla="*/ 3374955 w 3374955"/>
              <a:gd name="connsiteY25" fmla="*/ 1357313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74955" h="1357312">
                <a:moveTo>
                  <a:pt x="0" y="0"/>
                </a:moveTo>
                <a:lnTo>
                  <a:pt x="98155" y="0"/>
                </a:lnTo>
                <a:lnTo>
                  <a:pt x="98155" y="106842"/>
                </a:lnTo>
                <a:lnTo>
                  <a:pt x="157782" y="106842"/>
                </a:lnTo>
                <a:lnTo>
                  <a:pt x="157782" y="218665"/>
                </a:lnTo>
                <a:lnTo>
                  <a:pt x="228600" y="218665"/>
                </a:lnTo>
                <a:lnTo>
                  <a:pt x="228600" y="328613"/>
                </a:lnTo>
                <a:lnTo>
                  <a:pt x="395078" y="328613"/>
                </a:lnTo>
                <a:lnTo>
                  <a:pt x="395078" y="443532"/>
                </a:lnTo>
                <a:lnTo>
                  <a:pt x="506901" y="443532"/>
                </a:lnTo>
                <a:lnTo>
                  <a:pt x="506901" y="557832"/>
                </a:lnTo>
                <a:lnTo>
                  <a:pt x="651015" y="557832"/>
                </a:lnTo>
                <a:lnTo>
                  <a:pt x="651015" y="672132"/>
                </a:lnTo>
                <a:lnTo>
                  <a:pt x="990810" y="672132"/>
                </a:lnTo>
                <a:lnTo>
                  <a:pt x="990810" y="784574"/>
                </a:lnTo>
                <a:lnTo>
                  <a:pt x="1065352" y="784574"/>
                </a:lnTo>
                <a:lnTo>
                  <a:pt x="1065352" y="898246"/>
                </a:lnTo>
                <a:lnTo>
                  <a:pt x="1139895" y="898246"/>
                </a:lnTo>
                <a:lnTo>
                  <a:pt x="1139895" y="1010688"/>
                </a:lnTo>
                <a:lnTo>
                  <a:pt x="1169089" y="1010688"/>
                </a:lnTo>
                <a:lnTo>
                  <a:pt x="1169089" y="1128093"/>
                </a:lnTo>
                <a:lnTo>
                  <a:pt x="1795253" y="1128093"/>
                </a:lnTo>
                <a:lnTo>
                  <a:pt x="1795253" y="1240527"/>
                </a:lnTo>
                <a:lnTo>
                  <a:pt x="1815760" y="1240527"/>
                </a:lnTo>
                <a:lnTo>
                  <a:pt x="1815760" y="1357313"/>
                </a:lnTo>
                <a:lnTo>
                  <a:pt x="3374955" y="1357313"/>
                </a:lnTo>
              </a:path>
            </a:pathLst>
          </a:custGeom>
          <a:noFill/>
          <a:ln w="19050" cap="flat">
            <a:solidFill>
              <a:schemeClr val="accent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91" name="Freeform: Shape 290">
            <a:extLst>
              <a:ext uri="{FF2B5EF4-FFF2-40B4-BE49-F238E27FC236}">
                <a16:creationId xmlns:a16="http://schemas.microsoft.com/office/drawing/2014/main" id="{285372C4-719B-659E-7FEF-5AB277A4F925}"/>
              </a:ext>
            </a:extLst>
          </p:cNvPr>
          <p:cNvSpPr/>
          <p:nvPr/>
        </p:nvSpPr>
        <p:spPr>
          <a:xfrm>
            <a:off x="1774231" y="3572912"/>
            <a:ext cx="3963765" cy="963477"/>
          </a:xfrm>
          <a:custGeom>
            <a:avLst/>
            <a:gdLst>
              <a:gd name="connsiteX0" fmla="*/ 0 w 3381165"/>
              <a:gd name="connsiteY0" fmla="*/ 0 h 1613334"/>
              <a:gd name="connsiteX1" fmla="*/ 68647 w 3381165"/>
              <a:gd name="connsiteY1" fmla="*/ 0 h 1613334"/>
              <a:gd name="connsiteX2" fmla="*/ 68647 w 3381165"/>
              <a:gd name="connsiteY2" fmla="*/ 37986 h 1613334"/>
              <a:gd name="connsiteX3" fmla="*/ 104365 w 3381165"/>
              <a:gd name="connsiteY3" fmla="*/ 37986 h 1613334"/>
              <a:gd name="connsiteX4" fmla="*/ 104365 w 3381165"/>
              <a:gd name="connsiteY4" fmla="*/ 81782 h 1613334"/>
              <a:gd name="connsiteX5" fmla="*/ 168345 w 3381165"/>
              <a:gd name="connsiteY5" fmla="*/ 81782 h 1613334"/>
              <a:gd name="connsiteX6" fmla="*/ 168345 w 3381165"/>
              <a:gd name="connsiteY6" fmla="*/ 209436 h 1613334"/>
              <a:gd name="connsiteX7" fmla="*/ 196301 w 3381165"/>
              <a:gd name="connsiteY7" fmla="*/ 209436 h 1613334"/>
              <a:gd name="connsiteX8" fmla="*/ 196301 w 3381165"/>
              <a:gd name="connsiteY8" fmla="*/ 291427 h 1613334"/>
              <a:gd name="connsiteX9" fmla="*/ 385448 w 3381165"/>
              <a:gd name="connsiteY9" fmla="*/ 291427 h 1613334"/>
              <a:gd name="connsiteX10" fmla="*/ 385448 w 3381165"/>
              <a:gd name="connsiteY10" fmla="*/ 335223 h 1613334"/>
              <a:gd name="connsiteX11" fmla="*/ 400364 w 3381165"/>
              <a:gd name="connsiteY11" fmla="*/ 335223 h 1613334"/>
              <a:gd name="connsiteX12" fmla="*/ 400364 w 3381165"/>
              <a:gd name="connsiteY12" fmla="*/ 442379 h 1613334"/>
              <a:gd name="connsiteX13" fmla="*/ 427387 w 3381165"/>
              <a:gd name="connsiteY13" fmla="*/ 442379 h 1613334"/>
              <a:gd name="connsiteX14" fmla="*/ 427387 w 3381165"/>
              <a:gd name="connsiteY14" fmla="*/ 548602 h 1613334"/>
              <a:gd name="connsiteX15" fmla="*/ 448504 w 3381165"/>
              <a:gd name="connsiteY15" fmla="*/ 548602 h 1613334"/>
              <a:gd name="connsiteX16" fmla="*/ 448504 w 3381165"/>
              <a:gd name="connsiteY16" fmla="*/ 591464 h 1613334"/>
              <a:gd name="connsiteX17" fmla="*/ 503787 w 3381165"/>
              <a:gd name="connsiteY17" fmla="*/ 591464 h 1613334"/>
              <a:gd name="connsiteX18" fmla="*/ 503787 w 3381165"/>
              <a:gd name="connsiteY18" fmla="*/ 632470 h 1613334"/>
              <a:gd name="connsiteX19" fmla="*/ 534848 w 3381165"/>
              <a:gd name="connsiteY19" fmla="*/ 632470 h 1613334"/>
              <a:gd name="connsiteX20" fmla="*/ 534848 w 3381165"/>
              <a:gd name="connsiteY20" fmla="*/ 718814 h 1613334"/>
              <a:gd name="connsiteX21" fmla="*/ 587026 w 3381165"/>
              <a:gd name="connsiteY21" fmla="*/ 718814 h 1613334"/>
              <a:gd name="connsiteX22" fmla="*/ 587026 w 3381165"/>
              <a:gd name="connsiteY22" fmla="*/ 754847 h 1613334"/>
              <a:gd name="connsiteX23" fmla="*/ 609390 w 3381165"/>
              <a:gd name="connsiteY23" fmla="*/ 754847 h 1613334"/>
              <a:gd name="connsiteX24" fmla="*/ 609390 w 3381165"/>
              <a:gd name="connsiteY24" fmla="*/ 839324 h 1613334"/>
              <a:gd name="connsiteX25" fmla="*/ 659092 w 3381165"/>
              <a:gd name="connsiteY25" fmla="*/ 839324 h 1613334"/>
              <a:gd name="connsiteX26" fmla="*/ 659092 w 3381165"/>
              <a:gd name="connsiteY26" fmla="*/ 887159 h 1613334"/>
              <a:gd name="connsiteX27" fmla="*/ 668407 w 3381165"/>
              <a:gd name="connsiteY27" fmla="*/ 887159 h 1613334"/>
              <a:gd name="connsiteX28" fmla="*/ 668407 w 3381165"/>
              <a:gd name="connsiteY28" fmla="*/ 934364 h 1613334"/>
              <a:gd name="connsiteX29" fmla="*/ 727424 w 3381165"/>
              <a:gd name="connsiteY29" fmla="*/ 934364 h 1613334"/>
              <a:gd name="connsiteX30" fmla="*/ 727424 w 3381165"/>
              <a:gd name="connsiteY30" fmla="*/ 973503 h 1613334"/>
              <a:gd name="connsiteX31" fmla="*/ 797614 w 3381165"/>
              <a:gd name="connsiteY31" fmla="*/ 973503 h 1613334"/>
              <a:gd name="connsiteX32" fmla="*/ 797614 w 3381165"/>
              <a:gd name="connsiteY32" fmla="*/ 1055503 h 1613334"/>
              <a:gd name="connsiteX33" fmla="*/ 864079 w 3381165"/>
              <a:gd name="connsiteY33" fmla="*/ 1055503 h 1613334"/>
              <a:gd name="connsiteX34" fmla="*/ 864079 w 3381165"/>
              <a:gd name="connsiteY34" fmla="*/ 1142467 h 1613334"/>
              <a:gd name="connsiteX35" fmla="*/ 997639 w 3381165"/>
              <a:gd name="connsiteY35" fmla="*/ 1142467 h 1613334"/>
              <a:gd name="connsiteX36" fmla="*/ 997639 w 3381165"/>
              <a:gd name="connsiteY36" fmla="*/ 1180986 h 1613334"/>
              <a:gd name="connsiteX37" fmla="*/ 1005097 w 3381165"/>
              <a:gd name="connsiteY37" fmla="*/ 1180986 h 1613334"/>
              <a:gd name="connsiteX38" fmla="*/ 1005097 w 3381165"/>
              <a:gd name="connsiteY38" fmla="*/ 1225086 h 1613334"/>
              <a:gd name="connsiteX39" fmla="*/ 1013793 w 3381165"/>
              <a:gd name="connsiteY39" fmla="*/ 1225086 h 1613334"/>
              <a:gd name="connsiteX40" fmla="*/ 1013793 w 3381165"/>
              <a:gd name="connsiteY40" fmla="*/ 1236269 h 1613334"/>
              <a:gd name="connsiteX41" fmla="*/ 1013793 w 3381165"/>
              <a:gd name="connsiteY41" fmla="*/ 1271054 h 1613334"/>
              <a:gd name="connsiteX42" fmla="*/ 1070943 w 3381165"/>
              <a:gd name="connsiteY42" fmla="*/ 1271054 h 1613334"/>
              <a:gd name="connsiteX43" fmla="*/ 1070943 w 3381165"/>
              <a:gd name="connsiteY43" fmla="*/ 1317650 h 1613334"/>
              <a:gd name="connsiteX44" fmla="*/ 1093308 w 3381165"/>
              <a:gd name="connsiteY44" fmla="*/ 1317650 h 1613334"/>
              <a:gd name="connsiteX45" fmla="*/ 1093308 w 3381165"/>
              <a:gd name="connsiteY45" fmla="*/ 1356160 h 1613334"/>
              <a:gd name="connsiteX46" fmla="*/ 1144867 w 3381165"/>
              <a:gd name="connsiteY46" fmla="*/ 1356160 h 1613334"/>
              <a:gd name="connsiteX47" fmla="*/ 1144867 w 3381165"/>
              <a:gd name="connsiteY47" fmla="*/ 1394050 h 1613334"/>
              <a:gd name="connsiteX48" fmla="*/ 1156049 w 3381165"/>
              <a:gd name="connsiteY48" fmla="*/ 1394050 h 1613334"/>
              <a:gd name="connsiteX49" fmla="*/ 1156049 w 3381165"/>
              <a:gd name="connsiteY49" fmla="*/ 1440018 h 1613334"/>
              <a:gd name="connsiteX50" fmla="*/ 1803330 w 3381165"/>
              <a:gd name="connsiteY50" fmla="*/ 1440018 h 1613334"/>
              <a:gd name="connsiteX51" fmla="*/ 1803330 w 3381165"/>
              <a:gd name="connsiteY51" fmla="*/ 1484128 h 1613334"/>
              <a:gd name="connsiteX52" fmla="*/ 1823209 w 3381165"/>
              <a:gd name="connsiteY52" fmla="*/ 1484128 h 1613334"/>
              <a:gd name="connsiteX53" fmla="*/ 1823209 w 3381165"/>
              <a:gd name="connsiteY53" fmla="*/ 1522019 h 1613334"/>
              <a:gd name="connsiteX54" fmla="*/ 3341103 w 3381165"/>
              <a:gd name="connsiteY54" fmla="*/ 1522019 h 1613334"/>
              <a:gd name="connsiteX55" fmla="*/ 3341103 w 3381165"/>
              <a:gd name="connsiteY55" fmla="*/ 1613335 h 1613334"/>
              <a:gd name="connsiteX56" fmla="*/ 3381166 w 3381165"/>
              <a:gd name="connsiteY56" fmla="*/ 1613335 h 16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81165" h="1613334">
                <a:moveTo>
                  <a:pt x="0" y="0"/>
                </a:moveTo>
                <a:lnTo>
                  <a:pt x="68647" y="0"/>
                </a:lnTo>
                <a:lnTo>
                  <a:pt x="68647" y="37986"/>
                </a:lnTo>
                <a:lnTo>
                  <a:pt x="104365" y="37986"/>
                </a:lnTo>
                <a:lnTo>
                  <a:pt x="104365" y="81782"/>
                </a:lnTo>
                <a:lnTo>
                  <a:pt x="168345" y="81782"/>
                </a:lnTo>
                <a:lnTo>
                  <a:pt x="168345" y="209436"/>
                </a:lnTo>
                <a:lnTo>
                  <a:pt x="196301" y="209436"/>
                </a:lnTo>
                <a:lnTo>
                  <a:pt x="196301" y="291427"/>
                </a:lnTo>
                <a:lnTo>
                  <a:pt x="385448" y="291427"/>
                </a:lnTo>
                <a:lnTo>
                  <a:pt x="385448" y="335223"/>
                </a:lnTo>
                <a:lnTo>
                  <a:pt x="400364" y="335223"/>
                </a:lnTo>
                <a:lnTo>
                  <a:pt x="400364" y="442379"/>
                </a:lnTo>
                <a:lnTo>
                  <a:pt x="427387" y="442379"/>
                </a:lnTo>
                <a:lnTo>
                  <a:pt x="427387" y="548602"/>
                </a:lnTo>
                <a:lnTo>
                  <a:pt x="448504" y="548602"/>
                </a:lnTo>
                <a:lnTo>
                  <a:pt x="448504" y="591464"/>
                </a:lnTo>
                <a:lnTo>
                  <a:pt x="503787" y="591464"/>
                </a:lnTo>
                <a:lnTo>
                  <a:pt x="503787" y="632470"/>
                </a:lnTo>
                <a:lnTo>
                  <a:pt x="534848" y="632470"/>
                </a:lnTo>
                <a:lnTo>
                  <a:pt x="534848" y="718814"/>
                </a:lnTo>
                <a:lnTo>
                  <a:pt x="587026" y="718814"/>
                </a:lnTo>
                <a:lnTo>
                  <a:pt x="587026" y="754847"/>
                </a:lnTo>
                <a:lnTo>
                  <a:pt x="609390" y="754847"/>
                </a:lnTo>
                <a:lnTo>
                  <a:pt x="609390" y="839324"/>
                </a:lnTo>
                <a:lnTo>
                  <a:pt x="659092" y="839324"/>
                </a:lnTo>
                <a:lnTo>
                  <a:pt x="659092" y="887159"/>
                </a:lnTo>
                <a:lnTo>
                  <a:pt x="668407" y="887159"/>
                </a:lnTo>
                <a:lnTo>
                  <a:pt x="668407" y="934364"/>
                </a:lnTo>
                <a:lnTo>
                  <a:pt x="727424" y="934364"/>
                </a:lnTo>
                <a:lnTo>
                  <a:pt x="727424" y="973503"/>
                </a:lnTo>
                <a:lnTo>
                  <a:pt x="797614" y="973503"/>
                </a:lnTo>
                <a:lnTo>
                  <a:pt x="797614" y="1055503"/>
                </a:lnTo>
                <a:lnTo>
                  <a:pt x="864079" y="1055503"/>
                </a:lnTo>
                <a:lnTo>
                  <a:pt x="864079" y="1142467"/>
                </a:lnTo>
                <a:lnTo>
                  <a:pt x="997639" y="1142467"/>
                </a:lnTo>
                <a:lnTo>
                  <a:pt x="997639" y="1180986"/>
                </a:lnTo>
                <a:lnTo>
                  <a:pt x="1005097" y="1180986"/>
                </a:lnTo>
                <a:lnTo>
                  <a:pt x="1005097" y="1225086"/>
                </a:lnTo>
                <a:lnTo>
                  <a:pt x="1013793" y="1225086"/>
                </a:lnTo>
                <a:lnTo>
                  <a:pt x="1013793" y="1236269"/>
                </a:lnTo>
                <a:lnTo>
                  <a:pt x="1013793" y="1271054"/>
                </a:lnTo>
                <a:lnTo>
                  <a:pt x="1070943" y="1271054"/>
                </a:lnTo>
                <a:lnTo>
                  <a:pt x="1070943" y="1317650"/>
                </a:lnTo>
                <a:lnTo>
                  <a:pt x="1093308" y="1317650"/>
                </a:lnTo>
                <a:lnTo>
                  <a:pt x="1093308" y="1356160"/>
                </a:lnTo>
                <a:lnTo>
                  <a:pt x="1144867" y="1356160"/>
                </a:lnTo>
                <a:lnTo>
                  <a:pt x="1144867" y="1394050"/>
                </a:lnTo>
                <a:lnTo>
                  <a:pt x="1156049" y="1394050"/>
                </a:lnTo>
                <a:lnTo>
                  <a:pt x="1156049" y="1440018"/>
                </a:lnTo>
                <a:lnTo>
                  <a:pt x="1803330" y="1440018"/>
                </a:lnTo>
                <a:lnTo>
                  <a:pt x="1803330" y="1484128"/>
                </a:lnTo>
                <a:lnTo>
                  <a:pt x="1823209" y="1484128"/>
                </a:lnTo>
                <a:lnTo>
                  <a:pt x="1823209" y="1522019"/>
                </a:lnTo>
                <a:lnTo>
                  <a:pt x="3341103" y="1522019"/>
                </a:lnTo>
                <a:lnTo>
                  <a:pt x="3341103" y="1613335"/>
                </a:lnTo>
                <a:lnTo>
                  <a:pt x="3381166" y="1613335"/>
                </a:lnTo>
              </a:path>
            </a:pathLst>
          </a:custGeom>
          <a:noFill/>
          <a:ln w="19050" cap="flat">
            <a:solidFill>
              <a:schemeClr val="accent4"/>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93" name="Freeform: Shape 292">
            <a:extLst>
              <a:ext uri="{FF2B5EF4-FFF2-40B4-BE49-F238E27FC236}">
                <a16:creationId xmlns:a16="http://schemas.microsoft.com/office/drawing/2014/main" id="{067E7261-75C4-B6E1-9CFE-4F31C67CB36D}"/>
              </a:ext>
            </a:extLst>
          </p:cNvPr>
          <p:cNvSpPr/>
          <p:nvPr/>
        </p:nvSpPr>
        <p:spPr>
          <a:xfrm>
            <a:off x="4548458" y="4357837"/>
            <a:ext cx="46108" cy="46108"/>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94" name="Freeform: Shape 293">
            <a:extLst>
              <a:ext uri="{FF2B5EF4-FFF2-40B4-BE49-F238E27FC236}">
                <a16:creationId xmlns:a16="http://schemas.microsoft.com/office/drawing/2014/main" id="{93D55D76-69C5-4004-916E-6C4AC6235864}"/>
              </a:ext>
            </a:extLst>
          </p:cNvPr>
          <p:cNvSpPr/>
          <p:nvPr/>
        </p:nvSpPr>
        <p:spPr>
          <a:xfrm>
            <a:off x="4548458" y="4458763"/>
            <a:ext cx="46108" cy="46108"/>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95" name="Freeform: Shape 294">
            <a:extLst>
              <a:ext uri="{FF2B5EF4-FFF2-40B4-BE49-F238E27FC236}">
                <a16:creationId xmlns:a16="http://schemas.microsoft.com/office/drawing/2014/main" id="{65C53C08-C503-B213-6897-6487CDA32FFB}"/>
              </a:ext>
            </a:extLst>
          </p:cNvPr>
          <p:cNvSpPr/>
          <p:nvPr/>
        </p:nvSpPr>
        <p:spPr>
          <a:xfrm>
            <a:off x="5480605" y="4458763"/>
            <a:ext cx="46108" cy="46108"/>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96" name="Freeform: Shape 295">
            <a:extLst>
              <a:ext uri="{FF2B5EF4-FFF2-40B4-BE49-F238E27FC236}">
                <a16:creationId xmlns:a16="http://schemas.microsoft.com/office/drawing/2014/main" id="{85FFAFA1-9D8D-DBBC-4FCA-D7B3EBF2E0B1}"/>
              </a:ext>
            </a:extLst>
          </p:cNvPr>
          <p:cNvSpPr/>
          <p:nvPr/>
        </p:nvSpPr>
        <p:spPr>
          <a:xfrm>
            <a:off x="5717273" y="4511419"/>
            <a:ext cx="46108" cy="46108"/>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97" name="Freeform: Shape 296">
            <a:extLst>
              <a:ext uri="{FF2B5EF4-FFF2-40B4-BE49-F238E27FC236}">
                <a16:creationId xmlns:a16="http://schemas.microsoft.com/office/drawing/2014/main" id="{8F5A014E-3A26-2E31-5B10-8CB53335C81E}"/>
              </a:ext>
            </a:extLst>
          </p:cNvPr>
          <p:cNvSpPr/>
          <p:nvPr/>
        </p:nvSpPr>
        <p:spPr>
          <a:xfrm>
            <a:off x="5480605" y="4357837"/>
            <a:ext cx="46108" cy="46108"/>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20" name="Freeform: Shape 419">
            <a:extLst>
              <a:ext uri="{FF2B5EF4-FFF2-40B4-BE49-F238E27FC236}">
                <a16:creationId xmlns:a16="http://schemas.microsoft.com/office/drawing/2014/main" id="{780A443F-DC30-9617-E63A-DA78172C7B62}"/>
              </a:ext>
            </a:extLst>
          </p:cNvPr>
          <p:cNvSpPr/>
          <p:nvPr/>
        </p:nvSpPr>
        <p:spPr>
          <a:xfrm>
            <a:off x="5706433" y="4356478"/>
            <a:ext cx="46108" cy="46108"/>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21" name="Freeform: Shape 420">
            <a:extLst>
              <a:ext uri="{FF2B5EF4-FFF2-40B4-BE49-F238E27FC236}">
                <a16:creationId xmlns:a16="http://schemas.microsoft.com/office/drawing/2014/main" id="{4644F7FD-8574-F786-56E1-25A3B28B370D}"/>
              </a:ext>
            </a:extLst>
          </p:cNvPr>
          <p:cNvSpPr/>
          <p:nvPr/>
        </p:nvSpPr>
        <p:spPr>
          <a:xfrm>
            <a:off x="1959366" y="3677410"/>
            <a:ext cx="46108" cy="46108"/>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22" name="Freeform: Shape 421">
            <a:extLst>
              <a:ext uri="{FF2B5EF4-FFF2-40B4-BE49-F238E27FC236}">
                <a16:creationId xmlns:a16="http://schemas.microsoft.com/office/drawing/2014/main" id="{A8584060-D508-7A9D-6A4D-96B9D9F21C19}"/>
              </a:ext>
            </a:extLst>
          </p:cNvPr>
          <p:cNvSpPr/>
          <p:nvPr/>
        </p:nvSpPr>
        <p:spPr>
          <a:xfrm>
            <a:off x="1960497" y="3670403"/>
            <a:ext cx="46108" cy="46108"/>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424" name="TextBox 423">
            <a:extLst>
              <a:ext uri="{FF2B5EF4-FFF2-40B4-BE49-F238E27FC236}">
                <a16:creationId xmlns:a16="http://schemas.microsoft.com/office/drawing/2014/main" id="{12FDAFD9-F0FA-AA51-3040-E627C96AB888}"/>
              </a:ext>
            </a:extLst>
          </p:cNvPr>
          <p:cNvSpPr txBox="1"/>
          <p:nvPr/>
        </p:nvSpPr>
        <p:spPr>
          <a:xfrm rot="16200000">
            <a:off x="-1416" y="3843706"/>
            <a:ext cx="1358768" cy="459945"/>
          </a:xfrm>
          <a:prstGeom prst="round2SameRect">
            <a:avLst/>
          </a:prstGeom>
          <a:solidFill>
            <a:schemeClr val="accent2"/>
          </a:solidFill>
        </p:spPr>
        <p:txBody>
          <a:bodyPr wrap="none" lIns="6096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Biliary tract</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cancer </a:t>
            </a:r>
          </a:p>
        </p:txBody>
      </p:sp>
      <p:grpSp>
        <p:nvGrpSpPr>
          <p:cNvPr id="775" name="Group 774">
            <a:extLst>
              <a:ext uri="{FF2B5EF4-FFF2-40B4-BE49-F238E27FC236}">
                <a16:creationId xmlns:a16="http://schemas.microsoft.com/office/drawing/2014/main" id="{11966D6A-1BBB-A907-8BA9-6B08C36601D0}"/>
              </a:ext>
            </a:extLst>
          </p:cNvPr>
          <p:cNvGrpSpPr/>
          <p:nvPr/>
        </p:nvGrpSpPr>
        <p:grpSpPr>
          <a:xfrm>
            <a:off x="446043" y="1086402"/>
            <a:ext cx="5665936" cy="2154047"/>
            <a:chOff x="334532" y="814801"/>
            <a:chExt cx="4249452" cy="1615535"/>
          </a:xfrm>
        </p:grpSpPr>
        <p:grpSp>
          <p:nvGrpSpPr>
            <p:cNvPr id="774" name="Group 773">
              <a:extLst>
                <a:ext uri="{FF2B5EF4-FFF2-40B4-BE49-F238E27FC236}">
                  <a16:creationId xmlns:a16="http://schemas.microsoft.com/office/drawing/2014/main" id="{80444C0D-72E6-524E-F9F2-CF5BA320EE3E}"/>
                </a:ext>
              </a:extLst>
            </p:cNvPr>
            <p:cNvGrpSpPr/>
            <p:nvPr/>
          </p:nvGrpSpPr>
          <p:grpSpPr>
            <a:xfrm>
              <a:off x="334532" y="2133528"/>
              <a:ext cx="4091584" cy="296808"/>
              <a:chOff x="334532" y="2133528"/>
              <a:chExt cx="4091584" cy="296808"/>
            </a:xfrm>
          </p:grpSpPr>
          <p:sp>
            <p:nvSpPr>
              <p:cNvPr id="348" name="TextBox 347">
                <a:extLst>
                  <a:ext uri="{FF2B5EF4-FFF2-40B4-BE49-F238E27FC236}">
                    <a16:creationId xmlns:a16="http://schemas.microsoft.com/office/drawing/2014/main" id="{FEED2676-4CD8-5EAF-2959-97969A37E183}"/>
                  </a:ext>
                </a:extLst>
              </p:cNvPr>
              <p:cNvSpPr txBox="1"/>
              <p:nvPr/>
            </p:nvSpPr>
            <p:spPr>
              <a:xfrm>
                <a:off x="1217117" y="2133528"/>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16</a:t>
                </a:r>
              </a:p>
            </p:txBody>
          </p:sp>
          <p:sp>
            <p:nvSpPr>
              <p:cNvPr id="349" name="TextBox 348">
                <a:extLst>
                  <a:ext uri="{FF2B5EF4-FFF2-40B4-BE49-F238E27FC236}">
                    <a16:creationId xmlns:a16="http://schemas.microsoft.com/office/drawing/2014/main" id="{72871BBF-E709-C052-FFBB-3D694F1B021E}"/>
                  </a:ext>
                </a:extLst>
              </p:cNvPr>
              <p:cNvSpPr txBox="1"/>
              <p:nvPr/>
            </p:nvSpPr>
            <p:spPr>
              <a:xfrm>
                <a:off x="1595662" y="2133528"/>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12</a:t>
                </a:r>
              </a:p>
            </p:txBody>
          </p:sp>
          <p:sp>
            <p:nvSpPr>
              <p:cNvPr id="350" name="TextBox 349">
                <a:extLst>
                  <a:ext uri="{FF2B5EF4-FFF2-40B4-BE49-F238E27FC236}">
                    <a16:creationId xmlns:a16="http://schemas.microsoft.com/office/drawing/2014/main" id="{A6DD090B-5DCE-BBFE-BDCD-42B9753712CD}"/>
                  </a:ext>
                </a:extLst>
              </p:cNvPr>
              <p:cNvSpPr txBox="1"/>
              <p:nvPr/>
            </p:nvSpPr>
            <p:spPr>
              <a:xfrm>
                <a:off x="1974207" y="2133528"/>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351" name="TextBox 350">
                <a:extLst>
                  <a:ext uri="{FF2B5EF4-FFF2-40B4-BE49-F238E27FC236}">
                    <a16:creationId xmlns:a16="http://schemas.microsoft.com/office/drawing/2014/main" id="{C120AF7A-3741-16A3-F0B1-6D9FDC305016}"/>
                  </a:ext>
                </a:extLst>
              </p:cNvPr>
              <p:cNvSpPr txBox="1"/>
              <p:nvPr/>
            </p:nvSpPr>
            <p:spPr>
              <a:xfrm>
                <a:off x="2352752" y="2133528"/>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6</a:t>
                </a:r>
              </a:p>
            </p:txBody>
          </p:sp>
          <p:sp>
            <p:nvSpPr>
              <p:cNvPr id="352" name="TextBox 351">
                <a:extLst>
                  <a:ext uri="{FF2B5EF4-FFF2-40B4-BE49-F238E27FC236}">
                    <a16:creationId xmlns:a16="http://schemas.microsoft.com/office/drawing/2014/main" id="{3A9ACBC1-6A94-4355-E2A1-6FA556FC2799}"/>
                  </a:ext>
                </a:extLst>
              </p:cNvPr>
              <p:cNvSpPr txBox="1"/>
              <p:nvPr/>
            </p:nvSpPr>
            <p:spPr>
              <a:xfrm>
                <a:off x="2731297" y="2133528"/>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a:t>
                </a:r>
              </a:p>
            </p:txBody>
          </p:sp>
          <p:sp>
            <p:nvSpPr>
              <p:cNvPr id="353" name="TextBox 352">
                <a:extLst>
                  <a:ext uri="{FF2B5EF4-FFF2-40B4-BE49-F238E27FC236}">
                    <a16:creationId xmlns:a16="http://schemas.microsoft.com/office/drawing/2014/main" id="{1D3C2051-2A82-656D-CE71-E7282166DFCF}"/>
                  </a:ext>
                </a:extLst>
              </p:cNvPr>
              <p:cNvSpPr txBox="1"/>
              <p:nvPr/>
            </p:nvSpPr>
            <p:spPr>
              <a:xfrm>
                <a:off x="3109842" y="2133528"/>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354" name="TextBox 353">
                <a:extLst>
                  <a:ext uri="{FF2B5EF4-FFF2-40B4-BE49-F238E27FC236}">
                    <a16:creationId xmlns:a16="http://schemas.microsoft.com/office/drawing/2014/main" id="{882E26A3-4D6B-B64F-49E0-D4809BEE2EF3}"/>
                  </a:ext>
                </a:extLst>
              </p:cNvPr>
              <p:cNvSpPr txBox="1"/>
              <p:nvPr/>
            </p:nvSpPr>
            <p:spPr>
              <a:xfrm>
                <a:off x="3488387" y="2133528"/>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355" name="TextBox 354">
                <a:extLst>
                  <a:ext uri="{FF2B5EF4-FFF2-40B4-BE49-F238E27FC236}">
                    <a16:creationId xmlns:a16="http://schemas.microsoft.com/office/drawing/2014/main" id="{3A3326B8-625A-70BB-AB96-7630A260E76C}"/>
                  </a:ext>
                </a:extLst>
              </p:cNvPr>
              <p:cNvSpPr txBox="1"/>
              <p:nvPr/>
            </p:nvSpPr>
            <p:spPr>
              <a:xfrm>
                <a:off x="334532" y="2133528"/>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Bladder cancer: IHC 3+</a:t>
                </a:r>
              </a:p>
            </p:txBody>
          </p:sp>
          <p:sp>
            <p:nvSpPr>
              <p:cNvPr id="357" name="TextBox 356">
                <a:extLst>
                  <a:ext uri="{FF2B5EF4-FFF2-40B4-BE49-F238E27FC236}">
                    <a16:creationId xmlns:a16="http://schemas.microsoft.com/office/drawing/2014/main" id="{30BEB543-0C59-39D7-6094-4C726591EE59}"/>
                  </a:ext>
                </a:extLst>
              </p:cNvPr>
              <p:cNvSpPr txBox="1"/>
              <p:nvPr/>
            </p:nvSpPr>
            <p:spPr>
              <a:xfrm>
                <a:off x="1217117" y="2329001"/>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41</a:t>
                </a:r>
              </a:p>
            </p:txBody>
          </p:sp>
          <p:sp>
            <p:nvSpPr>
              <p:cNvPr id="358" name="TextBox 357">
                <a:extLst>
                  <a:ext uri="{FF2B5EF4-FFF2-40B4-BE49-F238E27FC236}">
                    <a16:creationId xmlns:a16="http://schemas.microsoft.com/office/drawing/2014/main" id="{11EE7FF9-86DA-64E7-FBC4-9831B3EE69DA}"/>
                  </a:ext>
                </a:extLst>
              </p:cNvPr>
              <p:cNvSpPr txBox="1"/>
              <p:nvPr/>
            </p:nvSpPr>
            <p:spPr>
              <a:xfrm>
                <a:off x="1595662" y="2329001"/>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29</a:t>
                </a:r>
              </a:p>
            </p:txBody>
          </p:sp>
          <p:sp>
            <p:nvSpPr>
              <p:cNvPr id="359" name="TextBox 358">
                <a:extLst>
                  <a:ext uri="{FF2B5EF4-FFF2-40B4-BE49-F238E27FC236}">
                    <a16:creationId xmlns:a16="http://schemas.microsoft.com/office/drawing/2014/main" id="{8E663728-7E8C-6674-96E6-EE7BBD462710}"/>
                  </a:ext>
                </a:extLst>
              </p:cNvPr>
              <p:cNvSpPr txBox="1"/>
              <p:nvPr/>
            </p:nvSpPr>
            <p:spPr>
              <a:xfrm>
                <a:off x="1974207" y="2329001"/>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23</a:t>
                </a:r>
              </a:p>
            </p:txBody>
          </p:sp>
          <p:sp>
            <p:nvSpPr>
              <p:cNvPr id="360" name="TextBox 359">
                <a:extLst>
                  <a:ext uri="{FF2B5EF4-FFF2-40B4-BE49-F238E27FC236}">
                    <a16:creationId xmlns:a16="http://schemas.microsoft.com/office/drawing/2014/main" id="{BCC3521C-0D08-7A9A-88EE-52000C323116}"/>
                  </a:ext>
                </a:extLst>
              </p:cNvPr>
              <p:cNvSpPr txBox="1"/>
              <p:nvPr/>
            </p:nvSpPr>
            <p:spPr>
              <a:xfrm>
                <a:off x="2352752" y="2329001"/>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14</a:t>
                </a:r>
              </a:p>
            </p:txBody>
          </p:sp>
          <p:sp>
            <p:nvSpPr>
              <p:cNvPr id="361" name="TextBox 360">
                <a:extLst>
                  <a:ext uri="{FF2B5EF4-FFF2-40B4-BE49-F238E27FC236}">
                    <a16:creationId xmlns:a16="http://schemas.microsoft.com/office/drawing/2014/main" id="{7494E5DE-4152-5FD8-1E8C-576542BAB328}"/>
                  </a:ext>
                </a:extLst>
              </p:cNvPr>
              <p:cNvSpPr txBox="1"/>
              <p:nvPr/>
            </p:nvSpPr>
            <p:spPr>
              <a:xfrm>
                <a:off x="2731297" y="2329001"/>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362" name="TextBox 361">
                <a:extLst>
                  <a:ext uri="{FF2B5EF4-FFF2-40B4-BE49-F238E27FC236}">
                    <a16:creationId xmlns:a16="http://schemas.microsoft.com/office/drawing/2014/main" id="{1B7872EF-3F6B-D3FF-BA41-4B64E0467BF3}"/>
                  </a:ext>
                </a:extLst>
              </p:cNvPr>
              <p:cNvSpPr txBox="1"/>
              <p:nvPr/>
            </p:nvSpPr>
            <p:spPr>
              <a:xfrm>
                <a:off x="3109842" y="2329001"/>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5</a:t>
                </a:r>
              </a:p>
            </p:txBody>
          </p:sp>
          <p:sp>
            <p:nvSpPr>
              <p:cNvPr id="363" name="TextBox 362">
                <a:extLst>
                  <a:ext uri="{FF2B5EF4-FFF2-40B4-BE49-F238E27FC236}">
                    <a16:creationId xmlns:a16="http://schemas.microsoft.com/office/drawing/2014/main" id="{431640D2-7CBC-5F92-A03F-FF41892494C1}"/>
                  </a:ext>
                </a:extLst>
              </p:cNvPr>
              <p:cNvSpPr txBox="1"/>
              <p:nvPr/>
            </p:nvSpPr>
            <p:spPr>
              <a:xfrm>
                <a:off x="3488387" y="2329001"/>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a:t>
                </a:r>
              </a:p>
            </p:txBody>
          </p:sp>
          <p:sp>
            <p:nvSpPr>
              <p:cNvPr id="364" name="TextBox 363">
                <a:extLst>
                  <a:ext uri="{FF2B5EF4-FFF2-40B4-BE49-F238E27FC236}">
                    <a16:creationId xmlns:a16="http://schemas.microsoft.com/office/drawing/2014/main" id="{5837AD5C-00BE-3CCD-ACA5-43E2388C537A}"/>
                  </a:ext>
                </a:extLst>
              </p:cNvPr>
              <p:cNvSpPr txBox="1"/>
              <p:nvPr/>
            </p:nvSpPr>
            <p:spPr>
              <a:xfrm>
                <a:off x="3866933" y="2329001"/>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365" name="TextBox 364">
                <a:extLst>
                  <a:ext uri="{FF2B5EF4-FFF2-40B4-BE49-F238E27FC236}">
                    <a16:creationId xmlns:a16="http://schemas.microsoft.com/office/drawing/2014/main" id="{F95B810F-73F1-F192-0E90-0ECE1AE54350}"/>
                  </a:ext>
                </a:extLst>
              </p:cNvPr>
              <p:cNvSpPr txBox="1"/>
              <p:nvPr/>
            </p:nvSpPr>
            <p:spPr>
              <a:xfrm>
                <a:off x="4245478" y="2329001"/>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366" name="TextBox 365">
                <a:extLst>
                  <a:ext uri="{FF2B5EF4-FFF2-40B4-BE49-F238E27FC236}">
                    <a16:creationId xmlns:a16="http://schemas.microsoft.com/office/drawing/2014/main" id="{085466DD-DDF3-0018-F47C-EF9453374276}"/>
                  </a:ext>
                </a:extLst>
              </p:cNvPr>
              <p:cNvSpPr txBox="1"/>
              <p:nvPr/>
            </p:nvSpPr>
            <p:spPr>
              <a:xfrm>
                <a:off x="334532" y="2329001"/>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Bladder cancer: Total</a:t>
                </a:r>
              </a:p>
            </p:txBody>
          </p:sp>
          <p:sp>
            <p:nvSpPr>
              <p:cNvPr id="368" name="TextBox 367">
                <a:extLst>
                  <a:ext uri="{FF2B5EF4-FFF2-40B4-BE49-F238E27FC236}">
                    <a16:creationId xmlns:a16="http://schemas.microsoft.com/office/drawing/2014/main" id="{35A0CC1B-E2DC-6B08-8620-8CFD8140EFE1}"/>
                  </a:ext>
                </a:extLst>
              </p:cNvPr>
              <p:cNvSpPr txBox="1"/>
              <p:nvPr/>
            </p:nvSpPr>
            <p:spPr>
              <a:xfrm>
                <a:off x="1217117" y="2231265"/>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20</a:t>
                </a:r>
              </a:p>
            </p:txBody>
          </p:sp>
          <p:sp>
            <p:nvSpPr>
              <p:cNvPr id="369" name="TextBox 368">
                <a:extLst>
                  <a:ext uri="{FF2B5EF4-FFF2-40B4-BE49-F238E27FC236}">
                    <a16:creationId xmlns:a16="http://schemas.microsoft.com/office/drawing/2014/main" id="{69C6D1DA-BE58-0349-D78C-F5899B162842}"/>
                  </a:ext>
                </a:extLst>
              </p:cNvPr>
              <p:cNvSpPr txBox="1"/>
              <p:nvPr/>
            </p:nvSpPr>
            <p:spPr>
              <a:xfrm>
                <a:off x="1595662" y="2231265"/>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14</a:t>
                </a:r>
              </a:p>
            </p:txBody>
          </p:sp>
          <p:sp>
            <p:nvSpPr>
              <p:cNvPr id="370" name="TextBox 369">
                <a:extLst>
                  <a:ext uri="{FF2B5EF4-FFF2-40B4-BE49-F238E27FC236}">
                    <a16:creationId xmlns:a16="http://schemas.microsoft.com/office/drawing/2014/main" id="{74814571-3ACE-EC2E-BB30-C51951C3D2C9}"/>
                  </a:ext>
                </a:extLst>
              </p:cNvPr>
              <p:cNvSpPr txBox="1"/>
              <p:nvPr/>
            </p:nvSpPr>
            <p:spPr>
              <a:xfrm>
                <a:off x="1974207" y="2231265"/>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13</a:t>
                </a:r>
              </a:p>
            </p:txBody>
          </p:sp>
          <p:sp>
            <p:nvSpPr>
              <p:cNvPr id="371" name="TextBox 370">
                <a:extLst>
                  <a:ext uri="{FF2B5EF4-FFF2-40B4-BE49-F238E27FC236}">
                    <a16:creationId xmlns:a16="http://schemas.microsoft.com/office/drawing/2014/main" id="{0183A36A-AC1B-E2D7-9E22-89FA2BD41737}"/>
                  </a:ext>
                </a:extLst>
              </p:cNvPr>
              <p:cNvSpPr txBox="1"/>
              <p:nvPr/>
            </p:nvSpPr>
            <p:spPr>
              <a:xfrm>
                <a:off x="2352752" y="2231265"/>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372" name="TextBox 371">
                <a:extLst>
                  <a:ext uri="{FF2B5EF4-FFF2-40B4-BE49-F238E27FC236}">
                    <a16:creationId xmlns:a16="http://schemas.microsoft.com/office/drawing/2014/main" id="{B647423E-218C-B81B-E2E6-02886B44D63D}"/>
                  </a:ext>
                </a:extLst>
              </p:cNvPr>
              <p:cNvSpPr txBox="1"/>
              <p:nvPr/>
            </p:nvSpPr>
            <p:spPr>
              <a:xfrm>
                <a:off x="2731297" y="2231265"/>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5</a:t>
                </a:r>
              </a:p>
            </p:txBody>
          </p:sp>
          <p:sp>
            <p:nvSpPr>
              <p:cNvPr id="373" name="TextBox 372">
                <a:extLst>
                  <a:ext uri="{FF2B5EF4-FFF2-40B4-BE49-F238E27FC236}">
                    <a16:creationId xmlns:a16="http://schemas.microsoft.com/office/drawing/2014/main" id="{42234729-BEC1-D706-2C30-753E13325402}"/>
                  </a:ext>
                </a:extLst>
              </p:cNvPr>
              <p:cNvSpPr txBox="1"/>
              <p:nvPr/>
            </p:nvSpPr>
            <p:spPr>
              <a:xfrm>
                <a:off x="334532" y="2231265"/>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Bladder cancer: IHC 2+</a:t>
                </a:r>
              </a:p>
            </p:txBody>
          </p:sp>
          <p:sp>
            <p:nvSpPr>
              <p:cNvPr id="374" name="TextBox 373">
                <a:extLst>
                  <a:ext uri="{FF2B5EF4-FFF2-40B4-BE49-F238E27FC236}">
                    <a16:creationId xmlns:a16="http://schemas.microsoft.com/office/drawing/2014/main" id="{EA699F1C-A5A7-D913-4B03-0C776FBD34C8}"/>
                  </a:ext>
                </a:extLst>
              </p:cNvPr>
              <p:cNvSpPr txBox="1"/>
              <p:nvPr/>
            </p:nvSpPr>
            <p:spPr>
              <a:xfrm>
                <a:off x="3109842" y="2231265"/>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a:t>
                </a:r>
              </a:p>
            </p:txBody>
          </p:sp>
          <p:sp>
            <p:nvSpPr>
              <p:cNvPr id="375" name="TextBox 374">
                <a:extLst>
                  <a:ext uri="{FF2B5EF4-FFF2-40B4-BE49-F238E27FC236}">
                    <a16:creationId xmlns:a16="http://schemas.microsoft.com/office/drawing/2014/main" id="{198174F8-DB22-7582-160E-E276F936A215}"/>
                  </a:ext>
                </a:extLst>
              </p:cNvPr>
              <p:cNvSpPr txBox="1"/>
              <p:nvPr/>
            </p:nvSpPr>
            <p:spPr>
              <a:xfrm>
                <a:off x="3488387" y="2231265"/>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a:t>
                </a:r>
              </a:p>
            </p:txBody>
          </p:sp>
          <p:sp>
            <p:nvSpPr>
              <p:cNvPr id="376" name="TextBox 375">
                <a:extLst>
                  <a:ext uri="{FF2B5EF4-FFF2-40B4-BE49-F238E27FC236}">
                    <a16:creationId xmlns:a16="http://schemas.microsoft.com/office/drawing/2014/main" id="{AFEBEF65-DB9B-0434-B1AF-7DE55F94D100}"/>
                  </a:ext>
                </a:extLst>
              </p:cNvPr>
              <p:cNvSpPr txBox="1"/>
              <p:nvPr/>
            </p:nvSpPr>
            <p:spPr>
              <a:xfrm>
                <a:off x="3866933" y="2231265"/>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377" name="TextBox 376">
                <a:extLst>
                  <a:ext uri="{FF2B5EF4-FFF2-40B4-BE49-F238E27FC236}">
                    <a16:creationId xmlns:a16="http://schemas.microsoft.com/office/drawing/2014/main" id="{6646230A-C98F-2E8A-8AAF-5DE8FBA01F03}"/>
                  </a:ext>
                </a:extLst>
              </p:cNvPr>
              <p:cNvSpPr txBox="1"/>
              <p:nvPr/>
            </p:nvSpPr>
            <p:spPr>
              <a:xfrm>
                <a:off x="4245478" y="2231265"/>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grpSp>
        <p:grpSp>
          <p:nvGrpSpPr>
            <p:cNvPr id="773" name="Group 772">
              <a:extLst>
                <a:ext uri="{FF2B5EF4-FFF2-40B4-BE49-F238E27FC236}">
                  <a16:creationId xmlns:a16="http://schemas.microsoft.com/office/drawing/2014/main" id="{C8662280-D4FD-822B-DC0C-32274F30D1FF}"/>
                </a:ext>
              </a:extLst>
            </p:cNvPr>
            <p:cNvGrpSpPr/>
            <p:nvPr/>
          </p:nvGrpSpPr>
          <p:grpSpPr>
            <a:xfrm>
              <a:off x="3401853" y="814801"/>
              <a:ext cx="1182131" cy="345902"/>
              <a:chOff x="3385954" y="879663"/>
              <a:chExt cx="1182131" cy="345902"/>
            </a:xfrm>
          </p:grpSpPr>
          <p:sp>
            <p:nvSpPr>
              <p:cNvPr id="388" name="TextBox 387">
                <a:extLst>
                  <a:ext uri="{FF2B5EF4-FFF2-40B4-BE49-F238E27FC236}">
                    <a16:creationId xmlns:a16="http://schemas.microsoft.com/office/drawing/2014/main" id="{65845BFB-26FA-30D1-293E-219C9EED8766}"/>
                  </a:ext>
                </a:extLst>
              </p:cNvPr>
              <p:cNvSpPr txBox="1"/>
              <p:nvPr/>
            </p:nvSpPr>
            <p:spPr>
              <a:xfrm>
                <a:off x="3385954" y="966471"/>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Bladder cancer: IHC 3+ </a:t>
                </a:r>
                <a:r>
                  <a:rPr kumimoji="0" lang="en-GB" sz="667" b="1" i="0" u="none" strike="noStrike" kern="1200" cap="none" spc="0" normalizeH="0" baseline="0" noProof="0">
                    <a:ln>
                      <a:noFill/>
                    </a:ln>
                    <a:solidFill>
                      <a:srgbClr val="3F4444"/>
                    </a:solidFill>
                    <a:effectLst/>
                    <a:uLnTx/>
                    <a:uFillTx/>
                    <a:latin typeface="Arial"/>
                    <a:ea typeface="+mn-ea"/>
                    <a:cs typeface="+mn-cs"/>
                  </a:rPr>
                  <a:t>7.4</a:t>
                </a:r>
                <a:r>
                  <a:rPr kumimoji="0" lang="en-GB" sz="667" b="0" i="0" u="none" strike="noStrike" kern="1200" cap="none" spc="0" normalizeH="0" baseline="0" noProof="0">
                    <a:ln>
                      <a:noFill/>
                    </a:ln>
                    <a:solidFill>
                      <a:srgbClr val="3F4444"/>
                    </a:solidFill>
                    <a:effectLst/>
                    <a:uLnTx/>
                    <a:uFillTx/>
                    <a:latin typeface="Arial"/>
                    <a:ea typeface="+mn-ea"/>
                    <a:cs typeface="+mn-cs"/>
                  </a:rPr>
                  <a:t> (3.0-11.9)</a:t>
                </a:r>
              </a:p>
            </p:txBody>
          </p:sp>
          <p:sp>
            <p:nvSpPr>
              <p:cNvPr id="389" name="TextBox 388">
                <a:extLst>
                  <a:ext uri="{FF2B5EF4-FFF2-40B4-BE49-F238E27FC236}">
                    <a16:creationId xmlns:a16="http://schemas.microsoft.com/office/drawing/2014/main" id="{94F4257E-78BF-CFCB-9BD0-530E6DC5CB41}"/>
                  </a:ext>
                </a:extLst>
              </p:cNvPr>
              <p:cNvSpPr txBox="1"/>
              <p:nvPr/>
            </p:nvSpPr>
            <p:spPr>
              <a:xfrm>
                <a:off x="3385954" y="1055017"/>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Bladder cancer: IHC 2+ </a:t>
                </a:r>
                <a:r>
                  <a:rPr kumimoji="0" lang="en-GB" sz="667" b="1" i="0" u="none" strike="noStrike" kern="1200" cap="none" spc="0" normalizeH="0" baseline="0" noProof="0">
                    <a:ln>
                      <a:noFill/>
                    </a:ln>
                    <a:solidFill>
                      <a:srgbClr val="3F4444"/>
                    </a:solidFill>
                    <a:effectLst/>
                    <a:uLnTx/>
                    <a:uFillTx/>
                    <a:latin typeface="Arial"/>
                    <a:ea typeface="+mn-ea"/>
                    <a:cs typeface="+mn-cs"/>
                  </a:rPr>
                  <a:t>7.8</a:t>
                </a:r>
                <a:r>
                  <a:rPr kumimoji="0" lang="en-GB" sz="667" b="0" i="0" u="none" strike="noStrike" kern="1200" cap="none" spc="0" normalizeH="0" baseline="0" noProof="0">
                    <a:ln>
                      <a:noFill/>
                    </a:ln>
                    <a:solidFill>
                      <a:srgbClr val="3F4444"/>
                    </a:solidFill>
                    <a:effectLst/>
                    <a:uLnTx/>
                    <a:uFillTx/>
                    <a:latin typeface="Arial"/>
                    <a:ea typeface="+mn-ea"/>
                    <a:cs typeface="+mn-cs"/>
                  </a:rPr>
                  <a:t> (2.6-11.6)</a:t>
                </a:r>
              </a:p>
            </p:txBody>
          </p:sp>
          <p:sp>
            <p:nvSpPr>
              <p:cNvPr id="390" name="TextBox 389">
                <a:extLst>
                  <a:ext uri="{FF2B5EF4-FFF2-40B4-BE49-F238E27FC236}">
                    <a16:creationId xmlns:a16="http://schemas.microsoft.com/office/drawing/2014/main" id="{4C4E3FA6-CF76-9722-7160-7A01D254F16D}"/>
                  </a:ext>
                </a:extLst>
              </p:cNvPr>
              <p:cNvSpPr txBox="1"/>
              <p:nvPr/>
            </p:nvSpPr>
            <p:spPr>
              <a:xfrm>
                <a:off x="3385954" y="1143564"/>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Bladder cancer: Total </a:t>
                </a:r>
                <a:r>
                  <a:rPr kumimoji="0" lang="en-GB" sz="667" b="1" i="0" u="none" strike="noStrike" kern="1200" cap="none" spc="0" normalizeH="0" baseline="0" noProof="0">
                    <a:ln>
                      <a:noFill/>
                    </a:ln>
                    <a:solidFill>
                      <a:srgbClr val="3F4444"/>
                    </a:solidFill>
                    <a:effectLst/>
                    <a:uLnTx/>
                    <a:uFillTx/>
                    <a:latin typeface="Arial"/>
                    <a:ea typeface="+mn-ea"/>
                    <a:cs typeface="+mn-cs"/>
                  </a:rPr>
                  <a:t>7.0</a:t>
                </a:r>
                <a:r>
                  <a:rPr kumimoji="0" lang="en-GB" sz="667" b="0" i="0" u="none" strike="noStrike" kern="1200" cap="none" spc="0" normalizeH="0" baseline="0" noProof="0">
                    <a:ln>
                      <a:noFill/>
                    </a:ln>
                    <a:solidFill>
                      <a:srgbClr val="3F4444"/>
                    </a:solidFill>
                    <a:effectLst/>
                    <a:uLnTx/>
                    <a:uFillTx/>
                    <a:latin typeface="Arial"/>
                    <a:ea typeface="+mn-ea"/>
                    <a:cs typeface="+mn-cs"/>
                  </a:rPr>
                  <a:t> (4.2-9.7)</a:t>
                </a:r>
              </a:p>
            </p:txBody>
          </p:sp>
          <p:sp>
            <p:nvSpPr>
              <p:cNvPr id="400" name="TextBox 399">
                <a:extLst>
                  <a:ext uri="{FF2B5EF4-FFF2-40B4-BE49-F238E27FC236}">
                    <a16:creationId xmlns:a16="http://schemas.microsoft.com/office/drawing/2014/main" id="{CD1C5F2B-BBC4-196B-2DD0-D0EAACB44932}"/>
                  </a:ext>
                </a:extLst>
              </p:cNvPr>
              <p:cNvSpPr txBox="1"/>
              <p:nvPr/>
            </p:nvSpPr>
            <p:spPr>
              <a:xfrm>
                <a:off x="3390008" y="879663"/>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PFS in months (95% CI)</a:t>
                </a:r>
              </a:p>
            </p:txBody>
          </p:sp>
        </p:grpSp>
        <p:grpSp>
          <p:nvGrpSpPr>
            <p:cNvPr id="772" name="Group 771">
              <a:extLst>
                <a:ext uri="{FF2B5EF4-FFF2-40B4-BE49-F238E27FC236}">
                  <a16:creationId xmlns:a16="http://schemas.microsoft.com/office/drawing/2014/main" id="{525A60E3-F385-3E63-47F2-0F546C932EB0}"/>
                </a:ext>
              </a:extLst>
            </p:cNvPr>
            <p:cNvGrpSpPr/>
            <p:nvPr/>
          </p:nvGrpSpPr>
          <p:grpSpPr>
            <a:xfrm>
              <a:off x="968572" y="918934"/>
              <a:ext cx="3487648" cy="991316"/>
              <a:chOff x="950983" y="982907"/>
              <a:chExt cx="3487648" cy="991316"/>
            </a:xfrm>
          </p:grpSpPr>
          <p:sp>
            <p:nvSpPr>
              <p:cNvPr id="314" name="Freeform: Shape 313">
                <a:extLst>
                  <a:ext uri="{FF2B5EF4-FFF2-40B4-BE49-F238E27FC236}">
                    <a16:creationId xmlns:a16="http://schemas.microsoft.com/office/drawing/2014/main" id="{AF6F73E8-60F2-A5E6-02E9-B2AD4A6A58F9}"/>
                  </a:ext>
                </a:extLst>
              </p:cNvPr>
              <p:cNvSpPr/>
              <p:nvPr/>
            </p:nvSpPr>
            <p:spPr>
              <a:xfrm>
                <a:off x="1319275" y="1040270"/>
                <a:ext cx="2962388" cy="673606"/>
              </a:xfrm>
              <a:custGeom>
                <a:avLst/>
                <a:gdLst>
                  <a:gd name="connsiteX0" fmla="*/ 0 w 3370602"/>
                  <a:gd name="connsiteY0" fmla="*/ 0 h 1507102"/>
                  <a:gd name="connsiteX1" fmla="*/ 180146 w 3370602"/>
                  <a:gd name="connsiteY1" fmla="*/ 0 h 1507102"/>
                  <a:gd name="connsiteX2" fmla="*/ 180146 w 3370602"/>
                  <a:gd name="connsiteY2" fmla="*/ 82086 h 1507102"/>
                  <a:gd name="connsiteX3" fmla="*/ 187604 w 3370602"/>
                  <a:gd name="connsiteY3" fmla="*/ 82086 h 1507102"/>
                  <a:gd name="connsiteX4" fmla="*/ 187604 w 3370602"/>
                  <a:gd name="connsiteY4" fmla="*/ 172774 h 1507102"/>
                  <a:gd name="connsiteX5" fmla="*/ 223628 w 3370602"/>
                  <a:gd name="connsiteY5" fmla="*/ 172774 h 1507102"/>
                  <a:gd name="connsiteX6" fmla="*/ 223628 w 3370602"/>
                  <a:gd name="connsiteY6" fmla="*/ 258499 h 1507102"/>
                  <a:gd name="connsiteX7" fmla="*/ 370227 w 3370602"/>
                  <a:gd name="connsiteY7" fmla="*/ 258499 h 1507102"/>
                  <a:gd name="connsiteX8" fmla="*/ 370227 w 3370602"/>
                  <a:gd name="connsiteY8" fmla="*/ 428711 h 1507102"/>
                  <a:gd name="connsiteX9" fmla="*/ 401288 w 3370602"/>
                  <a:gd name="connsiteY9" fmla="*/ 428711 h 1507102"/>
                  <a:gd name="connsiteX10" fmla="*/ 401288 w 3370602"/>
                  <a:gd name="connsiteY10" fmla="*/ 510711 h 1507102"/>
                  <a:gd name="connsiteX11" fmla="*/ 703193 w 3370602"/>
                  <a:gd name="connsiteY11" fmla="*/ 510711 h 1507102"/>
                  <a:gd name="connsiteX12" fmla="*/ 703193 w 3370602"/>
                  <a:gd name="connsiteY12" fmla="*/ 597675 h 1507102"/>
                  <a:gd name="connsiteX13" fmla="*/ 986457 w 3370602"/>
                  <a:gd name="connsiteY13" fmla="*/ 597675 h 1507102"/>
                  <a:gd name="connsiteX14" fmla="*/ 986457 w 3370602"/>
                  <a:gd name="connsiteY14" fmla="*/ 679675 h 1507102"/>
                  <a:gd name="connsiteX15" fmla="*/ 996401 w 3370602"/>
                  <a:gd name="connsiteY15" fmla="*/ 679675 h 1507102"/>
                  <a:gd name="connsiteX16" fmla="*/ 996401 w 3370602"/>
                  <a:gd name="connsiteY16" fmla="*/ 849878 h 1507102"/>
                  <a:gd name="connsiteX17" fmla="*/ 1231211 w 3370602"/>
                  <a:gd name="connsiteY17" fmla="*/ 849878 h 1507102"/>
                  <a:gd name="connsiteX18" fmla="*/ 1231211 w 3370602"/>
                  <a:gd name="connsiteY18" fmla="*/ 943061 h 1507102"/>
                  <a:gd name="connsiteX19" fmla="*/ 1331843 w 3370602"/>
                  <a:gd name="connsiteY19" fmla="*/ 943061 h 1507102"/>
                  <a:gd name="connsiteX20" fmla="*/ 1331843 w 3370602"/>
                  <a:gd name="connsiteY20" fmla="*/ 1036234 h 1507102"/>
                  <a:gd name="connsiteX21" fmla="*/ 1646168 w 3370602"/>
                  <a:gd name="connsiteY21" fmla="*/ 1036234 h 1507102"/>
                  <a:gd name="connsiteX22" fmla="*/ 1646168 w 3370602"/>
                  <a:gd name="connsiteY22" fmla="*/ 1131903 h 1507102"/>
                  <a:gd name="connsiteX23" fmla="*/ 1668532 w 3370602"/>
                  <a:gd name="connsiteY23" fmla="*/ 1131903 h 1507102"/>
                  <a:gd name="connsiteX24" fmla="*/ 1668532 w 3370602"/>
                  <a:gd name="connsiteY24" fmla="*/ 1224458 h 1507102"/>
                  <a:gd name="connsiteX25" fmla="*/ 1860480 w 3370602"/>
                  <a:gd name="connsiteY25" fmla="*/ 1224458 h 1507102"/>
                  <a:gd name="connsiteX26" fmla="*/ 1860480 w 3370602"/>
                  <a:gd name="connsiteY26" fmla="*/ 1317641 h 1507102"/>
                  <a:gd name="connsiteX27" fmla="*/ 2349360 w 3370602"/>
                  <a:gd name="connsiteY27" fmla="*/ 1317641 h 1507102"/>
                  <a:gd name="connsiteX28" fmla="*/ 2349360 w 3370602"/>
                  <a:gd name="connsiteY28" fmla="*/ 1412062 h 1507102"/>
                  <a:gd name="connsiteX29" fmla="*/ 2743200 w 3370602"/>
                  <a:gd name="connsiteY29" fmla="*/ 1412062 h 1507102"/>
                  <a:gd name="connsiteX30" fmla="*/ 2743200 w 3370602"/>
                  <a:gd name="connsiteY30" fmla="*/ 1507103 h 1507102"/>
                  <a:gd name="connsiteX31" fmla="*/ 3370602 w 3370602"/>
                  <a:gd name="connsiteY31" fmla="*/ 1507103 h 150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70602" h="1507102">
                    <a:moveTo>
                      <a:pt x="0" y="0"/>
                    </a:moveTo>
                    <a:lnTo>
                      <a:pt x="180146" y="0"/>
                    </a:lnTo>
                    <a:lnTo>
                      <a:pt x="180146" y="82086"/>
                    </a:lnTo>
                    <a:lnTo>
                      <a:pt x="187604" y="82086"/>
                    </a:lnTo>
                    <a:lnTo>
                      <a:pt x="187604" y="172774"/>
                    </a:lnTo>
                    <a:lnTo>
                      <a:pt x="223628" y="172774"/>
                    </a:lnTo>
                    <a:lnTo>
                      <a:pt x="223628" y="258499"/>
                    </a:lnTo>
                    <a:lnTo>
                      <a:pt x="370227" y="258499"/>
                    </a:lnTo>
                    <a:lnTo>
                      <a:pt x="370227" y="428711"/>
                    </a:lnTo>
                    <a:lnTo>
                      <a:pt x="401288" y="428711"/>
                    </a:lnTo>
                    <a:lnTo>
                      <a:pt x="401288" y="510711"/>
                    </a:lnTo>
                    <a:lnTo>
                      <a:pt x="703193" y="510711"/>
                    </a:lnTo>
                    <a:lnTo>
                      <a:pt x="703193" y="597675"/>
                    </a:lnTo>
                    <a:lnTo>
                      <a:pt x="986457" y="597675"/>
                    </a:lnTo>
                    <a:lnTo>
                      <a:pt x="986457" y="679675"/>
                    </a:lnTo>
                    <a:lnTo>
                      <a:pt x="996401" y="679675"/>
                    </a:lnTo>
                    <a:lnTo>
                      <a:pt x="996401" y="849878"/>
                    </a:lnTo>
                    <a:lnTo>
                      <a:pt x="1231211" y="849878"/>
                    </a:lnTo>
                    <a:lnTo>
                      <a:pt x="1231211" y="943061"/>
                    </a:lnTo>
                    <a:lnTo>
                      <a:pt x="1331843" y="943061"/>
                    </a:lnTo>
                    <a:lnTo>
                      <a:pt x="1331843" y="1036234"/>
                    </a:lnTo>
                    <a:lnTo>
                      <a:pt x="1646168" y="1036234"/>
                    </a:lnTo>
                    <a:lnTo>
                      <a:pt x="1646168" y="1131903"/>
                    </a:lnTo>
                    <a:lnTo>
                      <a:pt x="1668532" y="1131903"/>
                    </a:lnTo>
                    <a:lnTo>
                      <a:pt x="1668532" y="1224458"/>
                    </a:lnTo>
                    <a:lnTo>
                      <a:pt x="1860480" y="1224458"/>
                    </a:lnTo>
                    <a:lnTo>
                      <a:pt x="1860480" y="1317641"/>
                    </a:lnTo>
                    <a:lnTo>
                      <a:pt x="2349360" y="1317641"/>
                    </a:lnTo>
                    <a:lnTo>
                      <a:pt x="2349360" y="1412062"/>
                    </a:lnTo>
                    <a:lnTo>
                      <a:pt x="2743200" y="1412062"/>
                    </a:lnTo>
                    <a:lnTo>
                      <a:pt x="2743200" y="1507103"/>
                    </a:lnTo>
                    <a:lnTo>
                      <a:pt x="3370602" y="1507103"/>
                    </a:lnTo>
                  </a:path>
                </a:pathLst>
              </a:custGeom>
              <a:noFill/>
              <a:ln w="1905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C47B78DD-BE5E-B59C-23CA-9BE9F4916ED4}"/>
                  </a:ext>
                </a:extLst>
              </p:cNvPr>
              <p:cNvSpPr/>
              <p:nvPr/>
            </p:nvSpPr>
            <p:spPr>
              <a:xfrm>
                <a:off x="1326642" y="1040270"/>
                <a:ext cx="1907320" cy="758291"/>
              </a:xfrm>
              <a:custGeom>
                <a:avLst/>
                <a:gdLst>
                  <a:gd name="connsiteX0" fmla="*/ 0 w 2170147"/>
                  <a:gd name="connsiteY0" fmla="*/ 0 h 1696573"/>
                  <a:gd name="connsiteX1" fmla="*/ 43796 w 2170147"/>
                  <a:gd name="connsiteY1" fmla="*/ 0 h 1696573"/>
                  <a:gd name="connsiteX2" fmla="*/ 43796 w 2170147"/>
                  <a:gd name="connsiteY2" fmla="*/ 106928 h 1696573"/>
                  <a:gd name="connsiteX3" fmla="*/ 158410 w 2170147"/>
                  <a:gd name="connsiteY3" fmla="*/ 106928 h 1696573"/>
                  <a:gd name="connsiteX4" fmla="*/ 158410 w 2170147"/>
                  <a:gd name="connsiteY4" fmla="*/ 210360 h 1696573"/>
                  <a:gd name="connsiteX5" fmla="*/ 284197 w 2170147"/>
                  <a:gd name="connsiteY5" fmla="*/ 210360 h 1696573"/>
                  <a:gd name="connsiteX6" fmla="*/ 284197 w 2170147"/>
                  <a:gd name="connsiteY6" fmla="*/ 320307 h 1696573"/>
                  <a:gd name="connsiteX7" fmla="*/ 414652 w 2170147"/>
                  <a:gd name="connsiteY7" fmla="*/ 320307 h 1696573"/>
                  <a:gd name="connsiteX8" fmla="*/ 414652 w 2170147"/>
                  <a:gd name="connsiteY8" fmla="*/ 426539 h 1696573"/>
                  <a:gd name="connsiteX9" fmla="*/ 560946 w 2170147"/>
                  <a:gd name="connsiteY9" fmla="*/ 426539 h 1696573"/>
                  <a:gd name="connsiteX10" fmla="*/ 560946 w 2170147"/>
                  <a:gd name="connsiteY10" fmla="*/ 531828 h 1696573"/>
                  <a:gd name="connsiteX11" fmla="*/ 753828 w 2170147"/>
                  <a:gd name="connsiteY11" fmla="*/ 531828 h 1696573"/>
                  <a:gd name="connsiteX12" fmla="*/ 753828 w 2170147"/>
                  <a:gd name="connsiteY12" fmla="*/ 638985 h 1696573"/>
                  <a:gd name="connsiteX13" fmla="*/ 806939 w 2170147"/>
                  <a:gd name="connsiteY13" fmla="*/ 638985 h 1696573"/>
                  <a:gd name="connsiteX14" fmla="*/ 806939 w 2170147"/>
                  <a:gd name="connsiteY14" fmla="*/ 744274 h 1696573"/>
                  <a:gd name="connsiteX15" fmla="*/ 950433 w 2170147"/>
                  <a:gd name="connsiteY15" fmla="*/ 744274 h 1696573"/>
                  <a:gd name="connsiteX16" fmla="*/ 950433 w 2170147"/>
                  <a:gd name="connsiteY16" fmla="*/ 852611 h 1696573"/>
                  <a:gd name="connsiteX17" fmla="*/ 1161945 w 2170147"/>
                  <a:gd name="connsiteY17" fmla="*/ 852611 h 1696573"/>
                  <a:gd name="connsiteX18" fmla="*/ 1161945 w 2170147"/>
                  <a:gd name="connsiteY18" fmla="*/ 952071 h 1696573"/>
                  <a:gd name="connsiteX19" fmla="*/ 1379058 w 2170147"/>
                  <a:gd name="connsiteY19" fmla="*/ 952071 h 1696573"/>
                  <a:gd name="connsiteX20" fmla="*/ 1379058 w 2170147"/>
                  <a:gd name="connsiteY20" fmla="*/ 1082516 h 1696573"/>
                  <a:gd name="connsiteX21" fmla="*/ 1416330 w 2170147"/>
                  <a:gd name="connsiteY21" fmla="*/ 1082516 h 1696573"/>
                  <a:gd name="connsiteX22" fmla="*/ 1416330 w 2170147"/>
                  <a:gd name="connsiteY22" fmla="*/ 1200855 h 1696573"/>
                  <a:gd name="connsiteX23" fmla="*/ 1696803 w 2170147"/>
                  <a:gd name="connsiteY23" fmla="*/ 1200855 h 1696573"/>
                  <a:gd name="connsiteX24" fmla="*/ 1696803 w 2170147"/>
                  <a:gd name="connsiteY24" fmla="*/ 1325718 h 1696573"/>
                  <a:gd name="connsiteX25" fmla="*/ 1751771 w 2170147"/>
                  <a:gd name="connsiteY25" fmla="*/ 1325718 h 1696573"/>
                  <a:gd name="connsiteX26" fmla="*/ 1751771 w 2170147"/>
                  <a:gd name="connsiteY26" fmla="*/ 1454306 h 1696573"/>
                  <a:gd name="connsiteX27" fmla="*/ 1767611 w 2170147"/>
                  <a:gd name="connsiteY27" fmla="*/ 1454306 h 1696573"/>
                  <a:gd name="connsiteX28" fmla="*/ 1767611 w 2170147"/>
                  <a:gd name="connsiteY28" fmla="*/ 1570777 h 1696573"/>
                  <a:gd name="connsiteX29" fmla="*/ 2170148 w 2170147"/>
                  <a:gd name="connsiteY29" fmla="*/ 1570777 h 1696573"/>
                  <a:gd name="connsiteX30" fmla="*/ 2170148 w 2170147"/>
                  <a:gd name="connsiteY30" fmla="*/ 1696574 h 16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70147" h="1696573">
                    <a:moveTo>
                      <a:pt x="0" y="0"/>
                    </a:moveTo>
                    <a:lnTo>
                      <a:pt x="43796" y="0"/>
                    </a:lnTo>
                    <a:lnTo>
                      <a:pt x="43796" y="106928"/>
                    </a:lnTo>
                    <a:lnTo>
                      <a:pt x="158410" y="106928"/>
                    </a:lnTo>
                    <a:lnTo>
                      <a:pt x="158410" y="210360"/>
                    </a:lnTo>
                    <a:lnTo>
                      <a:pt x="284197" y="210360"/>
                    </a:lnTo>
                    <a:lnTo>
                      <a:pt x="284197" y="320307"/>
                    </a:lnTo>
                    <a:lnTo>
                      <a:pt x="414652" y="320307"/>
                    </a:lnTo>
                    <a:lnTo>
                      <a:pt x="414652" y="426539"/>
                    </a:lnTo>
                    <a:lnTo>
                      <a:pt x="560946" y="426539"/>
                    </a:lnTo>
                    <a:lnTo>
                      <a:pt x="560946" y="531828"/>
                    </a:lnTo>
                    <a:lnTo>
                      <a:pt x="753828" y="531828"/>
                    </a:lnTo>
                    <a:lnTo>
                      <a:pt x="753828" y="638985"/>
                    </a:lnTo>
                    <a:lnTo>
                      <a:pt x="806939" y="638985"/>
                    </a:lnTo>
                    <a:lnTo>
                      <a:pt x="806939" y="744274"/>
                    </a:lnTo>
                    <a:lnTo>
                      <a:pt x="950433" y="744274"/>
                    </a:lnTo>
                    <a:lnTo>
                      <a:pt x="950433" y="852611"/>
                    </a:lnTo>
                    <a:lnTo>
                      <a:pt x="1161945" y="852611"/>
                    </a:lnTo>
                    <a:lnTo>
                      <a:pt x="1161945" y="952071"/>
                    </a:lnTo>
                    <a:lnTo>
                      <a:pt x="1379058" y="952071"/>
                    </a:lnTo>
                    <a:lnTo>
                      <a:pt x="1379058" y="1082516"/>
                    </a:lnTo>
                    <a:lnTo>
                      <a:pt x="1416330" y="1082516"/>
                    </a:lnTo>
                    <a:lnTo>
                      <a:pt x="1416330" y="1200855"/>
                    </a:lnTo>
                    <a:lnTo>
                      <a:pt x="1696803" y="1200855"/>
                    </a:lnTo>
                    <a:lnTo>
                      <a:pt x="1696803" y="1325718"/>
                    </a:lnTo>
                    <a:lnTo>
                      <a:pt x="1751771" y="1325718"/>
                    </a:lnTo>
                    <a:lnTo>
                      <a:pt x="1751771" y="1454306"/>
                    </a:lnTo>
                    <a:lnTo>
                      <a:pt x="1767611" y="1454306"/>
                    </a:lnTo>
                    <a:lnTo>
                      <a:pt x="1767611" y="1570777"/>
                    </a:lnTo>
                    <a:lnTo>
                      <a:pt x="2170148" y="1570777"/>
                    </a:lnTo>
                    <a:lnTo>
                      <a:pt x="2170148" y="1696574"/>
                    </a:lnTo>
                  </a:path>
                </a:pathLst>
              </a:custGeom>
              <a:noFill/>
              <a:ln w="19050" cap="flat">
                <a:solidFill>
                  <a:schemeClr val="accent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DD20A3FF-0611-F182-69FB-54EC7D63171F}"/>
                  </a:ext>
                </a:extLst>
              </p:cNvPr>
              <p:cNvSpPr/>
              <p:nvPr/>
            </p:nvSpPr>
            <p:spPr>
              <a:xfrm>
                <a:off x="1316546" y="1040270"/>
                <a:ext cx="2965117" cy="715255"/>
              </a:xfrm>
              <a:custGeom>
                <a:avLst/>
                <a:gdLst>
                  <a:gd name="connsiteX0" fmla="*/ 0 w 3373707"/>
                  <a:gd name="connsiteY0" fmla="*/ 0 h 1600285"/>
                  <a:gd name="connsiteX1" fmla="*/ 55283 w 3373707"/>
                  <a:gd name="connsiteY1" fmla="*/ 0 h 1600285"/>
                  <a:gd name="connsiteX2" fmla="*/ 55283 w 3373707"/>
                  <a:gd name="connsiteY2" fmla="*/ 43567 h 1600285"/>
                  <a:gd name="connsiteX3" fmla="*/ 140389 w 3373707"/>
                  <a:gd name="connsiteY3" fmla="*/ 43567 h 1600285"/>
                  <a:gd name="connsiteX4" fmla="*/ 140389 w 3373707"/>
                  <a:gd name="connsiteY4" fmla="*/ 80839 h 1600285"/>
                  <a:gd name="connsiteX5" fmla="*/ 151571 w 3373707"/>
                  <a:gd name="connsiteY5" fmla="*/ 80839 h 1600285"/>
                  <a:gd name="connsiteX6" fmla="*/ 151571 w 3373707"/>
                  <a:gd name="connsiteY6" fmla="*/ 122463 h 1600285"/>
                  <a:gd name="connsiteX7" fmla="*/ 185738 w 3373707"/>
                  <a:gd name="connsiteY7" fmla="*/ 122463 h 1600285"/>
                  <a:gd name="connsiteX8" fmla="*/ 185738 w 3373707"/>
                  <a:gd name="connsiteY8" fmla="*/ 210360 h 1600285"/>
                  <a:gd name="connsiteX9" fmla="*/ 226733 w 3373707"/>
                  <a:gd name="connsiteY9" fmla="*/ 210360 h 1600285"/>
                  <a:gd name="connsiteX10" fmla="*/ 226733 w 3373707"/>
                  <a:gd name="connsiteY10" fmla="*/ 251670 h 1600285"/>
                  <a:gd name="connsiteX11" fmla="*/ 295685 w 3373707"/>
                  <a:gd name="connsiteY11" fmla="*/ 251670 h 1600285"/>
                  <a:gd name="connsiteX12" fmla="*/ 295685 w 3373707"/>
                  <a:gd name="connsiteY12" fmla="*/ 295151 h 1600285"/>
                  <a:gd name="connsiteX13" fmla="*/ 373332 w 3373707"/>
                  <a:gd name="connsiteY13" fmla="*/ 295151 h 1600285"/>
                  <a:gd name="connsiteX14" fmla="*/ 373332 w 3373707"/>
                  <a:gd name="connsiteY14" fmla="*/ 395783 h 1600285"/>
                  <a:gd name="connsiteX15" fmla="*/ 405022 w 3373707"/>
                  <a:gd name="connsiteY15" fmla="*/ 395783 h 1600285"/>
                  <a:gd name="connsiteX16" fmla="*/ 405022 w 3373707"/>
                  <a:gd name="connsiteY16" fmla="*/ 464115 h 1600285"/>
                  <a:gd name="connsiteX17" fmla="*/ 572433 w 3373707"/>
                  <a:gd name="connsiteY17" fmla="*/ 464115 h 1600285"/>
                  <a:gd name="connsiteX18" fmla="*/ 572433 w 3373707"/>
                  <a:gd name="connsiteY18" fmla="*/ 547354 h 1600285"/>
                  <a:gd name="connsiteX19" fmla="*/ 596341 w 3373707"/>
                  <a:gd name="connsiteY19" fmla="*/ 547354 h 1600285"/>
                  <a:gd name="connsiteX20" fmla="*/ 596341 w 3373707"/>
                  <a:gd name="connsiteY20" fmla="*/ 597675 h 1600285"/>
                  <a:gd name="connsiteX21" fmla="*/ 706298 w 3373707"/>
                  <a:gd name="connsiteY21" fmla="*/ 597675 h 1600285"/>
                  <a:gd name="connsiteX22" fmla="*/ 706298 w 3373707"/>
                  <a:gd name="connsiteY22" fmla="*/ 636813 h 1600285"/>
                  <a:gd name="connsiteX23" fmla="*/ 765315 w 3373707"/>
                  <a:gd name="connsiteY23" fmla="*/ 636813 h 1600285"/>
                  <a:gd name="connsiteX24" fmla="*/ 765315 w 3373707"/>
                  <a:gd name="connsiteY24" fmla="*/ 679047 h 1600285"/>
                  <a:gd name="connsiteX25" fmla="*/ 818426 w 3373707"/>
                  <a:gd name="connsiteY25" fmla="*/ 679047 h 1600285"/>
                  <a:gd name="connsiteX26" fmla="*/ 818426 w 3373707"/>
                  <a:gd name="connsiteY26" fmla="*/ 718804 h 1600285"/>
                  <a:gd name="connsiteX27" fmla="*/ 962235 w 3373707"/>
                  <a:gd name="connsiteY27" fmla="*/ 718804 h 1600285"/>
                  <a:gd name="connsiteX28" fmla="*/ 962235 w 3373707"/>
                  <a:gd name="connsiteY28" fmla="*/ 767258 h 1600285"/>
                  <a:gd name="connsiteX29" fmla="*/ 991429 w 3373707"/>
                  <a:gd name="connsiteY29" fmla="*/ 767258 h 1600285"/>
                  <a:gd name="connsiteX30" fmla="*/ 991429 w 3373707"/>
                  <a:gd name="connsiteY30" fmla="*/ 803910 h 1600285"/>
                  <a:gd name="connsiteX31" fmla="*/ 999506 w 3373707"/>
                  <a:gd name="connsiteY31" fmla="*/ 803910 h 1600285"/>
                  <a:gd name="connsiteX32" fmla="*/ 999506 w 3373707"/>
                  <a:gd name="connsiteY32" fmla="*/ 887778 h 1600285"/>
                  <a:gd name="connsiteX33" fmla="*/ 1007574 w 3373707"/>
                  <a:gd name="connsiteY33" fmla="*/ 887778 h 1600285"/>
                  <a:gd name="connsiteX34" fmla="*/ 1007574 w 3373707"/>
                  <a:gd name="connsiteY34" fmla="*/ 932498 h 1600285"/>
                  <a:gd name="connsiteX35" fmla="*/ 1173432 w 3373707"/>
                  <a:gd name="connsiteY35" fmla="*/ 932498 h 1600285"/>
                  <a:gd name="connsiteX36" fmla="*/ 1173432 w 3373707"/>
                  <a:gd name="connsiteY36" fmla="*/ 970550 h 1600285"/>
                  <a:gd name="connsiteX37" fmla="*/ 1250461 w 3373707"/>
                  <a:gd name="connsiteY37" fmla="*/ 970550 h 1600285"/>
                  <a:gd name="connsiteX38" fmla="*/ 1250461 w 3373707"/>
                  <a:gd name="connsiteY38" fmla="*/ 1019470 h 1600285"/>
                  <a:gd name="connsiteX39" fmla="*/ 1334948 w 3373707"/>
                  <a:gd name="connsiteY39" fmla="*/ 1019470 h 1600285"/>
                  <a:gd name="connsiteX40" fmla="*/ 1334948 w 3373707"/>
                  <a:gd name="connsiteY40" fmla="*/ 1066057 h 1600285"/>
                  <a:gd name="connsiteX41" fmla="*/ 1390545 w 3373707"/>
                  <a:gd name="connsiteY41" fmla="*/ 1066057 h 1600285"/>
                  <a:gd name="connsiteX42" fmla="*/ 1390545 w 3373707"/>
                  <a:gd name="connsiteY42" fmla="*/ 1114511 h 1600285"/>
                  <a:gd name="connsiteX43" fmla="*/ 1427817 w 3373707"/>
                  <a:gd name="connsiteY43" fmla="*/ 1114511 h 1600285"/>
                  <a:gd name="connsiteX44" fmla="*/ 1427817 w 3373707"/>
                  <a:gd name="connsiteY44" fmla="*/ 1163584 h 1600285"/>
                  <a:gd name="connsiteX45" fmla="*/ 1648035 w 3373707"/>
                  <a:gd name="connsiteY45" fmla="*/ 1163584 h 1600285"/>
                  <a:gd name="connsiteX46" fmla="*/ 1648035 w 3373707"/>
                  <a:gd name="connsiteY46" fmla="*/ 1215762 h 1600285"/>
                  <a:gd name="connsiteX47" fmla="*/ 1671638 w 3373707"/>
                  <a:gd name="connsiteY47" fmla="*/ 1215762 h 1600285"/>
                  <a:gd name="connsiteX48" fmla="*/ 1671638 w 3373707"/>
                  <a:gd name="connsiteY48" fmla="*/ 1262977 h 1600285"/>
                  <a:gd name="connsiteX49" fmla="*/ 1705185 w 3373707"/>
                  <a:gd name="connsiteY49" fmla="*/ 1262977 h 1600285"/>
                  <a:gd name="connsiteX50" fmla="*/ 1705185 w 3373707"/>
                  <a:gd name="connsiteY50" fmla="*/ 1307697 h 1600285"/>
                  <a:gd name="connsiteX51" fmla="*/ 1764811 w 3373707"/>
                  <a:gd name="connsiteY51" fmla="*/ 1307697 h 1600285"/>
                  <a:gd name="connsiteX52" fmla="*/ 1764811 w 3373707"/>
                  <a:gd name="connsiteY52" fmla="*/ 1371067 h 1600285"/>
                  <a:gd name="connsiteX53" fmla="*/ 1781585 w 3373707"/>
                  <a:gd name="connsiteY53" fmla="*/ 1371067 h 1600285"/>
                  <a:gd name="connsiteX54" fmla="*/ 1781585 w 3373707"/>
                  <a:gd name="connsiteY54" fmla="*/ 1404604 h 1600285"/>
                  <a:gd name="connsiteX55" fmla="*/ 1859861 w 3373707"/>
                  <a:gd name="connsiteY55" fmla="*/ 1404604 h 1600285"/>
                  <a:gd name="connsiteX56" fmla="*/ 1859861 w 3373707"/>
                  <a:gd name="connsiteY56" fmla="*/ 1454306 h 1600285"/>
                  <a:gd name="connsiteX57" fmla="*/ 2181635 w 3373707"/>
                  <a:gd name="connsiteY57" fmla="*/ 1454306 h 1600285"/>
                  <a:gd name="connsiteX58" fmla="*/ 2181635 w 3373707"/>
                  <a:gd name="connsiteY58" fmla="*/ 1494682 h 1600285"/>
                  <a:gd name="connsiteX59" fmla="*/ 2356818 w 3373707"/>
                  <a:gd name="connsiteY59" fmla="*/ 1494682 h 1600285"/>
                  <a:gd name="connsiteX60" fmla="*/ 2356818 w 3373707"/>
                  <a:gd name="connsiteY60" fmla="*/ 1551832 h 1600285"/>
                  <a:gd name="connsiteX61" fmla="*/ 2743200 w 3373707"/>
                  <a:gd name="connsiteY61" fmla="*/ 1551832 h 1600285"/>
                  <a:gd name="connsiteX62" fmla="*/ 2743200 w 3373707"/>
                  <a:gd name="connsiteY62" fmla="*/ 1600286 h 1600285"/>
                  <a:gd name="connsiteX63" fmla="*/ 3373708 w 3373707"/>
                  <a:gd name="connsiteY63" fmla="*/ 1600286 h 160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73707" h="1600285">
                    <a:moveTo>
                      <a:pt x="0" y="0"/>
                    </a:moveTo>
                    <a:lnTo>
                      <a:pt x="55283" y="0"/>
                    </a:lnTo>
                    <a:lnTo>
                      <a:pt x="55283" y="43567"/>
                    </a:lnTo>
                    <a:lnTo>
                      <a:pt x="140389" y="43567"/>
                    </a:lnTo>
                    <a:lnTo>
                      <a:pt x="140389" y="80839"/>
                    </a:lnTo>
                    <a:lnTo>
                      <a:pt x="151571" y="80839"/>
                    </a:lnTo>
                    <a:lnTo>
                      <a:pt x="151571" y="122463"/>
                    </a:lnTo>
                    <a:lnTo>
                      <a:pt x="185738" y="122463"/>
                    </a:lnTo>
                    <a:lnTo>
                      <a:pt x="185738" y="210360"/>
                    </a:lnTo>
                    <a:lnTo>
                      <a:pt x="226733" y="210360"/>
                    </a:lnTo>
                    <a:lnTo>
                      <a:pt x="226733" y="251670"/>
                    </a:lnTo>
                    <a:lnTo>
                      <a:pt x="295685" y="251670"/>
                    </a:lnTo>
                    <a:lnTo>
                      <a:pt x="295685" y="295151"/>
                    </a:lnTo>
                    <a:lnTo>
                      <a:pt x="373332" y="295151"/>
                    </a:lnTo>
                    <a:lnTo>
                      <a:pt x="373332" y="395783"/>
                    </a:lnTo>
                    <a:lnTo>
                      <a:pt x="405022" y="395783"/>
                    </a:lnTo>
                    <a:lnTo>
                      <a:pt x="405022" y="464115"/>
                    </a:lnTo>
                    <a:lnTo>
                      <a:pt x="572433" y="464115"/>
                    </a:lnTo>
                    <a:lnTo>
                      <a:pt x="572433" y="547354"/>
                    </a:lnTo>
                    <a:lnTo>
                      <a:pt x="596341" y="547354"/>
                    </a:lnTo>
                    <a:lnTo>
                      <a:pt x="596341" y="597675"/>
                    </a:lnTo>
                    <a:lnTo>
                      <a:pt x="706298" y="597675"/>
                    </a:lnTo>
                    <a:lnTo>
                      <a:pt x="706298" y="636813"/>
                    </a:lnTo>
                    <a:lnTo>
                      <a:pt x="765315" y="636813"/>
                    </a:lnTo>
                    <a:lnTo>
                      <a:pt x="765315" y="679047"/>
                    </a:lnTo>
                    <a:lnTo>
                      <a:pt x="818426" y="679047"/>
                    </a:lnTo>
                    <a:lnTo>
                      <a:pt x="818426" y="718804"/>
                    </a:lnTo>
                    <a:lnTo>
                      <a:pt x="962235" y="718804"/>
                    </a:lnTo>
                    <a:lnTo>
                      <a:pt x="962235" y="767258"/>
                    </a:lnTo>
                    <a:lnTo>
                      <a:pt x="991429" y="767258"/>
                    </a:lnTo>
                    <a:lnTo>
                      <a:pt x="991429" y="803910"/>
                    </a:lnTo>
                    <a:lnTo>
                      <a:pt x="999506" y="803910"/>
                    </a:lnTo>
                    <a:lnTo>
                      <a:pt x="999506" y="887778"/>
                    </a:lnTo>
                    <a:lnTo>
                      <a:pt x="1007574" y="887778"/>
                    </a:lnTo>
                    <a:lnTo>
                      <a:pt x="1007574" y="932498"/>
                    </a:lnTo>
                    <a:lnTo>
                      <a:pt x="1173432" y="932498"/>
                    </a:lnTo>
                    <a:lnTo>
                      <a:pt x="1173432" y="970550"/>
                    </a:lnTo>
                    <a:lnTo>
                      <a:pt x="1250461" y="970550"/>
                    </a:lnTo>
                    <a:lnTo>
                      <a:pt x="1250461" y="1019470"/>
                    </a:lnTo>
                    <a:lnTo>
                      <a:pt x="1334948" y="1019470"/>
                    </a:lnTo>
                    <a:lnTo>
                      <a:pt x="1334948" y="1066057"/>
                    </a:lnTo>
                    <a:lnTo>
                      <a:pt x="1390545" y="1066057"/>
                    </a:lnTo>
                    <a:lnTo>
                      <a:pt x="1390545" y="1114511"/>
                    </a:lnTo>
                    <a:lnTo>
                      <a:pt x="1427817" y="1114511"/>
                    </a:lnTo>
                    <a:lnTo>
                      <a:pt x="1427817" y="1163584"/>
                    </a:lnTo>
                    <a:lnTo>
                      <a:pt x="1648035" y="1163584"/>
                    </a:lnTo>
                    <a:lnTo>
                      <a:pt x="1648035" y="1215762"/>
                    </a:lnTo>
                    <a:lnTo>
                      <a:pt x="1671638" y="1215762"/>
                    </a:lnTo>
                    <a:lnTo>
                      <a:pt x="1671638" y="1262977"/>
                    </a:lnTo>
                    <a:lnTo>
                      <a:pt x="1705185" y="1262977"/>
                    </a:lnTo>
                    <a:lnTo>
                      <a:pt x="1705185" y="1307697"/>
                    </a:lnTo>
                    <a:lnTo>
                      <a:pt x="1764811" y="1307697"/>
                    </a:lnTo>
                    <a:lnTo>
                      <a:pt x="1764811" y="1371067"/>
                    </a:lnTo>
                    <a:lnTo>
                      <a:pt x="1781585" y="1371067"/>
                    </a:lnTo>
                    <a:lnTo>
                      <a:pt x="1781585" y="1404604"/>
                    </a:lnTo>
                    <a:lnTo>
                      <a:pt x="1859861" y="1404604"/>
                    </a:lnTo>
                    <a:lnTo>
                      <a:pt x="1859861" y="1454306"/>
                    </a:lnTo>
                    <a:lnTo>
                      <a:pt x="2181635" y="1454306"/>
                    </a:lnTo>
                    <a:lnTo>
                      <a:pt x="2181635" y="1494682"/>
                    </a:lnTo>
                    <a:lnTo>
                      <a:pt x="2356818" y="1494682"/>
                    </a:lnTo>
                    <a:lnTo>
                      <a:pt x="2356818" y="1551832"/>
                    </a:lnTo>
                    <a:lnTo>
                      <a:pt x="2743200" y="1551832"/>
                    </a:lnTo>
                    <a:lnTo>
                      <a:pt x="2743200" y="1600286"/>
                    </a:lnTo>
                    <a:lnTo>
                      <a:pt x="3373708" y="1600286"/>
                    </a:lnTo>
                  </a:path>
                </a:pathLst>
              </a:custGeom>
              <a:noFill/>
              <a:ln w="19050" cap="flat">
                <a:solidFill>
                  <a:schemeClr val="accent4"/>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18" name="TextBox 317">
                <a:extLst>
                  <a:ext uri="{FF2B5EF4-FFF2-40B4-BE49-F238E27FC236}">
                    <a16:creationId xmlns:a16="http://schemas.microsoft.com/office/drawing/2014/main" id="{D8EAD4DE-ACFB-3277-B5AD-2D50C2D4F2E3}"/>
                  </a:ext>
                </a:extLst>
              </p:cNvPr>
              <p:cNvSpPr txBox="1"/>
              <p:nvPr/>
            </p:nvSpPr>
            <p:spPr>
              <a:xfrm>
                <a:off x="1229632" y="186164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319" name="TextBox 318">
                <a:extLst>
                  <a:ext uri="{FF2B5EF4-FFF2-40B4-BE49-F238E27FC236}">
                    <a16:creationId xmlns:a16="http://schemas.microsoft.com/office/drawing/2014/main" id="{CADD990B-8511-9FFE-9CE1-1C2AEDD3709F}"/>
                  </a:ext>
                </a:extLst>
              </p:cNvPr>
              <p:cNvSpPr txBox="1"/>
              <p:nvPr/>
            </p:nvSpPr>
            <p:spPr>
              <a:xfrm>
                <a:off x="1608177" y="186164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320" name="TextBox 319">
                <a:extLst>
                  <a:ext uri="{FF2B5EF4-FFF2-40B4-BE49-F238E27FC236}">
                    <a16:creationId xmlns:a16="http://schemas.microsoft.com/office/drawing/2014/main" id="{009874B3-7D85-2DF5-9F11-4CDD690140EC}"/>
                  </a:ext>
                </a:extLst>
              </p:cNvPr>
              <p:cNvSpPr txBox="1"/>
              <p:nvPr/>
            </p:nvSpPr>
            <p:spPr>
              <a:xfrm>
                <a:off x="1986722" y="186164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321" name="TextBox 320">
                <a:extLst>
                  <a:ext uri="{FF2B5EF4-FFF2-40B4-BE49-F238E27FC236}">
                    <a16:creationId xmlns:a16="http://schemas.microsoft.com/office/drawing/2014/main" id="{C662D460-9298-5B4B-8D9D-63E4C1D36446}"/>
                  </a:ext>
                </a:extLst>
              </p:cNvPr>
              <p:cNvSpPr txBox="1"/>
              <p:nvPr/>
            </p:nvSpPr>
            <p:spPr>
              <a:xfrm>
                <a:off x="2365267" y="186164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322" name="TextBox 321">
                <a:extLst>
                  <a:ext uri="{FF2B5EF4-FFF2-40B4-BE49-F238E27FC236}">
                    <a16:creationId xmlns:a16="http://schemas.microsoft.com/office/drawing/2014/main" id="{6BB4D686-F969-AA26-809C-B0ED7073515E}"/>
                  </a:ext>
                </a:extLst>
              </p:cNvPr>
              <p:cNvSpPr txBox="1"/>
              <p:nvPr/>
            </p:nvSpPr>
            <p:spPr>
              <a:xfrm>
                <a:off x="2743812" y="186164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323" name="TextBox 322">
                <a:extLst>
                  <a:ext uri="{FF2B5EF4-FFF2-40B4-BE49-F238E27FC236}">
                    <a16:creationId xmlns:a16="http://schemas.microsoft.com/office/drawing/2014/main" id="{3FAD1265-73A5-44E8-106C-26AE88B2C51C}"/>
                  </a:ext>
                </a:extLst>
              </p:cNvPr>
              <p:cNvSpPr txBox="1"/>
              <p:nvPr/>
            </p:nvSpPr>
            <p:spPr>
              <a:xfrm>
                <a:off x="3122357" y="186164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324" name="TextBox 323">
                <a:extLst>
                  <a:ext uri="{FF2B5EF4-FFF2-40B4-BE49-F238E27FC236}">
                    <a16:creationId xmlns:a16="http://schemas.microsoft.com/office/drawing/2014/main" id="{9B7041AE-B4CF-27CF-46F3-9B92F8288926}"/>
                  </a:ext>
                </a:extLst>
              </p:cNvPr>
              <p:cNvSpPr txBox="1"/>
              <p:nvPr/>
            </p:nvSpPr>
            <p:spPr>
              <a:xfrm>
                <a:off x="3500903" y="186164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325" name="TextBox 324">
                <a:extLst>
                  <a:ext uri="{FF2B5EF4-FFF2-40B4-BE49-F238E27FC236}">
                    <a16:creationId xmlns:a16="http://schemas.microsoft.com/office/drawing/2014/main" id="{0668657E-E996-08A4-ADC2-D5DDCBF568B0}"/>
                  </a:ext>
                </a:extLst>
              </p:cNvPr>
              <p:cNvSpPr txBox="1"/>
              <p:nvPr/>
            </p:nvSpPr>
            <p:spPr>
              <a:xfrm>
                <a:off x="3879448" y="186164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326" name="TextBox 325">
                <a:extLst>
                  <a:ext uri="{FF2B5EF4-FFF2-40B4-BE49-F238E27FC236}">
                    <a16:creationId xmlns:a16="http://schemas.microsoft.com/office/drawing/2014/main" id="{8CC2E105-ECDD-E376-2200-97D6808283FF}"/>
                  </a:ext>
                </a:extLst>
              </p:cNvPr>
              <p:cNvSpPr txBox="1"/>
              <p:nvPr/>
            </p:nvSpPr>
            <p:spPr>
              <a:xfrm>
                <a:off x="4257993" y="186164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cxnSp>
            <p:nvCxnSpPr>
              <p:cNvPr id="329" name="Straight Connector 328">
                <a:extLst>
                  <a:ext uri="{FF2B5EF4-FFF2-40B4-BE49-F238E27FC236}">
                    <a16:creationId xmlns:a16="http://schemas.microsoft.com/office/drawing/2014/main" id="{D9F386BE-0952-18FB-A6E8-7FDE5AE988A3}"/>
                  </a:ext>
                </a:extLst>
              </p:cNvPr>
              <p:cNvCxnSpPr>
                <a:cxnSpLocks/>
              </p:cNvCxnSpPr>
              <p:nvPr/>
            </p:nvCxnSpPr>
            <p:spPr>
              <a:xfrm>
                <a:off x="1320099" y="182086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AD140062-F13A-CE19-EBB8-2D66EDEAC867}"/>
                  </a:ext>
                </a:extLst>
              </p:cNvPr>
              <p:cNvCxnSpPr>
                <a:cxnSpLocks/>
              </p:cNvCxnSpPr>
              <p:nvPr/>
            </p:nvCxnSpPr>
            <p:spPr>
              <a:xfrm>
                <a:off x="1698626" y="182086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0D644B10-9D76-4A76-24EE-B73BDBC4017B}"/>
                  </a:ext>
                </a:extLst>
              </p:cNvPr>
              <p:cNvCxnSpPr>
                <a:cxnSpLocks/>
              </p:cNvCxnSpPr>
              <p:nvPr/>
            </p:nvCxnSpPr>
            <p:spPr>
              <a:xfrm>
                <a:off x="4348316" y="182086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4E95B704-3C23-3BA9-0BD7-C094F413E7FC}"/>
                  </a:ext>
                </a:extLst>
              </p:cNvPr>
              <p:cNvCxnSpPr>
                <a:cxnSpLocks/>
              </p:cNvCxnSpPr>
              <p:nvPr/>
            </p:nvCxnSpPr>
            <p:spPr>
              <a:xfrm>
                <a:off x="3969788" y="182086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7CF46E4F-984A-B6E2-DA4F-65FCD1FEA73F}"/>
                  </a:ext>
                </a:extLst>
              </p:cNvPr>
              <p:cNvCxnSpPr>
                <a:cxnSpLocks/>
              </p:cNvCxnSpPr>
              <p:nvPr/>
            </p:nvCxnSpPr>
            <p:spPr>
              <a:xfrm>
                <a:off x="3591261" y="182086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AC177C3F-9345-5D05-1B69-1C14AA929E82}"/>
                  </a:ext>
                </a:extLst>
              </p:cNvPr>
              <p:cNvCxnSpPr>
                <a:cxnSpLocks/>
              </p:cNvCxnSpPr>
              <p:nvPr/>
            </p:nvCxnSpPr>
            <p:spPr>
              <a:xfrm>
                <a:off x="3212734" y="182086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844CA019-CDE2-3DC8-286C-9F2BAC89B6A3}"/>
                  </a:ext>
                </a:extLst>
              </p:cNvPr>
              <p:cNvCxnSpPr>
                <a:cxnSpLocks/>
              </p:cNvCxnSpPr>
              <p:nvPr/>
            </p:nvCxnSpPr>
            <p:spPr>
              <a:xfrm>
                <a:off x="2834207" y="182086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A2B5590-D8D0-19B4-A87E-98622723437D}"/>
                  </a:ext>
                </a:extLst>
              </p:cNvPr>
              <p:cNvCxnSpPr>
                <a:cxnSpLocks/>
              </p:cNvCxnSpPr>
              <p:nvPr/>
            </p:nvCxnSpPr>
            <p:spPr>
              <a:xfrm>
                <a:off x="2455680" y="182086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0D12E03F-BDB9-C33C-F813-C26EF8738CF2}"/>
                  </a:ext>
                </a:extLst>
              </p:cNvPr>
              <p:cNvCxnSpPr>
                <a:cxnSpLocks/>
              </p:cNvCxnSpPr>
              <p:nvPr/>
            </p:nvCxnSpPr>
            <p:spPr>
              <a:xfrm>
                <a:off x="2077153" y="182086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92763B6B-A961-29E2-A3CD-0AB907E090A4}"/>
                  </a:ext>
                </a:extLst>
              </p:cNvPr>
              <p:cNvCxnSpPr>
                <a:cxnSpLocks/>
              </p:cNvCxnSpPr>
              <p:nvPr/>
            </p:nvCxnSpPr>
            <p:spPr>
              <a:xfrm rot="5400000">
                <a:off x="1248527" y="101877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81E2101-4284-2FD7-4951-ECE9DCD73405}"/>
                  </a:ext>
                </a:extLst>
              </p:cNvPr>
              <p:cNvCxnSpPr>
                <a:cxnSpLocks/>
              </p:cNvCxnSpPr>
              <p:nvPr/>
            </p:nvCxnSpPr>
            <p:spPr>
              <a:xfrm rot="5400000">
                <a:off x="1248527" y="177567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A1C6B6F3-C0EE-CF21-01D4-F8575BD0EB99}"/>
                  </a:ext>
                </a:extLst>
              </p:cNvPr>
              <p:cNvCxnSpPr>
                <a:cxnSpLocks/>
              </p:cNvCxnSpPr>
              <p:nvPr/>
            </p:nvCxnSpPr>
            <p:spPr>
              <a:xfrm rot="5400000">
                <a:off x="1248527" y="162429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0EFC0F44-9775-CFCE-6730-34289DD76665}"/>
                  </a:ext>
                </a:extLst>
              </p:cNvPr>
              <p:cNvCxnSpPr>
                <a:cxnSpLocks/>
              </p:cNvCxnSpPr>
              <p:nvPr/>
            </p:nvCxnSpPr>
            <p:spPr>
              <a:xfrm rot="5400000">
                <a:off x="1248527" y="1472916"/>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EAD7D169-9391-C617-D1F8-873FF3CCAC74}"/>
                  </a:ext>
                </a:extLst>
              </p:cNvPr>
              <p:cNvCxnSpPr>
                <a:cxnSpLocks/>
              </p:cNvCxnSpPr>
              <p:nvPr/>
            </p:nvCxnSpPr>
            <p:spPr>
              <a:xfrm rot="5400000">
                <a:off x="1248527" y="1321536"/>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6CECB4FD-1303-1253-59E2-43ECFCA60945}"/>
                  </a:ext>
                </a:extLst>
              </p:cNvPr>
              <p:cNvCxnSpPr>
                <a:cxnSpLocks/>
              </p:cNvCxnSpPr>
              <p:nvPr/>
            </p:nvCxnSpPr>
            <p:spPr>
              <a:xfrm rot="5400000">
                <a:off x="1248527" y="1170157"/>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5" name="Freeform: Shape 344">
                <a:extLst>
                  <a:ext uri="{FF2B5EF4-FFF2-40B4-BE49-F238E27FC236}">
                    <a16:creationId xmlns:a16="http://schemas.microsoft.com/office/drawing/2014/main" id="{F3305B31-E881-D4C6-B2B6-5CFDE6B554D4}"/>
                  </a:ext>
                </a:extLst>
              </p:cNvPr>
              <p:cNvSpPr/>
              <p:nvPr/>
            </p:nvSpPr>
            <p:spPr>
              <a:xfrm>
                <a:off x="1266861" y="1039199"/>
                <a:ext cx="3081455" cy="782408"/>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379" name="Freeform: Shape 378">
                <a:extLst>
                  <a:ext uri="{FF2B5EF4-FFF2-40B4-BE49-F238E27FC236}">
                    <a16:creationId xmlns:a16="http://schemas.microsoft.com/office/drawing/2014/main" id="{18CD1295-231B-B204-82DD-0BAFA0FBCFC2}"/>
                  </a:ext>
                </a:extLst>
              </p:cNvPr>
              <p:cNvSpPr/>
              <p:nvPr/>
            </p:nvSpPr>
            <p:spPr>
              <a:xfrm>
                <a:off x="4266125" y="1695162"/>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80" name="Freeform: Shape 379">
                <a:extLst>
                  <a:ext uri="{FF2B5EF4-FFF2-40B4-BE49-F238E27FC236}">
                    <a16:creationId xmlns:a16="http://schemas.microsoft.com/office/drawing/2014/main" id="{0B09406A-B6A1-69E9-1DBB-A8001BF148F8}"/>
                  </a:ext>
                </a:extLst>
              </p:cNvPr>
              <p:cNvSpPr/>
              <p:nvPr/>
            </p:nvSpPr>
            <p:spPr>
              <a:xfrm>
                <a:off x="3911637" y="1695162"/>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81" name="Freeform: Shape 380">
                <a:extLst>
                  <a:ext uri="{FF2B5EF4-FFF2-40B4-BE49-F238E27FC236}">
                    <a16:creationId xmlns:a16="http://schemas.microsoft.com/office/drawing/2014/main" id="{F45F634D-887E-3292-3F11-58316AE116D7}"/>
                  </a:ext>
                </a:extLst>
              </p:cNvPr>
              <p:cNvSpPr/>
              <p:nvPr/>
            </p:nvSpPr>
            <p:spPr>
              <a:xfrm>
                <a:off x="2364689" y="1402634"/>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82" name="Freeform: Shape 381">
                <a:extLst>
                  <a:ext uri="{FF2B5EF4-FFF2-40B4-BE49-F238E27FC236}">
                    <a16:creationId xmlns:a16="http://schemas.microsoft.com/office/drawing/2014/main" id="{9E118FDD-0E97-475F-52ED-7321BBF9DB7C}"/>
                  </a:ext>
                </a:extLst>
              </p:cNvPr>
              <p:cNvSpPr/>
              <p:nvPr/>
            </p:nvSpPr>
            <p:spPr>
              <a:xfrm>
                <a:off x="2402210" y="1447501"/>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83" name="Freeform: Shape 382">
                <a:extLst>
                  <a:ext uri="{FF2B5EF4-FFF2-40B4-BE49-F238E27FC236}">
                    <a16:creationId xmlns:a16="http://schemas.microsoft.com/office/drawing/2014/main" id="{37D465CD-259F-8A90-F55A-D3B5729A6F18}"/>
                  </a:ext>
                </a:extLst>
              </p:cNvPr>
              <p:cNvSpPr/>
              <p:nvPr/>
            </p:nvSpPr>
            <p:spPr>
              <a:xfrm>
                <a:off x="2404813" y="1478043"/>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84" name="Freeform: Shape 383">
                <a:extLst>
                  <a:ext uri="{FF2B5EF4-FFF2-40B4-BE49-F238E27FC236}">
                    <a16:creationId xmlns:a16="http://schemas.microsoft.com/office/drawing/2014/main" id="{69FA76C0-7D8B-4EDC-4ABF-C7A4AF80FC8C}"/>
                  </a:ext>
                </a:extLst>
              </p:cNvPr>
              <p:cNvSpPr/>
              <p:nvPr/>
            </p:nvSpPr>
            <p:spPr>
              <a:xfrm>
                <a:off x="3909268" y="1736811"/>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85" name="Freeform: Shape 384">
                <a:extLst>
                  <a:ext uri="{FF2B5EF4-FFF2-40B4-BE49-F238E27FC236}">
                    <a16:creationId xmlns:a16="http://schemas.microsoft.com/office/drawing/2014/main" id="{DE51CAB5-C6FA-2912-0BFC-0CF84B20B3B5}"/>
                  </a:ext>
                </a:extLst>
              </p:cNvPr>
              <p:cNvSpPr/>
              <p:nvPr/>
            </p:nvSpPr>
            <p:spPr>
              <a:xfrm>
                <a:off x="4266125" y="1736811"/>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386" name="Freeform: Shape 385">
                <a:extLst>
                  <a:ext uri="{FF2B5EF4-FFF2-40B4-BE49-F238E27FC236}">
                    <a16:creationId xmlns:a16="http://schemas.microsoft.com/office/drawing/2014/main" id="{9A261C5E-30D7-6CE9-3600-9587279CA741}"/>
                  </a:ext>
                </a:extLst>
              </p:cNvPr>
              <p:cNvSpPr/>
              <p:nvPr/>
            </p:nvSpPr>
            <p:spPr>
              <a:xfrm>
                <a:off x="2364689" y="1456386"/>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cxnSp>
            <p:nvCxnSpPr>
              <p:cNvPr id="398" name="Straight Connector 397">
                <a:extLst>
                  <a:ext uri="{FF2B5EF4-FFF2-40B4-BE49-F238E27FC236}">
                    <a16:creationId xmlns:a16="http://schemas.microsoft.com/office/drawing/2014/main" id="{0991660A-373C-ED16-E598-2B70A843BAEA}"/>
                  </a:ext>
                </a:extLst>
              </p:cNvPr>
              <p:cNvCxnSpPr>
                <a:cxnSpLocks/>
              </p:cNvCxnSpPr>
              <p:nvPr/>
            </p:nvCxnSpPr>
            <p:spPr>
              <a:xfrm>
                <a:off x="3267252" y="1007472"/>
                <a:ext cx="112267" cy="0"/>
              </a:xfrm>
              <a:prstGeom prst="line">
                <a:avLst/>
              </a:prstGeom>
              <a:noFill/>
              <a:ln w="19050" cap="flat">
                <a:solidFill>
                  <a:schemeClr val="accent3"/>
                </a:solidFill>
                <a:prstDash val="solid"/>
                <a:miter/>
              </a:ln>
            </p:spPr>
          </p:cxnSp>
          <p:sp>
            <p:nvSpPr>
              <p:cNvPr id="399" name="Freeform: Shape 398">
                <a:extLst>
                  <a:ext uri="{FF2B5EF4-FFF2-40B4-BE49-F238E27FC236}">
                    <a16:creationId xmlns:a16="http://schemas.microsoft.com/office/drawing/2014/main" id="{FA6590B7-9F39-6F98-3063-ECCD64D028B9}"/>
                  </a:ext>
                </a:extLst>
              </p:cNvPr>
              <p:cNvSpPr/>
              <p:nvPr/>
            </p:nvSpPr>
            <p:spPr>
              <a:xfrm>
                <a:off x="3306095" y="990181"/>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cxnSp>
            <p:nvCxnSpPr>
              <p:cNvPr id="396" name="Straight Connector 395">
                <a:extLst>
                  <a:ext uri="{FF2B5EF4-FFF2-40B4-BE49-F238E27FC236}">
                    <a16:creationId xmlns:a16="http://schemas.microsoft.com/office/drawing/2014/main" id="{C4939372-2327-2A9C-260A-3A520C12AD77}"/>
                  </a:ext>
                </a:extLst>
              </p:cNvPr>
              <p:cNvCxnSpPr>
                <a:cxnSpLocks/>
              </p:cNvCxnSpPr>
              <p:nvPr/>
            </p:nvCxnSpPr>
            <p:spPr>
              <a:xfrm>
                <a:off x="3267252" y="1096019"/>
                <a:ext cx="112267" cy="0"/>
              </a:xfrm>
              <a:prstGeom prst="line">
                <a:avLst/>
              </a:prstGeom>
              <a:noFill/>
              <a:ln w="19050" cap="flat">
                <a:solidFill>
                  <a:schemeClr val="accent2"/>
                </a:solidFill>
                <a:prstDash val="solid"/>
                <a:miter/>
              </a:ln>
            </p:spPr>
          </p:cxnSp>
          <p:sp>
            <p:nvSpPr>
              <p:cNvPr id="397" name="Freeform: Shape 396">
                <a:extLst>
                  <a:ext uri="{FF2B5EF4-FFF2-40B4-BE49-F238E27FC236}">
                    <a16:creationId xmlns:a16="http://schemas.microsoft.com/office/drawing/2014/main" id="{102153F5-FA22-5A16-9304-C76ABBBB8E3A}"/>
                  </a:ext>
                </a:extLst>
              </p:cNvPr>
              <p:cNvSpPr/>
              <p:nvPr/>
            </p:nvSpPr>
            <p:spPr>
              <a:xfrm>
                <a:off x="3306095" y="1078728"/>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cxnSp>
            <p:nvCxnSpPr>
              <p:cNvPr id="394" name="Straight Connector 393">
                <a:extLst>
                  <a:ext uri="{FF2B5EF4-FFF2-40B4-BE49-F238E27FC236}">
                    <a16:creationId xmlns:a16="http://schemas.microsoft.com/office/drawing/2014/main" id="{79D822BF-7EA9-7FAA-CF40-B662024E6868}"/>
                  </a:ext>
                </a:extLst>
              </p:cNvPr>
              <p:cNvCxnSpPr>
                <a:cxnSpLocks/>
              </p:cNvCxnSpPr>
              <p:nvPr/>
            </p:nvCxnSpPr>
            <p:spPr>
              <a:xfrm>
                <a:off x="3267252" y="1184565"/>
                <a:ext cx="112267" cy="0"/>
              </a:xfrm>
              <a:prstGeom prst="line">
                <a:avLst/>
              </a:prstGeom>
              <a:noFill/>
              <a:ln w="19050" cap="flat">
                <a:solidFill>
                  <a:schemeClr val="accent4"/>
                </a:solidFill>
                <a:prstDash val="solid"/>
                <a:miter/>
              </a:ln>
            </p:spPr>
          </p:cxnSp>
          <p:sp>
            <p:nvSpPr>
              <p:cNvPr id="395" name="Freeform: Shape 394">
                <a:extLst>
                  <a:ext uri="{FF2B5EF4-FFF2-40B4-BE49-F238E27FC236}">
                    <a16:creationId xmlns:a16="http://schemas.microsoft.com/office/drawing/2014/main" id="{A4872575-E7A6-9AD8-BE2E-E30574CF0D51}"/>
                  </a:ext>
                </a:extLst>
              </p:cNvPr>
              <p:cNvSpPr/>
              <p:nvPr/>
            </p:nvSpPr>
            <p:spPr>
              <a:xfrm>
                <a:off x="3306095" y="1167274"/>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solidFill>
                  <a:schemeClr val="accent4"/>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410" name="TextBox 409">
                <a:extLst>
                  <a:ext uri="{FF2B5EF4-FFF2-40B4-BE49-F238E27FC236}">
                    <a16:creationId xmlns:a16="http://schemas.microsoft.com/office/drawing/2014/main" id="{8F95835F-7F4E-F663-BAC2-C79FD15A8F45}"/>
                  </a:ext>
                </a:extLst>
              </p:cNvPr>
              <p:cNvSpPr txBox="1"/>
              <p:nvPr/>
            </p:nvSpPr>
            <p:spPr>
              <a:xfrm>
                <a:off x="950983" y="982907"/>
                <a:ext cx="288225"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411" name="TextBox 410">
                <a:extLst>
                  <a:ext uri="{FF2B5EF4-FFF2-40B4-BE49-F238E27FC236}">
                    <a16:creationId xmlns:a16="http://schemas.microsoft.com/office/drawing/2014/main" id="{DE6280AE-7EAE-A666-222F-2442C220AC61}"/>
                  </a:ext>
                </a:extLst>
              </p:cNvPr>
              <p:cNvSpPr txBox="1"/>
              <p:nvPr/>
            </p:nvSpPr>
            <p:spPr>
              <a:xfrm>
                <a:off x="1035829" y="1134286"/>
                <a:ext cx="203379"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412" name="TextBox 411">
                <a:extLst>
                  <a:ext uri="{FF2B5EF4-FFF2-40B4-BE49-F238E27FC236}">
                    <a16:creationId xmlns:a16="http://schemas.microsoft.com/office/drawing/2014/main" id="{9D5C2912-A37E-6F23-BA2E-3AC255652F69}"/>
                  </a:ext>
                </a:extLst>
              </p:cNvPr>
              <p:cNvSpPr txBox="1"/>
              <p:nvPr/>
            </p:nvSpPr>
            <p:spPr>
              <a:xfrm>
                <a:off x="1015665" y="1285667"/>
                <a:ext cx="223543"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413" name="TextBox 412">
                <a:extLst>
                  <a:ext uri="{FF2B5EF4-FFF2-40B4-BE49-F238E27FC236}">
                    <a16:creationId xmlns:a16="http://schemas.microsoft.com/office/drawing/2014/main" id="{C0F970FA-AAD6-515B-7867-9145DBCA9BA3}"/>
                  </a:ext>
                </a:extLst>
              </p:cNvPr>
              <p:cNvSpPr txBox="1"/>
              <p:nvPr/>
            </p:nvSpPr>
            <p:spPr>
              <a:xfrm>
                <a:off x="1029969" y="1437046"/>
                <a:ext cx="209239"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414" name="TextBox 413">
                <a:extLst>
                  <a:ext uri="{FF2B5EF4-FFF2-40B4-BE49-F238E27FC236}">
                    <a16:creationId xmlns:a16="http://schemas.microsoft.com/office/drawing/2014/main" id="{C9F9BB72-1432-E03A-13C1-E18FAD808CB8}"/>
                  </a:ext>
                </a:extLst>
              </p:cNvPr>
              <p:cNvSpPr txBox="1"/>
              <p:nvPr/>
            </p:nvSpPr>
            <p:spPr>
              <a:xfrm>
                <a:off x="1006735" y="1588426"/>
                <a:ext cx="232473"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415" name="TextBox 414">
                <a:extLst>
                  <a:ext uri="{FF2B5EF4-FFF2-40B4-BE49-F238E27FC236}">
                    <a16:creationId xmlns:a16="http://schemas.microsoft.com/office/drawing/2014/main" id="{AEF3D719-8134-4014-752D-D767F17F201B}"/>
                  </a:ext>
                </a:extLst>
              </p:cNvPr>
              <p:cNvSpPr txBox="1"/>
              <p:nvPr/>
            </p:nvSpPr>
            <p:spPr>
              <a:xfrm>
                <a:off x="978657" y="1739805"/>
                <a:ext cx="26055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grpSp>
        <p:sp>
          <p:nvSpPr>
            <p:cNvPr id="425" name="TextBox 424">
              <a:extLst>
                <a:ext uri="{FF2B5EF4-FFF2-40B4-BE49-F238E27FC236}">
                  <a16:creationId xmlns:a16="http://schemas.microsoft.com/office/drawing/2014/main" id="{C5BD7A45-A168-4F58-3889-0D58B022D902}"/>
                </a:ext>
              </a:extLst>
            </p:cNvPr>
            <p:cNvSpPr txBox="1"/>
            <p:nvPr/>
          </p:nvSpPr>
          <p:spPr>
            <a:xfrm rot="16200000">
              <a:off x="8183" y="1172973"/>
              <a:ext cx="1020287" cy="344957"/>
            </a:xfrm>
            <a:prstGeom prst="round2SameRect">
              <a:avLst>
                <a:gd name="adj1" fmla="val 16667"/>
                <a:gd name="adj2" fmla="val 0"/>
              </a:avLst>
            </a:prstGeom>
            <a:solidFill>
              <a:srgbClr val="7030A0"/>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Bladder</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cancer </a:t>
              </a:r>
            </a:p>
          </p:txBody>
        </p:sp>
      </p:grpSp>
      <p:grpSp>
        <p:nvGrpSpPr>
          <p:cNvPr id="1032" name="Group 1031">
            <a:extLst>
              <a:ext uri="{FF2B5EF4-FFF2-40B4-BE49-F238E27FC236}">
                <a16:creationId xmlns:a16="http://schemas.microsoft.com/office/drawing/2014/main" id="{3BD3E343-6EA9-D9DB-1F2E-2EB40A1DDE1D}"/>
              </a:ext>
            </a:extLst>
          </p:cNvPr>
          <p:cNvGrpSpPr/>
          <p:nvPr/>
        </p:nvGrpSpPr>
        <p:grpSpPr>
          <a:xfrm>
            <a:off x="6327338" y="1110774"/>
            <a:ext cx="5552903" cy="2133609"/>
            <a:chOff x="4745503" y="833080"/>
            <a:chExt cx="4164677" cy="1600207"/>
          </a:xfrm>
        </p:grpSpPr>
        <p:grpSp>
          <p:nvGrpSpPr>
            <p:cNvPr id="1029" name="Group 1028">
              <a:extLst>
                <a:ext uri="{FF2B5EF4-FFF2-40B4-BE49-F238E27FC236}">
                  <a16:creationId xmlns:a16="http://schemas.microsoft.com/office/drawing/2014/main" id="{D59A16E2-B99F-8BFC-D46A-08577C1500B4}"/>
                </a:ext>
              </a:extLst>
            </p:cNvPr>
            <p:cNvGrpSpPr/>
            <p:nvPr/>
          </p:nvGrpSpPr>
          <p:grpSpPr>
            <a:xfrm>
              <a:off x="4752036" y="2136479"/>
              <a:ext cx="4124738" cy="296808"/>
              <a:chOff x="4726136" y="2174905"/>
              <a:chExt cx="4124738" cy="296808"/>
            </a:xfrm>
          </p:grpSpPr>
          <p:grpSp>
            <p:nvGrpSpPr>
              <p:cNvPr id="45" name="Group 44">
                <a:extLst>
                  <a:ext uri="{FF2B5EF4-FFF2-40B4-BE49-F238E27FC236}">
                    <a16:creationId xmlns:a16="http://schemas.microsoft.com/office/drawing/2014/main" id="{ED8800D7-F0BC-329E-AF50-D7D826E37B10}"/>
                  </a:ext>
                </a:extLst>
              </p:cNvPr>
              <p:cNvGrpSpPr/>
              <p:nvPr/>
            </p:nvGrpSpPr>
            <p:grpSpPr>
              <a:xfrm>
                <a:off x="5641875" y="2174905"/>
                <a:ext cx="2872515" cy="101335"/>
                <a:chOff x="7384770" y="2865761"/>
                <a:chExt cx="3797817" cy="133977"/>
              </a:xfrm>
            </p:grpSpPr>
            <p:sp>
              <p:nvSpPr>
                <p:cNvPr id="47" name="TextBox 46">
                  <a:extLst>
                    <a:ext uri="{FF2B5EF4-FFF2-40B4-BE49-F238E27FC236}">
                      <a16:creationId xmlns:a16="http://schemas.microsoft.com/office/drawing/2014/main" id="{D8D15EF3-0E24-7E30-851B-3DBE4B182269}"/>
                    </a:ext>
                  </a:extLst>
                </p:cNvPr>
                <p:cNvSpPr txBox="1"/>
                <p:nvPr/>
              </p:nvSpPr>
              <p:spPr>
                <a:xfrm>
                  <a:off x="7384770" y="2865761"/>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48" name="TextBox 47">
                  <a:extLst>
                    <a:ext uri="{FF2B5EF4-FFF2-40B4-BE49-F238E27FC236}">
                      <a16:creationId xmlns:a16="http://schemas.microsoft.com/office/drawing/2014/main" id="{D2E2E922-B014-0AEE-725F-7E8FB3C77BAF}"/>
                    </a:ext>
                  </a:extLst>
                </p:cNvPr>
                <p:cNvSpPr txBox="1"/>
                <p:nvPr/>
              </p:nvSpPr>
              <p:spPr>
                <a:xfrm>
                  <a:off x="7829644" y="2865761"/>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49" name="TextBox 48">
                  <a:extLst>
                    <a:ext uri="{FF2B5EF4-FFF2-40B4-BE49-F238E27FC236}">
                      <a16:creationId xmlns:a16="http://schemas.microsoft.com/office/drawing/2014/main" id="{3E559811-D529-8556-E0E6-7B10D0805CF8}"/>
                    </a:ext>
                  </a:extLst>
                </p:cNvPr>
                <p:cNvSpPr txBox="1"/>
                <p:nvPr/>
              </p:nvSpPr>
              <p:spPr>
                <a:xfrm>
                  <a:off x="8274518" y="2865761"/>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50" name="TextBox 49">
                  <a:extLst>
                    <a:ext uri="{FF2B5EF4-FFF2-40B4-BE49-F238E27FC236}">
                      <a16:creationId xmlns:a16="http://schemas.microsoft.com/office/drawing/2014/main" id="{060D59C1-2713-85A0-2040-FFAD063ACD4F}"/>
                    </a:ext>
                  </a:extLst>
                </p:cNvPr>
                <p:cNvSpPr txBox="1"/>
                <p:nvPr/>
              </p:nvSpPr>
              <p:spPr>
                <a:xfrm>
                  <a:off x="8719392" y="2865761"/>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7</a:t>
                  </a:r>
                </a:p>
              </p:txBody>
            </p:sp>
            <p:sp>
              <p:nvSpPr>
                <p:cNvPr id="51" name="TextBox 50">
                  <a:extLst>
                    <a:ext uri="{FF2B5EF4-FFF2-40B4-BE49-F238E27FC236}">
                      <a16:creationId xmlns:a16="http://schemas.microsoft.com/office/drawing/2014/main" id="{0BE6FD7A-FCC3-043A-32AC-1C72E610218B}"/>
                    </a:ext>
                  </a:extLst>
                </p:cNvPr>
                <p:cNvSpPr txBox="1"/>
                <p:nvPr/>
              </p:nvSpPr>
              <p:spPr>
                <a:xfrm>
                  <a:off x="9164266" y="2865761"/>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6</a:t>
                  </a:r>
                </a:p>
              </p:txBody>
            </p:sp>
            <p:sp>
              <p:nvSpPr>
                <p:cNvPr id="52" name="TextBox 51">
                  <a:extLst>
                    <a:ext uri="{FF2B5EF4-FFF2-40B4-BE49-F238E27FC236}">
                      <a16:creationId xmlns:a16="http://schemas.microsoft.com/office/drawing/2014/main" id="{0C9B9B48-FCB5-408F-C955-A7EAB7FDBB79}"/>
                    </a:ext>
                  </a:extLst>
                </p:cNvPr>
                <p:cNvSpPr txBox="1"/>
                <p:nvPr/>
              </p:nvSpPr>
              <p:spPr>
                <a:xfrm>
                  <a:off x="9609140" y="2865761"/>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a:t>
                  </a:r>
                </a:p>
              </p:txBody>
            </p:sp>
            <p:sp>
              <p:nvSpPr>
                <p:cNvPr id="53" name="TextBox 52">
                  <a:extLst>
                    <a:ext uri="{FF2B5EF4-FFF2-40B4-BE49-F238E27FC236}">
                      <a16:creationId xmlns:a16="http://schemas.microsoft.com/office/drawing/2014/main" id="{8E9B127C-DC08-3A37-EE67-E07195B74814}"/>
                    </a:ext>
                  </a:extLst>
                </p:cNvPr>
                <p:cNvSpPr txBox="1"/>
                <p:nvPr/>
              </p:nvSpPr>
              <p:spPr>
                <a:xfrm>
                  <a:off x="10054014" y="2865761"/>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54" name="TextBox 53">
                  <a:extLst>
                    <a:ext uri="{FF2B5EF4-FFF2-40B4-BE49-F238E27FC236}">
                      <a16:creationId xmlns:a16="http://schemas.microsoft.com/office/drawing/2014/main" id="{747BA01B-A4C9-860A-D05C-8DB2D209D0D1}"/>
                    </a:ext>
                  </a:extLst>
                </p:cNvPr>
                <p:cNvSpPr txBox="1"/>
                <p:nvPr/>
              </p:nvSpPr>
              <p:spPr>
                <a:xfrm>
                  <a:off x="10498888" y="2865761"/>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55" name="TextBox 54">
                  <a:extLst>
                    <a:ext uri="{FF2B5EF4-FFF2-40B4-BE49-F238E27FC236}">
                      <a16:creationId xmlns:a16="http://schemas.microsoft.com/office/drawing/2014/main" id="{63008765-C636-0792-5AE2-2407E1D9B6FF}"/>
                    </a:ext>
                  </a:extLst>
                </p:cNvPr>
                <p:cNvSpPr txBox="1"/>
                <p:nvPr/>
              </p:nvSpPr>
              <p:spPr>
                <a:xfrm>
                  <a:off x="10943762" y="2865761"/>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grpSp>
          <p:sp>
            <p:nvSpPr>
              <p:cNvPr id="46" name="TextBox 45">
                <a:extLst>
                  <a:ext uri="{FF2B5EF4-FFF2-40B4-BE49-F238E27FC236}">
                    <a16:creationId xmlns:a16="http://schemas.microsoft.com/office/drawing/2014/main" id="{70843ACB-A916-1B1C-2D3F-743C8671F592}"/>
                  </a:ext>
                </a:extLst>
              </p:cNvPr>
              <p:cNvSpPr txBox="1"/>
              <p:nvPr/>
            </p:nvSpPr>
            <p:spPr>
              <a:xfrm>
                <a:off x="4726136" y="2174905"/>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Other </a:t>
                </a:r>
                <a:r>
                  <a:rPr kumimoji="0" lang="en-GB" sz="733" b="0" i="0" u="none" strike="noStrike" kern="1200" cap="none" spc="0" normalizeH="0" baseline="0" noProof="0" err="1">
                    <a:ln>
                      <a:noFill/>
                    </a:ln>
                    <a:solidFill>
                      <a:srgbClr val="3F4444"/>
                    </a:solidFill>
                    <a:effectLst/>
                    <a:uLnTx/>
                    <a:uFillTx/>
                    <a:latin typeface="Arial"/>
                    <a:ea typeface="+mn-ea"/>
                    <a:cs typeface="+mn-cs"/>
                  </a:rPr>
                  <a:t>tumors</a:t>
                </a:r>
                <a:r>
                  <a:rPr kumimoji="0" lang="en-GB" sz="733" b="0" i="0" u="none" strike="noStrike" kern="1200" cap="none" spc="0" normalizeH="0" baseline="0" noProof="0">
                    <a:ln>
                      <a:noFill/>
                    </a:ln>
                    <a:solidFill>
                      <a:srgbClr val="3F4444"/>
                    </a:solidFill>
                    <a:effectLst/>
                    <a:uLnTx/>
                    <a:uFillTx/>
                    <a:latin typeface="Arial"/>
                    <a:ea typeface="+mn-ea"/>
                    <a:cs typeface="+mn-cs"/>
                  </a:rPr>
                  <a:t>: IHC 3+</a:t>
                </a:r>
              </a:p>
            </p:txBody>
          </p:sp>
          <p:grpSp>
            <p:nvGrpSpPr>
              <p:cNvPr id="57" name="Group 56">
                <a:extLst>
                  <a:ext uri="{FF2B5EF4-FFF2-40B4-BE49-F238E27FC236}">
                    <a16:creationId xmlns:a16="http://schemas.microsoft.com/office/drawing/2014/main" id="{41F43986-CCFD-19E1-AA9C-62A3A827D31D}"/>
                  </a:ext>
                </a:extLst>
              </p:cNvPr>
              <p:cNvGrpSpPr/>
              <p:nvPr/>
            </p:nvGrpSpPr>
            <p:grpSpPr>
              <a:xfrm>
                <a:off x="5641875" y="2272642"/>
                <a:ext cx="3208999" cy="101335"/>
                <a:chOff x="7384770" y="3047530"/>
                <a:chExt cx="4242690" cy="133977"/>
              </a:xfrm>
            </p:grpSpPr>
            <p:sp>
              <p:nvSpPr>
                <p:cNvPr id="59" name="TextBox 58">
                  <a:extLst>
                    <a:ext uri="{FF2B5EF4-FFF2-40B4-BE49-F238E27FC236}">
                      <a16:creationId xmlns:a16="http://schemas.microsoft.com/office/drawing/2014/main" id="{3C448C8C-6269-0E8C-AC2E-781994825200}"/>
                    </a:ext>
                  </a:extLst>
                </p:cNvPr>
                <p:cNvSpPr txBox="1"/>
                <p:nvPr/>
              </p:nvSpPr>
              <p:spPr>
                <a:xfrm>
                  <a:off x="7384770" y="3047530"/>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16</a:t>
                  </a:r>
                </a:p>
              </p:txBody>
            </p:sp>
            <p:sp>
              <p:nvSpPr>
                <p:cNvPr id="60" name="TextBox 59">
                  <a:extLst>
                    <a:ext uri="{FF2B5EF4-FFF2-40B4-BE49-F238E27FC236}">
                      <a16:creationId xmlns:a16="http://schemas.microsoft.com/office/drawing/2014/main" id="{3795D171-B2A1-001E-3CA9-471C90BFCAB1}"/>
                    </a:ext>
                  </a:extLst>
                </p:cNvPr>
                <p:cNvSpPr txBox="1"/>
                <p:nvPr/>
              </p:nvSpPr>
              <p:spPr>
                <a:xfrm>
                  <a:off x="7829644" y="3047530"/>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61" name="TextBox 60">
                  <a:extLst>
                    <a:ext uri="{FF2B5EF4-FFF2-40B4-BE49-F238E27FC236}">
                      <a16:creationId xmlns:a16="http://schemas.microsoft.com/office/drawing/2014/main" id="{A1310284-1BA0-BECC-5EF3-CDB211123D9F}"/>
                    </a:ext>
                  </a:extLst>
                </p:cNvPr>
                <p:cNvSpPr txBox="1"/>
                <p:nvPr/>
              </p:nvSpPr>
              <p:spPr>
                <a:xfrm>
                  <a:off x="8274518" y="3047530"/>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6</a:t>
                  </a:r>
                </a:p>
              </p:txBody>
            </p:sp>
            <p:sp>
              <p:nvSpPr>
                <p:cNvPr id="62" name="TextBox 61">
                  <a:extLst>
                    <a:ext uri="{FF2B5EF4-FFF2-40B4-BE49-F238E27FC236}">
                      <a16:creationId xmlns:a16="http://schemas.microsoft.com/office/drawing/2014/main" id="{6E813845-12F2-B5A6-2CDD-17C13B6A9C92}"/>
                    </a:ext>
                  </a:extLst>
                </p:cNvPr>
                <p:cNvSpPr txBox="1"/>
                <p:nvPr/>
              </p:nvSpPr>
              <p:spPr>
                <a:xfrm>
                  <a:off x="8719392" y="3047530"/>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a:t>
                  </a:r>
                </a:p>
              </p:txBody>
            </p:sp>
            <p:sp>
              <p:nvSpPr>
                <p:cNvPr id="63" name="TextBox 62">
                  <a:extLst>
                    <a:ext uri="{FF2B5EF4-FFF2-40B4-BE49-F238E27FC236}">
                      <a16:creationId xmlns:a16="http://schemas.microsoft.com/office/drawing/2014/main" id="{F9D8ADE7-CB34-E8AC-44E9-399EA2553F7D}"/>
                    </a:ext>
                  </a:extLst>
                </p:cNvPr>
                <p:cNvSpPr txBox="1"/>
                <p:nvPr/>
              </p:nvSpPr>
              <p:spPr>
                <a:xfrm>
                  <a:off x="9164266" y="3047530"/>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64" name="TextBox 63">
                  <a:extLst>
                    <a:ext uri="{FF2B5EF4-FFF2-40B4-BE49-F238E27FC236}">
                      <a16:creationId xmlns:a16="http://schemas.microsoft.com/office/drawing/2014/main" id="{7CDB5373-A7C5-4E2F-02B2-BC6DBB953A3D}"/>
                    </a:ext>
                  </a:extLst>
                </p:cNvPr>
                <p:cNvSpPr txBox="1"/>
                <p:nvPr/>
              </p:nvSpPr>
              <p:spPr>
                <a:xfrm>
                  <a:off x="9609140" y="3047530"/>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65" name="TextBox 64">
                  <a:extLst>
                    <a:ext uri="{FF2B5EF4-FFF2-40B4-BE49-F238E27FC236}">
                      <a16:creationId xmlns:a16="http://schemas.microsoft.com/office/drawing/2014/main" id="{29DB5B33-B4C7-B1FF-E754-9D8C190BC2D6}"/>
                    </a:ext>
                  </a:extLst>
                </p:cNvPr>
                <p:cNvSpPr txBox="1"/>
                <p:nvPr/>
              </p:nvSpPr>
              <p:spPr>
                <a:xfrm>
                  <a:off x="10054014" y="3047530"/>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66" name="TextBox 65">
                  <a:extLst>
                    <a:ext uri="{FF2B5EF4-FFF2-40B4-BE49-F238E27FC236}">
                      <a16:creationId xmlns:a16="http://schemas.microsoft.com/office/drawing/2014/main" id="{1DE9C54B-E26B-4F59-A076-17510C66AD72}"/>
                    </a:ext>
                  </a:extLst>
                </p:cNvPr>
                <p:cNvSpPr txBox="1"/>
                <p:nvPr/>
              </p:nvSpPr>
              <p:spPr>
                <a:xfrm>
                  <a:off x="10498888" y="3047530"/>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67" name="TextBox 66">
                  <a:extLst>
                    <a:ext uri="{FF2B5EF4-FFF2-40B4-BE49-F238E27FC236}">
                      <a16:creationId xmlns:a16="http://schemas.microsoft.com/office/drawing/2014/main" id="{0BBDEDB1-B9EE-2CAE-0AED-5C87C59B72E9}"/>
                    </a:ext>
                  </a:extLst>
                </p:cNvPr>
                <p:cNvSpPr txBox="1"/>
                <p:nvPr/>
              </p:nvSpPr>
              <p:spPr>
                <a:xfrm>
                  <a:off x="10943762" y="3047530"/>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68" name="TextBox 67">
                  <a:extLst>
                    <a:ext uri="{FF2B5EF4-FFF2-40B4-BE49-F238E27FC236}">
                      <a16:creationId xmlns:a16="http://schemas.microsoft.com/office/drawing/2014/main" id="{E6739CC2-53DA-9C64-6365-325929CCA16B}"/>
                    </a:ext>
                  </a:extLst>
                </p:cNvPr>
                <p:cNvSpPr txBox="1"/>
                <p:nvPr/>
              </p:nvSpPr>
              <p:spPr>
                <a:xfrm>
                  <a:off x="11388635" y="3047530"/>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69" name="TextBox 68">
                  <a:extLst>
                    <a:ext uri="{FF2B5EF4-FFF2-40B4-BE49-F238E27FC236}">
                      <a16:creationId xmlns:a16="http://schemas.microsoft.com/office/drawing/2014/main" id="{382C0991-6012-23B3-FE52-0DB08BA2530E}"/>
                    </a:ext>
                  </a:extLst>
                </p:cNvPr>
                <p:cNvSpPr txBox="1"/>
                <p:nvPr/>
              </p:nvSpPr>
              <p:spPr>
                <a:xfrm>
                  <a:off x="11388635" y="3047530"/>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733" b="0" i="0" u="none" strike="noStrike" kern="1200" cap="none" spc="0" normalizeH="0" baseline="0" noProof="0">
                    <a:ln>
                      <a:noFill/>
                    </a:ln>
                    <a:solidFill>
                      <a:srgbClr val="3F4444"/>
                    </a:solidFill>
                    <a:effectLst/>
                    <a:uLnTx/>
                    <a:uFillTx/>
                    <a:latin typeface="Arial"/>
                    <a:ea typeface="+mn-ea"/>
                    <a:cs typeface="+mn-cs"/>
                  </a:endParaRPr>
                </a:p>
              </p:txBody>
            </p:sp>
          </p:grpSp>
          <p:sp>
            <p:nvSpPr>
              <p:cNvPr id="58" name="TextBox 57">
                <a:extLst>
                  <a:ext uri="{FF2B5EF4-FFF2-40B4-BE49-F238E27FC236}">
                    <a16:creationId xmlns:a16="http://schemas.microsoft.com/office/drawing/2014/main" id="{67A94C17-E158-2F4B-0FCF-629D7C8A0104}"/>
                  </a:ext>
                </a:extLst>
              </p:cNvPr>
              <p:cNvSpPr txBox="1"/>
              <p:nvPr/>
            </p:nvSpPr>
            <p:spPr>
              <a:xfrm>
                <a:off x="4727517" y="2272642"/>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Other </a:t>
                </a:r>
                <a:r>
                  <a:rPr kumimoji="0" lang="en-GB" sz="733" b="0" i="0" u="none" strike="noStrike" kern="1200" cap="none" spc="0" normalizeH="0" baseline="0" noProof="0" err="1">
                    <a:ln>
                      <a:noFill/>
                    </a:ln>
                    <a:solidFill>
                      <a:srgbClr val="3F4444"/>
                    </a:solidFill>
                    <a:effectLst/>
                    <a:uLnTx/>
                    <a:uFillTx/>
                    <a:latin typeface="Arial"/>
                    <a:ea typeface="+mn-ea"/>
                    <a:cs typeface="+mn-cs"/>
                  </a:rPr>
                  <a:t>tumors</a:t>
                </a:r>
                <a:r>
                  <a:rPr kumimoji="0" lang="en-GB" sz="733" b="0" i="0" u="none" strike="noStrike" kern="1200" cap="none" spc="0" normalizeH="0" baseline="0" noProof="0">
                    <a:ln>
                      <a:noFill/>
                    </a:ln>
                    <a:solidFill>
                      <a:srgbClr val="3F4444"/>
                    </a:solidFill>
                    <a:effectLst/>
                    <a:uLnTx/>
                    <a:uFillTx/>
                    <a:latin typeface="Arial"/>
                    <a:ea typeface="+mn-ea"/>
                    <a:cs typeface="+mn-cs"/>
                  </a:rPr>
                  <a:t>: IHC 2+</a:t>
                </a:r>
              </a:p>
            </p:txBody>
          </p:sp>
          <p:grpSp>
            <p:nvGrpSpPr>
              <p:cNvPr id="71" name="Group 70">
                <a:extLst>
                  <a:ext uri="{FF2B5EF4-FFF2-40B4-BE49-F238E27FC236}">
                    <a16:creationId xmlns:a16="http://schemas.microsoft.com/office/drawing/2014/main" id="{FAF58D09-5E46-229E-2562-7DB3ADB24093}"/>
                  </a:ext>
                </a:extLst>
              </p:cNvPr>
              <p:cNvGrpSpPr/>
              <p:nvPr/>
            </p:nvGrpSpPr>
            <p:grpSpPr>
              <a:xfrm>
                <a:off x="5641874" y="2370378"/>
                <a:ext cx="3208999" cy="101335"/>
                <a:chOff x="7384770" y="3229299"/>
                <a:chExt cx="4242690" cy="133977"/>
              </a:xfrm>
            </p:grpSpPr>
            <p:sp>
              <p:nvSpPr>
                <p:cNvPr id="73" name="TextBox 72">
                  <a:extLst>
                    <a:ext uri="{FF2B5EF4-FFF2-40B4-BE49-F238E27FC236}">
                      <a16:creationId xmlns:a16="http://schemas.microsoft.com/office/drawing/2014/main" id="{EC8D9D8B-7680-61A0-D0D6-84419C4600AA}"/>
                    </a:ext>
                  </a:extLst>
                </p:cNvPr>
                <p:cNvSpPr txBox="1"/>
                <p:nvPr/>
              </p:nvSpPr>
              <p:spPr>
                <a:xfrm>
                  <a:off x="7384770" y="3229299"/>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40</a:t>
                  </a:r>
                </a:p>
              </p:txBody>
            </p:sp>
            <p:sp>
              <p:nvSpPr>
                <p:cNvPr id="74" name="TextBox 73">
                  <a:extLst>
                    <a:ext uri="{FF2B5EF4-FFF2-40B4-BE49-F238E27FC236}">
                      <a16:creationId xmlns:a16="http://schemas.microsoft.com/office/drawing/2014/main" id="{4A24B13C-A086-7BE4-C312-23E1AB8FBBE6}"/>
                    </a:ext>
                  </a:extLst>
                </p:cNvPr>
                <p:cNvSpPr txBox="1"/>
                <p:nvPr/>
              </p:nvSpPr>
              <p:spPr>
                <a:xfrm>
                  <a:off x="7829644" y="3229299"/>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31</a:t>
                  </a:r>
                </a:p>
              </p:txBody>
            </p:sp>
            <p:sp>
              <p:nvSpPr>
                <p:cNvPr id="75" name="TextBox 74">
                  <a:extLst>
                    <a:ext uri="{FF2B5EF4-FFF2-40B4-BE49-F238E27FC236}">
                      <a16:creationId xmlns:a16="http://schemas.microsoft.com/office/drawing/2014/main" id="{376B3408-4739-0863-C732-D5301F24846C}"/>
                    </a:ext>
                  </a:extLst>
                </p:cNvPr>
                <p:cNvSpPr txBox="1"/>
                <p:nvPr/>
              </p:nvSpPr>
              <p:spPr>
                <a:xfrm>
                  <a:off x="8274518" y="3229299"/>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24</a:t>
                  </a:r>
                </a:p>
              </p:txBody>
            </p:sp>
            <p:sp>
              <p:nvSpPr>
                <p:cNvPr id="76" name="TextBox 75">
                  <a:extLst>
                    <a:ext uri="{FF2B5EF4-FFF2-40B4-BE49-F238E27FC236}">
                      <a16:creationId xmlns:a16="http://schemas.microsoft.com/office/drawing/2014/main" id="{5CC4B68C-668B-039B-CCAA-53226F19689B}"/>
                    </a:ext>
                  </a:extLst>
                </p:cNvPr>
                <p:cNvSpPr txBox="1"/>
                <p:nvPr/>
              </p:nvSpPr>
              <p:spPr>
                <a:xfrm>
                  <a:off x="8719392" y="3229299"/>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18</a:t>
                  </a:r>
                </a:p>
              </p:txBody>
            </p:sp>
            <p:sp>
              <p:nvSpPr>
                <p:cNvPr id="77" name="TextBox 76">
                  <a:extLst>
                    <a:ext uri="{FF2B5EF4-FFF2-40B4-BE49-F238E27FC236}">
                      <a16:creationId xmlns:a16="http://schemas.microsoft.com/office/drawing/2014/main" id="{C340574B-A277-6C96-1BB8-C088333EF329}"/>
                    </a:ext>
                  </a:extLst>
                </p:cNvPr>
                <p:cNvSpPr txBox="1"/>
                <p:nvPr/>
              </p:nvSpPr>
              <p:spPr>
                <a:xfrm>
                  <a:off x="9164266" y="3229299"/>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15</a:t>
                  </a:r>
                </a:p>
              </p:txBody>
            </p:sp>
            <p:sp>
              <p:nvSpPr>
                <p:cNvPr id="78" name="TextBox 77">
                  <a:extLst>
                    <a:ext uri="{FF2B5EF4-FFF2-40B4-BE49-F238E27FC236}">
                      <a16:creationId xmlns:a16="http://schemas.microsoft.com/office/drawing/2014/main" id="{AC00E269-735E-D778-BC35-E5B89F19B745}"/>
                    </a:ext>
                  </a:extLst>
                </p:cNvPr>
                <p:cNvSpPr txBox="1"/>
                <p:nvPr/>
              </p:nvSpPr>
              <p:spPr>
                <a:xfrm>
                  <a:off x="9609140" y="3229299"/>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79" name="TextBox 78">
                  <a:extLst>
                    <a:ext uri="{FF2B5EF4-FFF2-40B4-BE49-F238E27FC236}">
                      <a16:creationId xmlns:a16="http://schemas.microsoft.com/office/drawing/2014/main" id="{9B3952AB-0E97-37A8-CA46-38E23A84DC56}"/>
                    </a:ext>
                  </a:extLst>
                </p:cNvPr>
                <p:cNvSpPr txBox="1"/>
                <p:nvPr/>
              </p:nvSpPr>
              <p:spPr>
                <a:xfrm>
                  <a:off x="10054014" y="3229299"/>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7</a:t>
                  </a:r>
                </a:p>
              </p:txBody>
            </p:sp>
            <p:sp>
              <p:nvSpPr>
                <p:cNvPr id="80" name="TextBox 79">
                  <a:extLst>
                    <a:ext uri="{FF2B5EF4-FFF2-40B4-BE49-F238E27FC236}">
                      <a16:creationId xmlns:a16="http://schemas.microsoft.com/office/drawing/2014/main" id="{68DA4FFD-4E99-E69A-2F99-B2233EA280C6}"/>
                    </a:ext>
                  </a:extLst>
                </p:cNvPr>
                <p:cNvSpPr txBox="1"/>
                <p:nvPr/>
              </p:nvSpPr>
              <p:spPr>
                <a:xfrm>
                  <a:off x="10498888" y="3229299"/>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a:t>
                  </a:r>
                </a:p>
              </p:txBody>
            </p:sp>
            <p:sp>
              <p:nvSpPr>
                <p:cNvPr id="81" name="TextBox 80">
                  <a:extLst>
                    <a:ext uri="{FF2B5EF4-FFF2-40B4-BE49-F238E27FC236}">
                      <a16:creationId xmlns:a16="http://schemas.microsoft.com/office/drawing/2014/main" id="{A0E5E399-CDE0-ECF8-D3B1-121F4D070991}"/>
                    </a:ext>
                  </a:extLst>
                </p:cNvPr>
                <p:cNvSpPr txBox="1"/>
                <p:nvPr/>
              </p:nvSpPr>
              <p:spPr>
                <a:xfrm>
                  <a:off x="10943762" y="3229299"/>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82" name="TextBox 81">
                  <a:extLst>
                    <a:ext uri="{FF2B5EF4-FFF2-40B4-BE49-F238E27FC236}">
                      <a16:creationId xmlns:a16="http://schemas.microsoft.com/office/drawing/2014/main" id="{271A9874-3390-8581-F55A-C0DD14A235F0}"/>
                    </a:ext>
                  </a:extLst>
                </p:cNvPr>
                <p:cNvSpPr txBox="1"/>
                <p:nvPr/>
              </p:nvSpPr>
              <p:spPr>
                <a:xfrm>
                  <a:off x="11388635" y="3229299"/>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grpSp>
          <p:sp>
            <p:nvSpPr>
              <p:cNvPr id="72" name="TextBox 71">
                <a:extLst>
                  <a:ext uri="{FF2B5EF4-FFF2-40B4-BE49-F238E27FC236}">
                    <a16:creationId xmlns:a16="http://schemas.microsoft.com/office/drawing/2014/main" id="{AF14367E-9B5E-4F7D-7BFE-AF74F8C1ED3A}"/>
                  </a:ext>
                </a:extLst>
              </p:cNvPr>
              <p:cNvSpPr txBox="1"/>
              <p:nvPr/>
            </p:nvSpPr>
            <p:spPr>
              <a:xfrm>
                <a:off x="4727064" y="2370378"/>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Other </a:t>
                </a:r>
                <a:r>
                  <a:rPr kumimoji="0" lang="en-GB" sz="733" b="0" i="0" u="none" strike="noStrike" kern="1200" cap="none" spc="0" normalizeH="0" baseline="0" noProof="0" err="1">
                    <a:ln>
                      <a:noFill/>
                    </a:ln>
                    <a:solidFill>
                      <a:srgbClr val="3F4444"/>
                    </a:solidFill>
                    <a:effectLst/>
                    <a:uLnTx/>
                    <a:uFillTx/>
                    <a:latin typeface="Arial"/>
                    <a:ea typeface="+mn-ea"/>
                    <a:cs typeface="+mn-cs"/>
                  </a:rPr>
                  <a:t>tumors</a:t>
                </a:r>
                <a:r>
                  <a:rPr kumimoji="0" lang="en-GB" sz="733" b="0" i="0" u="none" strike="noStrike" kern="1200" cap="none" spc="0" normalizeH="0" baseline="0" noProof="0">
                    <a:ln>
                      <a:noFill/>
                    </a:ln>
                    <a:solidFill>
                      <a:srgbClr val="3F4444"/>
                    </a:solidFill>
                    <a:effectLst/>
                    <a:uLnTx/>
                    <a:uFillTx/>
                    <a:latin typeface="Arial"/>
                    <a:ea typeface="+mn-ea"/>
                    <a:cs typeface="+mn-cs"/>
                  </a:rPr>
                  <a:t>: Total</a:t>
                </a:r>
              </a:p>
            </p:txBody>
          </p:sp>
        </p:grpSp>
        <p:grpSp>
          <p:nvGrpSpPr>
            <p:cNvPr id="1030" name="Group 1029">
              <a:extLst>
                <a:ext uri="{FF2B5EF4-FFF2-40B4-BE49-F238E27FC236}">
                  <a16:creationId xmlns:a16="http://schemas.microsoft.com/office/drawing/2014/main" id="{D1D3B9E2-5E78-5AE4-6771-0429858645EB}"/>
                </a:ext>
              </a:extLst>
            </p:cNvPr>
            <p:cNvGrpSpPr/>
            <p:nvPr/>
          </p:nvGrpSpPr>
          <p:grpSpPr>
            <a:xfrm>
              <a:off x="5413956" y="916683"/>
              <a:ext cx="3445130" cy="991316"/>
              <a:chOff x="5398562" y="977673"/>
              <a:chExt cx="3445130" cy="991316"/>
            </a:xfrm>
          </p:grpSpPr>
          <p:sp>
            <p:nvSpPr>
              <p:cNvPr id="6" name="Freeform: Shape 5">
                <a:extLst>
                  <a:ext uri="{FF2B5EF4-FFF2-40B4-BE49-F238E27FC236}">
                    <a16:creationId xmlns:a16="http://schemas.microsoft.com/office/drawing/2014/main" id="{AF0B3C06-CCDB-A141-D71C-23A32DDB4D22}"/>
                  </a:ext>
                </a:extLst>
              </p:cNvPr>
              <p:cNvSpPr/>
              <p:nvPr/>
            </p:nvSpPr>
            <p:spPr>
              <a:xfrm>
                <a:off x="5671921" y="1033965"/>
                <a:ext cx="3081455" cy="782408"/>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2F4230F6-CA70-B32A-2D64-44BACBF150BB}"/>
                  </a:ext>
                </a:extLst>
              </p:cNvPr>
              <p:cNvCxnSpPr>
                <a:cxnSpLocks/>
              </p:cNvCxnSpPr>
              <p:nvPr/>
            </p:nvCxnSpPr>
            <p:spPr>
              <a:xfrm>
                <a:off x="5725159" y="181563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B520BBC-3D62-1188-09E2-D8E019A94BBE}"/>
                  </a:ext>
                </a:extLst>
              </p:cNvPr>
              <p:cNvCxnSpPr>
                <a:cxnSpLocks/>
              </p:cNvCxnSpPr>
              <p:nvPr/>
            </p:nvCxnSpPr>
            <p:spPr>
              <a:xfrm>
                <a:off x="6061628" y="181563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561BF41-A341-A8F9-E5D6-0843F25A2F49}"/>
                  </a:ext>
                </a:extLst>
              </p:cNvPr>
              <p:cNvCxnSpPr>
                <a:cxnSpLocks/>
              </p:cNvCxnSpPr>
              <p:nvPr/>
            </p:nvCxnSpPr>
            <p:spPr>
              <a:xfrm>
                <a:off x="8753376" y="181563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3818CA-9DAF-6B77-7439-B267907CCD20}"/>
                  </a:ext>
                </a:extLst>
              </p:cNvPr>
              <p:cNvCxnSpPr>
                <a:cxnSpLocks/>
              </p:cNvCxnSpPr>
              <p:nvPr/>
            </p:nvCxnSpPr>
            <p:spPr>
              <a:xfrm>
                <a:off x="8416909" y="181563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664C71-0448-198F-B3CC-C0C467F8683A}"/>
                  </a:ext>
                </a:extLst>
              </p:cNvPr>
              <p:cNvCxnSpPr>
                <a:cxnSpLocks/>
              </p:cNvCxnSpPr>
              <p:nvPr/>
            </p:nvCxnSpPr>
            <p:spPr>
              <a:xfrm>
                <a:off x="8080441" y="181563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9BBFA5-1C57-D030-8E3D-30E65E3F6D80}"/>
                  </a:ext>
                </a:extLst>
              </p:cNvPr>
              <p:cNvCxnSpPr>
                <a:cxnSpLocks/>
              </p:cNvCxnSpPr>
              <p:nvPr/>
            </p:nvCxnSpPr>
            <p:spPr>
              <a:xfrm>
                <a:off x="7743972" y="181563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36CE04-8914-10BB-86A5-515D4BCFAD0A}"/>
                  </a:ext>
                </a:extLst>
              </p:cNvPr>
              <p:cNvCxnSpPr>
                <a:cxnSpLocks/>
              </p:cNvCxnSpPr>
              <p:nvPr/>
            </p:nvCxnSpPr>
            <p:spPr>
              <a:xfrm>
                <a:off x="7407503" y="181563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720A98F-3236-A5E8-4AEE-3ABC56155557}"/>
                  </a:ext>
                </a:extLst>
              </p:cNvPr>
              <p:cNvCxnSpPr>
                <a:cxnSpLocks/>
              </p:cNvCxnSpPr>
              <p:nvPr/>
            </p:nvCxnSpPr>
            <p:spPr>
              <a:xfrm>
                <a:off x="7071034" y="181563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20402E-20B6-ADF1-7325-5F13C8768C46}"/>
                  </a:ext>
                </a:extLst>
              </p:cNvPr>
              <p:cNvCxnSpPr>
                <a:cxnSpLocks/>
              </p:cNvCxnSpPr>
              <p:nvPr/>
            </p:nvCxnSpPr>
            <p:spPr>
              <a:xfrm>
                <a:off x="6734565" y="181563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FB2BB1-BE9C-09CD-67C3-BA3124227E96}"/>
                  </a:ext>
                </a:extLst>
              </p:cNvPr>
              <p:cNvCxnSpPr>
                <a:cxnSpLocks/>
              </p:cNvCxnSpPr>
              <p:nvPr/>
            </p:nvCxnSpPr>
            <p:spPr>
              <a:xfrm>
                <a:off x="6398097" y="181563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C7DE91-E549-FB0D-E1D9-44FF7E156C34}"/>
                  </a:ext>
                </a:extLst>
              </p:cNvPr>
              <p:cNvCxnSpPr>
                <a:cxnSpLocks/>
              </p:cNvCxnSpPr>
              <p:nvPr/>
            </p:nvCxnSpPr>
            <p:spPr>
              <a:xfrm rot="5400000">
                <a:off x="5653588" y="101354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174EF08-3203-B714-CB81-D874124420D4}"/>
                  </a:ext>
                </a:extLst>
              </p:cNvPr>
              <p:cNvCxnSpPr>
                <a:cxnSpLocks/>
              </p:cNvCxnSpPr>
              <p:nvPr/>
            </p:nvCxnSpPr>
            <p:spPr>
              <a:xfrm rot="5400000">
                <a:off x="5653588" y="1770440"/>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B0ADA6-CBF4-2182-0D74-1AE9364BCE2E}"/>
                  </a:ext>
                </a:extLst>
              </p:cNvPr>
              <p:cNvCxnSpPr>
                <a:cxnSpLocks/>
              </p:cNvCxnSpPr>
              <p:nvPr/>
            </p:nvCxnSpPr>
            <p:spPr>
              <a:xfrm rot="5400000">
                <a:off x="5653588" y="161906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F43DE62-2EB1-29F3-DF4B-154176C7B1BB}"/>
                  </a:ext>
                </a:extLst>
              </p:cNvPr>
              <p:cNvCxnSpPr>
                <a:cxnSpLocks/>
              </p:cNvCxnSpPr>
              <p:nvPr/>
            </p:nvCxnSpPr>
            <p:spPr>
              <a:xfrm rot="5400000">
                <a:off x="5653588" y="146768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F710CA-F73F-E047-0F99-9D2C09DD9D12}"/>
                  </a:ext>
                </a:extLst>
              </p:cNvPr>
              <p:cNvCxnSpPr>
                <a:cxnSpLocks/>
              </p:cNvCxnSpPr>
              <p:nvPr/>
            </p:nvCxnSpPr>
            <p:spPr>
              <a:xfrm rot="5400000">
                <a:off x="5653588" y="131630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24E3A38-8C84-285F-79D4-FEB430962531}"/>
                  </a:ext>
                </a:extLst>
              </p:cNvPr>
              <p:cNvCxnSpPr>
                <a:cxnSpLocks/>
              </p:cNvCxnSpPr>
              <p:nvPr/>
            </p:nvCxnSpPr>
            <p:spPr>
              <a:xfrm rot="5400000">
                <a:off x="5653588" y="1164923"/>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390FAE8-E139-7100-102D-5653B3D11A9A}"/>
                  </a:ext>
                </a:extLst>
              </p:cNvPr>
              <p:cNvSpPr txBox="1"/>
              <p:nvPr/>
            </p:nvSpPr>
            <p:spPr>
              <a:xfrm>
                <a:off x="5398562" y="977673"/>
                <a:ext cx="246129"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27" name="TextBox 26">
                <a:extLst>
                  <a:ext uri="{FF2B5EF4-FFF2-40B4-BE49-F238E27FC236}">
                    <a16:creationId xmlns:a16="http://schemas.microsoft.com/office/drawing/2014/main" id="{0BD43F60-798D-BC49-C174-AE3CDF26F079}"/>
                  </a:ext>
                </a:extLst>
              </p:cNvPr>
              <p:cNvSpPr txBox="1"/>
              <p:nvPr/>
            </p:nvSpPr>
            <p:spPr>
              <a:xfrm>
                <a:off x="5420725" y="1129052"/>
                <a:ext cx="223966"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28" name="TextBox 27">
                <a:extLst>
                  <a:ext uri="{FF2B5EF4-FFF2-40B4-BE49-F238E27FC236}">
                    <a16:creationId xmlns:a16="http://schemas.microsoft.com/office/drawing/2014/main" id="{3BB4BFE7-576F-A69C-01DC-4038EAB4DD13}"/>
                  </a:ext>
                </a:extLst>
              </p:cNvPr>
              <p:cNvSpPr txBox="1"/>
              <p:nvPr/>
            </p:nvSpPr>
            <p:spPr>
              <a:xfrm>
                <a:off x="5420725" y="1280433"/>
                <a:ext cx="223966"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29" name="TextBox 28">
                <a:extLst>
                  <a:ext uri="{FF2B5EF4-FFF2-40B4-BE49-F238E27FC236}">
                    <a16:creationId xmlns:a16="http://schemas.microsoft.com/office/drawing/2014/main" id="{E61D7D0B-963A-1934-69EC-984A6CEF1555}"/>
                  </a:ext>
                </a:extLst>
              </p:cNvPr>
              <p:cNvSpPr txBox="1"/>
              <p:nvPr/>
            </p:nvSpPr>
            <p:spPr>
              <a:xfrm>
                <a:off x="5398562" y="1431812"/>
                <a:ext cx="246129"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30" name="TextBox 29">
                <a:extLst>
                  <a:ext uri="{FF2B5EF4-FFF2-40B4-BE49-F238E27FC236}">
                    <a16:creationId xmlns:a16="http://schemas.microsoft.com/office/drawing/2014/main" id="{1F47F215-9729-AD19-3F5E-4B4064DEB0D3}"/>
                  </a:ext>
                </a:extLst>
              </p:cNvPr>
              <p:cNvSpPr txBox="1"/>
              <p:nvPr/>
            </p:nvSpPr>
            <p:spPr>
              <a:xfrm>
                <a:off x="5398562" y="1583192"/>
                <a:ext cx="246129"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31" name="TextBox 30">
                <a:extLst>
                  <a:ext uri="{FF2B5EF4-FFF2-40B4-BE49-F238E27FC236}">
                    <a16:creationId xmlns:a16="http://schemas.microsoft.com/office/drawing/2014/main" id="{E6D89881-0853-61BB-5F6A-1F9F32C09064}"/>
                  </a:ext>
                </a:extLst>
              </p:cNvPr>
              <p:cNvSpPr txBox="1"/>
              <p:nvPr/>
            </p:nvSpPr>
            <p:spPr>
              <a:xfrm>
                <a:off x="5411391" y="1734571"/>
                <a:ext cx="233300"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sp>
            <p:nvSpPr>
              <p:cNvPr id="33" name="TextBox 32">
                <a:extLst>
                  <a:ext uri="{FF2B5EF4-FFF2-40B4-BE49-F238E27FC236}">
                    <a16:creationId xmlns:a16="http://schemas.microsoft.com/office/drawing/2014/main" id="{B59A7804-6374-DA9B-169B-CB0B20E26C55}"/>
                  </a:ext>
                </a:extLst>
              </p:cNvPr>
              <p:cNvSpPr txBox="1"/>
              <p:nvPr/>
            </p:nvSpPr>
            <p:spPr>
              <a:xfrm>
                <a:off x="5634693" y="185640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34" name="TextBox 33">
                <a:extLst>
                  <a:ext uri="{FF2B5EF4-FFF2-40B4-BE49-F238E27FC236}">
                    <a16:creationId xmlns:a16="http://schemas.microsoft.com/office/drawing/2014/main" id="{32DAD0BE-7E2F-82F2-6BC6-DED300EEA97A}"/>
                  </a:ext>
                </a:extLst>
              </p:cNvPr>
              <p:cNvSpPr txBox="1"/>
              <p:nvPr/>
            </p:nvSpPr>
            <p:spPr>
              <a:xfrm>
                <a:off x="5971178" y="185640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35" name="TextBox 34">
                <a:extLst>
                  <a:ext uri="{FF2B5EF4-FFF2-40B4-BE49-F238E27FC236}">
                    <a16:creationId xmlns:a16="http://schemas.microsoft.com/office/drawing/2014/main" id="{F52A5702-4826-CB65-29E4-21A8D9D3BC97}"/>
                  </a:ext>
                </a:extLst>
              </p:cNvPr>
              <p:cNvSpPr txBox="1"/>
              <p:nvPr/>
            </p:nvSpPr>
            <p:spPr>
              <a:xfrm>
                <a:off x="6307662" y="185640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36" name="TextBox 35">
                <a:extLst>
                  <a:ext uri="{FF2B5EF4-FFF2-40B4-BE49-F238E27FC236}">
                    <a16:creationId xmlns:a16="http://schemas.microsoft.com/office/drawing/2014/main" id="{9A65F743-20A7-E5F9-52A6-C3A3DB72BF54}"/>
                  </a:ext>
                </a:extLst>
              </p:cNvPr>
              <p:cNvSpPr txBox="1"/>
              <p:nvPr/>
            </p:nvSpPr>
            <p:spPr>
              <a:xfrm>
                <a:off x="6644147" y="185640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37" name="TextBox 36">
                <a:extLst>
                  <a:ext uri="{FF2B5EF4-FFF2-40B4-BE49-F238E27FC236}">
                    <a16:creationId xmlns:a16="http://schemas.microsoft.com/office/drawing/2014/main" id="{E28686A9-A65D-25F8-F39E-57E39E076C10}"/>
                  </a:ext>
                </a:extLst>
              </p:cNvPr>
              <p:cNvSpPr txBox="1"/>
              <p:nvPr/>
            </p:nvSpPr>
            <p:spPr>
              <a:xfrm>
                <a:off x="6980632" y="185640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38" name="TextBox 37">
                <a:extLst>
                  <a:ext uri="{FF2B5EF4-FFF2-40B4-BE49-F238E27FC236}">
                    <a16:creationId xmlns:a16="http://schemas.microsoft.com/office/drawing/2014/main" id="{390D00B5-AF3B-FAB5-1571-31C5740426F0}"/>
                  </a:ext>
                </a:extLst>
              </p:cNvPr>
              <p:cNvSpPr txBox="1"/>
              <p:nvPr/>
            </p:nvSpPr>
            <p:spPr>
              <a:xfrm>
                <a:off x="7317116" y="185640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39" name="TextBox 38">
                <a:extLst>
                  <a:ext uri="{FF2B5EF4-FFF2-40B4-BE49-F238E27FC236}">
                    <a16:creationId xmlns:a16="http://schemas.microsoft.com/office/drawing/2014/main" id="{697E03F6-E59B-B521-37D9-75B7EE4C2C81}"/>
                  </a:ext>
                </a:extLst>
              </p:cNvPr>
              <p:cNvSpPr txBox="1"/>
              <p:nvPr/>
            </p:nvSpPr>
            <p:spPr>
              <a:xfrm>
                <a:off x="7653601" y="185640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40" name="TextBox 39">
                <a:extLst>
                  <a:ext uri="{FF2B5EF4-FFF2-40B4-BE49-F238E27FC236}">
                    <a16:creationId xmlns:a16="http://schemas.microsoft.com/office/drawing/2014/main" id="{B7690230-2A76-2A15-9E36-54B42EBB7D53}"/>
                  </a:ext>
                </a:extLst>
              </p:cNvPr>
              <p:cNvSpPr txBox="1"/>
              <p:nvPr/>
            </p:nvSpPr>
            <p:spPr>
              <a:xfrm>
                <a:off x="7990086" y="185640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41" name="TextBox 40">
                <a:extLst>
                  <a:ext uri="{FF2B5EF4-FFF2-40B4-BE49-F238E27FC236}">
                    <a16:creationId xmlns:a16="http://schemas.microsoft.com/office/drawing/2014/main" id="{BB0F85C8-20B4-4E78-2CE1-54EED58C9371}"/>
                  </a:ext>
                </a:extLst>
              </p:cNvPr>
              <p:cNvSpPr txBox="1"/>
              <p:nvPr/>
            </p:nvSpPr>
            <p:spPr>
              <a:xfrm>
                <a:off x="8326571" y="185640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sp>
            <p:nvSpPr>
              <p:cNvPr id="42" name="TextBox 41">
                <a:extLst>
                  <a:ext uri="{FF2B5EF4-FFF2-40B4-BE49-F238E27FC236}">
                    <a16:creationId xmlns:a16="http://schemas.microsoft.com/office/drawing/2014/main" id="{0F2ACDE7-CE85-0B9D-91AE-482A337E8F92}"/>
                  </a:ext>
                </a:extLst>
              </p:cNvPr>
              <p:cNvSpPr txBox="1"/>
              <p:nvPr/>
            </p:nvSpPr>
            <p:spPr>
              <a:xfrm>
                <a:off x="8663054" y="185640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85" name="Freeform: Shape 84">
                <a:extLst>
                  <a:ext uri="{FF2B5EF4-FFF2-40B4-BE49-F238E27FC236}">
                    <a16:creationId xmlns:a16="http://schemas.microsoft.com/office/drawing/2014/main" id="{1B8B0B48-C0DB-C454-C48A-0499448F243A}"/>
                  </a:ext>
                </a:extLst>
              </p:cNvPr>
              <p:cNvSpPr/>
              <p:nvPr/>
            </p:nvSpPr>
            <p:spPr>
              <a:xfrm>
                <a:off x="7569704" y="1661294"/>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86" name="Freeform: Shape 85">
                <a:extLst>
                  <a:ext uri="{FF2B5EF4-FFF2-40B4-BE49-F238E27FC236}">
                    <a16:creationId xmlns:a16="http://schemas.microsoft.com/office/drawing/2014/main" id="{96255529-AF68-6595-86DD-87873419F9F7}"/>
                  </a:ext>
                </a:extLst>
              </p:cNvPr>
              <p:cNvSpPr/>
              <p:nvPr/>
            </p:nvSpPr>
            <p:spPr>
              <a:xfrm>
                <a:off x="6170084" y="1319897"/>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87" name="Freeform: Shape 86">
                <a:extLst>
                  <a:ext uri="{FF2B5EF4-FFF2-40B4-BE49-F238E27FC236}">
                    <a16:creationId xmlns:a16="http://schemas.microsoft.com/office/drawing/2014/main" id="{0A8A6687-12D2-AB69-1996-7D8098668D26}"/>
                  </a:ext>
                </a:extLst>
              </p:cNvPr>
              <p:cNvSpPr/>
              <p:nvPr/>
            </p:nvSpPr>
            <p:spPr>
              <a:xfrm>
                <a:off x="8632893" y="1705419"/>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88" name="Freeform: Shape 87">
                <a:extLst>
                  <a:ext uri="{FF2B5EF4-FFF2-40B4-BE49-F238E27FC236}">
                    <a16:creationId xmlns:a16="http://schemas.microsoft.com/office/drawing/2014/main" id="{0EA49353-DDB0-8520-5BF5-6C519D133385}"/>
                  </a:ext>
                </a:extLst>
              </p:cNvPr>
              <p:cNvSpPr/>
              <p:nvPr/>
            </p:nvSpPr>
            <p:spPr>
              <a:xfrm>
                <a:off x="8387611" y="1633411"/>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89" name="Freeform: Shape 88">
                <a:extLst>
                  <a:ext uri="{FF2B5EF4-FFF2-40B4-BE49-F238E27FC236}">
                    <a16:creationId xmlns:a16="http://schemas.microsoft.com/office/drawing/2014/main" id="{F61E4922-392B-9143-A1D3-B962E63FEA73}"/>
                  </a:ext>
                </a:extLst>
              </p:cNvPr>
              <p:cNvSpPr/>
              <p:nvPr/>
            </p:nvSpPr>
            <p:spPr>
              <a:xfrm>
                <a:off x="7895934" y="1538193"/>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90" name="Freeform: Shape 89">
                <a:extLst>
                  <a:ext uri="{FF2B5EF4-FFF2-40B4-BE49-F238E27FC236}">
                    <a16:creationId xmlns:a16="http://schemas.microsoft.com/office/drawing/2014/main" id="{3CBB9A21-73A5-4170-A278-A54F4AF8A578}"/>
                  </a:ext>
                </a:extLst>
              </p:cNvPr>
              <p:cNvSpPr/>
              <p:nvPr/>
            </p:nvSpPr>
            <p:spPr>
              <a:xfrm>
                <a:off x="7757726" y="1538193"/>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91" name="Freeform: Shape 90">
                <a:extLst>
                  <a:ext uri="{FF2B5EF4-FFF2-40B4-BE49-F238E27FC236}">
                    <a16:creationId xmlns:a16="http://schemas.microsoft.com/office/drawing/2014/main" id="{29780F16-F405-DC04-C4B9-E7A531897FB9}"/>
                  </a:ext>
                </a:extLst>
              </p:cNvPr>
              <p:cNvSpPr/>
              <p:nvPr/>
            </p:nvSpPr>
            <p:spPr>
              <a:xfrm>
                <a:off x="7563790" y="1538193"/>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92" name="Freeform: Shape 91">
                <a:extLst>
                  <a:ext uri="{FF2B5EF4-FFF2-40B4-BE49-F238E27FC236}">
                    <a16:creationId xmlns:a16="http://schemas.microsoft.com/office/drawing/2014/main" id="{0F45624B-470F-EF82-6660-11012F0D05CD}"/>
                  </a:ext>
                </a:extLst>
              </p:cNvPr>
              <p:cNvSpPr/>
              <p:nvPr/>
            </p:nvSpPr>
            <p:spPr>
              <a:xfrm>
                <a:off x="7318149" y="1538193"/>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93" name="Freeform: Shape 92">
                <a:extLst>
                  <a:ext uri="{FF2B5EF4-FFF2-40B4-BE49-F238E27FC236}">
                    <a16:creationId xmlns:a16="http://schemas.microsoft.com/office/drawing/2014/main" id="{30620051-1294-0BE4-5E8A-C976C4E8EE6A}"/>
                  </a:ext>
                </a:extLst>
              </p:cNvPr>
              <p:cNvSpPr/>
              <p:nvPr/>
            </p:nvSpPr>
            <p:spPr>
              <a:xfrm>
                <a:off x="7116575" y="1515189"/>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94" name="Freeform: Shape 93">
                <a:extLst>
                  <a:ext uri="{FF2B5EF4-FFF2-40B4-BE49-F238E27FC236}">
                    <a16:creationId xmlns:a16="http://schemas.microsoft.com/office/drawing/2014/main" id="{0CA01433-2700-47C6-76D7-765BBDA2E773}"/>
                  </a:ext>
                </a:extLst>
              </p:cNvPr>
              <p:cNvSpPr/>
              <p:nvPr/>
            </p:nvSpPr>
            <p:spPr>
              <a:xfrm>
                <a:off x="6170084" y="1194443"/>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95" name="Freeform: Shape 94">
                <a:extLst>
                  <a:ext uri="{FF2B5EF4-FFF2-40B4-BE49-F238E27FC236}">
                    <a16:creationId xmlns:a16="http://schemas.microsoft.com/office/drawing/2014/main" id="{886B8778-8AF1-7D46-F0EA-75CEFFA8EFD9}"/>
                  </a:ext>
                </a:extLst>
              </p:cNvPr>
              <p:cNvSpPr/>
              <p:nvPr/>
            </p:nvSpPr>
            <p:spPr>
              <a:xfrm>
                <a:off x="5714433" y="1018425"/>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96" name="Freeform: Shape 95">
                <a:extLst>
                  <a:ext uri="{FF2B5EF4-FFF2-40B4-BE49-F238E27FC236}">
                    <a16:creationId xmlns:a16="http://schemas.microsoft.com/office/drawing/2014/main" id="{05F482AA-7018-9ABF-469E-12BF95395118}"/>
                  </a:ext>
                </a:extLst>
              </p:cNvPr>
              <p:cNvSpPr/>
              <p:nvPr/>
            </p:nvSpPr>
            <p:spPr>
              <a:xfrm>
                <a:off x="7100190" y="1492469"/>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97" name="Freeform: Shape 96">
                <a:extLst>
                  <a:ext uri="{FF2B5EF4-FFF2-40B4-BE49-F238E27FC236}">
                    <a16:creationId xmlns:a16="http://schemas.microsoft.com/office/drawing/2014/main" id="{CB7F7186-CD58-BC01-CD09-DF31FF9480EF}"/>
                  </a:ext>
                </a:extLst>
              </p:cNvPr>
              <p:cNvSpPr/>
              <p:nvPr/>
            </p:nvSpPr>
            <p:spPr>
              <a:xfrm>
                <a:off x="7756419" y="1371332"/>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98" name="Freeform: Shape 97">
                <a:extLst>
                  <a:ext uri="{FF2B5EF4-FFF2-40B4-BE49-F238E27FC236}">
                    <a16:creationId xmlns:a16="http://schemas.microsoft.com/office/drawing/2014/main" id="{FA92B380-B645-3C1C-53BC-D4784A3E1057}"/>
                  </a:ext>
                </a:extLst>
              </p:cNvPr>
              <p:cNvSpPr/>
              <p:nvPr/>
            </p:nvSpPr>
            <p:spPr>
              <a:xfrm>
                <a:off x="7563037" y="1371332"/>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99" name="Freeform: Shape 98">
                <a:extLst>
                  <a:ext uri="{FF2B5EF4-FFF2-40B4-BE49-F238E27FC236}">
                    <a16:creationId xmlns:a16="http://schemas.microsoft.com/office/drawing/2014/main" id="{3A3C2590-21BD-0EE7-458B-5B840ECC0A8B}"/>
                  </a:ext>
                </a:extLst>
              </p:cNvPr>
              <p:cNvSpPr/>
              <p:nvPr/>
            </p:nvSpPr>
            <p:spPr>
              <a:xfrm>
                <a:off x="7102369" y="1271088"/>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00" name="Freeform: Shape 99">
                <a:extLst>
                  <a:ext uri="{FF2B5EF4-FFF2-40B4-BE49-F238E27FC236}">
                    <a16:creationId xmlns:a16="http://schemas.microsoft.com/office/drawing/2014/main" id="{4E806877-4F7F-16C4-7641-1322C03AB856}"/>
                  </a:ext>
                </a:extLst>
              </p:cNvPr>
              <p:cNvSpPr/>
              <p:nvPr/>
            </p:nvSpPr>
            <p:spPr>
              <a:xfrm>
                <a:off x="7318149" y="1371332"/>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04" name="Freeform: Shape 103">
                <a:extLst>
                  <a:ext uri="{FF2B5EF4-FFF2-40B4-BE49-F238E27FC236}">
                    <a16:creationId xmlns:a16="http://schemas.microsoft.com/office/drawing/2014/main" id="{31DBD126-2B29-B697-0540-9D53736A64CF}"/>
                  </a:ext>
                </a:extLst>
              </p:cNvPr>
              <p:cNvSpPr/>
              <p:nvPr/>
            </p:nvSpPr>
            <p:spPr>
              <a:xfrm>
                <a:off x="5762058" y="1038927"/>
                <a:ext cx="2740122" cy="757768"/>
              </a:xfrm>
              <a:custGeom>
                <a:avLst/>
                <a:gdLst>
                  <a:gd name="connsiteX0" fmla="*/ 0 w 3115913"/>
                  <a:gd name="connsiteY0" fmla="*/ 0 h 1698659"/>
                  <a:gd name="connsiteX1" fmla="*/ 143494 w 3115913"/>
                  <a:gd name="connsiteY1" fmla="*/ 0 h 1698659"/>
                  <a:gd name="connsiteX2" fmla="*/ 143494 w 3115913"/>
                  <a:gd name="connsiteY2" fmla="*/ 106223 h 1698659"/>
                  <a:gd name="connsiteX3" fmla="*/ 160268 w 3115913"/>
                  <a:gd name="connsiteY3" fmla="*/ 106223 h 1698659"/>
                  <a:gd name="connsiteX4" fmla="*/ 160268 w 3115913"/>
                  <a:gd name="connsiteY4" fmla="*/ 224561 h 1698659"/>
                  <a:gd name="connsiteX5" fmla="*/ 318668 w 3115913"/>
                  <a:gd name="connsiteY5" fmla="*/ 224561 h 1698659"/>
                  <a:gd name="connsiteX6" fmla="*/ 318668 w 3115913"/>
                  <a:gd name="connsiteY6" fmla="*/ 677418 h 1698659"/>
                  <a:gd name="connsiteX7" fmla="*/ 648529 w 3115913"/>
                  <a:gd name="connsiteY7" fmla="*/ 677418 h 1698659"/>
                  <a:gd name="connsiteX8" fmla="*/ 648529 w 3115913"/>
                  <a:gd name="connsiteY8" fmla="*/ 802281 h 1698659"/>
                  <a:gd name="connsiteX9" fmla="*/ 663435 w 3115913"/>
                  <a:gd name="connsiteY9" fmla="*/ 802281 h 1698659"/>
                  <a:gd name="connsiteX10" fmla="*/ 663435 w 3115913"/>
                  <a:gd name="connsiteY10" fmla="*/ 932726 h 1698659"/>
                  <a:gd name="connsiteX11" fmla="*/ 759409 w 3115913"/>
                  <a:gd name="connsiteY11" fmla="*/ 932726 h 1698659"/>
                  <a:gd name="connsiteX12" fmla="*/ 759409 w 3115913"/>
                  <a:gd name="connsiteY12" fmla="*/ 1062247 h 1698659"/>
                  <a:gd name="connsiteX13" fmla="*/ 803205 w 3115913"/>
                  <a:gd name="connsiteY13" fmla="*/ 1062247 h 1698659"/>
                  <a:gd name="connsiteX14" fmla="*/ 803205 w 3115913"/>
                  <a:gd name="connsiteY14" fmla="*/ 1185243 h 1698659"/>
                  <a:gd name="connsiteX15" fmla="*/ 1065038 w 3115913"/>
                  <a:gd name="connsiteY15" fmla="*/ 1185243 h 1698659"/>
                  <a:gd name="connsiteX16" fmla="*/ 1065038 w 3115913"/>
                  <a:gd name="connsiteY16" fmla="*/ 1311964 h 1698659"/>
                  <a:gd name="connsiteX17" fmla="*/ 1398623 w 3115913"/>
                  <a:gd name="connsiteY17" fmla="*/ 1311964 h 1698659"/>
                  <a:gd name="connsiteX18" fmla="*/ 1398623 w 3115913"/>
                  <a:gd name="connsiteY18" fmla="*/ 1438694 h 1698659"/>
                  <a:gd name="connsiteX19" fmla="*/ 3115913 w 3115913"/>
                  <a:gd name="connsiteY19" fmla="*/ 1438694 h 1698659"/>
                  <a:gd name="connsiteX20" fmla="*/ 3115913 w 3115913"/>
                  <a:gd name="connsiteY20" fmla="*/ 1698660 h 169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5913" h="1698659">
                    <a:moveTo>
                      <a:pt x="0" y="0"/>
                    </a:moveTo>
                    <a:lnTo>
                      <a:pt x="143494" y="0"/>
                    </a:lnTo>
                    <a:lnTo>
                      <a:pt x="143494" y="106223"/>
                    </a:lnTo>
                    <a:lnTo>
                      <a:pt x="160268" y="106223"/>
                    </a:lnTo>
                    <a:lnTo>
                      <a:pt x="160268" y="224561"/>
                    </a:lnTo>
                    <a:lnTo>
                      <a:pt x="318668" y="224561"/>
                    </a:lnTo>
                    <a:lnTo>
                      <a:pt x="318668" y="677418"/>
                    </a:lnTo>
                    <a:lnTo>
                      <a:pt x="648529" y="677418"/>
                    </a:lnTo>
                    <a:lnTo>
                      <a:pt x="648529" y="802281"/>
                    </a:lnTo>
                    <a:lnTo>
                      <a:pt x="663435" y="802281"/>
                    </a:lnTo>
                    <a:lnTo>
                      <a:pt x="663435" y="932726"/>
                    </a:lnTo>
                    <a:lnTo>
                      <a:pt x="759409" y="932726"/>
                    </a:lnTo>
                    <a:lnTo>
                      <a:pt x="759409" y="1062247"/>
                    </a:lnTo>
                    <a:lnTo>
                      <a:pt x="803205" y="1062247"/>
                    </a:lnTo>
                    <a:lnTo>
                      <a:pt x="803205" y="1185243"/>
                    </a:lnTo>
                    <a:lnTo>
                      <a:pt x="1065038" y="1185243"/>
                    </a:lnTo>
                    <a:lnTo>
                      <a:pt x="1065038" y="1311964"/>
                    </a:lnTo>
                    <a:lnTo>
                      <a:pt x="1398623" y="1311964"/>
                    </a:lnTo>
                    <a:lnTo>
                      <a:pt x="1398623" y="1438694"/>
                    </a:lnTo>
                    <a:lnTo>
                      <a:pt x="3115913" y="1438694"/>
                    </a:lnTo>
                    <a:lnTo>
                      <a:pt x="3115913" y="1698660"/>
                    </a:lnTo>
                  </a:path>
                </a:pathLst>
              </a:custGeom>
              <a:noFill/>
              <a:ln w="1905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05" name="Freeform: Shape 104">
                <a:extLst>
                  <a:ext uri="{FF2B5EF4-FFF2-40B4-BE49-F238E27FC236}">
                    <a16:creationId xmlns:a16="http://schemas.microsoft.com/office/drawing/2014/main" id="{FDA40E78-B0AF-A97A-2C3B-F414813C02F5}"/>
                  </a:ext>
                </a:extLst>
              </p:cNvPr>
              <p:cNvSpPr/>
              <p:nvPr/>
            </p:nvSpPr>
            <p:spPr>
              <a:xfrm>
                <a:off x="5752769" y="1038927"/>
                <a:ext cx="2598639" cy="757768"/>
              </a:xfrm>
              <a:custGeom>
                <a:avLst/>
                <a:gdLst>
                  <a:gd name="connsiteX0" fmla="*/ 0 w 2955026"/>
                  <a:gd name="connsiteY0" fmla="*/ 0 h 1698659"/>
                  <a:gd name="connsiteX1" fmla="*/ 675237 w 2955026"/>
                  <a:gd name="connsiteY1" fmla="*/ 0 h 1698659"/>
                  <a:gd name="connsiteX2" fmla="*/ 675237 w 2955026"/>
                  <a:gd name="connsiteY2" fmla="*/ 189157 h 1698659"/>
                  <a:gd name="connsiteX3" fmla="*/ 1018765 w 2955026"/>
                  <a:gd name="connsiteY3" fmla="*/ 189157 h 1698659"/>
                  <a:gd name="connsiteX4" fmla="*/ 1018765 w 2955026"/>
                  <a:gd name="connsiteY4" fmla="*/ 376761 h 1698659"/>
                  <a:gd name="connsiteX5" fmla="*/ 1198293 w 2955026"/>
                  <a:gd name="connsiteY5" fmla="*/ 376761 h 1698659"/>
                  <a:gd name="connsiteX6" fmla="*/ 1198293 w 2955026"/>
                  <a:gd name="connsiteY6" fmla="*/ 565604 h 1698659"/>
                  <a:gd name="connsiteX7" fmla="*/ 1630642 w 2955026"/>
                  <a:gd name="connsiteY7" fmla="*/ 565604 h 1698659"/>
                  <a:gd name="connsiteX8" fmla="*/ 1630642 w 2955026"/>
                  <a:gd name="connsiteY8" fmla="*/ 792956 h 1698659"/>
                  <a:gd name="connsiteX9" fmla="*/ 2955027 w 2955026"/>
                  <a:gd name="connsiteY9" fmla="*/ 792956 h 1698659"/>
                  <a:gd name="connsiteX10" fmla="*/ 2955027 w 2955026"/>
                  <a:gd name="connsiteY10" fmla="*/ 1698660 h 169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5026" h="1698659">
                    <a:moveTo>
                      <a:pt x="0" y="0"/>
                    </a:moveTo>
                    <a:lnTo>
                      <a:pt x="675237" y="0"/>
                    </a:lnTo>
                    <a:lnTo>
                      <a:pt x="675237" y="189157"/>
                    </a:lnTo>
                    <a:lnTo>
                      <a:pt x="1018765" y="189157"/>
                    </a:lnTo>
                    <a:lnTo>
                      <a:pt x="1018765" y="376761"/>
                    </a:lnTo>
                    <a:lnTo>
                      <a:pt x="1198293" y="376761"/>
                    </a:lnTo>
                    <a:lnTo>
                      <a:pt x="1198293" y="565604"/>
                    </a:lnTo>
                    <a:lnTo>
                      <a:pt x="1630642" y="565604"/>
                    </a:lnTo>
                    <a:lnTo>
                      <a:pt x="1630642" y="792956"/>
                    </a:lnTo>
                    <a:lnTo>
                      <a:pt x="2955027" y="792956"/>
                    </a:lnTo>
                    <a:lnTo>
                      <a:pt x="2955027" y="1698660"/>
                    </a:lnTo>
                  </a:path>
                </a:pathLst>
              </a:custGeom>
              <a:noFill/>
              <a:ln w="19050" cap="flat">
                <a:solidFill>
                  <a:schemeClr val="accent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06" name="Freeform: Shape 105">
                <a:extLst>
                  <a:ext uri="{FF2B5EF4-FFF2-40B4-BE49-F238E27FC236}">
                    <a16:creationId xmlns:a16="http://schemas.microsoft.com/office/drawing/2014/main" id="{9213B50F-23DF-0026-A540-91884CB46CA8}"/>
                  </a:ext>
                </a:extLst>
              </p:cNvPr>
              <p:cNvSpPr/>
              <p:nvPr/>
            </p:nvSpPr>
            <p:spPr>
              <a:xfrm>
                <a:off x="5727640" y="1038927"/>
                <a:ext cx="2760610" cy="614986"/>
              </a:xfrm>
              <a:custGeom>
                <a:avLst/>
                <a:gdLst>
                  <a:gd name="connsiteX0" fmla="*/ 0 w 3139211"/>
                  <a:gd name="connsiteY0" fmla="*/ 0 h 1378591"/>
                  <a:gd name="connsiteX1" fmla="*/ 90697 w 3139211"/>
                  <a:gd name="connsiteY1" fmla="*/ 0 h 1378591"/>
                  <a:gd name="connsiteX2" fmla="*/ 90697 w 3139211"/>
                  <a:gd name="connsiteY2" fmla="*/ 40691 h 1378591"/>
                  <a:gd name="connsiteX3" fmla="*/ 182632 w 3139211"/>
                  <a:gd name="connsiteY3" fmla="*/ 40691 h 1378591"/>
                  <a:gd name="connsiteX4" fmla="*/ 182632 w 3139211"/>
                  <a:gd name="connsiteY4" fmla="*/ 89926 h 1378591"/>
                  <a:gd name="connsiteX5" fmla="*/ 199406 w 3139211"/>
                  <a:gd name="connsiteY5" fmla="*/ 89926 h 1378591"/>
                  <a:gd name="connsiteX6" fmla="*/ 199406 w 3139211"/>
                  <a:gd name="connsiteY6" fmla="*/ 132321 h 1378591"/>
                  <a:gd name="connsiteX7" fmla="*/ 293980 w 3139211"/>
                  <a:gd name="connsiteY7" fmla="*/ 132321 h 1378591"/>
                  <a:gd name="connsiteX8" fmla="*/ 293980 w 3139211"/>
                  <a:gd name="connsiteY8" fmla="*/ 170983 h 1378591"/>
                  <a:gd name="connsiteX9" fmla="*/ 363865 w 3139211"/>
                  <a:gd name="connsiteY9" fmla="*/ 170983 h 1378591"/>
                  <a:gd name="connsiteX10" fmla="*/ 363865 w 3139211"/>
                  <a:gd name="connsiteY10" fmla="*/ 350358 h 1378591"/>
                  <a:gd name="connsiteX11" fmla="*/ 501310 w 3139211"/>
                  <a:gd name="connsiteY11" fmla="*/ 350358 h 1378591"/>
                  <a:gd name="connsiteX12" fmla="*/ 501310 w 3139211"/>
                  <a:gd name="connsiteY12" fmla="*/ 389496 h 1378591"/>
                  <a:gd name="connsiteX13" fmla="*/ 527399 w 3139211"/>
                  <a:gd name="connsiteY13" fmla="*/ 389496 h 1378591"/>
                  <a:gd name="connsiteX14" fmla="*/ 527399 w 3139211"/>
                  <a:gd name="connsiteY14" fmla="*/ 433283 h 1378591"/>
                  <a:gd name="connsiteX15" fmla="*/ 586569 w 3139211"/>
                  <a:gd name="connsiteY15" fmla="*/ 433283 h 1378591"/>
                  <a:gd name="connsiteX16" fmla="*/ 586569 w 3139211"/>
                  <a:gd name="connsiteY16" fmla="*/ 480812 h 1378591"/>
                  <a:gd name="connsiteX17" fmla="*/ 686733 w 3139211"/>
                  <a:gd name="connsiteY17" fmla="*/ 480812 h 1378591"/>
                  <a:gd name="connsiteX18" fmla="*/ 686733 w 3139211"/>
                  <a:gd name="connsiteY18" fmla="*/ 525066 h 1378591"/>
                  <a:gd name="connsiteX19" fmla="*/ 702574 w 3139211"/>
                  <a:gd name="connsiteY19" fmla="*/ 525066 h 1378591"/>
                  <a:gd name="connsiteX20" fmla="*/ 702574 w 3139211"/>
                  <a:gd name="connsiteY20" fmla="*/ 611257 h 1378591"/>
                  <a:gd name="connsiteX21" fmla="*/ 796223 w 3139211"/>
                  <a:gd name="connsiteY21" fmla="*/ 611257 h 1378591"/>
                  <a:gd name="connsiteX22" fmla="*/ 796223 w 3139211"/>
                  <a:gd name="connsiteY22" fmla="*/ 659711 h 1378591"/>
                  <a:gd name="connsiteX23" fmla="*/ 841410 w 3139211"/>
                  <a:gd name="connsiteY23" fmla="*/ 659711 h 1378591"/>
                  <a:gd name="connsiteX24" fmla="*/ 841410 w 3139211"/>
                  <a:gd name="connsiteY24" fmla="*/ 706765 h 1378591"/>
                  <a:gd name="connsiteX25" fmla="*/ 1050598 w 3139211"/>
                  <a:gd name="connsiteY25" fmla="*/ 706765 h 1378591"/>
                  <a:gd name="connsiteX26" fmla="*/ 1050598 w 3139211"/>
                  <a:gd name="connsiteY26" fmla="*/ 796690 h 1378591"/>
                  <a:gd name="connsiteX27" fmla="*/ 1105110 w 3139211"/>
                  <a:gd name="connsiteY27" fmla="*/ 796690 h 1378591"/>
                  <a:gd name="connsiteX28" fmla="*/ 1105110 w 3139211"/>
                  <a:gd name="connsiteY28" fmla="*/ 838152 h 1378591"/>
                  <a:gd name="connsiteX29" fmla="*/ 1127941 w 3139211"/>
                  <a:gd name="connsiteY29" fmla="*/ 838152 h 1378591"/>
                  <a:gd name="connsiteX30" fmla="*/ 1127941 w 3139211"/>
                  <a:gd name="connsiteY30" fmla="*/ 884739 h 1378591"/>
                  <a:gd name="connsiteX31" fmla="*/ 1227172 w 3139211"/>
                  <a:gd name="connsiteY31" fmla="*/ 884739 h 1378591"/>
                  <a:gd name="connsiteX32" fmla="*/ 1227172 w 3139211"/>
                  <a:gd name="connsiteY32" fmla="*/ 927602 h 1378591"/>
                  <a:gd name="connsiteX33" fmla="*/ 1401890 w 3139211"/>
                  <a:gd name="connsiteY33" fmla="*/ 927602 h 1378591"/>
                  <a:gd name="connsiteX34" fmla="*/ 1401890 w 3139211"/>
                  <a:gd name="connsiteY34" fmla="*/ 976055 h 1378591"/>
                  <a:gd name="connsiteX35" fmla="*/ 1438227 w 3139211"/>
                  <a:gd name="connsiteY35" fmla="*/ 976055 h 1378591"/>
                  <a:gd name="connsiteX36" fmla="*/ 1438227 w 3139211"/>
                  <a:gd name="connsiteY36" fmla="*/ 1019851 h 1378591"/>
                  <a:gd name="connsiteX37" fmla="*/ 1569606 w 3139211"/>
                  <a:gd name="connsiteY37" fmla="*/ 1019851 h 1378591"/>
                  <a:gd name="connsiteX38" fmla="*/ 1569606 w 3139211"/>
                  <a:gd name="connsiteY38" fmla="*/ 1065047 h 1378591"/>
                  <a:gd name="connsiteX39" fmla="*/ 1584979 w 3139211"/>
                  <a:gd name="connsiteY39" fmla="*/ 1065047 h 1378591"/>
                  <a:gd name="connsiteX40" fmla="*/ 1584979 w 3139211"/>
                  <a:gd name="connsiteY40" fmla="*/ 1110701 h 1378591"/>
                  <a:gd name="connsiteX41" fmla="*/ 1660455 w 3139211"/>
                  <a:gd name="connsiteY41" fmla="*/ 1110701 h 1378591"/>
                  <a:gd name="connsiteX42" fmla="*/ 1660455 w 3139211"/>
                  <a:gd name="connsiteY42" fmla="*/ 1163812 h 1378591"/>
                  <a:gd name="connsiteX43" fmla="*/ 2674715 w 3139211"/>
                  <a:gd name="connsiteY43" fmla="*/ 1163812 h 1378591"/>
                  <a:gd name="connsiteX44" fmla="*/ 2674715 w 3139211"/>
                  <a:gd name="connsiteY44" fmla="*/ 1270968 h 1378591"/>
                  <a:gd name="connsiteX45" fmla="*/ 2983602 w 3139211"/>
                  <a:gd name="connsiteY45" fmla="*/ 1270968 h 1378591"/>
                  <a:gd name="connsiteX46" fmla="*/ 2983602 w 3139211"/>
                  <a:gd name="connsiteY46" fmla="*/ 1378591 h 1378591"/>
                  <a:gd name="connsiteX47" fmla="*/ 3139211 w 3139211"/>
                  <a:gd name="connsiteY47" fmla="*/ 1378591 h 137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39211" h="1378591">
                    <a:moveTo>
                      <a:pt x="0" y="0"/>
                    </a:moveTo>
                    <a:lnTo>
                      <a:pt x="90697" y="0"/>
                    </a:lnTo>
                    <a:lnTo>
                      <a:pt x="90697" y="40691"/>
                    </a:lnTo>
                    <a:lnTo>
                      <a:pt x="182632" y="40691"/>
                    </a:lnTo>
                    <a:lnTo>
                      <a:pt x="182632" y="89926"/>
                    </a:lnTo>
                    <a:lnTo>
                      <a:pt x="199406" y="89926"/>
                    </a:lnTo>
                    <a:lnTo>
                      <a:pt x="199406" y="132321"/>
                    </a:lnTo>
                    <a:lnTo>
                      <a:pt x="293980" y="132321"/>
                    </a:lnTo>
                    <a:lnTo>
                      <a:pt x="293980" y="170983"/>
                    </a:lnTo>
                    <a:lnTo>
                      <a:pt x="363865" y="170983"/>
                    </a:lnTo>
                    <a:lnTo>
                      <a:pt x="363865" y="350358"/>
                    </a:lnTo>
                    <a:lnTo>
                      <a:pt x="501310" y="350358"/>
                    </a:lnTo>
                    <a:lnTo>
                      <a:pt x="501310" y="389496"/>
                    </a:lnTo>
                    <a:lnTo>
                      <a:pt x="527399" y="389496"/>
                    </a:lnTo>
                    <a:lnTo>
                      <a:pt x="527399" y="433283"/>
                    </a:lnTo>
                    <a:lnTo>
                      <a:pt x="586569" y="433283"/>
                    </a:lnTo>
                    <a:lnTo>
                      <a:pt x="586569" y="480812"/>
                    </a:lnTo>
                    <a:lnTo>
                      <a:pt x="686733" y="480812"/>
                    </a:lnTo>
                    <a:lnTo>
                      <a:pt x="686733" y="525066"/>
                    </a:lnTo>
                    <a:lnTo>
                      <a:pt x="702574" y="525066"/>
                    </a:lnTo>
                    <a:lnTo>
                      <a:pt x="702574" y="611257"/>
                    </a:lnTo>
                    <a:lnTo>
                      <a:pt x="796223" y="611257"/>
                    </a:lnTo>
                    <a:lnTo>
                      <a:pt x="796223" y="659711"/>
                    </a:lnTo>
                    <a:lnTo>
                      <a:pt x="841410" y="659711"/>
                    </a:lnTo>
                    <a:lnTo>
                      <a:pt x="841410" y="706765"/>
                    </a:lnTo>
                    <a:lnTo>
                      <a:pt x="1050598" y="706765"/>
                    </a:lnTo>
                    <a:lnTo>
                      <a:pt x="1050598" y="796690"/>
                    </a:lnTo>
                    <a:lnTo>
                      <a:pt x="1105110" y="796690"/>
                    </a:lnTo>
                    <a:lnTo>
                      <a:pt x="1105110" y="838152"/>
                    </a:lnTo>
                    <a:lnTo>
                      <a:pt x="1127941" y="838152"/>
                    </a:lnTo>
                    <a:lnTo>
                      <a:pt x="1127941" y="884739"/>
                    </a:lnTo>
                    <a:lnTo>
                      <a:pt x="1227172" y="884739"/>
                    </a:lnTo>
                    <a:lnTo>
                      <a:pt x="1227172" y="927602"/>
                    </a:lnTo>
                    <a:lnTo>
                      <a:pt x="1401890" y="927602"/>
                    </a:lnTo>
                    <a:lnTo>
                      <a:pt x="1401890" y="976055"/>
                    </a:lnTo>
                    <a:lnTo>
                      <a:pt x="1438227" y="976055"/>
                    </a:lnTo>
                    <a:lnTo>
                      <a:pt x="1438227" y="1019851"/>
                    </a:lnTo>
                    <a:lnTo>
                      <a:pt x="1569606" y="1019851"/>
                    </a:lnTo>
                    <a:lnTo>
                      <a:pt x="1569606" y="1065047"/>
                    </a:lnTo>
                    <a:lnTo>
                      <a:pt x="1584979" y="1065047"/>
                    </a:lnTo>
                    <a:lnTo>
                      <a:pt x="1584979" y="1110701"/>
                    </a:lnTo>
                    <a:lnTo>
                      <a:pt x="1660455" y="1110701"/>
                    </a:lnTo>
                    <a:lnTo>
                      <a:pt x="1660455" y="1163812"/>
                    </a:lnTo>
                    <a:lnTo>
                      <a:pt x="2674715" y="1163812"/>
                    </a:lnTo>
                    <a:lnTo>
                      <a:pt x="2674715" y="1270968"/>
                    </a:lnTo>
                    <a:lnTo>
                      <a:pt x="2983602" y="1270968"/>
                    </a:lnTo>
                    <a:lnTo>
                      <a:pt x="2983602" y="1378591"/>
                    </a:lnTo>
                    <a:lnTo>
                      <a:pt x="3139211" y="1378591"/>
                    </a:lnTo>
                  </a:path>
                </a:pathLst>
              </a:custGeom>
              <a:noFill/>
              <a:ln w="19050" cap="flat">
                <a:solidFill>
                  <a:schemeClr val="accent4"/>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03" name="Freeform: Shape 102">
                <a:extLst>
                  <a:ext uri="{FF2B5EF4-FFF2-40B4-BE49-F238E27FC236}">
                    <a16:creationId xmlns:a16="http://schemas.microsoft.com/office/drawing/2014/main" id="{21D8BA66-C330-609A-ADA3-CE2EB9788F3A}"/>
                  </a:ext>
                </a:extLst>
              </p:cNvPr>
              <p:cNvSpPr/>
              <p:nvPr/>
            </p:nvSpPr>
            <p:spPr>
              <a:xfrm>
                <a:off x="8485796" y="1653913"/>
                <a:ext cx="168253" cy="69068"/>
              </a:xfrm>
              <a:custGeom>
                <a:avLst/>
                <a:gdLst>
                  <a:gd name="connsiteX0" fmla="*/ 0 w 191328"/>
                  <a:gd name="connsiteY0" fmla="*/ 0 h 154828"/>
                  <a:gd name="connsiteX1" fmla="*/ 18631 w 191328"/>
                  <a:gd name="connsiteY1" fmla="*/ 0 h 154828"/>
                  <a:gd name="connsiteX2" fmla="*/ 18631 w 191328"/>
                  <a:gd name="connsiteY2" fmla="*/ 154829 h 154828"/>
                  <a:gd name="connsiteX3" fmla="*/ 191329 w 191328"/>
                  <a:gd name="connsiteY3" fmla="*/ 154829 h 154828"/>
                </a:gdLst>
                <a:ahLst/>
                <a:cxnLst>
                  <a:cxn ang="0">
                    <a:pos x="connsiteX0" y="connsiteY0"/>
                  </a:cxn>
                  <a:cxn ang="0">
                    <a:pos x="connsiteX1" y="connsiteY1"/>
                  </a:cxn>
                  <a:cxn ang="0">
                    <a:pos x="connsiteX2" y="connsiteY2"/>
                  </a:cxn>
                  <a:cxn ang="0">
                    <a:pos x="connsiteX3" y="connsiteY3"/>
                  </a:cxn>
                </a:cxnLst>
                <a:rect l="l" t="t" r="r" b="b"/>
                <a:pathLst>
                  <a:path w="191328" h="154828">
                    <a:moveTo>
                      <a:pt x="0" y="0"/>
                    </a:moveTo>
                    <a:lnTo>
                      <a:pt x="18631" y="0"/>
                    </a:lnTo>
                    <a:lnTo>
                      <a:pt x="18631" y="154829"/>
                    </a:lnTo>
                    <a:lnTo>
                      <a:pt x="191329" y="154829"/>
                    </a:lnTo>
                  </a:path>
                </a:pathLst>
              </a:custGeom>
              <a:noFill/>
              <a:ln w="19050" cap="flat">
                <a:solidFill>
                  <a:schemeClr val="accent4"/>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031" name="Group 1030">
              <a:extLst>
                <a:ext uri="{FF2B5EF4-FFF2-40B4-BE49-F238E27FC236}">
                  <a16:creationId xmlns:a16="http://schemas.microsoft.com/office/drawing/2014/main" id="{D769FB27-723E-BECC-F8CB-61015D7D2274}"/>
                </a:ext>
              </a:extLst>
            </p:cNvPr>
            <p:cNvGrpSpPr/>
            <p:nvPr/>
          </p:nvGrpSpPr>
          <p:grpSpPr>
            <a:xfrm>
              <a:off x="7613401" y="905703"/>
              <a:ext cx="1296779" cy="259094"/>
              <a:chOff x="7600925" y="968423"/>
              <a:chExt cx="1296779" cy="259094"/>
            </a:xfrm>
          </p:grpSpPr>
          <p:sp>
            <p:nvSpPr>
              <p:cNvPr id="110" name="TextBox 109">
                <a:extLst>
                  <a:ext uri="{FF2B5EF4-FFF2-40B4-BE49-F238E27FC236}">
                    <a16:creationId xmlns:a16="http://schemas.microsoft.com/office/drawing/2014/main" id="{4B5F8F72-ACA9-99F6-E849-71DADA44BD5F}"/>
                  </a:ext>
                </a:extLst>
              </p:cNvPr>
              <p:cNvSpPr txBox="1"/>
              <p:nvPr/>
            </p:nvSpPr>
            <p:spPr>
              <a:xfrm>
                <a:off x="7719627" y="968423"/>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Other </a:t>
                </a:r>
                <a:r>
                  <a:rPr kumimoji="0" lang="en-GB" sz="667" b="0" i="0" u="none" strike="noStrike" kern="1200" cap="none" spc="0" normalizeH="0" baseline="0" noProof="0" err="1">
                    <a:ln>
                      <a:noFill/>
                    </a:ln>
                    <a:solidFill>
                      <a:srgbClr val="3F4444"/>
                    </a:solidFill>
                    <a:effectLst/>
                    <a:uLnTx/>
                    <a:uFillTx/>
                    <a:latin typeface="Arial"/>
                    <a:ea typeface="+mn-ea"/>
                    <a:cs typeface="+mn-cs"/>
                  </a:rPr>
                  <a:t>tumors</a:t>
                </a:r>
                <a:r>
                  <a:rPr kumimoji="0" lang="en-GB" sz="667" b="0" i="0" u="none" strike="noStrike" kern="1200" cap="none" spc="0" normalizeH="0" baseline="0" noProof="0">
                    <a:ln>
                      <a:noFill/>
                    </a:ln>
                    <a:solidFill>
                      <a:srgbClr val="3F4444"/>
                    </a:solidFill>
                    <a:effectLst/>
                    <a:uLnTx/>
                    <a:uFillTx/>
                    <a:latin typeface="Arial"/>
                    <a:ea typeface="+mn-ea"/>
                    <a:cs typeface="+mn-cs"/>
                  </a:rPr>
                  <a:t>: IHC 3+ </a:t>
                </a:r>
                <a:r>
                  <a:rPr kumimoji="0" lang="en-GB" sz="667" b="1" i="0" u="none" strike="noStrike" kern="1200" cap="none" spc="0" normalizeH="0" baseline="0" noProof="0">
                    <a:ln>
                      <a:noFill/>
                    </a:ln>
                    <a:solidFill>
                      <a:srgbClr val="3F4444"/>
                    </a:solidFill>
                    <a:effectLst/>
                    <a:uLnTx/>
                    <a:uFillTx/>
                    <a:latin typeface="Arial"/>
                    <a:ea typeface="+mn-ea"/>
                    <a:cs typeface="+mn-cs"/>
                  </a:rPr>
                  <a:t>23.4</a:t>
                </a:r>
                <a:r>
                  <a:rPr kumimoji="0" lang="en-GB" sz="667" b="0" i="0" u="none" strike="noStrike" kern="1200" cap="none" spc="0" normalizeH="0" baseline="0" noProof="0">
                    <a:ln>
                      <a:noFill/>
                    </a:ln>
                    <a:solidFill>
                      <a:srgbClr val="3F4444"/>
                    </a:solidFill>
                    <a:effectLst/>
                    <a:uLnTx/>
                    <a:uFillTx/>
                    <a:latin typeface="Arial"/>
                    <a:ea typeface="+mn-ea"/>
                    <a:cs typeface="+mn-cs"/>
                  </a:rPr>
                  <a:t> (5.6-NR)</a:t>
                </a:r>
              </a:p>
            </p:txBody>
          </p:sp>
          <p:sp>
            <p:nvSpPr>
              <p:cNvPr id="111" name="TextBox 110">
                <a:extLst>
                  <a:ext uri="{FF2B5EF4-FFF2-40B4-BE49-F238E27FC236}">
                    <a16:creationId xmlns:a16="http://schemas.microsoft.com/office/drawing/2014/main" id="{7F35395A-A730-6F3C-4574-7210272D8023}"/>
                  </a:ext>
                </a:extLst>
              </p:cNvPr>
              <p:cNvSpPr txBox="1"/>
              <p:nvPr/>
            </p:nvSpPr>
            <p:spPr>
              <a:xfrm>
                <a:off x="7719627" y="1056969"/>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Other </a:t>
                </a:r>
                <a:r>
                  <a:rPr kumimoji="0" lang="en-GB" sz="667" b="0" i="0" u="none" strike="noStrike" kern="1200" cap="none" spc="0" normalizeH="0" baseline="0" noProof="0" err="1">
                    <a:ln>
                      <a:noFill/>
                    </a:ln>
                    <a:solidFill>
                      <a:srgbClr val="3F4444"/>
                    </a:solidFill>
                    <a:effectLst/>
                    <a:uLnTx/>
                    <a:uFillTx/>
                    <a:latin typeface="Arial"/>
                    <a:ea typeface="+mn-ea"/>
                    <a:cs typeface="+mn-cs"/>
                  </a:rPr>
                  <a:t>tumors</a:t>
                </a:r>
                <a:r>
                  <a:rPr kumimoji="0" lang="en-GB" sz="667" b="0" i="0" u="none" strike="noStrike" kern="1200" cap="none" spc="0" normalizeH="0" baseline="0" noProof="0">
                    <a:ln>
                      <a:noFill/>
                    </a:ln>
                    <a:solidFill>
                      <a:srgbClr val="3F4444"/>
                    </a:solidFill>
                    <a:effectLst/>
                    <a:uLnTx/>
                    <a:uFillTx/>
                    <a:latin typeface="Arial"/>
                    <a:ea typeface="+mn-ea"/>
                    <a:cs typeface="+mn-cs"/>
                  </a:rPr>
                  <a:t>: IHC 2+ </a:t>
                </a:r>
                <a:r>
                  <a:rPr kumimoji="0" lang="en-GB" sz="667" b="1" i="0" u="none" strike="noStrike" kern="1200" cap="none" spc="0" normalizeH="0" baseline="0" noProof="0">
                    <a:ln>
                      <a:noFill/>
                    </a:ln>
                    <a:solidFill>
                      <a:srgbClr val="3F4444"/>
                    </a:solidFill>
                    <a:effectLst/>
                    <a:uLnTx/>
                    <a:uFillTx/>
                    <a:latin typeface="Arial"/>
                    <a:ea typeface="+mn-ea"/>
                    <a:cs typeface="+mn-cs"/>
                  </a:rPr>
                  <a:t>5.5</a:t>
                </a:r>
                <a:r>
                  <a:rPr kumimoji="0" lang="en-GB" sz="667" b="0" i="0" u="none" strike="noStrike" kern="1200" cap="none" spc="0" normalizeH="0" baseline="0" noProof="0">
                    <a:ln>
                      <a:noFill/>
                    </a:ln>
                    <a:solidFill>
                      <a:srgbClr val="3F4444"/>
                    </a:solidFill>
                    <a:effectLst/>
                    <a:uLnTx/>
                    <a:uFillTx/>
                    <a:latin typeface="Arial"/>
                    <a:ea typeface="+mn-ea"/>
                    <a:cs typeface="+mn-cs"/>
                  </a:rPr>
                  <a:t> (2.8-8.7)</a:t>
                </a:r>
              </a:p>
            </p:txBody>
          </p:sp>
          <p:sp>
            <p:nvSpPr>
              <p:cNvPr id="112" name="TextBox 111">
                <a:extLst>
                  <a:ext uri="{FF2B5EF4-FFF2-40B4-BE49-F238E27FC236}">
                    <a16:creationId xmlns:a16="http://schemas.microsoft.com/office/drawing/2014/main" id="{BE503485-3867-3048-6FBC-2CF920832FD3}"/>
                  </a:ext>
                </a:extLst>
              </p:cNvPr>
              <p:cNvSpPr txBox="1"/>
              <p:nvPr/>
            </p:nvSpPr>
            <p:spPr>
              <a:xfrm>
                <a:off x="7719627" y="1145516"/>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Other </a:t>
                </a:r>
                <a:r>
                  <a:rPr kumimoji="0" lang="en-GB" sz="667" b="0" i="0" u="none" strike="noStrike" kern="1200" cap="none" spc="0" normalizeH="0" baseline="0" noProof="0" err="1">
                    <a:ln>
                      <a:noFill/>
                    </a:ln>
                    <a:solidFill>
                      <a:srgbClr val="3F4444"/>
                    </a:solidFill>
                    <a:effectLst/>
                    <a:uLnTx/>
                    <a:uFillTx/>
                    <a:latin typeface="Arial"/>
                    <a:ea typeface="+mn-ea"/>
                    <a:cs typeface="+mn-cs"/>
                  </a:rPr>
                  <a:t>tumors</a:t>
                </a:r>
                <a:r>
                  <a:rPr kumimoji="0" lang="en-GB" sz="667" b="0" i="0" u="none" strike="noStrike" kern="1200" cap="none" spc="0" normalizeH="0" baseline="0" noProof="0">
                    <a:ln>
                      <a:noFill/>
                    </a:ln>
                    <a:solidFill>
                      <a:srgbClr val="3F4444"/>
                    </a:solidFill>
                    <a:effectLst/>
                    <a:uLnTx/>
                    <a:uFillTx/>
                    <a:latin typeface="Arial"/>
                    <a:ea typeface="+mn-ea"/>
                    <a:cs typeface="+mn-cs"/>
                  </a:rPr>
                  <a:t>: Total </a:t>
                </a:r>
                <a:r>
                  <a:rPr kumimoji="0" lang="en-GB" sz="667" b="1" i="0" u="none" strike="noStrike" kern="1200" cap="none" spc="0" normalizeH="0" baseline="0" noProof="0">
                    <a:ln>
                      <a:noFill/>
                    </a:ln>
                    <a:solidFill>
                      <a:srgbClr val="3F4444"/>
                    </a:solidFill>
                    <a:effectLst/>
                    <a:uLnTx/>
                    <a:uFillTx/>
                    <a:latin typeface="Arial"/>
                    <a:ea typeface="+mn-ea"/>
                    <a:cs typeface="+mn-cs"/>
                  </a:rPr>
                  <a:t>8.8</a:t>
                </a:r>
                <a:r>
                  <a:rPr kumimoji="0" lang="en-GB" sz="667" b="0" i="0" u="none" strike="noStrike" kern="1200" cap="none" spc="0" normalizeH="0" baseline="0" noProof="0">
                    <a:ln>
                      <a:noFill/>
                    </a:ln>
                    <a:solidFill>
                      <a:srgbClr val="3F4444"/>
                    </a:solidFill>
                    <a:effectLst/>
                    <a:uLnTx/>
                    <a:uFillTx/>
                    <a:latin typeface="Arial"/>
                    <a:ea typeface="+mn-ea"/>
                    <a:cs typeface="+mn-cs"/>
                  </a:rPr>
                  <a:t> (5.5-12.5)</a:t>
                </a:r>
              </a:p>
            </p:txBody>
          </p:sp>
          <p:grpSp>
            <p:nvGrpSpPr>
              <p:cNvPr id="113" name="Group 112">
                <a:extLst>
                  <a:ext uri="{FF2B5EF4-FFF2-40B4-BE49-F238E27FC236}">
                    <a16:creationId xmlns:a16="http://schemas.microsoft.com/office/drawing/2014/main" id="{93C8E691-8936-2317-59E6-64561F037ACD}"/>
                  </a:ext>
                </a:extLst>
              </p:cNvPr>
              <p:cNvGrpSpPr/>
              <p:nvPr/>
            </p:nvGrpSpPr>
            <p:grpSpPr>
              <a:xfrm>
                <a:off x="7600925" y="992133"/>
                <a:ext cx="112267" cy="34581"/>
                <a:chOff x="10275094" y="1292642"/>
                <a:chExt cx="148431" cy="45720"/>
              </a:xfrm>
              <a:solidFill>
                <a:schemeClr val="accent3"/>
              </a:solidFill>
            </p:grpSpPr>
            <p:cxnSp>
              <p:nvCxnSpPr>
                <p:cNvPr id="120" name="Straight Connector 119">
                  <a:extLst>
                    <a:ext uri="{FF2B5EF4-FFF2-40B4-BE49-F238E27FC236}">
                      <a16:creationId xmlns:a16="http://schemas.microsoft.com/office/drawing/2014/main" id="{0AF91EED-11AD-A2D5-8E83-3F9EC76719B5}"/>
                    </a:ext>
                  </a:extLst>
                </p:cNvPr>
                <p:cNvCxnSpPr>
                  <a:cxnSpLocks/>
                </p:cNvCxnSpPr>
                <p:nvPr/>
              </p:nvCxnSpPr>
              <p:spPr>
                <a:xfrm>
                  <a:off x="10275094" y="1315502"/>
                  <a:ext cx="148431" cy="0"/>
                </a:xfrm>
                <a:prstGeom prst="line">
                  <a:avLst/>
                </a:prstGeom>
                <a:grpFill/>
                <a:ln w="19050" cap="flat">
                  <a:solidFill>
                    <a:schemeClr val="accent3"/>
                  </a:solidFill>
                  <a:prstDash val="solid"/>
                  <a:miter/>
                </a:ln>
              </p:spPr>
            </p:cxnSp>
            <p:sp>
              <p:nvSpPr>
                <p:cNvPr id="121" name="Freeform: Shape 120">
                  <a:extLst>
                    <a:ext uri="{FF2B5EF4-FFF2-40B4-BE49-F238E27FC236}">
                      <a16:creationId xmlns:a16="http://schemas.microsoft.com/office/drawing/2014/main" id="{23C2F815-9E5A-4AB3-4F29-BE05E4407F02}"/>
                    </a:ext>
                  </a:extLst>
                </p:cNvPr>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14" name="Group 113">
                <a:extLst>
                  <a:ext uri="{FF2B5EF4-FFF2-40B4-BE49-F238E27FC236}">
                    <a16:creationId xmlns:a16="http://schemas.microsoft.com/office/drawing/2014/main" id="{34CDB938-1B4C-EFF7-959C-FDF5E26BC383}"/>
                  </a:ext>
                </a:extLst>
              </p:cNvPr>
              <p:cNvGrpSpPr/>
              <p:nvPr/>
            </p:nvGrpSpPr>
            <p:grpSpPr>
              <a:xfrm>
                <a:off x="7600925" y="1080680"/>
                <a:ext cx="112267" cy="34581"/>
                <a:chOff x="10275094" y="1420342"/>
                <a:chExt cx="148431" cy="45720"/>
              </a:xfrm>
              <a:solidFill>
                <a:schemeClr val="accent2"/>
              </a:solidFill>
            </p:grpSpPr>
            <p:cxnSp>
              <p:nvCxnSpPr>
                <p:cNvPr id="118" name="Straight Connector 117">
                  <a:extLst>
                    <a:ext uri="{FF2B5EF4-FFF2-40B4-BE49-F238E27FC236}">
                      <a16:creationId xmlns:a16="http://schemas.microsoft.com/office/drawing/2014/main" id="{2F4C2982-1EBD-A084-C93A-97AA52E80986}"/>
                    </a:ext>
                  </a:extLst>
                </p:cNvPr>
                <p:cNvCxnSpPr>
                  <a:cxnSpLocks/>
                </p:cNvCxnSpPr>
                <p:nvPr/>
              </p:nvCxnSpPr>
              <p:spPr>
                <a:xfrm>
                  <a:off x="10275094" y="1443202"/>
                  <a:ext cx="148431" cy="0"/>
                </a:xfrm>
                <a:prstGeom prst="line">
                  <a:avLst/>
                </a:prstGeom>
                <a:grpFill/>
                <a:ln w="19050" cap="flat">
                  <a:solidFill>
                    <a:schemeClr val="accent2"/>
                  </a:solidFill>
                  <a:prstDash val="solid"/>
                  <a:miter/>
                </a:ln>
              </p:spPr>
            </p:cxnSp>
            <p:sp>
              <p:nvSpPr>
                <p:cNvPr id="119" name="Freeform: Shape 118">
                  <a:extLst>
                    <a:ext uri="{FF2B5EF4-FFF2-40B4-BE49-F238E27FC236}">
                      <a16:creationId xmlns:a16="http://schemas.microsoft.com/office/drawing/2014/main" id="{75D3D9C7-A97D-AA43-78C5-DC877A185B61}"/>
                    </a:ext>
                  </a:extLst>
                </p:cNvPr>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15" name="Group 114">
                <a:extLst>
                  <a:ext uri="{FF2B5EF4-FFF2-40B4-BE49-F238E27FC236}">
                    <a16:creationId xmlns:a16="http://schemas.microsoft.com/office/drawing/2014/main" id="{6E5ED66B-2F6F-688B-1B5D-3DB62B9E474F}"/>
                  </a:ext>
                </a:extLst>
              </p:cNvPr>
              <p:cNvGrpSpPr/>
              <p:nvPr/>
            </p:nvGrpSpPr>
            <p:grpSpPr>
              <a:xfrm>
                <a:off x="7600925" y="1169226"/>
                <a:ext cx="112267" cy="34581"/>
                <a:chOff x="10275094" y="1542183"/>
                <a:chExt cx="148431" cy="45720"/>
              </a:xfrm>
              <a:solidFill>
                <a:schemeClr val="accent4"/>
              </a:solidFill>
            </p:grpSpPr>
            <p:cxnSp>
              <p:nvCxnSpPr>
                <p:cNvPr id="116" name="Straight Connector 115">
                  <a:extLst>
                    <a:ext uri="{FF2B5EF4-FFF2-40B4-BE49-F238E27FC236}">
                      <a16:creationId xmlns:a16="http://schemas.microsoft.com/office/drawing/2014/main" id="{A9D3645B-F754-7990-9252-93744E7B2346}"/>
                    </a:ext>
                  </a:extLst>
                </p:cNvPr>
                <p:cNvCxnSpPr>
                  <a:cxnSpLocks/>
                </p:cNvCxnSpPr>
                <p:nvPr/>
              </p:nvCxnSpPr>
              <p:spPr>
                <a:xfrm>
                  <a:off x="10275094" y="1565043"/>
                  <a:ext cx="148431" cy="0"/>
                </a:xfrm>
                <a:prstGeom prst="line">
                  <a:avLst/>
                </a:prstGeom>
                <a:grpFill/>
                <a:ln w="19050" cap="flat">
                  <a:solidFill>
                    <a:schemeClr val="accent4"/>
                  </a:solidFill>
                  <a:prstDash val="solid"/>
                  <a:miter/>
                </a:ln>
              </p:spPr>
            </p:cxnSp>
            <p:sp>
              <p:nvSpPr>
                <p:cNvPr id="117" name="Freeform: Shape 116">
                  <a:extLst>
                    <a:ext uri="{FF2B5EF4-FFF2-40B4-BE49-F238E27FC236}">
                      <a16:creationId xmlns:a16="http://schemas.microsoft.com/office/drawing/2014/main" id="{8255E46E-D70B-6E67-891F-EDFDBF5C20FD}"/>
                    </a:ext>
                  </a:extLst>
                </p:cNvPr>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solidFill>
                    <a:schemeClr val="accent4"/>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sp>
          <p:nvSpPr>
            <p:cNvPr id="490" name="TextBox 489">
              <a:extLst>
                <a:ext uri="{FF2B5EF4-FFF2-40B4-BE49-F238E27FC236}">
                  <a16:creationId xmlns:a16="http://schemas.microsoft.com/office/drawing/2014/main" id="{B849B0E3-F928-26B4-A2D7-E07EA8A925A6}"/>
                </a:ext>
              </a:extLst>
            </p:cNvPr>
            <p:cNvSpPr txBox="1"/>
            <p:nvPr/>
          </p:nvSpPr>
          <p:spPr>
            <a:xfrm rot="16200000">
              <a:off x="4427978" y="1150605"/>
              <a:ext cx="1020291" cy="385242"/>
            </a:xfrm>
            <a:prstGeom prst="round2SameRect">
              <a:avLst/>
            </a:prstGeom>
            <a:solidFill>
              <a:srgbClr val="C9473E"/>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Other</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tumors</a:t>
              </a:r>
            </a:p>
          </p:txBody>
        </p:sp>
      </p:grpSp>
      <p:grpSp>
        <p:nvGrpSpPr>
          <p:cNvPr id="1151" name="Group 1150">
            <a:extLst>
              <a:ext uri="{FF2B5EF4-FFF2-40B4-BE49-F238E27FC236}">
                <a16:creationId xmlns:a16="http://schemas.microsoft.com/office/drawing/2014/main" id="{1B13B1DC-85DF-8C23-2407-2E832C09BDDC}"/>
              </a:ext>
            </a:extLst>
          </p:cNvPr>
          <p:cNvGrpSpPr/>
          <p:nvPr/>
        </p:nvGrpSpPr>
        <p:grpSpPr>
          <a:xfrm>
            <a:off x="6331269" y="3389283"/>
            <a:ext cx="5786265" cy="2130164"/>
            <a:chOff x="4748451" y="2541962"/>
            <a:chExt cx="4339699" cy="1597623"/>
          </a:xfrm>
        </p:grpSpPr>
        <p:grpSp>
          <p:nvGrpSpPr>
            <p:cNvPr id="1148" name="Group 1147">
              <a:extLst>
                <a:ext uri="{FF2B5EF4-FFF2-40B4-BE49-F238E27FC236}">
                  <a16:creationId xmlns:a16="http://schemas.microsoft.com/office/drawing/2014/main" id="{777954CA-C8E7-EC67-5C75-3094B25DA4BB}"/>
                </a:ext>
              </a:extLst>
            </p:cNvPr>
            <p:cNvGrpSpPr/>
            <p:nvPr/>
          </p:nvGrpSpPr>
          <p:grpSpPr>
            <a:xfrm>
              <a:off x="4756953" y="3838496"/>
              <a:ext cx="4118592" cy="301089"/>
              <a:chOff x="4737892" y="3799197"/>
              <a:chExt cx="4118592" cy="301089"/>
            </a:xfrm>
          </p:grpSpPr>
          <p:sp>
            <p:nvSpPr>
              <p:cNvPr id="165" name="TextBox 164">
                <a:extLst>
                  <a:ext uri="{FF2B5EF4-FFF2-40B4-BE49-F238E27FC236}">
                    <a16:creationId xmlns:a16="http://schemas.microsoft.com/office/drawing/2014/main" id="{75E450C9-4D5B-027D-0C10-9862D3015327}"/>
                  </a:ext>
                </a:extLst>
              </p:cNvPr>
              <p:cNvSpPr txBox="1"/>
              <p:nvPr/>
            </p:nvSpPr>
            <p:spPr>
              <a:xfrm>
                <a:off x="5647484" y="3994670"/>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25</a:t>
                </a:r>
              </a:p>
            </p:txBody>
          </p:sp>
          <p:sp>
            <p:nvSpPr>
              <p:cNvPr id="166" name="TextBox 165">
                <a:extLst>
                  <a:ext uri="{FF2B5EF4-FFF2-40B4-BE49-F238E27FC236}">
                    <a16:creationId xmlns:a16="http://schemas.microsoft.com/office/drawing/2014/main" id="{2EBC4A1C-EB6F-6F5E-1ADF-D54512606357}"/>
                  </a:ext>
                </a:extLst>
              </p:cNvPr>
              <p:cNvSpPr txBox="1"/>
              <p:nvPr/>
            </p:nvSpPr>
            <p:spPr>
              <a:xfrm>
                <a:off x="6026030" y="3994670"/>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11</a:t>
                </a:r>
              </a:p>
            </p:txBody>
          </p:sp>
          <p:sp>
            <p:nvSpPr>
              <p:cNvPr id="167" name="TextBox 166">
                <a:extLst>
                  <a:ext uri="{FF2B5EF4-FFF2-40B4-BE49-F238E27FC236}">
                    <a16:creationId xmlns:a16="http://schemas.microsoft.com/office/drawing/2014/main" id="{65DDBDA1-63B1-FBB0-6B06-81983E264DB3}"/>
                  </a:ext>
                </a:extLst>
              </p:cNvPr>
              <p:cNvSpPr txBox="1"/>
              <p:nvPr/>
            </p:nvSpPr>
            <p:spPr>
              <a:xfrm>
                <a:off x="6404575" y="3994670"/>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7</a:t>
                </a:r>
              </a:p>
            </p:txBody>
          </p:sp>
          <p:sp>
            <p:nvSpPr>
              <p:cNvPr id="168" name="TextBox 167">
                <a:extLst>
                  <a:ext uri="{FF2B5EF4-FFF2-40B4-BE49-F238E27FC236}">
                    <a16:creationId xmlns:a16="http://schemas.microsoft.com/office/drawing/2014/main" id="{7C1E6E15-139B-A05D-B537-9297F667CF0B}"/>
                  </a:ext>
                </a:extLst>
              </p:cNvPr>
              <p:cNvSpPr txBox="1"/>
              <p:nvPr/>
            </p:nvSpPr>
            <p:spPr>
              <a:xfrm>
                <a:off x="6783120" y="3994670"/>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a:t>
                </a:r>
              </a:p>
            </p:txBody>
          </p:sp>
          <p:sp>
            <p:nvSpPr>
              <p:cNvPr id="169" name="TextBox 168">
                <a:extLst>
                  <a:ext uri="{FF2B5EF4-FFF2-40B4-BE49-F238E27FC236}">
                    <a16:creationId xmlns:a16="http://schemas.microsoft.com/office/drawing/2014/main" id="{C886591E-E345-5EFC-50ED-F204DB2765E5}"/>
                  </a:ext>
                </a:extLst>
              </p:cNvPr>
              <p:cNvSpPr txBox="1"/>
              <p:nvPr/>
            </p:nvSpPr>
            <p:spPr>
              <a:xfrm>
                <a:off x="7161665" y="3994670"/>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70" name="TextBox 169">
                <a:extLst>
                  <a:ext uri="{FF2B5EF4-FFF2-40B4-BE49-F238E27FC236}">
                    <a16:creationId xmlns:a16="http://schemas.microsoft.com/office/drawing/2014/main" id="{3FB66C6C-9522-E240-DE15-1C269EE939AF}"/>
                  </a:ext>
                </a:extLst>
              </p:cNvPr>
              <p:cNvSpPr txBox="1"/>
              <p:nvPr/>
            </p:nvSpPr>
            <p:spPr>
              <a:xfrm>
                <a:off x="7540210" y="3994670"/>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71" name="TextBox 170">
                <a:extLst>
                  <a:ext uri="{FF2B5EF4-FFF2-40B4-BE49-F238E27FC236}">
                    <a16:creationId xmlns:a16="http://schemas.microsoft.com/office/drawing/2014/main" id="{0FEC2A02-A4B7-7060-BDA2-9E097732BAA5}"/>
                  </a:ext>
                </a:extLst>
              </p:cNvPr>
              <p:cNvSpPr txBox="1"/>
              <p:nvPr/>
            </p:nvSpPr>
            <p:spPr>
              <a:xfrm>
                <a:off x="7918755" y="3994670"/>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72" name="TextBox 171">
                <a:extLst>
                  <a:ext uri="{FF2B5EF4-FFF2-40B4-BE49-F238E27FC236}">
                    <a16:creationId xmlns:a16="http://schemas.microsoft.com/office/drawing/2014/main" id="{76E81644-2F58-ADA0-A0B2-FEA27EC03069}"/>
                  </a:ext>
                </a:extLst>
              </p:cNvPr>
              <p:cNvSpPr txBox="1"/>
              <p:nvPr/>
            </p:nvSpPr>
            <p:spPr>
              <a:xfrm>
                <a:off x="8297301" y="3994670"/>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73" name="TextBox 172">
                <a:extLst>
                  <a:ext uri="{FF2B5EF4-FFF2-40B4-BE49-F238E27FC236}">
                    <a16:creationId xmlns:a16="http://schemas.microsoft.com/office/drawing/2014/main" id="{610A74E8-22B7-3508-7CCE-449DA008F545}"/>
                  </a:ext>
                </a:extLst>
              </p:cNvPr>
              <p:cNvSpPr txBox="1"/>
              <p:nvPr/>
            </p:nvSpPr>
            <p:spPr>
              <a:xfrm>
                <a:off x="8675846" y="3994670"/>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174" name="TextBox 173">
                <a:extLst>
                  <a:ext uri="{FF2B5EF4-FFF2-40B4-BE49-F238E27FC236}">
                    <a16:creationId xmlns:a16="http://schemas.microsoft.com/office/drawing/2014/main" id="{65273A37-94C3-CC36-43C9-3AA651457895}"/>
                  </a:ext>
                </a:extLst>
              </p:cNvPr>
              <p:cNvSpPr txBox="1"/>
              <p:nvPr/>
            </p:nvSpPr>
            <p:spPr>
              <a:xfrm>
                <a:off x="4737892" y="3994670"/>
                <a:ext cx="1074445" cy="1056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Pancreatic cancer: Total</a:t>
                </a:r>
              </a:p>
            </p:txBody>
          </p:sp>
          <p:sp>
            <p:nvSpPr>
              <p:cNvPr id="176" name="TextBox 175">
                <a:extLst>
                  <a:ext uri="{FF2B5EF4-FFF2-40B4-BE49-F238E27FC236}">
                    <a16:creationId xmlns:a16="http://schemas.microsoft.com/office/drawing/2014/main" id="{63106A61-5888-A6B5-EB62-57C8C7C88FD1}"/>
                  </a:ext>
                </a:extLst>
              </p:cNvPr>
              <p:cNvSpPr txBox="1"/>
              <p:nvPr/>
            </p:nvSpPr>
            <p:spPr>
              <a:xfrm>
                <a:off x="4737892" y="3799197"/>
                <a:ext cx="1092528" cy="111710"/>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Pancreatic cancer: IHC 3+</a:t>
                </a:r>
              </a:p>
            </p:txBody>
          </p:sp>
          <p:sp>
            <p:nvSpPr>
              <p:cNvPr id="177" name="TextBox 176">
                <a:extLst>
                  <a:ext uri="{FF2B5EF4-FFF2-40B4-BE49-F238E27FC236}">
                    <a16:creationId xmlns:a16="http://schemas.microsoft.com/office/drawing/2014/main" id="{9CB3EA7F-79E5-8FAC-1644-EC4F365C649F}"/>
                  </a:ext>
                </a:extLst>
              </p:cNvPr>
              <p:cNvSpPr txBox="1"/>
              <p:nvPr/>
            </p:nvSpPr>
            <p:spPr>
              <a:xfrm>
                <a:off x="5647484" y="3799197"/>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78" name="TextBox 177">
                <a:extLst>
                  <a:ext uri="{FF2B5EF4-FFF2-40B4-BE49-F238E27FC236}">
                    <a16:creationId xmlns:a16="http://schemas.microsoft.com/office/drawing/2014/main" id="{69257B27-A3FB-CA99-F192-30EE8A6E5942}"/>
                  </a:ext>
                </a:extLst>
              </p:cNvPr>
              <p:cNvSpPr txBox="1"/>
              <p:nvPr/>
            </p:nvSpPr>
            <p:spPr>
              <a:xfrm>
                <a:off x="6026029" y="3799197"/>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179" name="TextBox 178">
                <a:extLst>
                  <a:ext uri="{FF2B5EF4-FFF2-40B4-BE49-F238E27FC236}">
                    <a16:creationId xmlns:a16="http://schemas.microsoft.com/office/drawing/2014/main" id="{1BD1BB0F-8439-8356-5431-45FBE4AA1521}"/>
                  </a:ext>
                </a:extLst>
              </p:cNvPr>
              <p:cNvSpPr txBox="1"/>
              <p:nvPr/>
            </p:nvSpPr>
            <p:spPr>
              <a:xfrm>
                <a:off x="6404574" y="3799197"/>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180" name="TextBox 179">
                <a:extLst>
                  <a:ext uri="{FF2B5EF4-FFF2-40B4-BE49-F238E27FC236}">
                    <a16:creationId xmlns:a16="http://schemas.microsoft.com/office/drawing/2014/main" id="{B1C44EEC-82E5-2126-0E9D-CECFD114C17D}"/>
                  </a:ext>
                </a:extLst>
              </p:cNvPr>
              <p:cNvSpPr txBox="1"/>
              <p:nvPr/>
            </p:nvSpPr>
            <p:spPr>
              <a:xfrm>
                <a:off x="6783119" y="3799197"/>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182" name="TextBox 181">
                <a:extLst>
                  <a:ext uri="{FF2B5EF4-FFF2-40B4-BE49-F238E27FC236}">
                    <a16:creationId xmlns:a16="http://schemas.microsoft.com/office/drawing/2014/main" id="{6F622F8B-17CD-2A3D-4A27-D8F6A585AA81}"/>
                  </a:ext>
                </a:extLst>
              </p:cNvPr>
              <p:cNvSpPr txBox="1"/>
              <p:nvPr/>
            </p:nvSpPr>
            <p:spPr>
              <a:xfrm>
                <a:off x="4737892" y="3896934"/>
                <a:ext cx="1108278" cy="111710"/>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Pancreatic cancer: IHC 2+</a:t>
                </a:r>
              </a:p>
            </p:txBody>
          </p:sp>
          <p:sp>
            <p:nvSpPr>
              <p:cNvPr id="183" name="TextBox 182">
                <a:extLst>
                  <a:ext uri="{FF2B5EF4-FFF2-40B4-BE49-F238E27FC236}">
                    <a16:creationId xmlns:a16="http://schemas.microsoft.com/office/drawing/2014/main" id="{1823D964-313F-4CE7-0C8F-5D246469D1F4}"/>
                  </a:ext>
                </a:extLst>
              </p:cNvPr>
              <p:cNvSpPr txBox="1"/>
              <p:nvPr/>
            </p:nvSpPr>
            <p:spPr>
              <a:xfrm>
                <a:off x="5647484" y="3896934"/>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19</a:t>
                </a:r>
              </a:p>
            </p:txBody>
          </p:sp>
          <p:sp>
            <p:nvSpPr>
              <p:cNvPr id="184" name="TextBox 183">
                <a:extLst>
                  <a:ext uri="{FF2B5EF4-FFF2-40B4-BE49-F238E27FC236}">
                    <a16:creationId xmlns:a16="http://schemas.microsoft.com/office/drawing/2014/main" id="{1BF4C2B8-B2B7-9E91-CF70-94DB76F19E61}"/>
                  </a:ext>
                </a:extLst>
              </p:cNvPr>
              <p:cNvSpPr txBox="1"/>
              <p:nvPr/>
            </p:nvSpPr>
            <p:spPr>
              <a:xfrm>
                <a:off x="6026029" y="3896934"/>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185" name="TextBox 184">
                <a:extLst>
                  <a:ext uri="{FF2B5EF4-FFF2-40B4-BE49-F238E27FC236}">
                    <a16:creationId xmlns:a16="http://schemas.microsoft.com/office/drawing/2014/main" id="{4FFD6065-B3B4-C3B9-9299-FC578E757030}"/>
                  </a:ext>
                </a:extLst>
              </p:cNvPr>
              <p:cNvSpPr txBox="1"/>
              <p:nvPr/>
            </p:nvSpPr>
            <p:spPr>
              <a:xfrm>
                <a:off x="6404574" y="3896934"/>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6</a:t>
                </a:r>
              </a:p>
            </p:txBody>
          </p:sp>
          <p:sp>
            <p:nvSpPr>
              <p:cNvPr id="186" name="TextBox 185">
                <a:extLst>
                  <a:ext uri="{FF2B5EF4-FFF2-40B4-BE49-F238E27FC236}">
                    <a16:creationId xmlns:a16="http://schemas.microsoft.com/office/drawing/2014/main" id="{44FADCBE-0817-F815-53F4-EFB396BBFB8A}"/>
                  </a:ext>
                </a:extLst>
              </p:cNvPr>
              <p:cNvSpPr txBox="1"/>
              <p:nvPr/>
            </p:nvSpPr>
            <p:spPr>
              <a:xfrm>
                <a:off x="6783119" y="3896934"/>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a:t>
                </a:r>
              </a:p>
            </p:txBody>
          </p:sp>
          <p:sp>
            <p:nvSpPr>
              <p:cNvPr id="187" name="TextBox 186">
                <a:extLst>
                  <a:ext uri="{FF2B5EF4-FFF2-40B4-BE49-F238E27FC236}">
                    <a16:creationId xmlns:a16="http://schemas.microsoft.com/office/drawing/2014/main" id="{334D0B94-5F18-BCF7-036C-37B9D33AD5DA}"/>
                  </a:ext>
                </a:extLst>
              </p:cNvPr>
              <p:cNvSpPr txBox="1"/>
              <p:nvPr/>
            </p:nvSpPr>
            <p:spPr>
              <a:xfrm>
                <a:off x="7161664" y="3896934"/>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88" name="TextBox 187">
                <a:extLst>
                  <a:ext uri="{FF2B5EF4-FFF2-40B4-BE49-F238E27FC236}">
                    <a16:creationId xmlns:a16="http://schemas.microsoft.com/office/drawing/2014/main" id="{28869913-E6B0-E978-51B6-1C90BA6A5CA5}"/>
                  </a:ext>
                </a:extLst>
              </p:cNvPr>
              <p:cNvSpPr txBox="1"/>
              <p:nvPr/>
            </p:nvSpPr>
            <p:spPr>
              <a:xfrm>
                <a:off x="7540209" y="3896934"/>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89" name="TextBox 188">
                <a:extLst>
                  <a:ext uri="{FF2B5EF4-FFF2-40B4-BE49-F238E27FC236}">
                    <a16:creationId xmlns:a16="http://schemas.microsoft.com/office/drawing/2014/main" id="{88460150-BFAA-879A-C372-36077647E9B1}"/>
                  </a:ext>
                </a:extLst>
              </p:cNvPr>
              <p:cNvSpPr txBox="1"/>
              <p:nvPr/>
            </p:nvSpPr>
            <p:spPr>
              <a:xfrm>
                <a:off x="7918754" y="3896934"/>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90" name="TextBox 189">
                <a:extLst>
                  <a:ext uri="{FF2B5EF4-FFF2-40B4-BE49-F238E27FC236}">
                    <a16:creationId xmlns:a16="http://schemas.microsoft.com/office/drawing/2014/main" id="{FE82BECD-6F8A-AE2B-8A44-96EFD686850A}"/>
                  </a:ext>
                </a:extLst>
              </p:cNvPr>
              <p:cNvSpPr txBox="1"/>
              <p:nvPr/>
            </p:nvSpPr>
            <p:spPr>
              <a:xfrm>
                <a:off x="8297300" y="3896934"/>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91" name="TextBox 190">
                <a:extLst>
                  <a:ext uri="{FF2B5EF4-FFF2-40B4-BE49-F238E27FC236}">
                    <a16:creationId xmlns:a16="http://schemas.microsoft.com/office/drawing/2014/main" id="{965123A0-13F0-96DC-C81B-37D7C7323605}"/>
                  </a:ext>
                </a:extLst>
              </p:cNvPr>
              <p:cNvSpPr txBox="1"/>
              <p:nvPr/>
            </p:nvSpPr>
            <p:spPr>
              <a:xfrm>
                <a:off x="8675845" y="3896934"/>
                <a:ext cx="180638" cy="101335"/>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grpSp>
        <p:grpSp>
          <p:nvGrpSpPr>
            <p:cNvPr id="1149" name="Group 1148">
              <a:extLst>
                <a:ext uri="{FF2B5EF4-FFF2-40B4-BE49-F238E27FC236}">
                  <a16:creationId xmlns:a16="http://schemas.microsoft.com/office/drawing/2014/main" id="{91D9CBF6-8E74-88C3-A345-2CA76154C121}"/>
                </a:ext>
              </a:extLst>
            </p:cNvPr>
            <p:cNvGrpSpPr/>
            <p:nvPr/>
          </p:nvGrpSpPr>
          <p:grpSpPr>
            <a:xfrm>
              <a:off x="7615430" y="2606350"/>
              <a:ext cx="1472720" cy="259094"/>
              <a:chOff x="7598752" y="2578406"/>
              <a:chExt cx="1472720" cy="259094"/>
            </a:xfrm>
          </p:grpSpPr>
          <p:sp>
            <p:nvSpPr>
              <p:cNvPr id="207" name="TextBox 206">
                <a:extLst>
                  <a:ext uri="{FF2B5EF4-FFF2-40B4-BE49-F238E27FC236}">
                    <a16:creationId xmlns:a16="http://schemas.microsoft.com/office/drawing/2014/main" id="{D7B3C6E6-7F7E-F30D-FAA1-442713D8B28C}"/>
                  </a:ext>
                </a:extLst>
              </p:cNvPr>
              <p:cNvSpPr txBox="1"/>
              <p:nvPr/>
            </p:nvSpPr>
            <p:spPr>
              <a:xfrm>
                <a:off x="7717454" y="2578406"/>
                <a:ext cx="1343213"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Pancreatic cancer: IHC 3+ </a:t>
                </a:r>
                <a:r>
                  <a:rPr kumimoji="0" lang="en-GB" sz="667" b="1" i="0" u="none" strike="noStrike" kern="1200" cap="none" spc="0" normalizeH="0" baseline="0" noProof="0">
                    <a:ln>
                      <a:noFill/>
                    </a:ln>
                    <a:solidFill>
                      <a:srgbClr val="3F4444"/>
                    </a:solidFill>
                    <a:effectLst/>
                    <a:uLnTx/>
                    <a:uFillTx/>
                    <a:latin typeface="Arial"/>
                    <a:ea typeface="+mn-ea"/>
                    <a:cs typeface="+mn-cs"/>
                  </a:rPr>
                  <a:t>5.4</a:t>
                </a:r>
                <a:r>
                  <a:rPr kumimoji="0" lang="en-GB" sz="667" b="0" i="0" u="none" strike="noStrike" kern="1200" cap="none" spc="0" normalizeH="0" baseline="0" noProof="0">
                    <a:ln>
                      <a:noFill/>
                    </a:ln>
                    <a:solidFill>
                      <a:srgbClr val="3F4444"/>
                    </a:solidFill>
                    <a:effectLst/>
                    <a:uLnTx/>
                    <a:uFillTx/>
                    <a:latin typeface="Arial"/>
                    <a:ea typeface="+mn-ea"/>
                    <a:cs typeface="+mn-cs"/>
                  </a:rPr>
                  <a:t> (2.8-NR)</a:t>
                </a:r>
              </a:p>
            </p:txBody>
          </p:sp>
          <p:sp>
            <p:nvSpPr>
              <p:cNvPr id="208" name="TextBox 207">
                <a:extLst>
                  <a:ext uri="{FF2B5EF4-FFF2-40B4-BE49-F238E27FC236}">
                    <a16:creationId xmlns:a16="http://schemas.microsoft.com/office/drawing/2014/main" id="{3C58BA20-3CF2-94D6-CEC2-67183B37203B}"/>
                  </a:ext>
                </a:extLst>
              </p:cNvPr>
              <p:cNvSpPr txBox="1"/>
              <p:nvPr/>
            </p:nvSpPr>
            <p:spPr>
              <a:xfrm>
                <a:off x="7717454" y="2666952"/>
                <a:ext cx="1354018"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Pancreatic cancer: IHC 2+ </a:t>
                </a:r>
                <a:r>
                  <a:rPr kumimoji="0" lang="en-GB" sz="667" b="1" i="0" u="none" strike="noStrike" kern="1200" cap="none" spc="0" normalizeH="0" baseline="0" noProof="0">
                    <a:ln>
                      <a:noFill/>
                    </a:ln>
                    <a:solidFill>
                      <a:srgbClr val="3F4444"/>
                    </a:solidFill>
                    <a:effectLst/>
                    <a:uLnTx/>
                    <a:uFillTx/>
                    <a:latin typeface="Arial"/>
                    <a:ea typeface="+mn-ea"/>
                    <a:cs typeface="+mn-cs"/>
                  </a:rPr>
                  <a:t>2.8</a:t>
                </a:r>
                <a:r>
                  <a:rPr kumimoji="0" lang="en-GB" sz="667" b="0" i="0" u="none" strike="noStrike" kern="1200" cap="none" spc="0" normalizeH="0" baseline="0" noProof="0">
                    <a:ln>
                      <a:noFill/>
                    </a:ln>
                    <a:solidFill>
                      <a:srgbClr val="3F4444"/>
                    </a:solidFill>
                    <a:effectLst/>
                    <a:uLnTx/>
                    <a:uFillTx/>
                    <a:latin typeface="Arial"/>
                    <a:ea typeface="+mn-ea"/>
                    <a:cs typeface="+mn-cs"/>
                  </a:rPr>
                  <a:t> (1.4-9.1)</a:t>
                </a:r>
              </a:p>
            </p:txBody>
          </p:sp>
          <p:sp>
            <p:nvSpPr>
              <p:cNvPr id="209" name="TextBox 208">
                <a:extLst>
                  <a:ext uri="{FF2B5EF4-FFF2-40B4-BE49-F238E27FC236}">
                    <a16:creationId xmlns:a16="http://schemas.microsoft.com/office/drawing/2014/main" id="{0E449E1E-EABA-073E-FD92-FC41400EB0AE}"/>
                  </a:ext>
                </a:extLst>
              </p:cNvPr>
              <p:cNvSpPr txBox="1"/>
              <p:nvPr/>
            </p:nvSpPr>
            <p:spPr>
              <a:xfrm>
                <a:off x="7717454" y="2755499"/>
                <a:ext cx="1178078"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Pancreatic cancer: Total </a:t>
                </a:r>
                <a:r>
                  <a:rPr kumimoji="0" lang="en-GB" sz="667" b="1" i="0" u="none" strike="noStrike" kern="1200" cap="none" spc="0" normalizeH="0" baseline="0" noProof="0">
                    <a:ln>
                      <a:noFill/>
                    </a:ln>
                    <a:solidFill>
                      <a:srgbClr val="3F4444"/>
                    </a:solidFill>
                    <a:effectLst/>
                    <a:uLnTx/>
                    <a:uFillTx/>
                    <a:latin typeface="Arial"/>
                    <a:ea typeface="+mn-ea"/>
                    <a:cs typeface="+mn-cs"/>
                  </a:rPr>
                  <a:t>3.2</a:t>
                </a:r>
                <a:r>
                  <a:rPr kumimoji="0" lang="en-GB" sz="667" b="0" i="0" u="none" strike="noStrike" kern="1200" cap="none" spc="0" normalizeH="0" baseline="0" noProof="0">
                    <a:ln>
                      <a:noFill/>
                    </a:ln>
                    <a:solidFill>
                      <a:srgbClr val="3F4444"/>
                    </a:solidFill>
                    <a:effectLst/>
                    <a:uLnTx/>
                    <a:uFillTx/>
                    <a:latin typeface="Arial"/>
                    <a:ea typeface="+mn-ea"/>
                    <a:cs typeface="+mn-cs"/>
                  </a:rPr>
                  <a:t> (1.8-7.2)</a:t>
                </a:r>
              </a:p>
            </p:txBody>
          </p:sp>
          <p:grpSp>
            <p:nvGrpSpPr>
              <p:cNvPr id="210" name="Group 209">
                <a:extLst>
                  <a:ext uri="{FF2B5EF4-FFF2-40B4-BE49-F238E27FC236}">
                    <a16:creationId xmlns:a16="http://schemas.microsoft.com/office/drawing/2014/main" id="{83F2E67D-9210-0FEB-1AF1-AC16730262C7}"/>
                  </a:ext>
                </a:extLst>
              </p:cNvPr>
              <p:cNvGrpSpPr/>
              <p:nvPr/>
            </p:nvGrpSpPr>
            <p:grpSpPr>
              <a:xfrm>
                <a:off x="7598752" y="2602116"/>
                <a:ext cx="112267" cy="34581"/>
                <a:chOff x="10275094" y="1292642"/>
                <a:chExt cx="148431" cy="45720"/>
              </a:xfrm>
              <a:solidFill>
                <a:schemeClr val="accent3"/>
              </a:solidFill>
            </p:grpSpPr>
            <p:cxnSp>
              <p:nvCxnSpPr>
                <p:cNvPr id="217" name="Straight Connector 216">
                  <a:extLst>
                    <a:ext uri="{FF2B5EF4-FFF2-40B4-BE49-F238E27FC236}">
                      <a16:creationId xmlns:a16="http://schemas.microsoft.com/office/drawing/2014/main" id="{8F408C46-5727-0A57-8CEA-3AD79B4FFB41}"/>
                    </a:ext>
                  </a:extLst>
                </p:cNvPr>
                <p:cNvCxnSpPr>
                  <a:cxnSpLocks/>
                </p:cNvCxnSpPr>
                <p:nvPr/>
              </p:nvCxnSpPr>
              <p:spPr>
                <a:xfrm>
                  <a:off x="10275094" y="1315502"/>
                  <a:ext cx="148431" cy="0"/>
                </a:xfrm>
                <a:prstGeom prst="line">
                  <a:avLst/>
                </a:prstGeom>
                <a:grpFill/>
                <a:ln w="19050" cap="flat">
                  <a:solidFill>
                    <a:schemeClr val="accent3"/>
                  </a:solidFill>
                  <a:prstDash val="solid"/>
                  <a:miter/>
                </a:ln>
              </p:spPr>
            </p:cxnSp>
            <p:sp>
              <p:nvSpPr>
                <p:cNvPr id="218" name="Freeform: Shape 217">
                  <a:extLst>
                    <a:ext uri="{FF2B5EF4-FFF2-40B4-BE49-F238E27FC236}">
                      <a16:creationId xmlns:a16="http://schemas.microsoft.com/office/drawing/2014/main" id="{E1448FD4-7B77-4419-460E-CC65588479F4}"/>
                    </a:ext>
                  </a:extLst>
                </p:cNvPr>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211" name="Group 210">
                <a:extLst>
                  <a:ext uri="{FF2B5EF4-FFF2-40B4-BE49-F238E27FC236}">
                    <a16:creationId xmlns:a16="http://schemas.microsoft.com/office/drawing/2014/main" id="{4DE804FD-06AE-DDE8-BF46-9CD12F8BC152}"/>
                  </a:ext>
                </a:extLst>
              </p:cNvPr>
              <p:cNvGrpSpPr/>
              <p:nvPr/>
            </p:nvGrpSpPr>
            <p:grpSpPr>
              <a:xfrm>
                <a:off x="7598752" y="2690663"/>
                <a:ext cx="112267" cy="34581"/>
                <a:chOff x="10275094" y="1420342"/>
                <a:chExt cx="148431" cy="45720"/>
              </a:xfrm>
              <a:solidFill>
                <a:schemeClr val="accent2"/>
              </a:solidFill>
            </p:grpSpPr>
            <p:cxnSp>
              <p:nvCxnSpPr>
                <p:cNvPr id="215" name="Straight Connector 214">
                  <a:extLst>
                    <a:ext uri="{FF2B5EF4-FFF2-40B4-BE49-F238E27FC236}">
                      <a16:creationId xmlns:a16="http://schemas.microsoft.com/office/drawing/2014/main" id="{472CEC94-F2C7-7967-A037-D067400531BF}"/>
                    </a:ext>
                  </a:extLst>
                </p:cNvPr>
                <p:cNvCxnSpPr>
                  <a:cxnSpLocks/>
                </p:cNvCxnSpPr>
                <p:nvPr/>
              </p:nvCxnSpPr>
              <p:spPr>
                <a:xfrm>
                  <a:off x="10275094" y="1443202"/>
                  <a:ext cx="148431" cy="0"/>
                </a:xfrm>
                <a:prstGeom prst="line">
                  <a:avLst/>
                </a:prstGeom>
                <a:grpFill/>
                <a:ln w="19050" cap="flat">
                  <a:solidFill>
                    <a:schemeClr val="accent2"/>
                  </a:solidFill>
                  <a:prstDash val="solid"/>
                  <a:miter/>
                </a:ln>
              </p:spPr>
            </p:cxnSp>
            <p:sp>
              <p:nvSpPr>
                <p:cNvPr id="216" name="Freeform: Shape 215">
                  <a:extLst>
                    <a:ext uri="{FF2B5EF4-FFF2-40B4-BE49-F238E27FC236}">
                      <a16:creationId xmlns:a16="http://schemas.microsoft.com/office/drawing/2014/main" id="{26571836-BB69-3DD3-EC58-DF9318790A51}"/>
                    </a:ext>
                  </a:extLst>
                </p:cNvPr>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212" name="Group 211">
                <a:extLst>
                  <a:ext uri="{FF2B5EF4-FFF2-40B4-BE49-F238E27FC236}">
                    <a16:creationId xmlns:a16="http://schemas.microsoft.com/office/drawing/2014/main" id="{F7DE87C8-639F-83D4-7CBA-7B0449D323EC}"/>
                  </a:ext>
                </a:extLst>
              </p:cNvPr>
              <p:cNvGrpSpPr/>
              <p:nvPr/>
            </p:nvGrpSpPr>
            <p:grpSpPr>
              <a:xfrm>
                <a:off x="7598752" y="2779209"/>
                <a:ext cx="112267" cy="34581"/>
                <a:chOff x="10275094" y="1542183"/>
                <a:chExt cx="148431" cy="45720"/>
              </a:xfrm>
              <a:solidFill>
                <a:schemeClr val="accent4"/>
              </a:solidFill>
            </p:grpSpPr>
            <p:cxnSp>
              <p:nvCxnSpPr>
                <p:cNvPr id="213" name="Straight Connector 212">
                  <a:extLst>
                    <a:ext uri="{FF2B5EF4-FFF2-40B4-BE49-F238E27FC236}">
                      <a16:creationId xmlns:a16="http://schemas.microsoft.com/office/drawing/2014/main" id="{D2727FD5-065C-6092-AE44-357E281509C2}"/>
                    </a:ext>
                  </a:extLst>
                </p:cNvPr>
                <p:cNvCxnSpPr>
                  <a:cxnSpLocks/>
                </p:cNvCxnSpPr>
                <p:nvPr/>
              </p:nvCxnSpPr>
              <p:spPr>
                <a:xfrm>
                  <a:off x="10275094" y="1565043"/>
                  <a:ext cx="148431" cy="0"/>
                </a:xfrm>
                <a:prstGeom prst="line">
                  <a:avLst/>
                </a:prstGeom>
                <a:grpFill/>
                <a:ln w="19050" cap="flat">
                  <a:solidFill>
                    <a:schemeClr val="accent4"/>
                  </a:solidFill>
                  <a:prstDash val="solid"/>
                  <a:miter/>
                </a:ln>
              </p:spPr>
            </p:cxnSp>
            <p:sp>
              <p:nvSpPr>
                <p:cNvPr id="214" name="Freeform: Shape 213">
                  <a:extLst>
                    <a:ext uri="{FF2B5EF4-FFF2-40B4-BE49-F238E27FC236}">
                      <a16:creationId xmlns:a16="http://schemas.microsoft.com/office/drawing/2014/main" id="{9BEDF1C6-33B7-9394-CE80-C04451099916}"/>
                    </a:ext>
                  </a:extLst>
                </p:cNvPr>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solidFill>
                    <a:schemeClr val="accent4"/>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sp>
          <p:nvSpPr>
            <p:cNvPr id="128" name="TextBox 127">
              <a:extLst>
                <a:ext uri="{FF2B5EF4-FFF2-40B4-BE49-F238E27FC236}">
                  <a16:creationId xmlns:a16="http://schemas.microsoft.com/office/drawing/2014/main" id="{F5B512EA-5599-3598-4850-7260ECB0EBDB}"/>
                </a:ext>
              </a:extLst>
            </p:cNvPr>
            <p:cNvSpPr txBox="1"/>
            <p:nvPr/>
          </p:nvSpPr>
          <p:spPr>
            <a:xfrm>
              <a:off x="5406977" y="2613178"/>
              <a:ext cx="246130"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grpSp>
          <p:nvGrpSpPr>
            <p:cNvPr id="1150" name="Group 1149">
              <a:extLst>
                <a:ext uri="{FF2B5EF4-FFF2-40B4-BE49-F238E27FC236}">
                  <a16:creationId xmlns:a16="http://schemas.microsoft.com/office/drawing/2014/main" id="{AC2A607A-4CD9-91A9-3891-F0F4CA451B5C}"/>
                </a:ext>
              </a:extLst>
            </p:cNvPr>
            <p:cNvGrpSpPr/>
            <p:nvPr/>
          </p:nvGrpSpPr>
          <p:grpSpPr>
            <a:xfrm>
              <a:off x="5434579" y="2678709"/>
              <a:ext cx="3422967" cy="936671"/>
              <a:chOff x="5421879" y="2653309"/>
              <a:chExt cx="3422967" cy="936671"/>
            </a:xfrm>
          </p:grpSpPr>
          <p:sp>
            <p:nvSpPr>
              <p:cNvPr id="123" name="Freeform: Shape 122">
                <a:extLst>
                  <a:ext uri="{FF2B5EF4-FFF2-40B4-BE49-F238E27FC236}">
                    <a16:creationId xmlns:a16="http://schemas.microsoft.com/office/drawing/2014/main" id="{6337A223-9AFA-3FE2-4889-0425CCAF4D12}"/>
                  </a:ext>
                </a:extLst>
              </p:cNvPr>
              <p:cNvSpPr/>
              <p:nvPr/>
            </p:nvSpPr>
            <p:spPr>
              <a:xfrm>
                <a:off x="5726750" y="2653309"/>
                <a:ext cx="2764016" cy="647255"/>
              </a:xfrm>
              <a:custGeom>
                <a:avLst/>
                <a:gdLst>
                  <a:gd name="connsiteX0" fmla="*/ 0 w 3143087"/>
                  <a:gd name="connsiteY0" fmla="*/ 0 h 1443123"/>
                  <a:gd name="connsiteX1" fmla="*/ 170050 w 3143087"/>
                  <a:gd name="connsiteY1" fmla="*/ 0 h 1443123"/>
                  <a:gd name="connsiteX2" fmla="*/ 170050 w 3143087"/>
                  <a:gd name="connsiteY2" fmla="*/ 180232 h 1443123"/>
                  <a:gd name="connsiteX3" fmla="*/ 183718 w 3143087"/>
                  <a:gd name="connsiteY3" fmla="*/ 180232 h 1443123"/>
                  <a:gd name="connsiteX4" fmla="*/ 183718 w 3143087"/>
                  <a:gd name="connsiteY4" fmla="*/ 365970 h 1443123"/>
                  <a:gd name="connsiteX5" fmla="*/ 204835 w 3143087"/>
                  <a:gd name="connsiteY5" fmla="*/ 365970 h 1443123"/>
                  <a:gd name="connsiteX6" fmla="*/ 204835 w 3143087"/>
                  <a:gd name="connsiteY6" fmla="*/ 472811 h 1443123"/>
                  <a:gd name="connsiteX7" fmla="*/ 258880 w 3143087"/>
                  <a:gd name="connsiteY7" fmla="*/ 472811 h 1443123"/>
                  <a:gd name="connsiteX8" fmla="*/ 258880 w 3143087"/>
                  <a:gd name="connsiteY8" fmla="*/ 572205 h 1443123"/>
                  <a:gd name="connsiteX9" fmla="*/ 343367 w 3143087"/>
                  <a:gd name="connsiteY9" fmla="*/ 572205 h 1443123"/>
                  <a:gd name="connsiteX10" fmla="*/ 343367 w 3143087"/>
                  <a:gd name="connsiteY10" fmla="*/ 675323 h 1443123"/>
                  <a:gd name="connsiteX11" fmla="*/ 396783 w 3143087"/>
                  <a:gd name="connsiteY11" fmla="*/ 675323 h 1443123"/>
                  <a:gd name="connsiteX12" fmla="*/ 396783 w 3143087"/>
                  <a:gd name="connsiteY12" fmla="*/ 872861 h 1443123"/>
                  <a:gd name="connsiteX13" fmla="*/ 455800 w 3143087"/>
                  <a:gd name="connsiteY13" fmla="*/ 872861 h 1443123"/>
                  <a:gd name="connsiteX14" fmla="*/ 455800 w 3143087"/>
                  <a:gd name="connsiteY14" fmla="*/ 976608 h 1443123"/>
                  <a:gd name="connsiteX15" fmla="*/ 706765 w 3143087"/>
                  <a:gd name="connsiteY15" fmla="*/ 976608 h 1443123"/>
                  <a:gd name="connsiteX16" fmla="*/ 706765 w 3143087"/>
                  <a:gd name="connsiteY16" fmla="*/ 1078478 h 1443123"/>
                  <a:gd name="connsiteX17" fmla="*/ 1039720 w 3143087"/>
                  <a:gd name="connsiteY17" fmla="*/ 1078478 h 1443123"/>
                  <a:gd name="connsiteX18" fmla="*/ 1039720 w 3143087"/>
                  <a:gd name="connsiteY18" fmla="*/ 1198988 h 1443123"/>
                  <a:gd name="connsiteX19" fmla="*/ 1309326 w 3143087"/>
                  <a:gd name="connsiteY19" fmla="*/ 1198988 h 1443123"/>
                  <a:gd name="connsiteX20" fmla="*/ 1309326 w 3143087"/>
                  <a:gd name="connsiteY20" fmla="*/ 1321984 h 1443123"/>
                  <a:gd name="connsiteX21" fmla="*/ 1585751 w 3143087"/>
                  <a:gd name="connsiteY21" fmla="*/ 1321984 h 1443123"/>
                  <a:gd name="connsiteX22" fmla="*/ 1585751 w 3143087"/>
                  <a:gd name="connsiteY22" fmla="*/ 1443123 h 1443123"/>
                  <a:gd name="connsiteX23" fmla="*/ 3143088 w 3143087"/>
                  <a:gd name="connsiteY23" fmla="*/ 1443123 h 144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43087" h="1443123">
                    <a:moveTo>
                      <a:pt x="0" y="0"/>
                    </a:moveTo>
                    <a:lnTo>
                      <a:pt x="170050" y="0"/>
                    </a:lnTo>
                    <a:lnTo>
                      <a:pt x="170050" y="180232"/>
                    </a:lnTo>
                    <a:lnTo>
                      <a:pt x="183718" y="180232"/>
                    </a:lnTo>
                    <a:lnTo>
                      <a:pt x="183718" y="365970"/>
                    </a:lnTo>
                    <a:lnTo>
                      <a:pt x="204835" y="365970"/>
                    </a:lnTo>
                    <a:lnTo>
                      <a:pt x="204835" y="472811"/>
                    </a:lnTo>
                    <a:lnTo>
                      <a:pt x="258880" y="472811"/>
                    </a:lnTo>
                    <a:lnTo>
                      <a:pt x="258880" y="572205"/>
                    </a:lnTo>
                    <a:lnTo>
                      <a:pt x="343367" y="572205"/>
                    </a:lnTo>
                    <a:lnTo>
                      <a:pt x="343367" y="675323"/>
                    </a:lnTo>
                    <a:lnTo>
                      <a:pt x="396783" y="675323"/>
                    </a:lnTo>
                    <a:lnTo>
                      <a:pt x="396783" y="872861"/>
                    </a:lnTo>
                    <a:lnTo>
                      <a:pt x="455800" y="872861"/>
                    </a:lnTo>
                    <a:lnTo>
                      <a:pt x="455800" y="976608"/>
                    </a:lnTo>
                    <a:lnTo>
                      <a:pt x="706765" y="976608"/>
                    </a:lnTo>
                    <a:lnTo>
                      <a:pt x="706765" y="1078478"/>
                    </a:lnTo>
                    <a:lnTo>
                      <a:pt x="1039720" y="1078478"/>
                    </a:lnTo>
                    <a:lnTo>
                      <a:pt x="1039720" y="1198988"/>
                    </a:lnTo>
                    <a:lnTo>
                      <a:pt x="1309326" y="1198988"/>
                    </a:lnTo>
                    <a:lnTo>
                      <a:pt x="1309326" y="1321984"/>
                    </a:lnTo>
                    <a:lnTo>
                      <a:pt x="1585751" y="1321984"/>
                    </a:lnTo>
                    <a:lnTo>
                      <a:pt x="1585751" y="1443123"/>
                    </a:lnTo>
                    <a:lnTo>
                      <a:pt x="3143088" y="1443123"/>
                    </a:lnTo>
                  </a:path>
                </a:pathLst>
              </a:custGeom>
              <a:noFill/>
              <a:ln w="1905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24" name="Freeform: Shape 123">
                <a:extLst>
                  <a:ext uri="{FF2B5EF4-FFF2-40B4-BE49-F238E27FC236}">
                    <a16:creationId xmlns:a16="http://schemas.microsoft.com/office/drawing/2014/main" id="{EE81E052-B2D5-2EDB-4375-44A5B129E245}"/>
                  </a:ext>
                </a:extLst>
              </p:cNvPr>
              <p:cNvSpPr/>
              <p:nvPr/>
            </p:nvSpPr>
            <p:spPr>
              <a:xfrm>
                <a:off x="5861540" y="2653309"/>
                <a:ext cx="880049" cy="756329"/>
              </a:xfrm>
              <a:custGeom>
                <a:avLst/>
                <a:gdLst>
                  <a:gd name="connsiteX0" fmla="*/ 0 w 1000744"/>
                  <a:gd name="connsiteY0" fmla="*/ 0 h 1686315"/>
                  <a:gd name="connsiteX1" fmla="*/ 245059 w 1000744"/>
                  <a:gd name="connsiteY1" fmla="*/ 0 h 1686315"/>
                  <a:gd name="connsiteX2" fmla="*/ 245059 w 1000744"/>
                  <a:gd name="connsiteY2" fmla="*/ 844915 h 1686315"/>
                  <a:gd name="connsiteX3" fmla="*/ 1000744 w 1000744"/>
                  <a:gd name="connsiteY3" fmla="*/ 844915 h 1686315"/>
                  <a:gd name="connsiteX4" fmla="*/ 1000744 w 1000744"/>
                  <a:gd name="connsiteY4" fmla="*/ 1686316 h 168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744" h="1686315">
                    <a:moveTo>
                      <a:pt x="0" y="0"/>
                    </a:moveTo>
                    <a:lnTo>
                      <a:pt x="245059" y="0"/>
                    </a:lnTo>
                    <a:lnTo>
                      <a:pt x="245059" y="844915"/>
                    </a:lnTo>
                    <a:lnTo>
                      <a:pt x="1000744" y="844915"/>
                    </a:lnTo>
                    <a:lnTo>
                      <a:pt x="1000744" y="1686316"/>
                    </a:lnTo>
                  </a:path>
                </a:pathLst>
              </a:custGeom>
              <a:noFill/>
              <a:ln w="19050" cap="flat">
                <a:solidFill>
                  <a:schemeClr val="accent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25" name="Freeform: Shape 124">
                <a:extLst>
                  <a:ext uri="{FF2B5EF4-FFF2-40B4-BE49-F238E27FC236}">
                    <a16:creationId xmlns:a16="http://schemas.microsoft.com/office/drawing/2014/main" id="{98B9F867-140A-D40D-FA20-19824FB47369}"/>
                  </a:ext>
                </a:extLst>
              </p:cNvPr>
              <p:cNvSpPr/>
              <p:nvPr/>
            </p:nvSpPr>
            <p:spPr>
              <a:xfrm>
                <a:off x="5722243" y="2653309"/>
                <a:ext cx="2768522" cy="674835"/>
              </a:xfrm>
              <a:custGeom>
                <a:avLst/>
                <a:gdLst>
                  <a:gd name="connsiteX0" fmla="*/ 0 w 3148212"/>
                  <a:gd name="connsiteY0" fmla="*/ 0 h 1504616"/>
                  <a:gd name="connsiteX1" fmla="*/ 175174 w 3148212"/>
                  <a:gd name="connsiteY1" fmla="*/ 0 h 1504616"/>
                  <a:gd name="connsiteX2" fmla="*/ 175174 w 3148212"/>
                  <a:gd name="connsiteY2" fmla="*/ 137370 h 1504616"/>
                  <a:gd name="connsiteX3" fmla="*/ 182318 w 3148212"/>
                  <a:gd name="connsiteY3" fmla="*/ 137370 h 1504616"/>
                  <a:gd name="connsiteX4" fmla="*/ 182318 w 3148212"/>
                  <a:gd name="connsiteY4" fmla="*/ 342671 h 1504616"/>
                  <a:gd name="connsiteX5" fmla="*/ 205616 w 3148212"/>
                  <a:gd name="connsiteY5" fmla="*/ 342671 h 1504616"/>
                  <a:gd name="connsiteX6" fmla="*/ 205616 w 3148212"/>
                  <a:gd name="connsiteY6" fmla="*/ 424986 h 1504616"/>
                  <a:gd name="connsiteX7" fmla="*/ 264319 w 3148212"/>
                  <a:gd name="connsiteY7" fmla="*/ 424986 h 1504616"/>
                  <a:gd name="connsiteX8" fmla="*/ 264319 w 3148212"/>
                  <a:gd name="connsiteY8" fmla="*/ 498900 h 1504616"/>
                  <a:gd name="connsiteX9" fmla="*/ 347558 w 3148212"/>
                  <a:gd name="connsiteY9" fmla="*/ 498900 h 1504616"/>
                  <a:gd name="connsiteX10" fmla="*/ 347558 w 3148212"/>
                  <a:gd name="connsiteY10" fmla="*/ 584006 h 1504616"/>
                  <a:gd name="connsiteX11" fmla="*/ 404393 w 3148212"/>
                  <a:gd name="connsiteY11" fmla="*/ 584006 h 1504616"/>
                  <a:gd name="connsiteX12" fmla="*/ 404393 w 3148212"/>
                  <a:gd name="connsiteY12" fmla="*/ 818817 h 1504616"/>
                  <a:gd name="connsiteX13" fmla="*/ 461696 w 3148212"/>
                  <a:gd name="connsiteY13" fmla="*/ 818817 h 1504616"/>
                  <a:gd name="connsiteX14" fmla="*/ 461696 w 3148212"/>
                  <a:gd name="connsiteY14" fmla="*/ 932964 h 1504616"/>
                  <a:gd name="connsiteX15" fmla="*/ 469154 w 3148212"/>
                  <a:gd name="connsiteY15" fmla="*/ 932964 h 1504616"/>
                  <a:gd name="connsiteX16" fmla="*/ 469154 w 3148212"/>
                  <a:gd name="connsiteY16" fmla="*/ 976608 h 1504616"/>
                  <a:gd name="connsiteX17" fmla="*/ 571500 w 3148212"/>
                  <a:gd name="connsiteY17" fmla="*/ 976608 h 1504616"/>
                  <a:gd name="connsiteX18" fmla="*/ 571500 w 3148212"/>
                  <a:gd name="connsiteY18" fmla="*/ 1054875 h 1504616"/>
                  <a:gd name="connsiteX19" fmla="*/ 711889 w 3148212"/>
                  <a:gd name="connsiteY19" fmla="*/ 1054875 h 1504616"/>
                  <a:gd name="connsiteX20" fmla="*/ 711889 w 3148212"/>
                  <a:gd name="connsiteY20" fmla="*/ 1135628 h 1504616"/>
                  <a:gd name="connsiteX21" fmla="*/ 1044845 w 3148212"/>
                  <a:gd name="connsiteY21" fmla="*/ 1135628 h 1504616"/>
                  <a:gd name="connsiteX22" fmla="*/ 1044845 w 3148212"/>
                  <a:gd name="connsiteY22" fmla="*/ 1227563 h 1504616"/>
                  <a:gd name="connsiteX23" fmla="*/ 1160393 w 3148212"/>
                  <a:gd name="connsiteY23" fmla="*/ 1227563 h 1504616"/>
                  <a:gd name="connsiteX24" fmla="*/ 1160393 w 3148212"/>
                  <a:gd name="connsiteY24" fmla="*/ 1322613 h 1504616"/>
                  <a:gd name="connsiteX25" fmla="*/ 1314450 w 3148212"/>
                  <a:gd name="connsiteY25" fmla="*/ 1322613 h 1504616"/>
                  <a:gd name="connsiteX26" fmla="*/ 1314450 w 3148212"/>
                  <a:gd name="connsiteY26" fmla="*/ 1412681 h 1504616"/>
                  <a:gd name="connsiteX27" fmla="*/ 1590875 w 3148212"/>
                  <a:gd name="connsiteY27" fmla="*/ 1412681 h 1504616"/>
                  <a:gd name="connsiteX28" fmla="*/ 1590875 w 3148212"/>
                  <a:gd name="connsiteY28" fmla="*/ 1504617 h 1504616"/>
                  <a:gd name="connsiteX29" fmla="*/ 3148213 w 3148212"/>
                  <a:gd name="connsiteY29" fmla="*/ 1504617 h 150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48212" h="1504616">
                    <a:moveTo>
                      <a:pt x="0" y="0"/>
                    </a:moveTo>
                    <a:lnTo>
                      <a:pt x="175174" y="0"/>
                    </a:lnTo>
                    <a:lnTo>
                      <a:pt x="175174" y="137370"/>
                    </a:lnTo>
                    <a:lnTo>
                      <a:pt x="182318" y="137370"/>
                    </a:lnTo>
                    <a:lnTo>
                      <a:pt x="182318" y="342671"/>
                    </a:lnTo>
                    <a:lnTo>
                      <a:pt x="205616" y="342671"/>
                    </a:lnTo>
                    <a:lnTo>
                      <a:pt x="205616" y="424986"/>
                    </a:lnTo>
                    <a:lnTo>
                      <a:pt x="264319" y="424986"/>
                    </a:lnTo>
                    <a:lnTo>
                      <a:pt x="264319" y="498900"/>
                    </a:lnTo>
                    <a:lnTo>
                      <a:pt x="347558" y="498900"/>
                    </a:lnTo>
                    <a:lnTo>
                      <a:pt x="347558" y="584006"/>
                    </a:lnTo>
                    <a:lnTo>
                      <a:pt x="404393" y="584006"/>
                    </a:lnTo>
                    <a:lnTo>
                      <a:pt x="404393" y="818817"/>
                    </a:lnTo>
                    <a:lnTo>
                      <a:pt x="461696" y="818817"/>
                    </a:lnTo>
                    <a:lnTo>
                      <a:pt x="461696" y="932964"/>
                    </a:lnTo>
                    <a:lnTo>
                      <a:pt x="469154" y="932964"/>
                    </a:lnTo>
                    <a:lnTo>
                      <a:pt x="469154" y="976608"/>
                    </a:lnTo>
                    <a:lnTo>
                      <a:pt x="571500" y="976608"/>
                    </a:lnTo>
                    <a:lnTo>
                      <a:pt x="571500" y="1054875"/>
                    </a:lnTo>
                    <a:lnTo>
                      <a:pt x="711889" y="1054875"/>
                    </a:lnTo>
                    <a:lnTo>
                      <a:pt x="711889" y="1135628"/>
                    </a:lnTo>
                    <a:lnTo>
                      <a:pt x="1044845" y="1135628"/>
                    </a:lnTo>
                    <a:lnTo>
                      <a:pt x="1044845" y="1227563"/>
                    </a:lnTo>
                    <a:lnTo>
                      <a:pt x="1160393" y="1227563"/>
                    </a:lnTo>
                    <a:lnTo>
                      <a:pt x="1160393" y="1322613"/>
                    </a:lnTo>
                    <a:lnTo>
                      <a:pt x="1314450" y="1322613"/>
                    </a:lnTo>
                    <a:lnTo>
                      <a:pt x="1314450" y="1412681"/>
                    </a:lnTo>
                    <a:lnTo>
                      <a:pt x="1590875" y="1412681"/>
                    </a:lnTo>
                    <a:lnTo>
                      <a:pt x="1590875" y="1504617"/>
                    </a:lnTo>
                    <a:lnTo>
                      <a:pt x="3148213" y="1504617"/>
                    </a:lnTo>
                  </a:path>
                </a:pathLst>
              </a:custGeom>
              <a:noFill/>
              <a:ln w="19050" cap="flat">
                <a:solidFill>
                  <a:schemeClr val="accent4"/>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29" name="TextBox 128">
                <a:extLst>
                  <a:ext uri="{FF2B5EF4-FFF2-40B4-BE49-F238E27FC236}">
                    <a16:creationId xmlns:a16="http://schemas.microsoft.com/office/drawing/2014/main" id="{8890DB3C-ED26-966A-9098-238D12DF5362}"/>
                  </a:ext>
                </a:extLst>
              </p:cNvPr>
              <p:cNvSpPr txBox="1"/>
              <p:nvPr/>
            </p:nvSpPr>
            <p:spPr>
              <a:xfrm>
                <a:off x="5435149" y="2750043"/>
                <a:ext cx="21070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130" name="TextBox 129">
                <a:extLst>
                  <a:ext uri="{FF2B5EF4-FFF2-40B4-BE49-F238E27FC236}">
                    <a16:creationId xmlns:a16="http://schemas.microsoft.com/office/drawing/2014/main" id="{B16505EE-A05A-7D5E-CE0A-A8DA67E475E0}"/>
                  </a:ext>
                </a:extLst>
              </p:cNvPr>
              <p:cNvSpPr txBox="1"/>
              <p:nvPr/>
            </p:nvSpPr>
            <p:spPr>
              <a:xfrm>
                <a:off x="5421879" y="2901424"/>
                <a:ext cx="22397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131" name="TextBox 130">
                <a:extLst>
                  <a:ext uri="{FF2B5EF4-FFF2-40B4-BE49-F238E27FC236}">
                    <a16:creationId xmlns:a16="http://schemas.microsoft.com/office/drawing/2014/main" id="{446FBB20-3ECC-903A-E312-71224BE39A34}"/>
                  </a:ext>
                </a:extLst>
              </p:cNvPr>
              <p:cNvSpPr txBox="1"/>
              <p:nvPr/>
            </p:nvSpPr>
            <p:spPr>
              <a:xfrm>
                <a:off x="5435149" y="3052803"/>
                <a:ext cx="21070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132" name="TextBox 131">
                <a:extLst>
                  <a:ext uri="{FF2B5EF4-FFF2-40B4-BE49-F238E27FC236}">
                    <a16:creationId xmlns:a16="http://schemas.microsoft.com/office/drawing/2014/main" id="{22DBCE6E-D60B-FD58-2632-300AF7CDF9EC}"/>
                  </a:ext>
                </a:extLst>
              </p:cNvPr>
              <p:cNvSpPr txBox="1"/>
              <p:nvPr/>
            </p:nvSpPr>
            <p:spPr>
              <a:xfrm>
                <a:off x="5421879" y="3204183"/>
                <a:ext cx="22397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133" name="TextBox 132">
                <a:extLst>
                  <a:ext uri="{FF2B5EF4-FFF2-40B4-BE49-F238E27FC236}">
                    <a16:creationId xmlns:a16="http://schemas.microsoft.com/office/drawing/2014/main" id="{5F44C08A-76F8-B50F-EAB7-2C78427E5E41}"/>
                  </a:ext>
                </a:extLst>
              </p:cNvPr>
              <p:cNvSpPr txBox="1"/>
              <p:nvPr/>
            </p:nvSpPr>
            <p:spPr>
              <a:xfrm>
                <a:off x="5435149" y="3355562"/>
                <a:ext cx="21070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sp>
            <p:nvSpPr>
              <p:cNvPr id="135" name="TextBox 134">
                <a:extLst>
                  <a:ext uri="{FF2B5EF4-FFF2-40B4-BE49-F238E27FC236}">
                    <a16:creationId xmlns:a16="http://schemas.microsoft.com/office/drawing/2014/main" id="{2D28DDC6-FB2B-9BE6-9D6D-CA532EDBCCA6}"/>
                  </a:ext>
                </a:extLst>
              </p:cNvPr>
              <p:cNvSpPr txBox="1"/>
              <p:nvPr/>
            </p:nvSpPr>
            <p:spPr>
              <a:xfrm>
                <a:off x="5635847" y="3477399"/>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136" name="TextBox 135">
                <a:extLst>
                  <a:ext uri="{FF2B5EF4-FFF2-40B4-BE49-F238E27FC236}">
                    <a16:creationId xmlns:a16="http://schemas.microsoft.com/office/drawing/2014/main" id="{665463C3-0613-BA97-3A50-D5F82F43C20F}"/>
                  </a:ext>
                </a:extLst>
              </p:cNvPr>
              <p:cNvSpPr txBox="1"/>
              <p:nvPr/>
            </p:nvSpPr>
            <p:spPr>
              <a:xfrm>
                <a:off x="6014392" y="3477399"/>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137" name="TextBox 136">
                <a:extLst>
                  <a:ext uri="{FF2B5EF4-FFF2-40B4-BE49-F238E27FC236}">
                    <a16:creationId xmlns:a16="http://schemas.microsoft.com/office/drawing/2014/main" id="{A409210E-B03A-362A-34E8-09E23514F814}"/>
                  </a:ext>
                </a:extLst>
              </p:cNvPr>
              <p:cNvSpPr txBox="1"/>
              <p:nvPr/>
            </p:nvSpPr>
            <p:spPr>
              <a:xfrm>
                <a:off x="6392937" y="3477399"/>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138" name="TextBox 137">
                <a:extLst>
                  <a:ext uri="{FF2B5EF4-FFF2-40B4-BE49-F238E27FC236}">
                    <a16:creationId xmlns:a16="http://schemas.microsoft.com/office/drawing/2014/main" id="{572A1A71-75AE-9BE9-5957-EB376B13797A}"/>
                  </a:ext>
                </a:extLst>
              </p:cNvPr>
              <p:cNvSpPr txBox="1"/>
              <p:nvPr/>
            </p:nvSpPr>
            <p:spPr>
              <a:xfrm>
                <a:off x="6771482" y="3477399"/>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139" name="TextBox 138">
                <a:extLst>
                  <a:ext uri="{FF2B5EF4-FFF2-40B4-BE49-F238E27FC236}">
                    <a16:creationId xmlns:a16="http://schemas.microsoft.com/office/drawing/2014/main" id="{CAF45FDA-54E3-4481-A49B-05706095CF04}"/>
                  </a:ext>
                </a:extLst>
              </p:cNvPr>
              <p:cNvSpPr txBox="1"/>
              <p:nvPr/>
            </p:nvSpPr>
            <p:spPr>
              <a:xfrm>
                <a:off x="7150027" y="3477399"/>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140" name="TextBox 139">
                <a:extLst>
                  <a:ext uri="{FF2B5EF4-FFF2-40B4-BE49-F238E27FC236}">
                    <a16:creationId xmlns:a16="http://schemas.microsoft.com/office/drawing/2014/main" id="{9313997B-CDEE-0CBC-5E2E-A0E827ED2E60}"/>
                  </a:ext>
                </a:extLst>
              </p:cNvPr>
              <p:cNvSpPr txBox="1"/>
              <p:nvPr/>
            </p:nvSpPr>
            <p:spPr>
              <a:xfrm>
                <a:off x="7528572" y="3477399"/>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141" name="TextBox 140">
                <a:extLst>
                  <a:ext uri="{FF2B5EF4-FFF2-40B4-BE49-F238E27FC236}">
                    <a16:creationId xmlns:a16="http://schemas.microsoft.com/office/drawing/2014/main" id="{633E2715-3689-8A58-F548-AFE963590ABC}"/>
                  </a:ext>
                </a:extLst>
              </p:cNvPr>
              <p:cNvSpPr txBox="1"/>
              <p:nvPr/>
            </p:nvSpPr>
            <p:spPr>
              <a:xfrm>
                <a:off x="7907118" y="3477399"/>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142" name="TextBox 141">
                <a:extLst>
                  <a:ext uri="{FF2B5EF4-FFF2-40B4-BE49-F238E27FC236}">
                    <a16:creationId xmlns:a16="http://schemas.microsoft.com/office/drawing/2014/main" id="{F053C0FC-6040-2549-B1EC-42E5CAB79CFF}"/>
                  </a:ext>
                </a:extLst>
              </p:cNvPr>
              <p:cNvSpPr txBox="1"/>
              <p:nvPr/>
            </p:nvSpPr>
            <p:spPr>
              <a:xfrm>
                <a:off x="8285663" y="3477399"/>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143" name="TextBox 142">
                <a:extLst>
                  <a:ext uri="{FF2B5EF4-FFF2-40B4-BE49-F238E27FC236}">
                    <a16:creationId xmlns:a16="http://schemas.microsoft.com/office/drawing/2014/main" id="{97B690EB-4E28-BBB0-FE25-98B807771F10}"/>
                  </a:ext>
                </a:extLst>
              </p:cNvPr>
              <p:cNvSpPr txBox="1"/>
              <p:nvPr/>
            </p:nvSpPr>
            <p:spPr>
              <a:xfrm>
                <a:off x="8664208" y="3477399"/>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cxnSp>
            <p:nvCxnSpPr>
              <p:cNvPr id="147" name="Straight Connector 146">
                <a:extLst>
                  <a:ext uri="{FF2B5EF4-FFF2-40B4-BE49-F238E27FC236}">
                    <a16:creationId xmlns:a16="http://schemas.microsoft.com/office/drawing/2014/main" id="{FDAD3CD7-66CD-469B-34B8-B7C52F14EC70}"/>
                  </a:ext>
                </a:extLst>
              </p:cNvPr>
              <p:cNvCxnSpPr>
                <a:cxnSpLocks/>
              </p:cNvCxnSpPr>
              <p:nvPr/>
            </p:nvCxnSpPr>
            <p:spPr>
              <a:xfrm>
                <a:off x="5726313" y="343662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CA565CF-D26F-A3EE-9215-57B59B64D1F6}"/>
                  </a:ext>
                </a:extLst>
              </p:cNvPr>
              <p:cNvCxnSpPr>
                <a:cxnSpLocks/>
              </p:cNvCxnSpPr>
              <p:nvPr/>
            </p:nvCxnSpPr>
            <p:spPr>
              <a:xfrm>
                <a:off x="6104840" y="343662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C6842FC-E823-F5BF-FCB4-701CC47063B9}"/>
                  </a:ext>
                </a:extLst>
              </p:cNvPr>
              <p:cNvCxnSpPr>
                <a:cxnSpLocks/>
              </p:cNvCxnSpPr>
              <p:nvPr/>
            </p:nvCxnSpPr>
            <p:spPr>
              <a:xfrm>
                <a:off x="8754530" y="343662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85EDEB3-3615-CC2E-B1C2-32D145FAD82F}"/>
                  </a:ext>
                </a:extLst>
              </p:cNvPr>
              <p:cNvCxnSpPr>
                <a:cxnSpLocks/>
              </p:cNvCxnSpPr>
              <p:nvPr/>
            </p:nvCxnSpPr>
            <p:spPr>
              <a:xfrm>
                <a:off x="8376002" y="343662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DF3D533-338F-8534-8112-BB6C9CAFE9E3}"/>
                  </a:ext>
                </a:extLst>
              </p:cNvPr>
              <p:cNvCxnSpPr>
                <a:cxnSpLocks/>
              </p:cNvCxnSpPr>
              <p:nvPr/>
            </p:nvCxnSpPr>
            <p:spPr>
              <a:xfrm>
                <a:off x="7997475" y="343662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E006D44-D569-C39C-1211-C8406602B272}"/>
                  </a:ext>
                </a:extLst>
              </p:cNvPr>
              <p:cNvCxnSpPr>
                <a:cxnSpLocks/>
              </p:cNvCxnSpPr>
              <p:nvPr/>
            </p:nvCxnSpPr>
            <p:spPr>
              <a:xfrm>
                <a:off x="7618948" y="343662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8B033F87-DD5D-8133-241D-2496B6A61C21}"/>
                  </a:ext>
                </a:extLst>
              </p:cNvPr>
              <p:cNvCxnSpPr>
                <a:cxnSpLocks/>
              </p:cNvCxnSpPr>
              <p:nvPr/>
            </p:nvCxnSpPr>
            <p:spPr>
              <a:xfrm>
                <a:off x="7240421" y="343662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29D8CEC-6FAB-5108-3B5B-0BCA0ACCAF6B}"/>
                  </a:ext>
                </a:extLst>
              </p:cNvPr>
              <p:cNvCxnSpPr>
                <a:cxnSpLocks/>
              </p:cNvCxnSpPr>
              <p:nvPr/>
            </p:nvCxnSpPr>
            <p:spPr>
              <a:xfrm>
                <a:off x="6861894" y="343662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0BDCFDB-FC57-66B0-814D-621AFA70400E}"/>
                  </a:ext>
                </a:extLst>
              </p:cNvPr>
              <p:cNvCxnSpPr>
                <a:cxnSpLocks/>
              </p:cNvCxnSpPr>
              <p:nvPr/>
            </p:nvCxnSpPr>
            <p:spPr>
              <a:xfrm>
                <a:off x="6483367" y="343662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280E9BF-36A9-0145-5C0A-48F8F345209F}"/>
                  </a:ext>
                </a:extLst>
              </p:cNvPr>
              <p:cNvCxnSpPr>
                <a:cxnSpLocks/>
              </p:cNvCxnSpPr>
              <p:nvPr/>
            </p:nvCxnSpPr>
            <p:spPr>
              <a:xfrm rot="5400000">
                <a:off x="5654742" y="263453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DA07D9BD-2947-5EAA-E638-19DFB464D286}"/>
                  </a:ext>
                </a:extLst>
              </p:cNvPr>
              <p:cNvCxnSpPr>
                <a:cxnSpLocks/>
              </p:cNvCxnSpPr>
              <p:nvPr/>
            </p:nvCxnSpPr>
            <p:spPr>
              <a:xfrm rot="5400000">
                <a:off x="5654742" y="339143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1A6CE4A-5FDC-C115-A576-C45C93DA0AEE}"/>
                  </a:ext>
                </a:extLst>
              </p:cNvPr>
              <p:cNvCxnSpPr>
                <a:cxnSpLocks/>
              </p:cNvCxnSpPr>
              <p:nvPr/>
            </p:nvCxnSpPr>
            <p:spPr>
              <a:xfrm rot="5400000">
                <a:off x="5654742" y="324005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77AC3BF-4984-A660-FD53-ECCDAF343876}"/>
                  </a:ext>
                </a:extLst>
              </p:cNvPr>
              <p:cNvCxnSpPr>
                <a:cxnSpLocks/>
              </p:cNvCxnSpPr>
              <p:nvPr/>
            </p:nvCxnSpPr>
            <p:spPr>
              <a:xfrm rot="5400000">
                <a:off x="5654742" y="308867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D9602AC2-77D8-5BED-3343-D6FAC098EB1E}"/>
                  </a:ext>
                </a:extLst>
              </p:cNvPr>
              <p:cNvCxnSpPr>
                <a:cxnSpLocks/>
              </p:cNvCxnSpPr>
              <p:nvPr/>
            </p:nvCxnSpPr>
            <p:spPr>
              <a:xfrm rot="5400000">
                <a:off x="5654742" y="293729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1163AA6-17FD-31C1-31DA-7571E7F2DBC1}"/>
                  </a:ext>
                </a:extLst>
              </p:cNvPr>
              <p:cNvCxnSpPr>
                <a:cxnSpLocks/>
              </p:cNvCxnSpPr>
              <p:nvPr/>
            </p:nvCxnSpPr>
            <p:spPr>
              <a:xfrm rot="5400000">
                <a:off x="5654742" y="2785913"/>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3" name="Freeform: Shape 162">
                <a:extLst>
                  <a:ext uri="{FF2B5EF4-FFF2-40B4-BE49-F238E27FC236}">
                    <a16:creationId xmlns:a16="http://schemas.microsoft.com/office/drawing/2014/main" id="{5456CCFD-31FD-32C2-AC92-C210598CB8CC}"/>
                  </a:ext>
                </a:extLst>
              </p:cNvPr>
              <p:cNvSpPr/>
              <p:nvPr/>
            </p:nvSpPr>
            <p:spPr>
              <a:xfrm>
                <a:off x="5673075" y="2654955"/>
                <a:ext cx="3081455" cy="782408"/>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193" name="Freeform: Shape 192">
                <a:extLst>
                  <a:ext uri="{FF2B5EF4-FFF2-40B4-BE49-F238E27FC236}">
                    <a16:creationId xmlns:a16="http://schemas.microsoft.com/office/drawing/2014/main" id="{96767191-37DB-0DAE-7154-16E83AA6F196}"/>
                  </a:ext>
                </a:extLst>
              </p:cNvPr>
              <p:cNvSpPr/>
              <p:nvPr/>
            </p:nvSpPr>
            <p:spPr>
              <a:xfrm>
                <a:off x="5886570" y="2802319"/>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94" name="Freeform: Shape 193">
                <a:extLst>
                  <a:ext uri="{FF2B5EF4-FFF2-40B4-BE49-F238E27FC236}">
                    <a16:creationId xmlns:a16="http://schemas.microsoft.com/office/drawing/2014/main" id="{720E58BD-235A-502E-48DB-DBF0541479D9}"/>
                  </a:ext>
                </a:extLst>
              </p:cNvPr>
              <p:cNvSpPr/>
              <p:nvPr/>
            </p:nvSpPr>
            <p:spPr>
              <a:xfrm>
                <a:off x="5862823" y="2715827"/>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95" name="Freeform: Shape 194">
                <a:extLst>
                  <a:ext uri="{FF2B5EF4-FFF2-40B4-BE49-F238E27FC236}">
                    <a16:creationId xmlns:a16="http://schemas.microsoft.com/office/drawing/2014/main" id="{5D8671AD-0D07-6400-186E-04CE72939BBE}"/>
                  </a:ext>
                </a:extLst>
              </p:cNvPr>
              <p:cNvSpPr/>
              <p:nvPr/>
            </p:nvSpPr>
            <p:spPr>
              <a:xfrm>
                <a:off x="6587704" y="3120155"/>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96" name="Freeform: Shape 195">
                <a:extLst>
                  <a:ext uri="{FF2B5EF4-FFF2-40B4-BE49-F238E27FC236}">
                    <a16:creationId xmlns:a16="http://schemas.microsoft.com/office/drawing/2014/main" id="{4FCC2B04-9F1D-DC00-618E-216557CA7825}"/>
                  </a:ext>
                </a:extLst>
              </p:cNvPr>
              <p:cNvSpPr/>
              <p:nvPr/>
            </p:nvSpPr>
            <p:spPr>
              <a:xfrm>
                <a:off x="8475221" y="3283630"/>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97" name="Freeform: Shape 196">
                <a:extLst>
                  <a:ext uri="{FF2B5EF4-FFF2-40B4-BE49-F238E27FC236}">
                    <a16:creationId xmlns:a16="http://schemas.microsoft.com/office/drawing/2014/main" id="{9F7979C3-20D8-620E-4E52-3A328DDB4899}"/>
                  </a:ext>
                </a:extLst>
              </p:cNvPr>
              <p:cNvSpPr/>
              <p:nvPr/>
            </p:nvSpPr>
            <p:spPr>
              <a:xfrm>
                <a:off x="8390822" y="3283630"/>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98" name="Freeform: Shape 197">
                <a:extLst>
                  <a:ext uri="{FF2B5EF4-FFF2-40B4-BE49-F238E27FC236}">
                    <a16:creationId xmlns:a16="http://schemas.microsoft.com/office/drawing/2014/main" id="{81FF57B6-3E71-1760-13B8-49FB9B2F105C}"/>
                  </a:ext>
                </a:extLst>
              </p:cNvPr>
              <p:cNvSpPr/>
              <p:nvPr/>
            </p:nvSpPr>
            <p:spPr>
              <a:xfrm>
                <a:off x="5862823" y="2697923"/>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199" name="Freeform: Shape 198">
                <a:extLst>
                  <a:ext uri="{FF2B5EF4-FFF2-40B4-BE49-F238E27FC236}">
                    <a16:creationId xmlns:a16="http://schemas.microsoft.com/office/drawing/2014/main" id="{262A67AF-64BB-C824-232A-C7E0E597F651}"/>
                  </a:ext>
                </a:extLst>
              </p:cNvPr>
              <p:cNvSpPr/>
              <p:nvPr/>
            </p:nvSpPr>
            <p:spPr>
              <a:xfrm>
                <a:off x="5886570" y="2790208"/>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00" name="Freeform: Shape 199">
                <a:extLst>
                  <a:ext uri="{FF2B5EF4-FFF2-40B4-BE49-F238E27FC236}">
                    <a16:creationId xmlns:a16="http://schemas.microsoft.com/office/drawing/2014/main" id="{0B5CED14-7E28-87E3-B86D-26BA2E90F936}"/>
                  </a:ext>
                </a:extLst>
              </p:cNvPr>
              <p:cNvSpPr/>
              <p:nvPr/>
            </p:nvSpPr>
            <p:spPr>
              <a:xfrm>
                <a:off x="5889845" y="2826230"/>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01" name="Freeform: Shape 200">
                <a:extLst>
                  <a:ext uri="{FF2B5EF4-FFF2-40B4-BE49-F238E27FC236}">
                    <a16:creationId xmlns:a16="http://schemas.microsoft.com/office/drawing/2014/main" id="{81792AF4-55EF-7F86-B580-0BFD583BC9AA}"/>
                  </a:ext>
                </a:extLst>
              </p:cNvPr>
              <p:cNvSpPr/>
              <p:nvPr/>
            </p:nvSpPr>
            <p:spPr>
              <a:xfrm>
                <a:off x="6587704" y="3144882"/>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02" name="Freeform: Shape 201">
                <a:extLst>
                  <a:ext uri="{FF2B5EF4-FFF2-40B4-BE49-F238E27FC236}">
                    <a16:creationId xmlns:a16="http://schemas.microsoft.com/office/drawing/2014/main" id="{46296249-93FA-8683-6449-AC0B14075937}"/>
                  </a:ext>
                </a:extLst>
              </p:cNvPr>
              <p:cNvSpPr/>
              <p:nvPr/>
            </p:nvSpPr>
            <p:spPr>
              <a:xfrm>
                <a:off x="8475221" y="3311210"/>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203" name="Freeform: Shape 202">
                <a:extLst>
                  <a:ext uri="{FF2B5EF4-FFF2-40B4-BE49-F238E27FC236}">
                    <a16:creationId xmlns:a16="http://schemas.microsoft.com/office/drawing/2014/main" id="{62AC6DBF-481E-426E-F4E1-19FB912C4D60}"/>
                  </a:ext>
                </a:extLst>
              </p:cNvPr>
              <p:cNvSpPr/>
              <p:nvPr/>
            </p:nvSpPr>
            <p:spPr>
              <a:xfrm>
                <a:off x="8390822" y="3311210"/>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grpSp>
        <p:sp>
          <p:nvSpPr>
            <p:cNvPr id="491" name="TextBox 490">
              <a:extLst>
                <a:ext uri="{FF2B5EF4-FFF2-40B4-BE49-F238E27FC236}">
                  <a16:creationId xmlns:a16="http://schemas.microsoft.com/office/drawing/2014/main" id="{89FC9E82-C5A9-31CA-4017-F75C4DA1228D}"/>
                </a:ext>
              </a:extLst>
            </p:cNvPr>
            <p:cNvSpPr txBox="1"/>
            <p:nvPr/>
          </p:nvSpPr>
          <p:spPr>
            <a:xfrm rot="16200000">
              <a:off x="4431534" y="2858879"/>
              <a:ext cx="1019078" cy="385244"/>
            </a:xfrm>
            <a:prstGeom prst="round2SameRect">
              <a:avLst/>
            </a:prstGeom>
            <a:solidFill>
              <a:srgbClr val="0070C0"/>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Pancreatic</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cancer</a:t>
              </a:r>
            </a:p>
          </p:txBody>
        </p:sp>
      </p:grpSp>
    </p:spTree>
    <p:extLst>
      <p:ext uri="{BB962C8B-B14F-4D97-AF65-F5344CB8AC3E}">
        <p14:creationId xmlns:p14="http://schemas.microsoft.com/office/powerpoint/2010/main" val="3921211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 name="TextBox 1657">
            <a:extLst>
              <a:ext uri="{FF2B5EF4-FFF2-40B4-BE49-F238E27FC236}">
                <a16:creationId xmlns:a16="http://schemas.microsoft.com/office/drawing/2014/main" id="{6BC08D48-D15F-A97C-52A7-3149ACD1F006}"/>
              </a:ext>
            </a:extLst>
          </p:cNvPr>
          <p:cNvSpPr txBox="1">
            <a:spLocks/>
          </p:cNvSpPr>
          <p:nvPr/>
        </p:nvSpPr>
        <p:spPr>
          <a:xfrm rot="16200000">
            <a:off x="6394998" y="3939488"/>
            <a:ext cx="1413909"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OS</a:t>
            </a:r>
          </a:p>
        </p:txBody>
      </p:sp>
      <p:sp>
        <p:nvSpPr>
          <p:cNvPr id="1659" name="TextBox 1658">
            <a:extLst>
              <a:ext uri="{FF2B5EF4-FFF2-40B4-BE49-F238E27FC236}">
                <a16:creationId xmlns:a16="http://schemas.microsoft.com/office/drawing/2014/main" id="{9A9A3D17-4EA2-9726-E943-0352271C827F}"/>
              </a:ext>
            </a:extLst>
          </p:cNvPr>
          <p:cNvSpPr txBox="1">
            <a:spLocks/>
          </p:cNvSpPr>
          <p:nvPr/>
        </p:nvSpPr>
        <p:spPr>
          <a:xfrm>
            <a:off x="7583188" y="4855762"/>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1660" name="TextBox 1659">
            <a:extLst>
              <a:ext uri="{FF2B5EF4-FFF2-40B4-BE49-F238E27FC236}">
                <a16:creationId xmlns:a16="http://schemas.microsoft.com/office/drawing/2014/main" id="{A5F1F899-E4B5-2BBD-06CA-AFD9792FC2FA}"/>
              </a:ext>
            </a:extLst>
          </p:cNvPr>
          <p:cNvSpPr txBox="1">
            <a:spLocks/>
          </p:cNvSpPr>
          <p:nvPr/>
        </p:nvSpPr>
        <p:spPr>
          <a:xfrm>
            <a:off x="6336049" y="4806702"/>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sp>
        <p:nvSpPr>
          <p:cNvPr id="1661" name="TextBox 1660">
            <a:extLst>
              <a:ext uri="{FF2B5EF4-FFF2-40B4-BE49-F238E27FC236}">
                <a16:creationId xmlns:a16="http://schemas.microsoft.com/office/drawing/2014/main" id="{2ED53744-1EC8-4EE9-B641-7525CB5E3112}"/>
              </a:ext>
            </a:extLst>
          </p:cNvPr>
          <p:cNvSpPr txBox="1">
            <a:spLocks/>
          </p:cNvSpPr>
          <p:nvPr/>
        </p:nvSpPr>
        <p:spPr>
          <a:xfrm>
            <a:off x="10310611" y="3355311"/>
            <a:ext cx="1597309" cy="111183"/>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OS in months (95% CI)</a:t>
            </a:r>
          </a:p>
        </p:txBody>
      </p:sp>
      <p:sp>
        <p:nvSpPr>
          <p:cNvPr id="607" name="TextBox 606">
            <a:extLst>
              <a:ext uri="{FF2B5EF4-FFF2-40B4-BE49-F238E27FC236}">
                <a16:creationId xmlns:a16="http://schemas.microsoft.com/office/drawing/2014/main" id="{3AB59B5B-F6F1-F911-1DAC-2716EFCEC49C}"/>
              </a:ext>
            </a:extLst>
          </p:cNvPr>
          <p:cNvSpPr txBox="1">
            <a:spLocks/>
          </p:cNvSpPr>
          <p:nvPr/>
        </p:nvSpPr>
        <p:spPr>
          <a:xfrm rot="16200000">
            <a:off x="6376544" y="1663970"/>
            <a:ext cx="1450816"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OS</a:t>
            </a:r>
          </a:p>
        </p:txBody>
      </p:sp>
      <p:sp>
        <p:nvSpPr>
          <p:cNvPr id="608" name="TextBox 607">
            <a:extLst>
              <a:ext uri="{FF2B5EF4-FFF2-40B4-BE49-F238E27FC236}">
                <a16:creationId xmlns:a16="http://schemas.microsoft.com/office/drawing/2014/main" id="{698BB8BD-8CAC-FF4C-E88D-7A83793826B5}"/>
              </a:ext>
            </a:extLst>
          </p:cNvPr>
          <p:cNvSpPr txBox="1">
            <a:spLocks/>
          </p:cNvSpPr>
          <p:nvPr/>
        </p:nvSpPr>
        <p:spPr>
          <a:xfrm>
            <a:off x="7583188" y="2580243"/>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609" name="TextBox 608">
            <a:extLst>
              <a:ext uri="{FF2B5EF4-FFF2-40B4-BE49-F238E27FC236}">
                <a16:creationId xmlns:a16="http://schemas.microsoft.com/office/drawing/2014/main" id="{A083A97F-9FEB-26CB-2A56-12135354746E}"/>
              </a:ext>
            </a:extLst>
          </p:cNvPr>
          <p:cNvSpPr txBox="1">
            <a:spLocks/>
          </p:cNvSpPr>
          <p:nvPr/>
        </p:nvSpPr>
        <p:spPr>
          <a:xfrm>
            <a:off x="6336049" y="2531183"/>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sp>
        <p:nvSpPr>
          <p:cNvPr id="610" name="TextBox 609">
            <a:extLst>
              <a:ext uri="{FF2B5EF4-FFF2-40B4-BE49-F238E27FC236}">
                <a16:creationId xmlns:a16="http://schemas.microsoft.com/office/drawing/2014/main" id="{33F829F1-C669-47F9-DEC7-98635FEE36A0}"/>
              </a:ext>
            </a:extLst>
          </p:cNvPr>
          <p:cNvSpPr txBox="1">
            <a:spLocks/>
          </p:cNvSpPr>
          <p:nvPr/>
        </p:nvSpPr>
        <p:spPr>
          <a:xfrm>
            <a:off x="10310611" y="1029450"/>
            <a:ext cx="1738816" cy="111183"/>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OS in months (95% CI)</a:t>
            </a:r>
          </a:p>
        </p:txBody>
      </p:sp>
      <p:sp>
        <p:nvSpPr>
          <p:cNvPr id="1187" name="TextBox 1186">
            <a:extLst>
              <a:ext uri="{FF2B5EF4-FFF2-40B4-BE49-F238E27FC236}">
                <a16:creationId xmlns:a16="http://schemas.microsoft.com/office/drawing/2014/main" id="{98F80F46-E24F-72E4-DE77-FC40E0265234}"/>
              </a:ext>
            </a:extLst>
          </p:cNvPr>
          <p:cNvSpPr txBox="1">
            <a:spLocks/>
          </p:cNvSpPr>
          <p:nvPr/>
        </p:nvSpPr>
        <p:spPr>
          <a:xfrm rot="16200000">
            <a:off x="445177" y="3939488"/>
            <a:ext cx="1412065"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OS</a:t>
            </a:r>
          </a:p>
        </p:txBody>
      </p:sp>
      <p:sp>
        <p:nvSpPr>
          <p:cNvPr id="1188" name="TextBox 1187">
            <a:extLst>
              <a:ext uri="{FF2B5EF4-FFF2-40B4-BE49-F238E27FC236}">
                <a16:creationId xmlns:a16="http://schemas.microsoft.com/office/drawing/2014/main" id="{5B1B6E37-AF8B-51D0-F474-6A71B7600D11}"/>
              </a:ext>
            </a:extLst>
          </p:cNvPr>
          <p:cNvSpPr txBox="1">
            <a:spLocks/>
          </p:cNvSpPr>
          <p:nvPr/>
        </p:nvSpPr>
        <p:spPr>
          <a:xfrm>
            <a:off x="1705531" y="4855762"/>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1189" name="TextBox 1188">
            <a:extLst>
              <a:ext uri="{FF2B5EF4-FFF2-40B4-BE49-F238E27FC236}">
                <a16:creationId xmlns:a16="http://schemas.microsoft.com/office/drawing/2014/main" id="{CA6C149F-F409-F124-4F03-2A9F5C9D2469}"/>
              </a:ext>
            </a:extLst>
          </p:cNvPr>
          <p:cNvSpPr txBox="1">
            <a:spLocks/>
          </p:cNvSpPr>
          <p:nvPr/>
        </p:nvSpPr>
        <p:spPr>
          <a:xfrm>
            <a:off x="458391" y="4806702"/>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grpSp>
        <p:nvGrpSpPr>
          <p:cNvPr id="1379" name="Group 1378">
            <a:extLst>
              <a:ext uri="{FF2B5EF4-FFF2-40B4-BE49-F238E27FC236}">
                <a16:creationId xmlns:a16="http://schemas.microsoft.com/office/drawing/2014/main" id="{1B95AEA3-C133-91D1-4C56-3F983D5D63CA}"/>
              </a:ext>
            </a:extLst>
          </p:cNvPr>
          <p:cNvGrpSpPr>
            <a:grpSpLocks/>
          </p:cNvGrpSpPr>
          <p:nvPr/>
        </p:nvGrpSpPr>
        <p:grpSpPr>
          <a:xfrm>
            <a:off x="4369769" y="3511186"/>
            <a:ext cx="149689" cy="46108"/>
            <a:chOff x="10275094" y="1292642"/>
            <a:chExt cx="148431" cy="45720"/>
          </a:xfrm>
          <a:solidFill>
            <a:schemeClr val="accent3"/>
          </a:solidFill>
        </p:grpSpPr>
        <p:cxnSp>
          <p:nvCxnSpPr>
            <p:cNvPr id="1381" name="Straight Connector 1380">
              <a:extLst>
                <a:ext uri="{FF2B5EF4-FFF2-40B4-BE49-F238E27FC236}">
                  <a16:creationId xmlns:a16="http://schemas.microsoft.com/office/drawing/2014/main" id="{ED738BDE-7C39-7D91-7AE5-96E8F3C92F2D}"/>
                </a:ext>
              </a:extLst>
            </p:cNvPr>
            <p:cNvCxnSpPr>
              <a:cxnSpLocks/>
            </p:cNvCxnSpPr>
            <p:nvPr/>
          </p:nvCxnSpPr>
          <p:spPr>
            <a:xfrm>
              <a:off x="10275094" y="1315502"/>
              <a:ext cx="148431" cy="0"/>
            </a:xfrm>
            <a:prstGeom prst="line">
              <a:avLst/>
            </a:prstGeom>
            <a:grpFill/>
            <a:ln w="19050" cap="flat">
              <a:solidFill>
                <a:schemeClr val="accent3"/>
              </a:solidFill>
              <a:prstDash val="solid"/>
              <a:miter/>
            </a:ln>
          </p:spPr>
        </p:cxnSp>
        <p:sp>
          <p:nvSpPr>
            <p:cNvPr id="1382" name="Freeform: Shape 1381">
              <a:extLst>
                <a:ext uri="{FF2B5EF4-FFF2-40B4-BE49-F238E27FC236}">
                  <a16:creationId xmlns:a16="http://schemas.microsoft.com/office/drawing/2014/main" id="{D19ECA9E-1C05-0CCA-7B7A-CD56D4846814}"/>
                </a:ext>
              </a:extLst>
            </p:cNvPr>
            <p:cNvSpPr>
              <a:spLocks/>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1380" name="TextBox 1379">
            <a:extLst>
              <a:ext uri="{FF2B5EF4-FFF2-40B4-BE49-F238E27FC236}">
                <a16:creationId xmlns:a16="http://schemas.microsoft.com/office/drawing/2014/main" id="{42476DC3-C592-94CB-2E7D-2A4447587B32}"/>
              </a:ext>
            </a:extLst>
          </p:cNvPr>
          <p:cNvSpPr txBox="1">
            <a:spLocks/>
          </p:cNvSpPr>
          <p:nvPr/>
        </p:nvSpPr>
        <p:spPr>
          <a:xfrm>
            <a:off x="4528038" y="3362327"/>
            <a:ext cx="1645633" cy="10933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OS in months (95% CI)</a:t>
            </a:r>
          </a:p>
        </p:txBody>
      </p:sp>
      <p:grpSp>
        <p:nvGrpSpPr>
          <p:cNvPr id="1234" name="Group 1233">
            <a:extLst>
              <a:ext uri="{FF2B5EF4-FFF2-40B4-BE49-F238E27FC236}">
                <a16:creationId xmlns:a16="http://schemas.microsoft.com/office/drawing/2014/main" id="{359F2DFD-A93A-12C1-8343-BF0BD4F1DA5A}"/>
              </a:ext>
            </a:extLst>
          </p:cNvPr>
          <p:cNvGrpSpPr>
            <a:grpSpLocks/>
          </p:cNvGrpSpPr>
          <p:nvPr/>
        </p:nvGrpSpPr>
        <p:grpSpPr>
          <a:xfrm>
            <a:off x="4371802" y="3619685"/>
            <a:ext cx="149689" cy="46108"/>
            <a:chOff x="10275094" y="1420342"/>
            <a:chExt cx="148431" cy="45720"/>
          </a:xfrm>
          <a:solidFill>
            <a:schemeClr val="accent2"/>
          </a:solidFill>
        </p:grpSpPr>
        <p:cxnSp>
          <p:nvCxnSpPr>
            <p:cNvPr id="1374" name="Straight Connector 1373">
              <a:extLst>
                <a:ext uri="{FF2B5EF4-FFF2-40B4-BE49-F238E27FC236}">
                  <a16:creationId xmlns:a16="http://schemas.microsoft.com/office/drawing/2014/main" id="{B18FB413-CFE6-E6A5-439C-614919E556E8}"/>
                </a:ext>
              </a:extLst>
            </p:cNvPr>
            <p:cNvCxnSpPr>
              <a:cxnSpLocks/>
            </p:cNvCxnSpPr>
            <p:nvPr/>
          </p:nvCxnSpPr>
          <p:spPr>
            <a:xfrm>
              <a:off x="10275094" y="1443202"/>
              <a:ext cx="148431" cy="0"/>
            </a:xfrm>
            <a:prstGeom prst="line">
              <a:avLst/>
            </a:prstGeom>
            <a:grpFill/>
            <a:ln w="19050" cap="flat">
              <a:solidFill>
                <a:schemeClr val="accent2"/>
              </a:solidFill>
              <a:prstDash val="solid"/>
              <a:miter/>
            </a:ln>
          </p:spPr>
        </p:cxnSp>
        <p:sp>
          <p:nvSpPr>
            <p:cNvPr id="1375" name="Freeform: Shape 1374">
              <a:extLst>
                <a:ext uri="{FF2B5EF4-FFF2-40B4-BE49-F238E27FC236}">
                  <a16:creationId xmlns:a16="http://schemas.microsoft.com/office/drawing/2014/main" id="{CDBF8AE3-2A2D-C3D9-0815-8D512789B335}"/>
                </a:ext>
              </a:extLst>
            </p:cNvPr>
            <p:cNvSpPr>
              <a:spLocks/>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236" name="Group 1235">
            <a:extLst>
              <a:ext uri="{FF2B5EF4-FFF2-40B4-BE49-F238E27FC236}">
                <a16:creationId xmlns:a16="http://schemas.microsoft.com/office/drawing/2014/main" id="{683500F2-02F9-9B21-73C8-D4A62CCBB5CA}"/>
              </a:ext>
            </a:extLst>
          </p:cNvPr>
          <p:cNvGrpSpPr>
            <a:grpSpLocks/>
          </p:cNvGrpSpPr>
          <p:nvPr/>
        </p:nvGrpSpPr>
        <p:grpSpPr>
          <a:xfrm>
            <a:off x="4371802" y="3737746"/>
            <a:ext cx="149689" cy="46108"/>
            <a:chOff x="10275094" y="1542183"/>
            <a:chExt cx="148431" cy="45720"/>
          </a:xfrm>
          <a:solidFill>
            <a:schemeClr val="accent4"/>
          </a:solidFill>
        </p:grpSpPr>
        <p:cxnSp>
          <p:nvCxnSpPr>
            <p:cNvPr id="1372" name="Straight Connector 1371">
              <a:extLst>
                <a:ext uri="{FF2B5EF4-FFF2-40B4-BE49-F238E27FC236}">
                  <a16:creationId xmlns:a16="http://schemas.microsoft.com/office/drawing/2014/main" id="{ED8F06A4-8F35-3E34-C860-ECF49B8D4534}"/>
                </a:ext>
              </a:extLst>
            </p:cNvPr>
            <p:cNvCxnSpPr>
              <a:cxnSpLocks/>
            </p:cNvCxnSpPr>
            <p:nvPr/>
          </p:nvCxnSpPr>
          <p:spPr>
            <a:xfrm>
              <a:off x="10275094" y="1565043"/>
              <a:ext cx="148431" cy="0"/>
            </a:xfrm>
            <a:prstGeom prst="line">
              <a:avLst/>
            </a:prstGeom>
            <a:grpFill/>
            <a:ln w="19050" cap="flat">
              <a:solidFill>
                <a:schemeClr val="accent4"/>
              </a:solidFill>
              <a:prstDash val="solid"/>
              <a:miter/>
            </a:ln>
          </p:spPr>
        </p:cxnSp>
        <p:sp>
          <p:nvSpPr>
            <p:cNvPr id="1373" name="Freeform: Shape 1372">
              <a:extLst>
                <a:ext uri="{FF2B5EF4-FFF2-40B4-BE49-F238E27FC236}">
                  <a16:creationId xmlns:a16="http://schemas.microsoft.com/office/drawing/2014/main" id="{A7D50AED-FEFF-1586-BA72-43B5E4E64BC4}"/>
                </a:ext>
              </a:extLst>
            </p:cNvPr>
            <p:cNvSpPr>
              <a:spLocks/>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solidFill>
                <a:schemeClr val="accent4"/>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1050" name="TextBox 1049">
            <a:extLst>
              <a:ext uri="{FF2B5EF4-FFF2-40B4-BE49-F238E27FC236}">
                <a16:creationId xmlns:a16="http://schemas.microsoft.com/office/drawing/2014/main" id="{57A83B13-145B-9E2C-3CAF-3840B0EFA7E5}"/>
              </a:ext>
            </a:extLst>
          </p:cNvPr>
          <p:cNvSpPr txBox="1">
            <a:spLocks/>
          </p:cNvSpPr>
          <p:nvPr/>
        </p:nvSpPr>
        <p:spPr>
          <a:xfrm>
            <a:off x="4541210" y="1086402"/>
            <a:ext cx="1570769" cy="109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OS in months (95% CI)</a:t>
            </a:r>
          </a:p>
        </p:txBody>
      </p:sp>
      <p:sp>
        <p:nvSpPr>
          <p:cNvPr id="10" name="TextBox 9">
            <a:extLst>
              <a:ext uri="{FF2B5EF4-FFF2-40B4-BE49-F238E27FC236}">
                <a16:creationId xmlns:a16="http://schemas.microsoft.com/office/drawing/2014/main" id="{E7D05B46-4E35-B8F0-7EBD-C480105E91F1}"/>
              </a:ext>
            </a:extLst>
          </p:cNvPr>
          <p:cNvSpPr txBox="1">
            <a:spLocks/>
          </p:cNvSpPr>
          <p:nvPr/>
        </p:nvSpPr>
        <p:spPr>
          <a:xfrm>
            <a:off x="465633" y="2532627"/>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sp>
        <p:nvSpPr>
          <p:cNvPr id="2" name="Title 1">
            <a:extLst>
              <a:ext uri="{FF2B5EF4-FFF2-40B4-BE49-F238E27FC236}">
                <a16:creationId xmlns:a16="http://schemas.microsoft.com/office/drawing/2014/main" id="{3F164645-7A91-A3DF-82E0-3EB0F94EE3E7}"/>
              </a:ext>
            </a:extLst>
          </p:cNvPr>
          <p:cNvSpPr>
            <a:spLocks noGrp="1"/>
          </p:cNvSpPr>
          <p:nvPr>
            <p:ph type="title"/>
          </p:nvPr>
        </p:nvSpPr>
        <p:spPr>
          <a:xfrm>
            <a:off x="854179" y="204241"/>
            <a:ext cx="10515600" cy="871393"/>
          </a:xfrm>
        </p:spPr>
        <p:txBody>
          <a:bodyPr>
            <a:noAutofit/>
          </a:bodyPr>
          <a:lstStyle/>
          <a:p>
            <a:r>
              <a:rPr lang="en-US" sz="2400" dirty="0"/>
              <a:t>DP-02: The Clinically Meaningful OS Outcomes With T-</a:t>
            </a:r>
            <a:r>
              <a:rPr lang="en-US" sz="2400" dirty="0" err="1"/>
              <a:t>DXd</a:t>
            </a:r>
            <a:r>
              <a:rPr lang="en-US" sz="2400" dirty="0"/>
              <a:t> Were Observed Across Various HER2-Expressing Solid Tumors</a:t>
            </a:r>
            <a:r>
              <a:rPr lang="en-US" sz="2400" baseline="30000" dirty="0"/>
              <a:t>1,2,a,b</a:t>
            </a:r>
            <a:endParaRPr lang="en-US" sz="2400" dirty="0"/>
          </a:p>
        </p:txBody>
      </p:sp>
      <p:sp>
        <p:nvSpPr>
          <p:cNvPr id="3" name="Footer Placeholder 2">
            <a:extLst>
              <a:ext uri="{FF2B5EF4-FFF2-40B4-BE49-F238E27FC236}">
                <a16:creationId xmlns:a16="http://schemas.microsoft.com/office/drawing/2014/main" id="{4A9F83C5-32EC-D697-E6C0-85569FCF9926}"/>
              </a:ext>
            </a:extLst>
          </p:cNvPr>
          <p:cNvSpPr>
            <a:spLocks noGrp="1"/>
          </p:cNvSpPr>
          <p:nvPr>
            <p:ph type="ftr" sz="quarter" idx="3"/>
          </p:nvPr>
        </p:nvSpPr>
        <p:spPr>
          <a:xfrm>
            <a:off x="1437752" y="5800049"/>
            <a:ext cx="8083912" cy="874197"/>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3F4444"/>
                </a:solidFill>
                <a:effectLst/>
                <a:uLnTx/>
                <a:uFillTx/>
                <a:latin typeface="Arial"/>
                <a:ea typeface="+mn-ea"/>
                <a:cs typeface="+mn-cs"/>
              </a:rPr>
              <a:t>Circles indicate censored observations.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30000" noProof="0">
                <a:ln>
                  <a:noFill/>
                </a:ln>
                <a:solidFill>
                  <a:srgbClr val="3F4444"/>
                </a:solidFill>
                <a:effectLst/>
                <a:uLnTx/>
                <a:uFillTx/>
                <a:latin typeface="Arial"/>
                <a:ea typeface="+mn-ea"/>
                <a:cs typeface="+mn-cs"/>
              </a:rPr>
              <a:t>a</a:t>
            </a:r>
            <a:r>
              <a:rPr kumimoji="0" lang="en-US" b="0" i="0" u="none" strike="noStrike" kern="1200" cap="none" spc="0" normalizeH="0" baseline="0" noProof="0">
                <a:ln>
                  <a:noFill/>
                </a:ln>
                <a:solidFill>
                  <a:srgbClr val="3F4444"/>
                </a:solidFill>
                <a:effectLst/>
                <a:uLnTx/>
                <a:uFillTx/>
                <a:latin typeface="Arial"/>
                <a:ea typeface="+mn-ea"/>
                <a:cs typeface="+mn-cs"/>
              </a:rPr>
              <a:t>Outcomes were based on central HER2 testing. </a:t>
            </a:r>
            <a:r>
              <a:rPr kumimoji="0" lang="en-US" b="0" i="0" u="none" strike="noStrike" kern="1200" cap="none" spc="0" normalizeH="0" baseline="30000" noProof="0" err="1">
                <a:ln>
                  <a:noFill/>
                </a:ln>
                <a:solidFill>
                  <a:srgbClr val="3F4444"/>
                </a:solidFill>
                <a:effectLst/>
                <a:uLnTx/>
                <a:uFillTx/>
                <a:latin typeface="Arial"/>
                <a:ea typeface="+mn-ea"/>
                <a:cs typeface="+mn-cs"/>
              </a:rPr>
              <a:t>b</a:t>
            </a:r>
            <a:r>
              <a:rPr kumimoji="0" lang="en-US" b="0" i="0" u="none" strike="noStrike" kern="1200" cap="none" spc="0" normalizeH="0" baseline="0" noProof="0" err="1">
                <a:ln>
                  <a:noFill/>
                </a:ln>
                <a:solidFill>
                  <a:srgbClr val="3F4444"/>
                </a:solidFill>
                <a:effectLst/>
                <a:uLnTx/>
                <a:uFillTx/>
                <a:latin typeface="Arial"/>
                <a:ea typeface="+mn-ea"/>
                <a:cs typeface="+mn-cs"/>
              </a:rPr>
              <a:t>While</a:t>
            </a:r>
            <a:r>
              <a:rPr kumimoji="0" lang="en-US"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b="0" i="0" u="none" strike="noStrike" kern="1200" cap="none" spc="0" normalizeH="0" baseline="30000" noProof="0">
                <a:ln>
                  <a:noFill/>
                </a:ln>
                <a:solidFill>
                  <a:srgbClr val="3F4444"/>
                </a:solidFill>
                <a:effectLst/>
                <a:uLnTx/>
                <a:uFillTx/>
                <a:latin typeface="Arial"/>
                <a:ea typeface="+mn-ea"/>
                <a:cs typeface="+mn-cs"/>
              </a:rPr>
              <a:t>3</a:t>
            </a:r>
            <a:endParaRPr kumimoji="0" lang="en-GB" b="1" i="0" u="none" strike="noStrike" kern="1200" cap="none" spc="0" normalizeH="0" baseline="0" noProof="0">
              <a:ln>
                <a:noFill/>
              </a:ln>
              <a:solidFill>
                <a:srgbClr val="3F4444"/>
              </a:solidFill>
              <a:effectLst/>
              <a:uLnTx/>
              <a:uFillTx/>
              <a:latin typeface="Arial"/>
              <a:ea typeface="+mn-ea"/>
              <a:cs typeface="+mn-cs"/>
            </a:endParaRPr>
          </a:p>
          <a:p>
            <a:pPr lvl="0" defTabSz="609585">
              <a:defRPr/>
            </a:pPr>
            <a:r>
              <a:rPr kumimoji="0" lang="en-GB" i="0" u="none" strike="noStrike" kern="1200" cap="none" spc="0" normalizeH="0" baseline="0" noProof="0">
                <a:ln>
                  <a:noFill/>
                </a:ln>
                <a:solidFill>
                  <a:srgbClr val="3F4444"/>
                </a:solidFill>
                <a:effectLst/>
                <a:uLnTx/>
                <a:uFillTx/>
                <a:latin typeface="Arial"/>
                <a:ea typeface="+mn-ea"/>
                <a:cs typeface="+mn-cs"/>
              </a:rPr>
              <a:t>1</a:t>
            </a:r>
            <a:r>
              <a:rPr kumimoji="0" lang="en-GB" b="1" i="0" u="none" strike="noStrike" kern="1200" cap="none" spc="0" normalizeH="0" baseline="0" noProof="0">
                <a:ln>
                  <a:noFill/>
                </a:ln>
                <a:solidFill>
                  <a:srgbClr val="3F4444"/>
                </a:solidFill>
                <a:effectLst/>
                <a:uLnTx/>
                <a:uFillTx/>
                <a:latin typeface="Arial"/>
                <a:ea typeface="+mn-ea"/>
                <a:cs typeface="+mn-cs"/>
              </a:rPr>
              <a:t>.</a:t>
            </a:r>
            <a:r>
              <a:rPr kumimoji="0" lang="en-GB" b="0" i="0" u="none" strike="noStrike" kern="1200" cap="none" spc="0" normalizeH="0" baseline="0" noProof="0">
                <a:ln>
                  <a:noFill/>
                </a:ln>
                <a:solidFill>
                  <a:srgbClr val="3F4444"/>
                </a:solidFill>
                <a:effectLst/>
                <a:uLnTx/>
                <a:uFillTx/>
                <a:latin typeface="Arial"/>
                <a:ea typeface="+mn-ea"/>
                <a:cs typeface="+mn-cs"/>
              </a:rPr>
              <a:t> </a:t>
            </a:r>
            <a:r>
              <a:rPr kumimoji="0" lang="en-US" b="0" i="0" u="none" strike="noStrike" kern="1200" cap="none" spc="0" normalizeH="0" baseline="0" noProof="0">
                <a:ln>
                  <a:noFill/>
                </a:ln>
                <a:solidFill>
                  <a:srgbClr val="3F4444"/>
                </a:solidFill>
                <a:effectLst/>
                <a:uLnTx/>
                <a:uFillTx/>
                <a:latin typeface="Arial"/>
                <a:ea typeface="+mn-ea"/>
                <a:cs typeface="+mn-cs"/>
              </a:rPr>
              <a:t>Meric-Bernstam F, et al. ESMO 2023. Abstract LBA34</a:t>
            </a:r>
            <a:r>
              <a:rPr kumimoji="0" lang="en-US" i="0" u="none" strike="noStrike" kern="1200" cap="none" spc="0" normalizeH="0" baseline="0" noProof="0">
                <a:ln>
                  <a:noFill/>
                </a:ln>
                <a:solidFill>
                  <a:srgbClr val="3F4444"/>
                </a:solidFill>
                <a:effectLst/>
                <a:uLnTx/>
                <a:uFillTx/>
                <a:latin typeface="Arial"/>
                <a:ea typeface="+mn-ea"/>
                <a:cs typeface="+mn-cs"/>
              </a:rPr>
              <a:t>. 2</a:t>
            </a:r>
            <a:r>
              <a:rPr kumimoji="0" lang="en-GB" i="0" u="none" strike="noStrike" kern="1200" cap="none" spc="0" normalizeH="0" baseline="0" noProof="0">
                <a:ln>
                  <a:noFill/>
                </a:ln>
                <a:solidFill>
                  <a:srgbClr val="3F4444"/>
                </a:solidFill>
                <a:effectLst/>
                <a:uLnTx/>
                <a:uFillTx/>
                <a:latin typeface="Arial"/>
                <a:ea typeface="+mn-ea"/>
                <a:cs typeface="+mn-cs"/>
              </a:rPr>
              <a:t>.</a:t>
            </a:r>
            <a:r>
              <a:rPr kumimoji="0" lang="en-GB" b="0" i="0" u="none" strike="noStrike" kern="1200" cap="none" spc="0" normalizeH="0" baseline="0" noProof="0">
                <a:ln>
                  <a:noFill/>
                </a:ln>
                <a:solidFill>
                  <a:srgbClr val="3F4444"/>
                </a:solidFill>
                <a:effectLst/>
                <a:uLnTx/>
                <a:uFillTx/>
                <a:latin typeface="Arial"/>
                <a:ea typeface="+mn-ea"/>
                <a:cs typeface="+mn-cs"/>
              </a:rPr>
              <a:t> </a:t>
            </a:r>
            <a:r>
              <a:rPr kumimoji="0" lang="en-GB"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Meric-Bernstam F, et al. </a:t>
            </a:r>
            <a:r>
              <a:rPr kumimoji="0" lang="en-IN"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J Clin Oncol</a:t>
            </a:r>
            <a:r>
              <a:rPr kumimoji="0" lang="en-US"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2024;42(1):47-58. </a:t>
            </a:r>
            <a:br>
              <a:rPr kumimoji="0" lang="en-US"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br>
            <a:r>
              <a:rPr kumimoji="0" lang="en-US"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3.</a:t>
            </a:r>
            <a:r>
              <a:rPr kumimoji="0" lang="en-US" b="1"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kumimoji="0" lang="en-IN"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grpSp>
        <p:nvGrpSpPr>
          <p:cNvPr id="998" name="Group 997">
            <a:extLst>
              <a:ext uri="{FF2B5EF4-FFF2-40B4-BE49-F238E27FC236}">
                <a16:creationId xmlns:a16="http://schemas.microsoft.com/office/drawing/2014/main" id="{5CF43AF0-EC1B-6BC6-3768-88093A792214}"/>
              </a:ext>
            </a:extLst>
          </p:cNvPr>
          <p:cNvGrpSpPr/>
          <p:nvPr/>
        </p:nvGrpSpPr>
        <p:grpSpPr>
          <a:xfrm>
            <a:off x="10149669" y="3476957"/>
            <a:ext cx="1758252" cy="351295"/>
            <a:chOff x="9936607" y="1267153"/>
            <a:chExt cx="1714500" cy="342554"/>
          </a:xfrm>
        </p:grpSpPr>
        <p:sp>
          <p:nvSpPr>
            <p:cNvPr id="1000" name="TextBox 999">
              <a:extLst>
                <a:ext uri="{FF2B5EF4-FFF2-40B4-BE49-F238E27FC236}">
                  <a16:creationId xmlns:a16="http://schemas.microsoft.com/office/drawing/2014/main" id="{DC7D76F6-8DCE-D6D9-F2B0-C723FC93FE36}"/>
                </a:ext>
              </a:extLst>
            </p:cNvPr>
            <p:cNvSpPr txBox="1"/>
            <p:nvPr/>
          </p:nvSpPr>
          <p:spPr>
            <a:xfrm>
              <a:off x="10093545" y="1267153"/>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Ovarian cancer: IHC 3+ </a:t>
              </a:r>
              <a:r>
                <a:rPr kumimoji="0" lang="it-IT" sz="667" b="1" i="0" u="none" strike="noStrike" kern="1200" cap="none" spc="0" normalizeH="0" baseline="0" noProof="0">
                  <a:ln>
                    <a:noFill/>
                  </a:ln>
                  <a:solidFill>
                    <a:srgbClr val="3F4444"/>
                  </a:solidFill>
                  <a:effectLst/>
                  <a:uLnTx/>
                  <a:uFillTx/>
                  <a:latin typeface="Arial"/>
                  <a:ea typeface="+mn-ea"/>
                  <a:cs typeface="+mn-cs"/>
                </a:rPr>
                <a:t>20.0</a:t>
              </a:r>
              <a:r>
                <a:rPr kumimoji="0" lang="it-IT" sz="667" b="0" i="0" u="none" strike="noStrike" kern="1200" cap="none" spc="0" normalizeH="0" baseline="0" noProof="0">
                  <a:ln>
                    <a:noFill/>
                  </a:ln>
                  <a:solidFill>
                    <a:srgbClr val="3F4444"/>
                  </a:solidFill>
                  <a:effectLst/>
                  <a:uLnTx/>
                  <a:uFillTx/>
                  <a:latin typeface="Arial"/>
                  <a:ea typeface="+mn-ea"/>
                  <a:cs typeface="+mn-cs"/>
                </a:rPr>
                <a:t> (3.8-NR)</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1001" name="TextBox 1000">
              <a:extLst>
                <a:ext uri="{FF2B5EF4-FFF2-40B4-BE49-F238E27FC236}">
                  <a16:creationId xmlns:a16="http://schemas.microsoft.com/office/drawing/2014/main" id="{81A0669C-8263-D424-5740-BDD27465BA20}"/>
                </a:ext>
              </a:extLst>
            </p:cNvPr>
            <p:cNvSpPr txBox="1"/>
            <p:nvPr/>
          </p:nvSpPr>
          <p:spPr>
            <a:xfrm>
              <a:off x="10093545" y="1384222"/>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Ovarian cancer: IHC 2+ </a:t>
              </a:r>
              <a:r>
                <a:rPr kumimoji="0" lang="it-IT" sz="667" b="1" i="0" u="none" strike="noStrike" kern="1200" cap="none" spc="0" normalizeH="0" baseline="0" noProof="0">
                  <a:ln>
                    <a:noFill/>
                  </a:ln>
                  <a:solidFill>
                    <a:srgbClr val="3F4444"/>
                  </a:solidFill>
                  <a:effectLst/>
                  <a:uLnTx/>
                  <a:uFillTx/>
                  <a:latin typeface="Arial"/>
                  <a:ea typeface="+mn-ea"/>
                  <a:cs typeface="+mn-cs"/>
                </a:rPr>
                <a:t>13.0</a:t>
              </a:r>
              <a:r>
                <a:rPr kumimoji="0" lang="it-IT" sz="667" b="0" i="0" u="none" strike="noStrike" kern="1200" cap="none" spc="0" normalizeH="0" baseline="0" noProof="0">
                  <a:ln>
                    <a:noFill/>
                  </a:ln>
                  <a:solidFill>
                    <a:srgbClr val="3F4444"/>
                  </a:solidFill>
                  <a:effectLst/>
                  <a:uLnTx/>
                  <a:uFillTx/>
                  <a:latin typeface="Arial"/>
                  <a:ea typeface="+mn-ea"/>
                  <a:cs typeface="+mn-cs"/>
                </a:rPr>
                <a:t> (4.7-21.9)</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1002" name="TextBox 1001">
              <a:extLst>
                <a:ext uri="{FF2B5EF4-FFF2-40B4-BE49-F238E27FC236}">
                  <a16:creationId xmlns:a16="http://schemas.microsoft.com/office/drawing/2014/main" id="{AF7A1CF9-E0D8-FB96-4E56-3E09A7CBC69D}"/>
                </a:ext>
              </a:extLst>
            </p:cNvPr>
            <p:cNvSpPr txBox="1"/>
            <p:nvPr/>
          </p:nvSpPr>
          <p:spPr>
            <a:xfrm>
              <a:off x="10093545" y="1501291"/>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Ovarian cancer: Total </a:t>
              </a:r>
              <a:r>
                <a:rPr kumimoji="0" lang="en-GB" sz="667" b="1" i="0" u="none" strike="noStrike" kern="1200" cap="none" spc="0" normalizeH="0" baseline="0" noProof="0">
                  <a:ln>
                    <a:noFill/>
                  </a:ln>
                  <a:solidFill>
                    <a:srgbClr val="3F4444"/>
                  </a:solidFill>
                  <a:effectLst/>
                  <a:uLnTx/>
                  <a:uFillTx/>
                  <a:latin typeface="Arial"/>
                  <a:ea typeface="+mn-ea"/>
                  <a:cs typeface="+mn-cs"/>
                </a:rPr>
                <a:t>13.2</a:t>
              </a:r>
              <a:r>
                <a:rPr kumimoji="0" lang="en-GB" sz="667" b="0" i="0" u="none" strike="noStrike" kern="1200" cap="none" spc="0" normalizeH="0" baseline="0" noProof="0">
                  <a:ln>
                    <a:noFill/>
                  </a:ln>
                  <a:solidFill>
                    <a:srgbClr val="3F4444"/>
                  </a:solidFill>
                  <a:effectLst/>
                  <a:uLnTx/>
                  <a:uFillTx/>
                  <a:latin typeface="Arial"/>
                  <a:ea typeface="+mn-ea"/>
                  <a:cs typeface="+mn-cs"/>
                </a:rPr>
                <a:t> (8.0-17.7)</a:t>
              </a:r>
            </a:p>
          </p:txBody>
        </p:sp>
        <p:grpSp>
          <p:nvGrpSpPr>
            <p:cNvPr id="1003" name="Group 1002">
              <a:extLst>
                <a:ext uri="{FF2B5EF4-FFF2-40B4-BE49-F238E27FC236}">
                  <a16:creationId xmlns:a16="http://schemas.microsoft.com/office/drawing/2014/main" id="{423D2AED-4BE5-85F9-E3FE-D3CC2581435E}"/>
                </a:ext>
              </a:extLst>
            </p:cNvPr>
            <p:cNvGrpSpPr/>
            <p:nvPr/>
          </p:nvGrpSpPr>
          <p:grpSpPr>
            <a:xfrm>
              <a:off x="9936607" y="1298501"/>
              <a:ext cx="148431" cy="45720"/>
              <a:chOff x="10275094" y="1292642"/>
              <a:chExt cx="148431" cy="45720"/>
            </a:xfrm>
          </p:grpSpPr>
          <p:cxnSp>
            <p:nvCxnSpPr>
              <p:cNvPr id="1010" name="Straight Connector 1009">
                <a:extLst>
                  <a:ext uri="{FF2B5EF4-FFF2-40B4-BE49-F238E27FC236}">
                    <a16:creationId xmlns:a16="http://schemas.microsoft.com/office/drawing/2014/main" id="{D65751E7-BA04-62A4-DD2C-52AE3576F8E5}"/>
                  </a:ext>
                </a:extLst>
              </p:cNvPr>
              <p:cNvCxnSpPr>
                <a:cxnSpLocks/>
              </p:cNvCxnSpPr>
              <p:nvPr/>
            </p:nvCxnSpPr>
            <p:spPr>
              <a:xfrm>
                <a:off x="10275094" y="1315502"/>
                <a:ext cx="148431" cy="0"/>
              </a:xfrm>
              <a:prstGeom prst="line">
                <a:avLst/>
              </a:prstGeom>
              <a:noFill/>
              <a:ln w="19050" cap="flat">
                <a:solidFill>
                  <a:schemeClr val="accent3"/>
                </a:solidFill>
                <a:prstDash val="solid"/>
                <a:miter/>
              </a:ln>
            </p:spPr>
          </p:cxnSp>
          <p:sp>
            <p:nvSpPr>
              <p:cNvPr id="1011" name="Freeform: Shape 1010">
                <a:extLst>
                  <a:ext uri="{FF2B5EF4-FFF2-40B4-BE49-F238E27FC236}">
                    <a16:creationId xmlns:a16="http://schemas.microsoft.com/office/drawing/2014/main" id="{1588B642-7719-F6EA-8EF7-874CDAF33943}"/>
                  </a:ext>
                </a:extLst>
              </p:cNvPr>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004" name="Group 1003">
              <a:extLst>
                <a:ext uri="{FF2B5EF4-FFF2-40B4-BE49-F238E27FC236}">
                  <a16:creationId xmlns:a16="http://schemas.microsoft.com/office/drawing/2014/main" id="{01561303-7942-BB58-0322-6CD1596429FE}"/>
                </a:ext>
              </a:extLst>
            </p:cNvPr>
            <p:cNvGrpSpPr/>
            <p:nvPr/>
          </p:nvGrpSpPr>
          <p:grpSpPr>
            <a:xfrm>
              <a:off x="9936607" y="1415570"/>
              <a:ext cx="148431" cy="45720"/>
              <a:chOff x="10275094" y="1420342"/>
              <a:chExt cx="148431" cy="45720"/>
            </a:xfrm>
          </p:grpSpPr>
          <p:cxnSp>
            <p:nvCxnSpPr>
              <p:cNvPr id="1008" name="Straight Connector 1007">
                <a:extLst>
                  <a:ext uri="{FF2B5EF4-FFF2-40B4-BE49-F238E27FC236}">
                    <a16:creationId xmlns:a16="http://schemas.microsoft.com/office/drawing/2014/main" id="{FFA8F043-CEC1-FA02-735B-B01D7197E146}"/>
                  </a:ext>
                </a:extLst>
              </p:cNvPr>
              <p:cNvCxnSpPr>
                <a:cxnSpLocks/>
              </p:cNvCxnSpPr>
              <p:nvPr/>
            </p:nvCxnSpPr>
            <p:spPr>
              <a:xfrm>
                <a:off x="10275094" y="1443202"/>
                <a:ext cx="148431" cy="0"/>
              </a:xfrm>
              <a:prstGeom prst="line">
                <a:avLst/>
              </a:prstGeom>
              <a:noFill/>
              <a:ln w="19050" cap="flat">
                <a:solidFill>
                  <a:schemeClr val="accent2"/>
                </a:solidFill>
                <a:prstDash val="solid"/>
                <a:miter/>
              </a:ln>
            </p:spPr>
          </p:cxnSp>
          <p:sp>
            <p:nvSpPr>
              <p:cNvPr id="1009" name="Freeform: Shape 1008">
                <a:extLst>
                  <a:ext uri="{FF2B5EF4-FFF2-40B4-BE49-F238E27FC236}">
                    <a16:creationId xmlns:a16="http://schemas.microsoft.com/office/drawing/2014/main" id="{D1E3BCF1-CF97-313B-C9C8-3D9FC8688640}"/>
                  </a:ext>
                </a:extLst>
              </p:cNvPr>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005" name="Group 1004">
              <a:extLst>
                <a:ext uri="{FF2B5EF4-FFF2-40B4-BE49-F238E27FC236}">
                  <a16:creationId xmlns:a16="http://schemas.microsoft.com/office/drawing/2014/main" id="{E1D8762B-0B49-0D6F-743C-7C77FB381855}"/>
                </a:ext>
              </a:extLst>
            </p:cNvPr>
            <p:cNvGrpSpPr/>
            <p:nvPr/>
          </p:nvGrpSpPr>
          <p:grpSpPr>
            <a:xfrm>
              <a:off x="9936607" y="1532639"/>
              <a:ext cx="148431" cy="45720"/>
              <a:chOff x="10275094" y="1542183"/>
              <a:chExt cx="148431" cy="45720"/>
            </a:xfrm>
          </p:grpSpPr>
          <p:cxnSp>
            <p:nvCxnSpPr>
              <p:cNvPr id="1006" name="Straight Connector 1005">
                <a:extLst>
                  <a:ext uri="{FF2B5EF4-FFF2-40B4-BE49-F238E27FC236}">
                    <a16:creationId xmlns:a16="http://schemas.microsoft.com/office/drawing/2014/main" id="{CF1DBBBB-A23B-1D82-E459-E5FEEA407270}"/>
                  </a:ext>
                </a:extLst>
              </p:cNvPr>
              <p:cNvCxnSpPr>
                <a:cxnSpLocks/>
              </p:cNvCxnSpPr>
              <p:nvPr/>
            </p:nvCxnSpPr>
            <p:spPr>
              <a:xfrm>
                <a:off x="10275094" y="1565043"/>
                <a:ext cx="148431" cy="0"/>
              </a:xfrm>
              <a:prstGeom prst="line">
                <a:avLst/>
              </a:prstGeom>
              <a:noFill/>
              <a:ln w="19050" cap="flat">
                <a:solidFill>
                  <a:schemeClr val="accent4"/>
                </a:solidFill>
                <a:prstDash val="solid"/>
                <a:miter/>
              </a:ln>
            </p:spPr>
          </p:cxnSp>
          <p:sp>
            <p:nvSpPr>
              <p:cNvPr id="1007" name="Freeform: Shape 1006">
                <a:extLst>
                  <a:ext uri="{FF2B5EF4-FFF2-40B4-BE49-F238E27FC236}">
                    <a16:creationId xmlns:a16="http://schemas.microsoft.com/office/drawing/2014/main" id="{926B1CA9-627C-E770-ECF1-601DF9E953FB}"/>
                  </a:ext>
                </a:extLst>
              </p:cNvPr>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sp>
        <p:nvSpPr>
          <p:cNvPr id="1012" name="TextBox 1011">
            <a:extLst>
              <a:ext uri="{FF2B5EF4-FFF2-40B4-BE49-F238E27FC236}">
                <a16:creationId xmlns:a16="http://schemas.microsoft.com/office/drawing/2014/main" id="{63DAE0F3-1E8C-0110-7BA1-AC16C437200A}"/>
              </a:ext>
            </a:extLst>
          </p:cNvPr>
          <p:cNvSpPr txBox="1"/>
          <p:nvPr/>
        </p:nvSpPr>
        <p:spPr>
          <a:xfrm rot="16200000">
            <a:off x="5906256" y="3819709"/>
            <a:ext cx="1358771" cy="513659"/>
          </a:xfrm>
          <a:prstGeom prst="round2SameRect">
            <a:avLst/>
          </a:prstGeom>
          <a:solidFill>
            <a:srgbClr val="009F4B"/>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Ovarian</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cancer</a:t>
            </a:r>
            <a:r>
              <a:rPr kumimoji="0" lang="en-US" sz="1333" b="1" i="0" u="none" strike="noStrike" kern="1200" cap="none" spc="0" normalizeH="0" baseline="30000" noProof="0">
                <a:ln>
                  <a:noFill/>
                </a:ln>
                <a:solidFill>
                  <a:srgbClr val="FFFFFF"/>
                </a:solidFill>
                <a:effectLst/>
                <a:uLnTx/>
                <a:uFillTx/>
                <a:latin typeface="Arial"/>
                <a:ea typeface="+mn-ea"/>
                <a:cs typeface="+mn-cs"/>
              </a:rPr>
              <a:t>2</a:t>
            </a:r>
          </a:p>
        </p:txBody>
      </p:sp>
      <p:grpSp>
        <p:nvGrpSpPr>
          <p:cNvPr id="1851" name="Group 1850">
            <a:extLst>
              <a:ext uri="{FF2B5EF4-FFF2-40B4-BE49-F238E27FC236}">
                <a16:creationId xmlns:a16="http://schemas.microsoft.com/office/drawing/2014/main" id="{63D9AF1B-3949-387B-4FC2-6847386B77EC}"/>
              </a:ext>
            </a:extLst>
          </p:cNvPr>
          <p:cNvGrpSpPr/>
          <p:nvPr/>
        </p:nvGrpSpPr>
        <p:grpSpPr>
          <a:xfrm>
            <a:off x="6336048" y="5121021"/>
            <a:ext cx="5547621" cy="406111"/>
            <a:chOff x="4752036" y="3874106"/>
            <a:chExt cx="4160716" cy="304583"/>
          </a:xfrm>
        </p:grpSpPr>
        <p:sp>
          <p:nvSpPr>
            <p:cNvPr id="947" name="TextBox 946">
              <a:extLst>
                <a:ext uri="{FF2B5EF4-FFF2-40B4-BE49-F238E27FC236}">
                  <a16:creationId xmlns:a16="http://schemas.microsoft.com/office/drawing/2014/main" id="{BF4C5F93-D2D1-3DE8-E17E-32668E7A30FC}"/>
                </a:ext>
              </a:extLst>
            </p:cNvPr>
            <p:cNvSpPr txBox="1"/>
            <p:nvPr/>
          </p:nvSpPr>
          <p:spPr>
            <a:xfrm>
              <a:off x="5649533" y="4073233"/>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40</a:t>
              </a:r>
            </a:p>
          </p:txBody>
        </p:sp>
        <p:sp>
          <p:nvSpPr>
            <p:cNvPr id="948" name="TextBox 947">
              <a:extLst>
                <a:ext uri="{FF2B5EF4-FFF2-40B4-BE49-F238E27FC236}">
                  <a16:creationId xmlns:a16="http://schemas.microsoft.com/office/drawing/2014/main" id="{8E45DF03-E759-7F06-7A25-27A4654D3448}"/>
                </a:ext>
              </a:extLst>
            </p:cNvPr>
            <p:cNvSpPr txBox="1"/>
            <p:nvPr/>
          </p:nvSpPr>
          <p:spPr>
            <a:xfrm>
              <a:off x="5929490" y="4073233"/>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38</a:t>
              </a:r>
            </a:p>
          </p:txBody>
        </p:sp>
        <p:sp>
          <p:nvSpPr>
            <p:cNvPr id="949" name="TextBox 948">
              <a:extLst>
                <a:ext uri="{FF2B5EF4-FFF2-40B4-BE49-F238E27FC236}">
                  <a16:creationId xmlns:a16="http://schemas.microsoft.com/office/drawing/2014/main" id="{770000B2-1922-971C-1DC8-FACD7C651842}"/>
                </a:ext>
              </a:extLst>
            </p:cNvPr>
            <p:cNvSpPr txBox="1"/>
            <p:nvPr/>
          </p:nvSpPr>
          <p:spPr>
            <a:xfrm>
              <a:off x="6209447" y="4073233"/>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30</a:t>
              </a:r>
            </a:p>
          </p:txBody>
        </p:sp>
        <p:sp>
          <p:nvSpPr>
            <p:cNvPr id="950" name="TextBox 949">
              <a:extLst>
                <a:ext uri="{FF2B5EF4-FFF2-40B4-BE49-F238E27FC236}">
                  <a16:creationId xmlns:a16="http://schemas.microsoft.com/office/drawing/2014/main" id="{89593569-8E7B-276D-C2CF-82AB4FCCF0A3}"/>
                </a:ext>
              </a:extLst>
            </p:cNvPr>
            <p:cNvSpPr txBox="1"/>
            <p:nvPr/>
          </p:nvSpPr>
          <p:spPr>
            <a:xfrm>
              <a:off x="6489404" y="4073233"/>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25</a:t>
              </a:r>
            </a:p>
          </p:txBody>
        </p:sp>
        <p:sp>
          <p:nvSpPr>
            <p:cNvPr id="951" name="TextBox 950">
              <a:extLst>
                <a:ext uri="{FF2B5EF4-FFF2-40B4-BE49-F238E27FC236}">
                  <a16:creationId xmlns:a16="http://schemas.microsoft.com/office/drawing/2014/main" id="{F8CD9F3E-5110-90C2-C739-2CE05699C283}"/>
                </a:ext>
              </a:extLst>
            </p:cNvPr>
            <p:cNvSpPr txBox="1"/>
            <p:nvPr/>
          </p:nvSpPr>
          <p:spPr>
            <a:xfrm>
              <a:off x="6769361" y="4073233"/>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22</a:t>
              </a:r>
            </a:p>
          </p:txBody>
        </p:sp>
        <p:sp>
          <p:nvSpPr>
            <p:cNvPr id="952" name="TextBox 951">
              <a:extLst>
                <a:ext uri="{FF2B5EF4-FFF2-40B4-BE49-F238E27FC236}">
                  <a16:creationId xmlns:a16="http://schemas.microsoft.com/office/drawing/2014/main" id="{AE6BF3B8-6CD3-5235-FEAF-78847AFF99AD}"/>
                </a:ext>
              </a:extLst>
            </p:cNvPr>
            <p:cNvSpPr txBox="1"/>
            <p:nvPr/>
          </p:nvSpPr>
          <p:spPr>
            <a:xfrm>
              <a:off x="7049318" y="4073233"/>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17</a:t>
              </a:r>
            </a:p>
          </p:txBody>
        </p:sp>
        <p:sp>
          <p:nvSpPr>
            <p:cNvPr id="953" name="TextBox 952">
              <a:extLst>
                <a:ext uri="{FF2B5EF4-FFF2-40B4-BE49-F238E27FC236}">
                  <a16:creationId xmlns:a16="http://schemas.microsoft.com/office/drawing/2014/main" id="{A8DE044C-B61C-15D5-FE83-2B509388553F}"/>
                </a:ext>
              </a:extLst>
            </p:cNvPr>
            <p:cNvSpPr txBox="1"/>
            <p:nvPr/>
          </p:nvSpPr>
          <p:spPr>
            <a:xfrm>
              <a:off x="7329275" y="4073233"/>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13</a:t>
              </a:r>
            </a:p>
          </p:txBody>
        </p:sp>
        <p:sp>
          <p:nvSpPr>
            <p:cNvPr id="954" name="TextBox 953">
              <a:extLst>
                <a:ext uri="{FF2B5EF4-FFF2-40B4-BE49-F238E27FC236}">
                  <a16:creationId xmlns:a16="http://schemas.microsoft.com/office/drawing/2014/main" id="{11891D81-2338-0AAA-E204-BEEC7C982400}"/>
                </a:ext>
              </a:extLst>
            </p:cNvPr>
            <p:cNvSpPr txBox="1"/>
            <p:nvPr/>
          </p:nvSpPr>
          <p:spPr>
            <a:xfrm>
              <a:off x="7609232" y="4073233"/>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955" name="TextBox 954">
              <a:extLst>
                <a:ext uri="{FF2B5EF4-FFF2-40B4-BE49-F238E27FC236}">
                  <a16:creationId xmlns:a16="http://schemas.microsoft.com/office/drawing/2014/main" id="{87D2B256-1948-EC78-4403-7D376C62594B}"/>
                </a:ext>
              </a:extLst>
            </p:cNvPr>
            <p:cNvSpPr txBox="1"/>
            <p:nvPr/>
          </p:nvSpPr>
          <p:spPr>
            <a:xfrm>
              <a:off x="7889189" y="4073233"/>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a:t>
              </a:r>
            </a:p>
          </p:txBody>
        </p:sp>
        <p:sp>
          <p:nvSpPr>
            <p:cNvPr id="956" name="TextBox 955">
              <a:extLst>
                <a:ext uri="{FF2B5EF4-FFF2-40B4-BE49-F238E27FC236}">
                  <a16:creationId xmlns:a16="http://schemas.microsoft.com/office/drawing/2014/main" id="{EDCEC360-571B-1BDF-0389-DC7698EA1108}"/>
                </a:ext>
              </a:extLst>
            </p:cNvPr>
            <p:cNvSpPr txBox="1"/>
            <p:nvPr/>
          </p:nvSpPr>
          <p:spPr>
            <a:xfrm>
              <a:off x="8169146" y="4073233"/>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957" name="TextBox 956">
              <a:extLst>
                <a:ext uri="{FF2B5EF4-FFF2-40B4-BE49-F238E27FC236}">
                  <a16:creationId xmlns:a16="http://schemas.microsoft.com/office/drawing/2014/main" id="{BAB3BC2D-6163-74AB-A1AE-E2C17760409D}"/>
                </a:ext>
              </a:extLst>
            </p:cNvPr>
            <p:cNvSpPr txBox="1"/>
            <p:nvPr/>
          </p:nvSpPr>
          <p:spPr>
            <a:xfrm>
              <a:off x="8729062" y="4073233"/>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946" name="TextBox 945">
              <a:extLst>
                <a:ext uri="{FF2B5EF4-FFF2-40B4-BE49-F238E27FC236}">
                  <a16:creationId xmlns:a16="http://schemas.microsoft.com/office/drawing/2014/main" id="{FDBCB7C0-F01E-1967-FC04-F815D8640A88}"/>
                </a:ext>
              </a:extLst>
            </p:cNvPr>
            <p:cNvSpPr txBox="1"/>
            <p:nvPr/>
          </p:nvSpPr>
          <p:spPr>
            <a:xfrm>
              <a:off x="4752036" y="4073233"/>
              <a:ext cx="907665" cy="10304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Ovarian cancer: Total</a:t>
              </a:r>
            </a:p>
          </p:txBody>
        </p:sp>
        <p:sp>
          <p:nvSpPr>
            <p:cNvPr id="959" name="TextBox 958">
              <a:extLst>
                <a:ext uri="{FF2B5EF4-FFF2-40B4-BE49-F238E27FC236}">
                  <a16:creationId xmlns:a16="http://schemas.microsoft.com/office/drawing/2014/main" id="{18270D6E-6435-9F33-952C-6A46785161CC}"/>
                </a:ext>
              </a:extLst>
            </p:cNvPr>
            <p:cNvSpPr txBox="1"/>
            <p:nvPr/>
          </p:nvSpPr>
          <p:spPr>
            <a:xfrm>
              <a:off x="4752036" y="3874457"/>
              <a:ext cx="907665" cy="10304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Ovarian cancer: IHC 3+</a:t>
              </a:r>
            </a:p>
          </p:txBody>
        </p:sp>
        <p:sp>
          <p:nvSpPr>
            <p:cNvPr id="961" name="TextBox 960">
              <a:extLst>
                <a:ext uri="{FF2B5EF4-FFF2-40B4-BE49-F238E27FC236}">
                  <a16:creationId xmlns:a16="http://schemas.microsoft.com/office/drawing/2014/main" id="{64A3C4D8-DA49-09D2-59FD-EA3430E7C019}"/>
                </a:ext>
              </a:extLst>
            </p:cNvPr>
            <p:cNvSpPr txBox="1"/>
            <p:nvPr/>
          </p:nvSpPr>
          <p:spPr>
            <a:xfrm>
              <a:off x="5649533" y="3874457"/>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962" name="TextBox 961">
              <a:extLst>
                <a:ext uri="{FF2B5EF4-FFF2-40B4-BE49-F238E27FC236}">
                  <a16:creationId xmlns:a16="http://schemas.microsoft.com/office/drawing/2014/main" id="{27F40D3D-A112-D1B9-1070-B85A4E269EF3}"/>
                </a:ext>
              </a:extLst>
            </p:cNvPr>
            <p:cNvSpPr txBox="1"/>
            <p:nvPr/>
          </p:nvSpPr>
          <p:spPr>
            <a:xfrm>
              <a:off x="5929490" y="3874457"/>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963" name="TextBox 962">
              <a:extLst>
                <a:ext uri="{FF2B5EF4-FFF2-40B4-BE49-F238E27FC236}">
                  <a16:creationId xmlns:a16="http://schemas.microsoft.com/office/drawing/2014/main" id="{29BA1896-F8AD-0255-5E83-B8AADAAEF215}"/>
                </a:ext>
              </a:extLst>
            </p:cNvPr>
            <p:cNvSpPr txBox="1"/>
            <p:nvPr/>
          </p:nvSpPr>
          <p:spPr>
            <a:xfrm>
              <a:off x="6209447" y="3874457"/>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9</a:t>
              </a:r>
            </a:p>
          </p:txBody>
        </p:sp>
        <p:sp>
          <p:nvSpPr>
            <p:cNvPr id="964" name="TextBox 963">
              <a:extLst>
                <a:ext uri="{FF2B5EF4-FFF2-40B4-BE49-F238E27FC236}">
                  <a16:creationId xmlns:a16="http://schemas.microsoft.com/office/drawing/2014/main" id="{409B58D5-16F8-63FF-8877-7D5D74FFB4EF}"/>
                </a:ext>
              </a:extLst>
            </p:cNvPr>
            <p:cNvSpPr txBox="1"/>
            <p:nvPr/>
          </p:nvSpPr>
          <p:spPr>
            <a:xfrm>
              <a:off x="6489404" y="3874457"/>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a:t>
              </a:r>
            </a:p>
          </p:txBody>
        </p:sp>
        <p:sp>
          <p:nvSpPr>
            <p:cNvPr id="965" name="TextBox 964">
              <a:extLst>
                <a:ext uri="{FF2B5EF4-FFF2-40B4-BE49-F238E27FC236}">
                  <a16:creationId xmlns:a16="http://schemas.microsoft.com/office/drawing/2014/main" id="{47FCBC9D-12C6-0484-9CDF-DE16F2C68DA9}"/>
                </a:ext>
              </a:extLst>
            </p:cNvPr>
            <p:cNvSpPr txBox="1"/>
            <p:nvPr/>
          </p:nvSpPr>
          <p:spPr>
            <a:xfrm>
              <a:off x="6769361" y="3874457"/>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a:t>
              </a:r>
            </a:p>
          </p:txBody>
        </p:sp>
        <p:sp>
          <p:nvSpPr>
            <p:cNvPr id="966" name="TextBox 965">
              <a:extLst>
                <a:ext uri="{FF2B5EF4-FFF2-40B4-BE49-F238E27FC236}">
                  <a16:creationId xmlns:a16="http://schemas.microsoft.com/office/drawing/2014/main" id="{C931DF9C-CFE8-ECE0-93C6-88C8DAD98FF5}"/>
                </a:ext>
              </a:extLst>
            </p:cNvPr>
            <p:cNvSpPr txBox="1"/>
            <p:nvPr/>
          </p:nvSpPr>
          <p:spPr>
            <a:xfrm>
              <a:off x="7049318" y="3874457"/>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a:t>
              </a:r>
            </a:p>
          </p:txBody>
        </p:sp>
        <p:sp>
          <p:nvSpPr>
            <p:cNvPr id="967" name="TextBox 966">
              <a:extLst>
                <a:ext uri="{FF2B5EF4-FFF2-40B4-BE49-F238E27FC236}">
                  <a16:creationId xmlns:a16="http://schemas.microsoft.com/office/drawing/2014/main" id="{6FCC98F2-C743-74D1-633E-B8BE33F09955}"/>
                </a:ext>
              </a:extLst>
            </p:cNvPr>
            <p:cNvSpPr txBox="1"/>
            <p:nvPr/>
          </p:nvSpPr>
          <p:spPr>
            <a:xfrm>
              <a:off x="7329275" y="3874457"/>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968" name="TextBox 967">
              <a:extLst>
                <a:ext uri="{FF2B5EF4-FFF2-40B4-BE49-F238E27FC236}">
                  <a16:creationId xmlns:a16="http://schemas.microsoft.com/office/drawing/2014/main" id="{939D8339-549F-A5AF-4F57-97D9B0DE322B}"/>
                </a:ext>
              </a:extLst>
            </p:cNvPr>
            <p:cNvSpPr txBox="1"/>
            <p:nvPr/>
          </p:nvSpPr>
          <p:spPr>
            <a:xfrm>
              <a:off x="7609232" y="3874457"/>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a:t>
              </a:r>
            </a:p>
          </p:txBody>
        </p:sp>
        <p:sp>
          <p:nvSpPr>
            <p:cNvPr id="969" name="TextBox 968">
              <a:extLst>
                <a:ext uri="{FF2B5EF4-FFF2-40B4-BE49-F238E27FC236}">
                  <a16:creationId xmlns:a16="http://schemas.microsoft.com/office/drawing/2014/main" id="{2EBB9E48-D9C1-0B8E-5557-0E7C6900C4BC}"/>
                </a:ext>
              </a:extLst>
            </p:cNvPr>
            <p:cNvSpPr txBox="1"/>
            <p:nvPr/>
          </p:nvSpPr>
          <p:spPr>
            <a:xfrm>
              <a:off x="7889189" y="3874457"/>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971" name="TextBox 970">
              <a:extLst>
                <a:ext uri="{FF2B5EF4-FFF2-40B4-BE49-F238E27FC236}">
                  <a16:creationId xmlns:a16="http://schemas.microsoft.com/office/drawing/2014/main" id="{22EA656B-6376-9066-DF17-CCD846A925A6}"/>
                </a:ext>
              </a:extLst>
            </p:cNvPr>
            <p:cNvSpPr txBox="1"/>
            <p:nvPr/>
          </p:nvSpPr>
          <p:spPr>
            <a:xfrm>
              <a:off x="4752036" y="3973846"/>
              <a:ext cx="907665" cy="10304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Ovarian cancer: IHC 2+</a:t>
              </a:r>
            </a:p>
          </p:txBody>
        </p:sp>
        <p:sp>
          <p:nvSpPr>
            <p:cNvPr id="973" name="TextBox 972">
              <a:extLst>
                <a:ext uri="{FF2B5EF4-FFF2-40B4-BE49-F238E27FC236}">
                  <a16:creationId xmlns:a16="http://schemas.microsoft.com/office/drawing/2014/main" id="{ACA7E76F-C87D-96C9-5CF2-803B8C196B33}"/>
                </a:ext>
              </a:extLst>
            </p:cNvPr>
            <p:cNvSpPr txBox="1"/>
            <p:nvPr/>
          </p:nvSpPr>
          <p:spPr>
            <a:xfrm>
              <a:off x="5649533" y="3973846"/>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19</a:t>
              </a:r>
            </a:p>
          </p:txBody>
        </p:sp>
        <p:sp>
          <p:nvSpPr>
            <p:cNvPr id="974" name="TextBox 973">
              <a:extLst>
                <a:ext uri="{FF2B5EF4-FFF2-40B4-BE49-F238E27FC236}">
                  <a16:creationId xmlns:a16="http://schemas.microsoft.com/office/drawing/2014/main" id="{097AEB6F-A546-0688-1CB4-6FBB505892E6}"/>
                </a:ext>
              </a:extLst>
            </p:cNvPr>
            <p:cNvSpPr txBox="1"/>
            <p:nvPr/>
          </p:nvSpPr>
          <p:spPr>
            <a:xfrm>
              <a:off x="5929490" y="3973846"/>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18</a:t>
              </a:r>
            </a:p>
          </p:txBody>
        </p:sp>
        <p:sp>
          <p:nvSpPr>
            <p:cNvPr id="975" name="TextBox 974">
              <a:extLst>
                <a:ext uri="{FF2B5EF4-FFF2-40B4-BE49-F238E27FC236}">
                  <a16:creationId xmlns:a16="http://schemas.microsoft.com/office/drawing/2014/main" id="{BBEC0148-5760-4969-1816-DE664F477541}"/>
                </a:ext>
              </a:extLst>
            </p:cNvPr>
            <p:cNvSpPr txBox="1"/>
            <p:nvPr/>
          </p:nvSpPr>
          <p:spPr>
            <a:xfrm>
              <a:off x="6209447" y="3973846"/>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13</a:t>
              </a:r>
            </a:p>
          </p:txBody>
        </p:sp>
        <p:sp>
          <p:nvSpPr>
            <p:cNvPr id="976" name="TextBox 975">
              <a:extLst>
                <a:ext uri="{FF2B5EF4-FFF2-40B4-BE49-F238E27FC236}">
                  <a16:creationId xmlns:a16="http://schemas.microsoft.com/office/drawing/2014/main" id="{31507EA3-10BB-78B0-02B3-4E8E2A3B2055}"/>
                </a:ext>
              </a:extLst>
            </p:cNvPr>
            <p:cNvSpPr txBox="1"/>
            <p:nvPr/>
          </p:nvSpPr>
          <p:spPr>
            <a:xfrm>
              <a:off x="6489404" y="3973846"/>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a:t>
              </a:r>
            </a:p>
          </p:txBody>
        </p:sp>
        <p:sp>
          <p:nvSpPr>
            <p:cNvPr id="977" name="TextBox 976">
              <a:extLst>
                <a:ext uri="{FF2B5EF4-FFF2-40B4-BE49-F238E27FC236}">
                  <a16:creationId xmlns:a16="http://schemas.microsoft.com/office/drawing/2014/main" id="{CC99E679-44D4-C7EF-C9CB-1CC909BA2030}"/>
                </a:ext>
              </a:extLst>
            </p:cNvPr>
            <p:cNvSpPr txBox="1"/>
            <p:nvPr/>
          </p:nvSpPr>
          <p:spPr>
            <a:xfrm>
              <a:off x="6769361" y="3973846"/>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978" name="TextBox 977">
              <a:extLst>
                <a:ext uri="{FF2B5EF4-FFF2-40B4-BE49-F238E27FC236}">
                  <a16:creationId xmlns:a16="http://schemas.microsoft.com/office/drawing/2014/main" id="{0B879F53-93BD-46C7-DAD8-20CE9FEE6549}"/>
                </a:ext>
              </a:extLst>
            </p:cNvPr>
            <p:cNvSpPr txBox="1"/>
            <p:nvPr/>
          </p:nvSpPr>
          <p:spPr>
            <a:xfrm>
              <a:off x="7049318" y="3973846"/>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a:t>
              </a:r>
            </a:p>
          </p:txBody>
        </p:sp>
        <p:sp>
          <p:nvSpPr>
            <p:cNvPr id="979" name="TextBox 978">
              <a:extLst>
                <a:ext uri="{FF2B5EF4-FFF2-40B4-BE49-F238E27FC236}">
                  <a16:creationId xmlns:a16="http://schemas.microsoft.com/office/drawing/2014/main" id="{DF068A8F-1449-94BB-EDAA-FAA4525362C6}"/>
                </a:ext>
              </a:extLst>
            </p:cNvPr>
            <p:cNvSpPr txBox="1"/>
            <p:nvPr/>
          </p:nvSpPr>
          <p:spPr>
            <a:xfrm>
              <a:off x="7329275" y="3973846"/>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980" name="TextBox 979">
              <a:extLst>
                <a:ext uri="{FF2B5EF4-FFF2-40B4-BE49-F238E27FC236}">
                  <a16:creationId xmlns:a16="http://schemas.microsoft.com/office/drawing/2014/main" id="{23ADB7FE-E4F1-1D8E-55E5-F5EE1BD9020B}"/>
                </a:ext>
              </a:extLst>
            </p:cNvPr>
            <p:cNvSpPr txBox="1"/>
            <p:nvPr/>
          </p:nvSpPr>
          <p:spPr>
            <a:xfrm>
              <a:off x="7609232" y="3973846"/>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981" name="TextBox 980">
              <a:extLst>
                <a:ext uri="{FF2B5EF4-FFF2-40B4-BE49-F238E27FC236}">
                  <a16:creationId xmlns:a16="http://schemas.microsoft.com/office/drawing/2014/main" id="{AAC5ACF7-97BD-AFAF-850F-B1EA23DAFE3D}"/>
                </a:ext>
              </a:extLst>
            </p:cNvPr>
            <p:cNvSpPr txBox="1"/>
            <p:nvPr/>
          </p:nvSpPr>
          <p:spPr>
            <a:xfrm>
              <a:off x="7889189" y="3973846"/>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a:t>
              </a:r>
            </a:p>
          </p:txBody>
        </p:sp>
        <p:sp>
          <p:nvSpPr>
            <p:cNvPr id="982" name="TextBox 981">
              <a:extLst>
                <a:ext uri="{FF2B5EF4-FFF2-40B4-BE49-F238E27FC236}">
                  <a16:creationId xmlns:a16="http://schemas.microsoft.com/office/drawing/2014/main" id="{2659F053-6FC4-BF88-FF0E-2740A493FDA6}"/>
                </a:ext>
              </a:extLst>
            </p:cNvPr>
            <p:cNvSpPr txBox="1"/>
            <p:nvPr/>
          </p:nvSpPr>
          <p:spPr>
            <a:xfrm>
              <a:off x="8169146" y="3973846"/>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1805" name="TextBox 1804">
              <a:extLst>
                <a:ext uri="{FF2B5EF4-FFF2-40B4-BE49-F238E27FC236}">
                  <a16:creationId xmlns:a16="http://schemas.microsoft.com/office/drawing/2014/main" id="{1A1E0969-E10C-1721-4C4E-C75BF7AA60A9}"/>
                </a:ext>
              </a:extLst>
            </p:cNvPr>
            <p:cNvSpPr txBox="1"/>
            <p:nvPr/>
          </p:nvSpPr>
          <p:spPr>
            <a:xfrm>
              <a:off x="8169146" y="3874107"/>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a:t>
              </a:r>
            </a:p>
          </p:txBody>
        </p:sp>
        <p:sp>
          <p:nvSpPr>
            <p:cNvPr id="1806" name="TextBox 1805">
              <a:extLst>
                <a:ext uri="{FF2B5EF4-FFF2-40B4-BE49-F238E27FC236}">
                  <a16:creationId xmlns:a16="http://schemas.microsoft.com/office/drawing/2014/main" id="{56D74CE0-7C64-67BA-E748-2190C5DBA4E8}"/>
                </a:ext>
              </a:extLst>
            </p:cNvPr>
            <p:cNvSpPr txBox="1"/>
            <p:nvPr/>
          </p:nvSpPr>
          <p:spPr>
            <a:xfrm>
              <a:off x="8729061" y="3874107"/>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1807" name="TextBox 1806">
              <a:extLst>
                <a:ext uri="{FF2B5EF4-FFF2-40B4-BE49-F238E27FC236}">
                  <a16:creationId xmlns:a16="http://schemas.microsoft.com/office/drawing/2014/main" id="{68468EB2-4711-A76B-37FB-7CB38F848460}"/>
                </a:ext>
              </a:extLst>
            </p:cNvPr>
            <p:cNvSpPr txBox="1"/>
            <p:nvPr/>
          </p:nvSpPr>
          <p:spPr>
            <a:xfrm>
              <a:off x="8449103" y="3874106"/>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1810" name="TextBox 1809">
              <a:extLst>
                <a:ext uri="{FF2B5EF4-FFF2-40B4-BE49-F238E27FC236}">
                  <a16:creationId xmlns:a16="http://schemas.microsoft.com/office/drawing/2014/main" id="{70A17861-EF9E-1B41-9AA4-86987AD30E46}"/>
                </a:ext>
              </a:extLst>
            </p:cNvPr>
            <p:cNvSpPr txBox="1"/>
            <p:nvPr/>
          </p:nvSpPr>
          <p:spPr>
            <a:xfrm>
              <a:off x="8449103" y="3974332"/>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1811" name="TextBox 1810">
              <a:extLst>
                <a:ext uri="{FF2B5EF4-FFF2-40B4-BE49-F238E27FC236}">
                  <a16:creationId xmlns:a16="http://schemas.microsoft.com/office/drawing/2014/main" id="{0482870B-1DEA-85F5-CAD6-D225B91A314D}"/>
                </a:ext>
              </a:extLst>
            </p:cNvPr>
            <p:cNvSpPr txBox="1"/>
            <p:nvPr/>
          </p:nvSpPr>
          <p:spPr>
            <a:xfrm>
              <a:off x="8449103" y="4075642"/>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grpSp>
      <p:sp>
        <p:nvSpPr>
          <p:cNvPr id="910" name="TextBox 909">
            <a:extLst>
              <a:ext uri="{FF2B5EF4-FFF2-40B4-BE49-F238E27FC236}">
                <a16:creationId xmlns:a16="http://schemas.microsoft.com/office/drawing/2014/main" id="{A16869DE-5976-5F6D-324C-9F493737ABB0}"/>
              </a:ext>
            </a:extLst>
          </p:cNvPr>
          <p:cNvSpPr txBox="1"/>
          <p:nvPr/>
        </p:nvSpPr>
        <p:spPr>
          <a:xfrm>
            <a:off x="7532711"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911" name="TextBox 910">
            <a:extLst>
              <a:ext uri="{FF2B5EF4-FFF2-40B4-BE49-F238E27FC236}">
                <a16:creationId xmlns:a16="http://schemas.microsoft.com/office/drawing/2014/main" id="{4CF21D7E-F8FF-AC5F-BC67-876D2FC99EA6}"/>
              </a:ext>
            </a:extLst>
          </p:cNvPr>
          <p:cNvSpPr txBox="1"/>
          <p:nvPr/>
        </p:nvSpPr>
        <p:spPr>
          <a:xfrm>
            <a:off x="7905987"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912" name="TextBox 911">
            <a:extLst>
              <a:ext uri="{FF2B5EF4-FFF2-40B4-BE49-F238E27FC236}">
                <a16:creationId xmlns:a16="http://schemas.microsoft.com/office/drawing/2014/main" id="{DEE1DA10-D4D3-7AF9-1686-B0AA1B3E20A6}"/>
              </a:ext>
            </a:extLst>
          </p:cNvPr>
          <p:cNvSpPr txBox="1"/>
          <p:nvPr/>
        </p:nvSpPr>
        <p:spPr>
          <a:xfrm>
            <a:off x="8279263"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913" name="TextBox 912">
            <a:extLst>
              <a:ext uri="{FF2B5EF4-FFF2-40B4-BE49-F238E27FC236}">
                <a16:creationId xmlns:a16="http://schemas.microsoft.com/office/drawing/2014/main" id="{2C1B8A83-EFDE-E82E-8B44-2BA50F949CD5}"/>
              </a:ext>
            </a:extLst>
          </p:cNvPr>
          <p:cNvSpPr txBox="1"/>
          <p:nvPr/>
        </p:nvSpPr>
        <p:spPr>
          <a:xfrm>
            <a:off x="8652539"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914" name="TextBox 913">
            <a:extLst>
              <a:ext uri="{FF2B5EF4-FFF2-40B4-BE49-F238E27FC236}">
                <a16:creationId xmlns:a16="http://schemas.microsoft.com/office/drawing/2014/main" id="{3A7ABA37-84D5-165C-C8F0-9CFE3018EC49}"/>
              </a:ext>
            </a:extLst>
          </p:cNvPr>
          <p:cNvSpPr txBox="1"/>
          <p:nvPr/>
        </p:nvSpPr>
        <p:spPr>
          <a:xfrm>
            <a:off x="9025815"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915" name="TextBox 914">
            <a:extLst>
              <a:ext uri="{FF2B5EF4-FFF2-40B4-BE49-F238E27FC236}">
                <a16:creationId xmlns:a16="http://schemas.microsoft.com/office/drawing/2014/main" id="{C06F3845-8530-E108-CB1F-F39E8A8FBC5B}"/>
              </a:ext>
            </a:extLst>
          </p:cNvPr>
          <p:cNvSpPr txBox="1"/>
          <p:nvPr/>
        </p:nvSpPr>
        <p:spPr>
          <a:xfrm>
            <a:off x="9399091"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916" name="TextBox 915">
            <a:extLst>
              <a:ext uri="{FF2B5EF4-FFF2-40B4-BE49-F238E27FC236}">
                <a16:creationId xmlns:a16="http://schemas.microsoft.com/office/drawing/2014/main" id="{B9FD5238-861F-A3CC-DE36-D28A776088E0}"/>
              </a:ext>
            </a:extLst>
          </p:cNvPr>
          <p:cNvSpPr txBox="1"/>
          <p:nvPr/>
        </p:nvSpPr>
        <p:spPr>
          <a:xfrm>
            <a:off x="9772367"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917" name="TextBox 916">
            <a:extLst>
              <a:ext uri="{FF2B5EF4-FFF2-40B4-BE49-F238E27FC236}">
                <a16:creationId xmlns:a16="http://schemas.microsoft.com/office/drawing/2014/main" id="{61DA2F35-08EE-489D-7615-E82F3BF1F2EC}"/>
              </a:ext>
            </a:extLst>
          </p:cNvPr>
          <p:cNvSpPr txBox="1"/>
          <p:nvPr/>
        </p:nvSpPr>
        <p:spPr>
          <a:xfrm>
            <a:off x="10145643"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918" name="TextBox 917">
            <a:extLst>
              <a:ext uri="{FF2B5EF4-FFF2-40B4-BE49-F238E27FC236}">
                <a16:creationId xmlns:a16="http://schemas.microsoft.com/office/drawing/2014/main" id="{71C52125-3889-30A0-B9E6-7687DA690163}"/>
              </a:ext>
            </a:extLst>
          </p:cNvPr>
          <p:cNvSpPr txBox="1"/>
          <p:nvPr/>
        </p:nvSpPr>
        <p:spPr>
          <a:xfrm>
            <a:off x="10892195"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919" name="TextBox 918">
            <a:extLst>
              <a:ext uri="{FF2B5EF4-FFF2-40B4-BE49-F238E27FC236}">
                <a16:creationId xmlns:a16="http://schemas.microsoft.com/office/drawing/2014/main" id="{B44665B5-E6A2-4994-EC1D-A54839CC928D}"/>
              </a:ext>
            </a:extLst>
          </p:cNvPr>
          <p:cNvSpPr txBox="1"/>
          <p:nvPr/>
        </p:nvSpPr>
        <p:spPr>
          <a:xfrm>
            <a:off x="11265471"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30</a:t>
            </a:r>
          </a:p>
        </p:txBody>
      </p:sp>
      <p:sp>
        <p:nvSpPr>
          <p:cNvPr id="920" name="TextBox 919">
            <a:extLst>
              <a:ext uri="{FF2B5EF4-FFF2-40B4-BE49-F238E27FC236}">
                <a16:creationId xmlns:a16="http://schemas.microsoft.com/office/drawing/2014/main" id="{CF91523D-7D64-135C-5D17-80FC5C639514}"/>
              </a:ext>
            </a:extLst>
          </p:cNvPr>
          <p:cNvSpPr txBox="1"/>
          <p:nvPr/>
        </p:nvSpPr>
        <p:spPr>
          <a:xfrm>
            <a:off x="11638749"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33</a:t>
            </a:r>
          </a:p>
        </p:txBody>
      </p:sp>
      <p:cxnSp>
        <p:nvCxnSpPr>
          <p:cNvPr id="925" name="Straight Connector 924">
            <a:extLst>
              <a:ext uri="{FF2B5EF4-FFF2-40B4-BE49-F238E27FC236}">
                <a16:creationId xmlns:a16="http://schemas.microsoft.com/office/drawing/2014/main" id="{18CCABBD-C20F-35CB-6FFE-D2D07A054383}"/>
              </a:ext>
            </a:extLst>
          </p:cNvPr>
          <p:cNvCxnSpPr>
            <a:cxnSpLocks/>
          </p:cNvCxnSpPr>
          <p:nvPr/>
        </p:nvCxnSpPr>
        <p:spPr>
          <a:xfrm>
            <a:off x="7655371"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id="{C357B2DA-14B9-DB9E-CC09-F567F6810620}"/>
              </a:ext>
            </a:extLst>
          </p:cNvPr>
          <p:cNvCxnSpPr>
            <a:cxnSpLocks/>
          </p:cNvCxnSpPr>
          <p:nvPr/>
        </p:nvCxnSpPr>
        <p:spPr>
          <a:xfrm>
            <a:off x="8028629"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id="{D6839095-ACE8-8E77-66DE-CDE45588F313}"/>
              </a:ext>
            </a:extLst>
          </p:cNvPr>
          <p:cNvCxnSpPr>
            <a:cxnSpLocks/>
          </p:cNvCxnSpPr>
          <p:nvPr/>
        </p:nvCxnSpPr>
        <p:spPr>
          <a:xfrm>
            <a:off x="11761215"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id="{F50DC01A-594D-B116-AE86-26918A337DFA}"/>
              </a:ext>
            </a:extLst>
          </p:cNvPr>
          <p:cNvCxnSpPr>
            <a:cxnSpLocks/>
          </p:cNvCxnSpPr>
          <p:nvPr/>
        </p:nvCxnSpPr>
        <p:spPr>
          <a:xfrm>
            <a:off x="11014699"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9" name="Straight Connector 928">
            <a:extLst>
              <a:ext uri="{FF2B5EF4-FFF2-40B4-BE49-F238E27FC236}">
                <a16:creationId xmlns:a16="http://schemas.microsoft.com/office/drawing/2014/main" id="{22D996AF-2ABB-480E-F81A-81BB94E94278}"/>
              </a:ext>
            </a:extLst>
          </p:cNvPr>
          <p:cNvCxnSpPr>
            <a:cxnSpLocks/>
          </p:cNvCxnSpPr>
          <p:nvPr/>
        </p:nvCxnSpPr>
        <p:spPr>
          <a:xfrm>
            <a:off x="10641440"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D31FEBEA-B15A-F0EA-A2A5-826AEB776D25}"/>
              </a:ext>
            </a:extLst>
          </p:cNvPr>
          <p:cNvCxnSpPr>
            <a:cxnSpLocks/>
          </p:cNvCxnSpPr>
          <p:nvPr/>
        </p:nvCxnSpPr>
        <p:spPr>
          <a:xfrm>
            <a:off x="10268181"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986902E5-A7DA-0D3E-3745-C3920526E6BA}"/>
              </a:ext>
            </a:extLst>
          </p:cNvPr>
          <p:cNvCxnSpPr>
            <a:cxnSpLocks/>
          </p:cNvCxnSpPr>
          <p:nvPr/>
        </p:nvCxnSpPr>
        <p:spPr>
          <a:xfrm>
            <a:off x="9894923"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id="{F4DF5B13-2C22-EAF7-8CA7-CCEA7BC363B0}"/>
              </a:ext>
            </a:extLst>
          </p:cNvPr>
          <p:cNvCxnSpPr>
            <a:cxnSpLocks/>
          </p:cNvCxnSpPr>
          <p:nvPr/>
        </p:nvCxnSpPr>
        <p:spPr>
          <a:xfrm>
            <a:off x="9521664"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id="{9E8A76B0-118B-CE6F-7522-39D01BAEB5BA}"/>
              </a:ext>
            </a:extLst>
          </p:cNvPr>
          <p:cNvCxnSpPr>
            <a:cxnSpLocks/>
          </p:cNvCxnSpPr>
          <p:nvPr/>
        </p:nvCxnSpPr>
        <p:spPr>
          <a:xfrm>
            <a:off x="9148405"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9F6FC20A-FA29-5728-8DDE-932CB1E0A267}"/>
              </a:ext>
            </a:extLst>
          </p:cNvPr>
          <p:cNvCxnSpPr>
            <a:cxnSpLocks/>
          </p:cNvCxnSpPr>
          <p:nvPr/>
        </p:nvCxnSpPr>
        <p:spPr>
          <a:xfrm>
            <a:off x="8775147"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id="{827C8EC8-2112-0C4A-861F-A105036D587F}"/>
              </a:ext>
            </a:extLst>
          </p:cNvPr>
          <p:cNvCxnSpPr>
            <a:cxnSpLocks/>
          </p:cNvCxnSpPr>
          <p:nvPr/>
        </p:nvCxnSpPr>
        <p:spPr>
          <a:xfrm>
            <a:off x="8401888"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43" name="Freeform: Shape 942">
            <a:extLst>
              <a:ext uri="{FF2B5EF4-FFF2-40B4-BE49-F238E27FC236}">
                <a16:creationId xmlns:a16="http://schemas.microsoft.com/office/drawing/2014/main" id="{CEC983C1-17C9-B3E8-459B-A4BE570D0A02}"/>
              </a:ext>
            </a:extLst>
          </p:cNvPr>
          <p:cNvSpPr/>
          <p:nvPr/>
        </p:nvSpPr>
        <p:spPr>
          <a:xfrm>
            <a:off x="7583188" y="3558074"/>
            <a:ext cx="4178027" cy="1060837"/>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1803" name="TextBox 1802">
            <a:extLst>
              <a:ext uri="{FF2B5EF4-FFF2-40B4-BE49-F238E27FC236}">
                <a16:creationId xmlns:a16="http://schemas.microsoft.com/office/drawing/2014/main" id="{38812D0C-153D-34D9-9BB0-6B2114111F31}"/>
              </a:ext>
            </a:extLst>
          </p:cNvPr>
          <p:cNvSpPr txBox="1"/>
          <p:nvPr/>
        </p:nvSpPr>
        <p:spPr>
          <a:xfrm>
            <a:off x="10518919" y="4673193"/>
            <a:ext cx="244920" cy="152644"/>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cxnSp>
        <p:nvCxnSpPr>
          <p:cNvPr id="1804" name="Straight Connector 1803">
            <a:extLst>
              <a:ext uri="{FF2B5EF4-FFF2-40B4-BE49-F238E27FC236}">
                <a16:creationId xmlns:a16="http://schemas.microsoft.com/office/drawing/2014/main" id="{049A9C4B-D234-26CE-8185-71B3A4EB5390}"/>
              </a:ext>
            </a:extLst>
          </p:cNvPr>
          <p:cNvCxnSpPr>
            <a:cxnSpLocks/>
          </p:cNvCxnSpPr>
          <p:nvPr/>
        </p:nvCxnSpPr>
        <p:spPr>
          <a:xfrm>
            <a:off x="11387957"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16" name="Group 1815">
            <a:extLst>
              <a:ext uri="{FF2B5EF4-FFF2-40B4-BE49-F238E27FC236}">
                <a16:creationId xmlns:a16="http://schemas.microsoft.com/office/drawing/2014/main" id="{AE46F6FE-A15E-CC2C-A1FC-18C4D86A9413}"/>
              </a:ext>
            </a:extLst>
          </p:cNvPr>
          <p:cNvGrpSpPr/>
          <p:nvPr/>
        </p:nvGrpSpPr>
        <p:grpSpPr>
          <a:xfrm>
            <a:off x="7721081" y="3554316"/>
            <a:ext cx="3772464" cy="821323"/>
            <a:chOff x="8152418" y="3476899"/>
            <a:chExt cx="2631587" cy="1116880"/>
          </a:xfrm>
        </p:grpSpPr>
        <p:sp>
          <p:nvSpPr>
            <p:cNvPr id="1839" name="Freeform: Shape 1838">
              <a:extLst>
                <a:ext uri="{FF2B5EF4-FFF2-40B4-BE49-F238E27FC236}">
                  <a16:creationId xmlns:a16="http://schemas.microsoft.com/office/drawing/2014/main" id="{EE235F82-117C-1F4F-6394-AAFEE7E2BFB1}"/>
                </a:ext>
              </a:extLst>
            </p:cNvPr>
            <p:cNvSpPr/>
            <p:nvPr/>
          </p:nvSpPr>
          <p:spPr>
            <a:xfrm>
              <a:off x="8152418" y="3476899"/>
              <a:ext cx="2618069" cy="1085980"/>
            </a:xfrm>
            <a:custGeom>
              <a:avLst/>
              <a:gdLst>
                <a:gd name="connsiteX0" fmla="*/ 2618070 w 2618069"/>
                <a:gd name="connsiteY0" fmla="*/ 1085980 h 1085980"/>
                <a:gd name="connsiteX1" fmla="*/ 2523441 w 2618069"/>
                <a:gd name="connsiteY1" fmla="*/ 1085980 h 1085980"/>
                <a:gd name="connsiteX2" fmla="*/ 2523441 w 2618069"/>
                <a:gd name="connsiteY2" fmla="*/ 766044 h 1085980"/>
                <a:gd name="connsiteX3" fmla="*/ 1689669 w 2618069"/>
                <a:gd name="connsiteY3" fmla="*/ 766044 h 1085980"/>
                <a:gd name="connsiteX4" fmla="*/ 1689669 w 2618069"/>
                <a:gd name="connsiteY4" fmla="*/ 637664 h 1085980"/>
                <a:gd name="connsiteX5" fmla="*/ 1500546 w 2618069"/>
                <a:gd name="connsiteY5" fmla="*/ 637664 h 1085980"/>
                <a:gd name="connsiteX6" fmla="*/ 1500546 w 2618069"/>
                <a:gd name="connsiteY6" fmla="*/ 518206 h 1085980"/>
                <a:gd name="connsiteX7" fmla="*/ 829130 w 2618069"/>
                <a:gd name="connsiteY7" fmla="*/ 518206 h 1085980"/>
                <a:gd name="connsiteX8" fmla="*/ 829130 w 2618069"/>
                <a:gd name="connsiteY8" fmla="*/ 387528 h 1085980"/>
                <a:gd name="connsiteX9" fmla="*/ 581293 w 2618069"/>
                <a:gd name="connsiteY9" fmla="*/ 387528 h 1085980"/>
                <a:gd name="connsiteX10" fmla="*/ 581293 w 2618069"/>
                <a:gd name="connsiteY10" fmla="*/ 260275 h 1085980"/>
                <a:gd name="connsiteX11" fmla="*/ 299523 w 2618069"/>
                <a:gd name="connsiteY11" fmla="*/ 260275 h 1085980"/>
                <a:gd name="connsiteX12" fmla="*/ 299523 w 2618069"/>
                <a:gd name="connsiteY12" fmla="*/ 126172 h 1085980"/>
                <a:gd name="connsiteX13" fmla="*/ 278795 w 2618069"/>
                <a:gd name="connsiteY13" fmla="*/ 126172 h 1085980"/>
                <a:gd name="connsiteX14" fmla="*/ 278795 w 2618069"/>
                <a:gd name="connsiteY14" fmla="*/ 0 h 1085980"/>
                <a:gd name="connsiteX15" fmla="*/ 0 w 2618069"/>
                <a:gd name="connsiteY15" fmla="*/ 0 h 108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8069" h="1085980">
                  <a:moveTo>
                    <a:pt x="2618070" y="1085980"/>
                  </a:moveTo>
                  <a:lnTo>
                    <a:pt x="2523441" y="1085980"/>
                  </a:lnTo>
                  <a:lnTo>
                    <a:pt x="2523441" y="766044"/>
                  </a:lnTo>
                  <a:lnTo>
                    <a:pt x="1689669" y="766044"/>
                  </a:lnTo>
                  <a:lnTo>
                    <a:pt x="1689669" y="637664"/>
                  </a:lnTo>
                  <a:lnTo>
                    <a:pt x="1500546" y="637664"/>
                  </a:lnTo>
                  <a:lnTo>
                    <a:pt x="1500546" y="518206"/>
                  </a:lnTo>
                  <a:lnTo>
                    <a:pt x="829130" y="518206"/>
                  </a:lnTo>
                  <a:lnTo>
                    <a:pt x="829130" y="387528"/>
                  </a:lnTo>
                  <a:lnTo>
                    <a:pt x="581293" y="387528"/>
                  </a:lnTo>
                  <a:lnTo>
                    <a:pt x="581293" y="260275"/>
                  </a:lnTo>
                  <a:lnTo>
                    <a:pt x="299523" y="260275"/>
                  </a:lnTo>
                  <a:lnTo>
                    <a:pt x="299523" y="126172"/>
                  </a:lnTo>
                  <a:lnTo>
                    <a:pt x="278795" y="126172"/>
                  </a:lnTo>
                  <a:lnTo>
                    <a:pt x="278795" y="0"/>
                  </a:lnTo>
                  <a:lnTo>
                    <a:pt x="0" y="0"/>
                  </a:lnTo>
                </a:path>
              </a:pathLst>
            </a:custGeom>
            <a:noFill/>
            <a:ln w="19050"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40" name="Freeform: Shape 1839">
              <a:extLst>
                <a:ext uri="{FF2B5EF4-FFF2-40B4-BE49-F238E27FC236}">
                  <a16:creationId xmlns:a16="http://schemas.microsoft.com/office/drawing/2014/main" id="{37EF4B67-68D3-1E30-230E-25B002616C50}"/>
                </a:ext>
              </a:extLst>
            </p:cNvPr>
            <p:cNvSpPr/>
            <p:nvPr/>
          </p:nvSpPr>
          <p:spPr>
            <a:xfrm>
              <a:off x="9837715" y="4207526"/>
              <a:ext cx="31543" cy="66317"/>
            </a:xfrm>
            <a:custGeom>
              <a:avLst/>
              <a:gdLst>
                <a:gd name="connsiteX0" fmla="*/ 31543 w 31543"/>
                <a:gd name="connsiteY0" fmla="*/ 15772 h 31543"/>
                <a:gd name="connsiteX1" fmla="*/ 15772 w 31543"/>
                <a:gd name="connsiteY1" fmla="*/ 31543 h 31543"/>
                <a:gd name="connsiteX2" fmla="*/ 0 w 31543"/>
                <a:gd name="connsiteY2" fmla="*/ 15772 h 31543"/>
                <a:gd name="connsiteX3" fmla="*/ 15772 w 31543"/>
                <a:gd name="connsiteY3" fmla="*/ 0 h 31543"/>
                <a:gd name="connsiteX4" fmla="*/ 31543 w 31543"/>
                <a:gd name="connsiteY4" fmla="*/ 15772 h 3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43" h="31543">
                  <a:moveTo>
                    <a:pt x="31543" y="15772"/>
                  </a:moveTo>
                  <a:cubicBezTo>
                    <a:pt x="31543" y="24482"/>
                    <a:pt x="24482" y="31543"/>
                    <a:pt x="15772" y="31543"/>
                  </a:cubicBezTo>
                  <a:cubicBezTo>
                    <a:pt x="7061" y="31543"/>
                    <a:pt x="0" y="24482"/>
                    <a:pt x="0" y="15772"/>
                  </a:cubicBezTo>
                  <a:cubicBezTo>
                    <a:pt x="0" y="7061"/>
                    <a:pt x="7061" y="0"/>
                    <a:pt x="15772" y="0"/>
                  </a:cubicBezTo>
                  <a:cubicBezTo>
                    <a:pt x="24482" y="0"/>
                    <a:pt x="31543" y="7061"/>
                    <a:pt x="31543" y="15772"/>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41" name="Freeform: Shape 1840">
              <a:extLst>
                <a:ext uri="{FF2B5EF4-FFF2-40B4-BE49-F238E27FC236}">
                  <a16:creationId xmlns:a16="http://schemas.microsoft.com/office/drawing/2014/main" id="{57B52C6F-4FCE-848C-5973-DE781D5FFD81}"/>
                </a:ext>
              </a:extLst>
            </p:cNvPr>
            <p:cNvSpPr/>
            <p:nvPr/>
          </p:nvSpPr>
          <p:spPr>
            <a:xfrm>
              <a:off x="10049504" y="4207526"/>
              <a:ext cx="31543" cy="66317"/>
            </a:xfrm>
            <a:custGeom>
              <a:avLst/>
              <a:gdLst>
                <a:gd name="connsiteX0" fmla="*/ 31543 w 31543"/>
                <a:gd name="connsiteY0" fmla="*/ 15772 h 31543"/>
                <a:gd name="connsiteX1" fmla="*/ 15772 w 31543"/>
                <a:gd name="connsiteY1" fmla="*/ 31543 h 31543"/>
                <a:gd name="connsiteX2" fmla="*/ 0 w 31543"/>
                <a:gd name="connsiteY2" fmla="*/ 15772 h 31543"/>
                <a:gd name="connsiteX3" fmla="*/ 15772 w 31543"/>
                <a:gd name="connsiteY3" fmla="*/ 0 h 31543"/>
                <a:gd name="connsiteX4" fmla="*/ 31543 w 31543"/>
                <a:gd name="connsiteY4" fmla="*/ 15772 h 3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43" h="31543">
                  <a:moveTo>
                    <a:pt x="31543" y="15772"/>
                  </a:moveTo>
                  <a:cubicBezTo>
                    <a:pt x="31543" y="24482"/>
                    <a:pt x="24482" y="31543"/>
                    <a:pt x="15772" y="31543"/>
                  </a:cubicBezTo>
                  <a:cubicBezTo>
                    <a:pt x="7061" y="31543"/>
                    <a:pt x="0" y="24482"/>
                    <a:pt x="0" y="15772"/>
                  </a:cubicBezTo>
                  <a:cubicBezTo>
                    <a:pt x="0" y="7061"/>
                    <a:pt x="7061" y="0"/>
                    <a:pt x="15772" y="0"/>
                  </a:cubicBezTo>
                  <a:cubicBezTo>
                    <a:pt x="24482" y="0"/>
                    <a:pt x="31543" y="7061"/>
                    <a:pt x="31543" y="15772"/>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42" name="Freeform: Shape 1841">
              <a:extLst>
                <a:ext uri="{FF2B5EF4-FFF2-40B4-BE49-F238E27FC236}">
                  <a16:creationId xmlns:a16="http://schemas.microsoft.com/office/drawing/2014/main" id="{BB293D1E-E937-FDBD-60CB-F8563D1594DF}"/>
                </a:ext>
              </a:extLst>
            </p:cNvPr>
            <p:cNvSpPr/>
            <p:nvPr/>
          </p:nvSpPr>
          <p:spPr>
            <a:xfrm>
              <a:off x="10234256" y="4207526"/>
              <a:ext cx="31543" cy="66317"/>
            </a:xfrm>
            <a:custGeom>
              <a:avLst/>
              <a:gdLst>
                <a:gd name="connsiteX0" fmla="*/ 31543 w 31543"/>
                <a:gd name="connsiteY0" fmla="*/ 15772 h 31543"/>
                <a:gd name="connsiteX1" fmla="*/ 15772 w 31543"/>
                <a:gd name="connsiteY1" fmla="*/ 31543 h 31543"/>
                <a:gd name="connsiteX2" fmla="*/ 0 w 31543"/>
                <a:gd name="connsiteY2" fmla="*/ 15772 h 31543"/>
                <a:gd name="connsiteX3" fmla="*/ 15772 w 31543"/>
                <a:gd name="connsiteY3" fmla="*/ 0 h 31543"/>
                <a:gd name="connsiteX4" fmla="*/ 31543 w 31543"/>
                <a:gd name="connsiteY4" fmla="*/ 15772 h 3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43" h="31543">
                  <a:moveTo>
                    <a:pt x="31543" y="15772"/>
                  </a:moveTo>
                  <a:cubicBezTo>
                    <a:pt x="31543" y="24482"/>
                    <a:pt x="24482" y="31543"/>
                    <a:pt x="15772" y="31543"/>
                  </a:cubicBezTo>
                  <a:cubicBezTo>
                    <a:pt x="7061" y="31543"/>
                    <a:pt x="0" y="24482"/>
                    <a:pt x="0" y="15772"/>
                  </a:cubicBezTo>
                  <a:cubicBezTo>
                    <a:pt x="0" y="7061"/>
                    <a:pt x="7061" y="0"/>
                    <a:pt x="15772" y="0"/>
                  </a:cubicBezTo>
                  <a:cubicBezTo>
                    <a:pt x="24482" y="0"/>
                    <a:pt x="31543" y="7061"/>
                    <a:pt x="31543" y="15772"/>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43" name="Freeform: Shape 1842">
              <a:extLst>
                <a:ext uri="{FF2B5EF4-FFF2-40B4-BE49-F238E27FC236}">
                  <a16:creationId xmlns:a16="http://schemas.microsoft.com/office/drawing/2014/main" id="{E8CD1B54-BC4A-D6B3-6FEA-ACFCB8055691}"/>
                </a:ext>
              </a:extLst>
            </p:cNvPr>
            <p:cNvSpPr/>
            <p:nvPr/>
          </p:nvSpPr>
          <p:spPr>
            <a:xfrm>
              <a:off x="10752462" y="4527462"/>
              <a:ext cx="31543" cy="66317"/>
            </a:xfrm>
            <a:custGeom>
              <a:avLst/>
              <a:gdLst>
                <a:gd name="connsiteX0" fmla="*/ 31543 w 31543"/>
                <a:gd name="connsiteY0" fmla="*/ 15772 h 31543"/>
                <a:gd name="connsiteX1" fmla="*/ 15772 w 31543"/>
                <a:gd name="connsiteY1" fmla="*/ 31543 h 31543"/>
                <a:gd name="connsiteX2" fmla="*/ 0 w 31543"/>
                <a:gd name="connsiteY2" fmla="*/ 15772 h 31543"/>
                <a:gd name="connsiteX3" fmla="*/ 15772 w 31543"/>
                <a:gd name="connsiteY3" fmla="*/ 0 h 31543"/>
                <a:gd name="connsiteX4" fmla="*/ 31543 w 31543"/>
                <a:gd name="connsiteY4" fmla="*/ 15772 h 3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43" h="31543">
                  <a:moveTo>
                    <a:pt x="31543" y="15772"/>
                  </a:moveTo>
                  <a:cubicBezTo>
                    <a:pt x="31543" y="24482"/>
                    <a:pt x="24482" y="31543"/>
                    <a:pt x="15772" y="31543"/>
                  </a:cubicBezTo>
                  <a:cubicBezTo>
                    <a:pt x="7061" y="31543"/>
                    <a:pt x="0" y="24482"/>
                    <a:pt x="0" y="15772"/>
                  </a:cubicBezTo>
                  <a:cubicBezTo>
                    <a:pt x="0" y="7061"/>
                    <a:pt x="7061" y="0"/>
                    <a:pt x="15772" y="0"/>
                  </a:cubicBezTo>
                  <a:cubicBezTo>
                    <a:pt x="24482" y="0"/>
                    <a:pt x="31543" y="7061"/>
                    <a:pt x="31543" y="15772"/>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sp>
        <p:nvSpPr>
          <p:cNvPr id="1817" name="Freeform: Shape 1816">
            <a:extLst>
              <a:ext uri="{FF2B5EF4-FFF2-40B4-BE49-F238E27FC236}">
                <a16:creationId xmlns:a16="http://schemas.microsoft.com/office/drawing/2014/main" id="{AFEBA7D3-C9DD-8F4F-EF34-EC7B34CE470E}"/>
              </a:ext>
            </a:extLst>
          </p:cNvPr>
          <p:cNvSpPr/>
          <p:nvPr/>
        </p:nvSpPr>
        <p:spPr>
          <a:xfrm>
            <a:off x="8186357" y="3704229"/>
            <a:ext cx="45344" cy="48768"/>
          </a:xfrm>
          <a:custGeom>
            <a:avLst/>
            <a:gdLst>
              <a:gd name="connsiteX0" fmla="*/ 31631 w 31631"/>
              <a:gd name="connsiteY0" fmla="*/ 15816 h 31631"/>
              <a:gd name="connsiteX1" fmla="*/ 15816 w 31631"/>
              <a:gd name="connsiteY1" fmla="*/ 31631 h 31631"/>
              <a:gd name="connsiteX2" fmla="*/ 0 w 31631"/>
              <a:gd name="connsiteY2" fmla="*/ 15816 h 31631"/>
              <a:gd name="connsiteX3" fmla="*/ 15816 w 31631"/>
              <a:gd name="connsiteY3" fmla="*/ 0 h 31631"/>
              <a:gd name="connsiteX4" fmla="*/ 31631 w 31631"/>
              <a:gd name="connsiteY4" fmla="*/ 15816 h 3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 h="31631">
                <a:moveTo>
                  <a:pt x="31631" y="15816"/>
                </a:moveTo>
                <a:cubicBezTo>
                  <a:pt x="31631" y="24550"/>
                  <a:pt x="24550" y="31631"/>
                  <a:pt x="15816" y="31631"/>
                </a:cubicBezTo>
                <a:cubicBezTo>
                  <a:pt x="7081" y="31631"/>
                  <a:pt x="0" y="24550"/>
                  <a:pt x="0" y="15816"/>
                </a:cubicBezTo>
                <a:cubicBezTo>
                  <a:pt x="0" y="7081"/>
                  <a:pt x="7081" y="0"/>
                  <a:pt x="15816" y="0"/>
                </a:cubicBezTo>
                <a:cubicBezTo>
                  <a:pt x="24550" y="0"/>
                  <a:pt x="31631" y="7081"/>
                  <a:pt x="31631" y="15816"/>
                </a:cubicBezTo>
                <a:close/>
              </a:path>
            </a:pathLst>
          </a:custGeom>
          <a:solidFill>
            <a:schemeClr val="accent4"/>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nvGrpSpPr>
          <p:cNvPr id="1818" name="Group 1817">
            <a:extLst>
              <a:ext uri="{FF2B5EF4-FFF2-40B4-BE49-F238E27FC236}">
                <a16:creationId xmlns:a16="http://schemas.microsoft.com/office/drawing/2014/main" id="{CBB06DDD-919D-9533-8414-8219D1273521}"/>
              </a:ext>
            </a:extLst>
          </p:cNvPr>
          <p:cNvGrpSpPr/>
          <p:nvPr/>
        </p:nvGrpSpPr>
        <p:grpSpPr>
          <a:xfrm>
            <a:off x="7674615" y="3550871"/>
            <a:ext cx="3834831" cy="909916"/>
            <a:chOff x="8120004" y="3472213"/>
            <a:chExt cx="2675093" cy="1237354"/>
          </a:xfrm>
        </p:grpSpPr>
        <p:sp>
          <p:nvSpPr>
            <p:cNvPr id="1828" name="Freeform: Shape 1827">
              <a:extLst>
                <a:ext uri="{FF2B5EF4-FFF2-40B4-BE49-F238E27FC236}">
                  <a16:creationId xmlns:a16="http://schemas.microsoft.com/office/drawing/2014/main" id="{96CE3095-EA0D-6290-5BC5-6C67C3621A76}"/>
                </a:ext>
              </a:extLst>
            </p:cNvPr>
            <p:cNvSpPr/>
            <p:nvPr/>
          </p:nvSpPr>
          <p:spPr>
            <a:xfrm>
              <a:off x="8120004" y="3472213"/>
              <a:ext cx="2657019" cy="1206504"/>
            </a:xfrm>
            <a:custGeom>
              <a:avLst/>
              <a:gdLst>
                <a:gd name="connsiteX0" fmla="*/ 0 w 2657019"/>
                <a:gd name="connsiteY0" fmla="*/ 0 h 1206504"/>
                <a:gd name="connsiteX1" fmla="*/ 50881 w 2657019"/>
                <a:gd name="connsiteY1" fmla="*/ 0 h 1206504"/>
                <a:gd name="connsiteX2" fmla="*/ 50881 w 2657019"/>
                <a:gd name="connsiteY2" fmla="*/ 33213 h 1206504"/>
                <a:gd name="connsiteX3" fmla="*/ 194306 w 2657019"/>
                <a:gd name="connsiteY3" fmla="*/ 33213 h 1206504"/>
                <a:gd name="connsiteX4" fmla="*/ 194306 w 2657019"/>
                <a:gd name="connsiteY4" fmla="*/ 71532 h 1206504"/>
                <a:gd name="connsiteX5" fmla="*/ 276366 w 2657019"/>
                <a:gd name="connsiteY5" fmla="*/ 71532 h 1206504"/>
                <a:gd name="connsiteX6" fmla="*/ 276366 w 2657019"/>
                <a:gd name="connsiteY6" fmla="*/ 103931 h 1206504"/>
                <a:gd name="connsiteX7" fmla="*/ 312200 w 2657019"/>
                <a:gd name="connsiteY7" fmla="*/ 103931 h 1206504"/>
                <a:gd name="connsiteX8" fmla="*/ 312200 w 2657019"/>
                <a:gd name="connsiteY8" fmla="*/ 176909 h 1206504"/>
                <a:gd name="connsiteX9" fmla="*/ 321463 w 2657019"/>
                <a:gd name="connsiteY9" fmla="*/ 176909 h 1206504"/>
                <a:gd name="connsiteX10" fmla="*/ 321463 w 2657019"/>
                <a:gd name="connsiteY10" fmla="*/ 214008 h 1206504"/>
                <a:gd name="connsiteX11" fmla="*/ 336646 w 2657019"/>
                <a:gd name="connsiteY11" fmla="*/ 214008 h 1206504"/>
                <a:gd name="connsiteX12" fmla="*/ 336646 w 2657019"/>
                <a:gd name="connsiteY12" fmla="*/ 244012 h 1206504"/>
                <a:gd name="connsiteX13" fmla="*/ 410844 w 2657019"/>
                <a:gd name="connsiteY13" fmla="*/ 244012 h 1206504"/>
                <a:gd name="connsiteX14" fmla="*/ 410844 w 2657019"/>
                <a:gd name="connsiteY14" fmla="*/ 275643 h 1206504"/>
                <a:gd name="connsiteX15" fmla="*/ 510618 w 2657019"/>
                <a:gd name="connsiteY15" fmla="*/ 275643 h 1206504"/>
                <a:gd name="connsiteX16" fmla="*/ 510618 w 2657019"/>
                <a:gd name="connsiteY16" fmla="*/ 316854 h 1206504"/>
                <a:gd name="connsiteX17" fmla="*/ 540215 w 2657019"/>
                <a:gd name="connsiteY17" fmla="*/ 316854 h 1206504"/>
                <a:gd name="connsiteX18" fmla="*/ 540215 w 2657019"/>
                <a:gd name="connsiteY18" fmla="*/ 356032 h 1206504"/>
                <a:gd name="connsiteX19" fmla="*/ 623586 w 2657019"/>
                <a:gd name="connsiteY19" fmla="*/ 356032 h 1206504"/>
                <a:gd name="connsiteX20" fmla="*/ 623586 w 2657019"/>
                <a:gd name="connsiteY20" fmla="*/ 386398 h 1206504"/>
                <a:gd name="connsiteX21" fmla="*/ 630409 w 2657019"/>
                <a:gd name="connsiteY21" fmla="*/ 386398 h 1206504"/>
                <a:gd name="connsiteX22" fmla="*/ 630409 w 2657019"/>
                <a:gd name="connsiteY22" fmla="*/ 427699 h 1206504"/>
                <a:gd name="connsiteX23" fmla="*/ 668774 w 2657019"/>
                <a:gd name="connsiteY23" fmla="*/ 427699 h 1206504"/>
                <a:gd name="connsiteX24" fmla="*/ 668774 w 2657019"/>
                <a:gd name="connsiteY24" fmla="*/ 466876 h 1206504"/>
                <a:gd name="connsiteX25" fmla="*/ 694892 w 2657019"/>
                <a:gd name="connsiteY25" fmla="*/ 466876 h 1206504"/>
                <a:gd name="connsiteX26" fmla="*/ 694892 w 2657019"/>
                <a:gd name="connsiteY26" fmla="*/ 498508 h 1206504"/>
                <a:gd name="connsiteX27" fmla="*/ 842429 w 2657019"/>
                <a:gd name="connsiteY27" fmla="*/ 498508 h 1206504"/>
                <a:gd name="connsiteX28" fmla="*/ 842429 w 2657019"/>
                <a:gd name="connsiteY28" fmla="*/ 534748 h 1206504"/>
                <a:gd name="connsiteX29" fmla="*/ 866875 w 2657019"/>
                <a:gd name="connsiteY29" fmla="*/ 534748 h 1206504"/>
                <a:gd name="connsiteX30" fmla="*/ 866875 w 2657019"/>
                <a:gd name="connsiteY30" fmla="*/ 568051 h 1206504"/>
                <a:gd name="connsiteX31" fmla="*/ 931358 w 2657019"/>
                <a:gd name="connsiteY31" fmla="*/ 568051 h 1206504"/>
                <a:gd name="connsiteX32" fmla="*/ 931358 w 2657019"/>
                <a:gd name="connsiteY32" fmla="*/ 608900 h 1206504"/>
                <a:gd name="connsiteX33" fmla="*/ 1057340 w 2657019"/>
                <a:gd name="connsiteY33" fmla="*/ 608900 h 1206504"/>
                <a:gd name="connsiteX34" fmla="*/ 1057340 w 2657019"/>
                <a:gd name="connsiteY34" fmla="*/ 646180 h 1206504"/>
                <a:gd name="connsiteX35" fmla="*/ 1144597 w 2657019"/>
                <a:gd name="connsiteY35" fmla="*/ 646180 h 1206504"/>
                <a:gd name="connsiteX36" fmla="*/ 1144597 w 2657019"/>
                <a:gd name="connsiteY36" fmla="*/ 718073 h 1206504"/>
                <a:gd name="connsiteX37" fmla="*/ 1170354 w 2657019"/>
                <a:gd name="connsiteY37" fmla="*/ 718073 h 1206504"/>
                <a:gd name="connsiteX38" fmla="*/ 1170354 w 2657019"/>
                <a:gd name="connsiteY38" fmla="*/ 752235 h 1206504"/>
                <a:gd name="connsiteX39" fmla="*/ 1278803 w 2657019"/>
                <a:gd name="connsiteY39" fmla="*/ 752235 h 1206504"/>
                <a:gd name="connsiteX40" fmla="*/ 1278803 w 2657019"/>
                <a:gd name="connsiteY40" fmla="*/ 791819 h 1206504"/>
                <a:gd name="connsiteX41" fmla="*/ 1351103 w 2657019"/>
                <a:gd name="connsiteY41" fmla="*/ 791819 h 1206504"/>
                <a:gd name="connsiteX42" fmla="*/ 1351103 w 2657019"/>
                <a:gd name="connsiteY42" fmla="*/ 831449 h 1206504"/>
                <a:gd name="connsiteX43" fmla="*/ 1445997 w 2657019"/>
                <a:gd name="connsiteY43" fmla="*/ 831449 h 1206504"/>
                <a:gd name="connsiteX44" fmla="*/ 1445997 w 2657019"/>
                <a:gd name="connsiteY44" fmla="*/ 864752 h 1206504"/>
                <a:gd name="connsiteX45" fmla="*/ 1492721 w 2657019"/>
                <a:gd name="connsiteY45" fmla="*/ 864752 h 1206504"/>
                <a:gd name="connsiteX46" fmla="*/ 1492721 w 2657019"/>
                <a:gd name="connsiteY46" fmla="*/ 899230 h 1206504"/>
                <a:gd name="connsiteX47" fmla="*/ 1540890 w 2657019"/>
                <a:gd name="connsiteY47" fmla="*/ 899230 h 1206504"/>
                <a:gd name="connsiteX48" fmla="*/ 1540890 w 2657019"/>
                <a:gd name="connsiteY48" fmla="*/ 940215 h 1206504"/>
                <a:gd name="connsiteX49" fmla="*/ 1730000 w 2657019"/>
                <a:gd name="connsiteY49" fmla="*/ 940215 h 1206504"/>
                <a:gd name="connsiteX50" fmla="*/ 1730000 w 2657019"/>
                <a:gd name="connsiteY50" fmla="*/ 971529 h 1206504"/>
                <a:gd name="connsiteX51" fmla="*/ 1903248 w 2657019"/>
                <a:gd name="connsiteY51" fmla="*/ 971529 h 1206504"/>
                <a:gd name="connsiteX52" fmla="*/ 1903248 w 2657019"/>
                <a:gd name="connsiteY52" fmla="*/ 1011430 h 1206504"/>
                <a:gd name="connsiteX53" fmla="*/ 2571163 w 2657019"/>
                <a:gd name="connsiteY53" fmla="*/ 1011430 h 1206504"/>
                <a:gd name="connsiteX54" fmla="*/ 2571163 w 2657019"/>
                <a:gd name="connsiteY54" fmla="*/ 1206504 h 1206504"/>
                <a:gd name="connsiteX55" fmla="*/ 2657019 w 2657019"/>
                <a:gd name="connsiteY55" fmla="*/ 1206504 h 120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657019" h="1206504">
                  <a:moveTo>
                    <a:pt x="0" y="0"/>
                  </a:moveTo>
                  <a:lnTo>
                    <a:pt x="50881" y="0"/>
                  </a:lnTo>
                  <a:lnTo>
                    <a:pt x="50881" y="33213"/>
                  </a:lnTo>
                  <a:lnTo>
                    <a:pt x="194306" y="33213"/>
                  </a:lnTo>
                  <a:lnTo>
                    <a:pt x="194306" y="71532"/>
                  </a:lnTo>
                  <a:lnTo>
                    <a:pt x="276366" y="71532"/>
                  </a:lnTo>
                  <a:lnTo>
                    <a:pt x="276366" y="103931"/>
                  </a:lnTo>
                  <a:lnTo>
                    <a:pt x="312200" y="103931"/>
                  </a:lnTo>
                  <a:lnTo>
                    <a:pt x="312200" y="176909"/>
                  </a:lnTo>
                  <a:lnTo>
                    <a:pt x="321463" y="176909"/>
                  </a:lnTo>
                  <a:lnTo>
                    <a:pt x="321463" y="214008"/>
                  </a:lnTo>
                  <a:lnTo>
                    <a:pt x="336646" y="214008"/>
                  </a:lnTo>
                  <a:lnTo>
                    <a:pt x="336646" y="244012"/>
                  </a:lnTo>
                  <a:lnTo>
                    <a:pt x="410844" y="244012"/>
                  </a:lnTo>
                  <a:lnTo>
                    <a:pt x="410844" y="275643"/>
                  </a:lnTo>
                  <a:lnTo>
                    <a:pt x="510618" y="275643"/>
                  </a:lnTo>
                  <a:lnTo>
                    <a:pt x="510618" y="316854"/>
                  </a:lnTo>
                  <a:lnTo>
                    <a:pt x="540215" y="316854"/>
                  </a:lnTo>
                  <a:lnTo>
                    <a:pt x="540215" y="356032"/>
                  </a:lnTo>
                  <a:lnTo>
                    <a:pt x="623586" y="356032"/>
                  </a:lnTo>
                  <a:lnTo>
                    <a:pt x="623586" y="386398"/>
                  </a:lnTo>
                  <a:lnTo>
                    <a:pt x="630409" y="386398"/>
                  </a:lnTo>
                  <a:lnTo>
                    <a:pt x="630409" y="427699"/>
                  </a:lnTo>
                  <a:lnTo>
                    <a:pt x="668774" y="427699"/>
                  </a:lnTo>
                  <a:lnTo>
                    <a:pt x="668774" y="466876"/>
                  </a:lnTo>
                  <a:lnTo>
                    <a:pt x="694892" y="466876"/>
                  </a:lnTo>
                  <a:lnTo>
                    <a:pt x="694892" y="498508"/>
                  </a:lnTo>
                  <a:lnTo>
                    <a:pt x="842429" y="498508"/>
                  </a:lnTo>
                  <a:lnTo>
                    <a:pt x="842429" y="534748"/>
                  </a:lnTo>
                  <a:lnTo>
                    <a:pt x="866875" y="534748"/>
                  </a:lnTo>
                  <a:lnTo>
                    <a:pt x="866875" y="568051"/>
                  </a:lnTo>
                  <a:lnTo>
                    <a:pt x="931358" y="568051"/>
                  </a:lnTo>
                  <a:lnTo>
                    <a:pt x="931358" y="608900"/>
                  </a:lnTo>
                  <a:lnTo>
                    <a:pt x="1057340" y="608900"/>
                  </a:lnTo>
                  <a:lnTo>
                    <a:pt x="1057340" y="646180"/>
                  </a:lnTo>
                  <a:lnTo>
                    <a:pt x="1144597" y="646180"/>
                  </a:lnTo>
                  <a:lnTo>
                    <a:pt x="1144597" y="718073"/>
                  </a:lnTo>
                  <a:lnTo>
                    <a:pt x="1170354" y="718073"/>
                  </a:lnTo>
                  <a:lnTo>
                    <a:pt x="1170354" y="752235"/>
                  </a:lnTo>
                  <a:lnTo>
                    <a:pt x="1278803" y="752235"/>
                  </a:lnTo>
                  <a:lnTo>
                    <a:pt x="1278803" y="791819"/>
                  </a:lnTo>
                  <a:lnTo>
                    <a:pt x="1351103" y="791819"/>
                  </a:lnTo>
                  <a:lnTo>
                    <a:pt x="1351103" y="831449"/>
                  </a:lnTo>
                  <a:lnTo>
                    <a:pt x="1445997" y="831449"/>
                  </a:lnTo>
                  <a:lnTo>
                    <a:pt x="1445997" y="864752"/>
                  </a:lnTo>
                  <a:lnTo>
                    <a:pt x="1492721" y="864752"/>
                  </a:lnTo>
                  <a:lnTo>
                    <a:pt x="1492721" y="899230"/>
                  </a:lnTo>
                  <a:lnTo>
                    <a:pt x="1540890" y="899230"/>
                  </a:lnTo>
                  <a:lnTo>
                    <a:pt x="1540890" y="940215"/>
                  </a:lnTo>
                  <a:lnTo>
                    <a:pt x="1730000" y="940215"/>
                  </a:lnTo>
                  <a:lnTo>
                    <a:pt x="1730000" y="971529"/>
                  </a:lnTo>
                  <a:lnTo>
                    <a:pt x="1903248" y="971529"/>
                  </a:lnTo>
                  <a:lnTo>
                    <a:pt x="1903248" y="1011430"/>
                  </a:lnTo>
                  <a:lnTo>
                    <a:pt x="2571163" y="1011430"/>
                  </a:lnTo>
                  <a:lnTo>
                    <a:pt x="2571163" y="1206504"/>
                  </a:lnTo>
                  <a:lnTo>
                    <a:pt x="2657019" y="1206504"/>
                  </a:lnTo>
                </a:path>
              </a:pathLst>
            </a:custGeom>
            <a:noFill/>
            <a:ln w="19050" cap="flat">
              <a:solidFill>
                <a:schemeClr val="bg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a:ln>
                    <a:noFill/>
                  </a:ln>
                  <a:solidFill>
                    <a:srgbClr val="003865"/>
                  </a:solidFill>
                  <a:effectLst/>
                  <a:uLnTx/>
                  <a:uFillTx/>
                  <a:latin typeface="Arial"/>
                  <a:ea typeface="+mn-ea"/>
                  <a:cs typeface="+mn-cs"/>
                </a:rPr>
                <a:t> </a:t>
              </a:r>
            </a:p>
          </p:txBody>
        </p:sp>
        <p:grpSp>
          <p:nvGrpSpPr>
            <p:cNvPr id="1827" name="Group 1826">
              <a:extLst>
                <a:ext uri="{FF2B5EF4-FFF2-40B4-BE49-F238E27FC236}">
                  <a16:creationId xmlns:a16="http://schemas.microsoft.com/office/drawing/2014/main" id="{26F10D75-C1A4-6254-DEB2-6F7602743E82}"/>
                </a:ext>
              </a:extLst>
            </p:cNvPr>
            <p:cNvGrpSpPr/>
            <p:nvPr/>
          </p:nvGrpSpPr>
          <p:grpSpPr>
            <a:xfrm>
              <a:off x="9846162" y="4412794"/>
              <a:ext cx="948935" cy="296773"/>
              <a:chOff x="9846162" y="4412794"/>
              <a:chExt cx="948935" cy="296773"/>
            </a:xfrm>
          </p:grpSpPr>
          <p:sp>
            <p:nvSpPr>
              <p:cNvPr id="1829" name="Freeform: Shape 1828">
                <a:extLst>
                  <a:ext uri="{FF2B5EF4-FFF2-40B4-BE49-F238E27FC236}">
                    <a16:creationId xmlns:a16="http://schemas.microsoft.com/office/drawing/2014/main" id="{8076B9BC-179F-50E1-3A37-BCAB9C126836}"/>
                  </a:ext>
                </a:extLst>
              </p:cNvPr>
              <p:cNvSpPr/>
              <p:nvPr/>
            </p:nvSpPr>
            <p:spPr>
              <a:xfrm>
                <a:off x="10763466" y="4643250"/>
                <a:ext cx="31631" cy="66317"/>
              </a:xfrm>
              <a:custGeom>
                <a:avLst/>
                <a:gdLst>
                  <a:gd name="connsiteX0" fmla="*/ 31631 w 31631"/>
                  <a:gd name="connsiteY0" fmla="*/ 15816 h 31631"/>
                  <a:gd name="connsiteX1" fmla="*/ 15816 w 31631"/>
                  <a:gd name="connsiteY1" fmla="*/ 31631 h 31631"/>
                  <a:gd name="connsiteX2" fmla="*/ 0 w 31631"/>
                  <a:gd name="connsiteY2" fmla="*/ 15816 h 31631"/>
                  <a:gd name="connsiteX3" fmla="*/ 15816 w 31631"/>
                  <a:gd name="connsiteY3" fmla="*/ 0 h 31631"/>
                  <a:gd name="connsiteX4" fmla="*/ 31631 w 31631"/>
                  <a:gd name="connsiteY4" fmla="*/ 15816 h 3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 h="31631">
                    <a:moveTo>
                      <a:pt x="31631" y="15816"/>
                    </a:moveTo>
                    <a:cubicBezTo>
                      <a:pt x="31631" y="24550"/>
                      <a:pt x="24550" y="31631"/>
                      <a:pt x="15816" y="31631"/>
                    </a:cubicBezTo>
                    <a:cubicBezTo>
                      <a:pt x="7081" y="31631"/>
                      <a:pt x="0" y="24550"/>
                      <a:pt x="0" y="15816"/>
                    </a:cubicBezTo>
                    <a:cubicBezTo>
                      <a:pt x="0" y="7081"/>
                      <a:pt x="7081" y="0"/>
                      <a:pt x="15816" y="0"/>
                    </a:cubicBezTo>
                    <a:cubicBezTo>
                      <a:pt x="24550" y="0"/>
                      <a:pt x="31631" y="7081"/>
                      <a:pt x="31631" y="15816"/>
                    </a:cubicBezTo>
                    <a:close/>
                  </a:path>
                </a:pathLst>
              </a:custGeom>
              <a:solidFill>
                <a:schemeClr val="accent4"/>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30" name="Freeform: Shape 1829">
                <a:extLst>
                  <a:ext uri="{FF2B5EF4-FFF2-40B4-BE49-F238E27FC236}">
                    <a16:creationId xmlns:a16="http://schemas.microsoft.com/office/drawing/2014/main" id="{F35077B2-C87C-269D-ED7B-35250BA6F72B}"/>
                  </a:ext>
                </a:extLst>
              </p:cNvPr>
              <p:cNvSpPr/>
              <p:nvPr/>
            </p:nvSpPr>
            <p:spPr>
              <a:xfrm>
                <a:off x="10664054" y="4448945"/>
                <a:ext cx="31631" cy="66317"/>
              </a:xfrm>
              <a:custGeom>
                <a:avLst/>
                <a:gdLst>
                  <a:gd name="connsiteX0" fmla="*/ 31631 w 31631"/>
                  <a:gd name="connsiteY0" fmla="*/ 15816 h 31631"/>
                  <a:gd name="connsiteX1" fmla="*/ 15816 w 31631"/>
                  <a:gd name="connsiteY1" fmla="*/ 31631 h 31631"/>
                  <a:gd name="connsiteX2" fmla="*/ 0 w 31631"/>
                  <a:gd name="connsiteY2" fmla="*/ 15816 h 31631"/>
                  <a:gd name="connsiteX3" fmla="*/ 15816 w 31631"/>
                  <a:gd name="connsiteY3" fmla="*/ 0 h 31631"/>
                  <a:gd name="connsiteX4" fmla="*/ 31631 w 31631"/>
                  <a:gd name="connsiteY4" fmla="*/ 15816 h 3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 h="31631">
                    <a:moveTo>
                      <a:pt x="31631" y="15816"/>
                    </a:moveTo>
                    <a:cubicBezTo>
                      <a:pt x="31631" y="24550"/>
                      <a:pt x="24550" y="31631"/>
                      <a:pt x="15816" y="31631"/>
                    </a:cubicBezTo>
                    <a:cubicBezTo>
                      <a:pt x="7081" y="31631"/>
                      <a:pt x="0" y="24550"/>
                      <a:pt x="0" y="15816"/>
                    </a:cubicBezTo>
                    <a:cubicBezTo>
                      <a:pt x="0" y="7081"/>
                      <a:pt x="7081" y="0"/>
                      <a:pt x="15816" y="0"/>
                    </a:cubicBezTo>
                    <a:cubicBezTo>
                      <a:pt x="24550" y="0"/>
                      <a:pt x="31631" y="7081"/>
                      <a:pt x="31631" y="15816"/>
                    </a:cubicBezTo>
                    <a:close/>
                  </a:path>
                </a:pathLst>
              </a:custGeom>
              <a:solidFill>
                <a:schemeClr val="accent4"/>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31" name="Freeform: Shape 1830">
                <a:extLst>
                  <a:ext uri="{FF2B5EF4-FFF2-40B4-BE49-F238E27FC236}">
                    <a16:creationId xmlns:a16="http://schemas.microsoft.com/office/drawing/2014/main" id="{B66EBB80-9BC0-191D-2D53-7CBCD288C54A}"/>
                  </a:ext>
                </a:extLst>
              </p:cNvPr>
              <p:cNvSpPr/>
              <p:nvPr/>
            </p:nvSpPr>
            <p:spPr>
              <a:xfrm>
                <a:off x="10447155" y="4448945"/>
                <a:ext cx="31631" cy="66317"/>
              </a:xfrm>
              <a:custGeom>
                <a:avLst/>
                <a:gdLst>
                  <a:gd name="connsiteX0" fmla="*/ 31631 w 31631"/>
                  <a:gd name="connsiteY0" fmla="*/ 15816 h 31631"/>
                  <a:gd name="connsiteX1" fmla="*/ 15816 w 31631"/>
                  <a:gd name="connsiteY1" fmla="*/ 31631 h 31631"/>
                  <a:gd name="connsiteX2" fmla="*/ 0 w 31631"/>
                  <a:gd name="connsiteY2" fmla="*/ 15816 h 31631"/>
                  <a:gd name="connsiteX3" fmla="*/ 15816 w 31631"/>
                  <a:gd name="connsiteY3" fmla="*/ 0 h 31631"/>
                  <a:gd name="connsiteX4" fmla="*/ 31631 w 31631"/>
                  <a:gd name="connsiteY4" fmla="*/ 15816 h 3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 h="31631">
                    <a:moveTo>
                      <a:pt x="31631" y="15816"/>
                    </a:moveTo>
                    <a:cubicBezTo>
                      <a:pt x="31631" y="24550"/>
                      <a:pt x="24550" y="31631"/>
                      <a:pt x="15816" y="31631"/>
                    </a:cubicBezTo>
                    <a:cubicBezTo>
                      <a:pt x="7081" y="31631"/>
                      <a:pt x="0" y="24550"/>
                      <a:pt x="0" y="15816"/>
                    </a:cubicBezTo>
                    <a:cubicBezTo>
                      <a:pt x="0" y="7081"/>
                      <a:pt x="7081" y="0"/>
                      <a:pt x="15816" y="0"/>
                    </a:cubicBezTo>
                    <a:cubicBezTo>
                      <a:pt x="24550" y="0"/>
                      <a:pt x="31631" y="7081"/>
                      <a:pt x="31631" y="15816"/>
                    </a:cubicBezTo>
                    <a:close/>
                  </a:path>
                </a:pathLst>
              </a:custGeom>
              <a:solidFill>
                <a:schemeClr val="accent4"/>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32" name="Freeform: Shape 1831">
                <a:extLst>
                  <a:ext uri="{FF2B5EF4-FFF2-40B4-BE49-F238E27FC236}">
                    <a16:creationId xmlns:a16="http://schemas.microsoft.com/office/drawing/2014/main" id="{F0B3D584-D166-2758-861F-FDE1512DCA4A}"/>
                  </a:ext>
                </a:extLst>
              </p:cNvPr>
              <p:cNvSpPr/>
              <p:nvPr/>
            </p:nvSpPr>
            <p:spPr>
              <a:xfrm>
                <a:off x="10383892" y="4448945"/>
                <a:ext cx="31631" cy="66317"/>
              </a:xfrm>
              <a:custGeom>
                <a:avLst/>
                <a:gdLst>
                  <a:gd name="connsiteX0" fmla="*/ 31631 w 31631"/>
                  <a:gd name="connsiteY0" fmla="*/ 15816 h 31631"/>
                  <a:gd name="connsiteX1" fmla="*/ 15816 w 31631"/>
                  <a:gd name="connsiteY1" fmla="*/ 31631 h 31631"/>
                  <a:gd name="connsiteX2" fmla="*/ 0 w 31631"/>
                  <a:gd name="connsiteY2" fmla="*/ 15816 h 31631"/>
                  <a:gd name="connsiteX3" fmla="*/ 15816 w 31631"/>
                  <a:gd name="connsiteY3" fmla="*/ 0 h 31631"/>
                  <a:gd name="connsiteX4" fmla="*/ 31631 w 31631"/>
                  <a:gd name="connsiteY4" fmla="*/ 15816 h 3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 h="31631">
                    <a:moveTo>
                      <a:pt x="31631" y="15816"/>
                    </a:moveTo>
                    <a:cubicBezTo>
                      <a:pt x="31631" y="24550"/>
                      <a:pt x="24550" y="31631"/>
                      <a:pt x="15816" y="31631"/>
                    </a:cubicBezTo>
                    <a:cubicBezTo>
                      <a:pt x="7081" y="31631"/>
                      <a:pt x="0" y="24550"/>
                      <a:pt x="0" y="15816"/>
                    </a:cubicBezTo>
                    <a:cubicBezTo>
                      <a:pt x="0" y="7081"/>
                      <a:pt x="7081" y="0"/>
                      <a:pt x="15816" y="0"/>
                    </a:cubicBezTo>
                    <a:cubicBezTo>
                      <a:pt x="24550" y="0"/>
                      <a:pt x="31631" y="7081"/>
                      <a:pt x="31631" y="15816"/>
                    </a:cubicBezTo>
                    <a:close/>
                  </a:path>
                </a:pathLst>
              </a:custGeom>
              <a:solidFill>
                <a:schemeClr val="accent4"/>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33" name="Freeform: Shape 1832">
                <a:extLst>
                  <a:ext uri="{FF2B5EF4-FFF2-40B4-BE49-F238E27FC236}">
                    <a16:creationId xmlns:a16="http://schemas.microsoft.com/office/drawing/2014/main" id="{ED07D6F3-5817-AEC1-73E8-8229CB028830}"/>
                  </a:ext>
                </a:extLst>
              </p:cNvPr>
              <p:cNvSpPr/>
              <p:nvPr/>
            </p:nvSpPr>
            <p:spPr>
              <a:xfrm>
                <a:off x="10311592" y="4448945"/>
                <a:ext cx="31631" cy="66317"/>
              </a:xfrm>
              <a:custGeom>
                <a:avLst/>
                <a:gdLst>
                  <a:gd name="connsiteX0" fmla="*/ 31631 w 31631"/>
                  <a:gd name="connsiteY0" fmla="*/ 15816 h 31631"/>
                  <a:gd name="connsiteX1" fmla="*/ 15816 w 31631"/>
                  <a:gd name="connsiteY1" fmla="*/ 31631 h 31631"/>
                  <a:gd name="connsiteX2" fmla="*/ 0 w 31631"/>
                  <a:gd name="connsiteY2" fmla="*/ 15816 h 31631"/>
                  <a:gd name="connsiteX3" fmla="*/ 15816 w 31631"/>
                  <a:gd name="connsiteY3" fmla="*/ 0 h 31631"/>
                  <a:gd name="connsiteX4" fmla="*/ 31631 w 31631"/>
                  <a:gd name="connsiteY4" fmla="*/ 15816 h 3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 h="31631">
                    <a:moveTo>
                      <a:pt x="31631" y="15816"/>
                    </a:moveTo>
                    <a:cubicBezTo>
                      <a:pt x="31631" y="24550"/>
                      <a:pt x="24550" y="31631"/>
                      <a:pt x="15816" y="31631"/>
                    </a:cubicBezTo>
                    <a:cubicBezTo>
                      <a:pt x="7081" y="31631"/>
                      <a:pt x="0" y="24550"/>
                      <a:pt x="0" y="15816"/>
                    </a:cubicBezTo>
                    <a:cubicBezTo>
                      <a:pt x="0" y="7081"/>
                      <a:pt x="7081" y="0"/>
                      <a:pt x="15816" y="0"/>
                    </a:cubicBezTo>
                    <a:cubicBezTo>
                      <a:pt x="24550" y="0"/>
                      <a:pt x="31631" y="7081"/>
                      <a:pt x="31631" y="15816"/>
                    </a:cubicBezTo>
                    <a:close/>
                  </a:path>
                </a:pathLst>
              </a:custGeom>
              <a:solidFill>
                <a:schemeClr val="accent4"/>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34" name="Freeform: Shape 1833">
                <a:extLst>
                  <a:ext uri="{FF2B5EF4-FFF2-40B4-BE49-F238E27FC236}">
                    <a16:creationId xmlns:a16="http://schemas.microsoft.com/office/drawing/2014/main" id="{62372176-3196-718E-B227-0B0016B73515}"/>
                  </a:ext>
                </a:extLst>
              </p:cNvPr>
              <p:cNvSpPr/>
              <p:nvPr/>
            </p:nvSpPr>
            <p:spPr>
              <a:xfrm>
                <a:off x="10243811" y="4448945"/>
                <a:ext cx="31631" cy="66317"/>
              </a:xfrm>
              <a:custGeom>
                <a:avLst/>
                <a:gdLst>
                  <a:gd name="connsiteX0" fmla="*/ 31631 w 31631"/>
                  <a:gd name="connsiteY0" fmla="*/ 15816 h 31631"/>
                  <a:gd name="connsiteX1" fmla="*/ 15816 w 31631"/>
                  <a:gd name="connsiteY1" fmla="*/ 31631 h 31631"/>
                  <a:gd name="connsiteX2" fmla="*/ 0 w 31631"/>
                  <a:gd name="connsiteY2" fmla="*/ 15816 h 31631"/>
                  <a:gd name="connsiteX3" fmla="*/ 15816 w 31631"/>
                  <a:gd name="connsiteY3" fmla="*/ 0 h 31631"/>
                  <a:gd name="connsiteX4" fmla="*/ 31631 w 31631"/>
                  <a:gd name="connsiteY4" fmla="*/ 15816 h 3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 h="31631">
                    <a:moveTo>
                      <a:pt x="31631" y="15816"/>
                    </a:moveTo>
                    <a:cubicBezTo>
                      <a:pt x="31631" y="24550"/>
                      <a:pt x="24550" y="31631"/>
                      <a:pt x="15816" y="31631"/>
                    </a:cubicBezTo>
                    <a:cubicBezTo>
                      <a:pt x="7081" y="31631"/>
                      <a:pt x="0" y="24550"/>
                      <a:pt x="0" y="15816"/>
                    </a:cubicBezTo>
                    <a:cubicBezTo>
                      <a:pt x="0" y="7081"/>
                      <a:pt x="7081" y="0"/>
                      <a:pt x="15816" y="0"/>
                    </a:cubicBezTo>
                    <a:cubicBezTo>
                      <a:pt x="24550" y="0"/>
                      <a:pt x="31631" y="7081"/>
                      <a:pt x="31631" y="15816"/>
                    </a:cubicBezTo>
                    <a:close/>
                  </a:path>
                </a:pathLst>
              </a:custGeom>
              <a:solidFill>
                <a:schemeClr val="accent4"/>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35" name="Freeform: Shape 1834">
                <a:extLst>
                  <a:ext uri="{FF2B5EF4-FFF2-40B4-BE49-F238E27FC236}">
                    <a16:creationId xmlns:a16="http://schemas.microsoft.com/office/drawing/2014/main" id="{5FEDBA01-DEFD-1E2F-A302-7256A6152272}"/>
                  </a:ext>
                </a:extLst>
              </p:cNvPr>
              <p:cNvSpPr/>
              <p:nvPr/>
            </p:nvSpPr>
            <p:spPr>
              <a:xfrm>
                <a:off x="10203143" y="4448945"/>
                <a:ext cx="31631" cy="66317"/>
              </a:xfrm>
              <a:custGeom>
                <a:avLst/>
                <a:gdLst>
                  <a:gd name="connsiteX0" fmla="*/ 31631 w 31631"/>
                  <a:gd name="connsiteY0" fmla="*/ 15816 h 31631"/>
                  <a:gd name="connsiteX1" fmla="*/ 15816 w 31631"/>
                  <a:gd name="connsiteY1" fmla="*/ 31631 h 31631"/>
                  <a:gd name="connsiteX2" fmla="*/ 0 w 31631"/>
                  <a:gd name="connsiteY2" fmla="*/ 15816 h 31631"/>
                  <a:gd name="connsiteX3" fmla="*/ 15816 w 31631"/>
                  <a:gd name="connsiteY3" fmla="*/ 0 h 31631"/>
                  <a:gd name="connsiteX4" fmla="*/ 31631 w 31631"/>
                  <a:gd name="connsiteY4" fmla="*/ 15816 h 3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 h="31631">
                    <a:moveTo>
                      <a:pt x="31631" y="15816"/>
                    </a:moveTo>
                    <a:cubicBezTo>
                      <a:pt x="31631" y="24550"/>
                      <a:pt x="24550" y="31631"/>
                      <a:pt x="15816" y="31631"/>
                    </a:cubicBezTo>
                    <a:cubicBezTo>
                      <a:pt x="7081" y="31631"/>
                      <a:pt x="0" y="24550"/>
                      <a:pt x="0" y="15816"/>
                    </a:cubicBezTo>
                    <a:cubicBezTo>
                      <a:pt x="0" y="7081"/>
                      <a:pt x="7081" y="0"/>
                      <a:pt x="15816" y="0"/>
                    </a:cubicBezTo>
                    <a:cubicBezTo>
                      <a:pt x="24550" y="0"/>
                      <a:pt x="31631" y="7081"/>
                      <a:pt x="31631" y="15816"/>
                    </a:cubicBezTo>
                    <a:close/>
                  </a:path>
                </a:pathLst>
              </a:custGeom>
              <a:solidFill>
                <a:schemeClr val="accent4"/>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36" name="Freeform: Shape 1835">
                <a:extLst>
                  <a:ext uri="{FF2B5EF4-FFF2-40B4-BE49-F238E27FC236}">
                    <a16:creationId xmlns:a16="http://schemas.microsoft.com/office/drawing/2014/main" id="{82BC0B34-0AA5-6DFB-7318-3B5D8426EB18}"/>
                  </a:ext>
                </a:extLst>
              </p:cNvPr>
              <p:cNvSpPr/>
              <p:nvPr/>
            </p:nvSpPr>
            <p:spPr>
              <a:xfrm>
                <a:off x="10185068" y="4448945"/>
                <a:ext cx="31631" cy="66317"/>
              </a:xfrm>
              <a:custGeom>
                <a:avLst/>
                <a:gdLst>
                  <a:gd name="connsiteX0" fmla="*/ 31631 w 31631"/>
                  <a:gd name="connsiteY0" fmla="*/ 15816 h 31631"/>
                  <a:gd name="connsiteX1" fmla="*/ 15816 w 31631"/>
                  <a:gd name="connsiteY1" fmla="*/ 31631 h 31631"/>
                  <a:gd name="connsiteX2" fmla="*/ 0 w 31631"/>
                  <a:gd name="connsiteY2" fmla="*/ 15816 h 31631"/>
                  <a:gd name="connsiteX3" fmla="*/ 15816 w 31631"/>
                  <a:gd name="connsiteY3" fmla="*/ 0 h 31631"/>
                  <a:gd name="connsiteX4" fmla="*/ 31631 w 31631"/>
                  <a:gd name="connsiteY4" fmla="*/ 15816 h 3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 h="31631">
                    <a:moveTo>
                      <a:pt x="31631" y="15816"/>
                    </a:moveTo>
                    <a:cubicBezTo>
                      <a:pt x="31631" y="24550"/>
                      <a:pt x="24550" y="31631"/>
                      <a:pt x="15816" y="31631"/>
                    </a:cubicBezTo>
                    <a:cubicBezTo>
                      <a:pt x="7081" y="31631"/>
                      <a:pt x="0" y="24550"/>
                      <a:pt x="0" y="15816"/>
                    </a:cubicBezTo>
                    <a:cubicBezTo>
                      <a:pt x="0" y="7081"/>
                      <a:pt x="7081" y="0"/>
                      <a:pt x="15816" y="0"/>
                    </a:cubicBezTo>
                    <a:cubicBezTo>
                      <a:pt x="24550" y="0"/>
                      <a:pt x="31631" y="7081"/>
                      <a:pt x="31631" y="15816"/>
                    </a:cubicBezTo>
                    <a:close/>
                  </a:path>
                </a:pathLst>
              </a:custGeom>
              <a:solidFill>
                <a:schemeClr val="accent4"/>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37" name="Freeform: Shape 1836">
                <a:extLst>
                  <a:ext uri="{FF2B5EF4-FFF2-40B4-BE49-F238E27FC236}">
                    <a16:creationId xmlns:a16="http://schemas.microsoft.com/office/drawing/2014/main" id="{4815B0CD-9F7F-6C3F-728D-42A579007D7D}"/>
                  </a:ext>
                </a:extLst>
              </p:cNvPr>
              <p:cNvSpPr/>
              <p:nvPr/>
            </p:nvSpPr>
            <p:spPr>
              <a:xfrm>
                <a:off x="10058543" y="4448945"/>
                <a:ext cx="31631" cy="66317"/>
              </a:xfrm>
              <a:custGeom>
                <a:avLst/>
                <a:gdLst>
                  <a:gd name="connsiteX0" fmla="*/ 31631 w 31631"/>
                  <a:gd name="connsiteY0" fmla="*/ 15816 h 31631"/>
                  <a:gd name="connsiteX1" fmla="*/ 15816 w 31631"/>
                  <a:gd name="connsiteY1" fmla="*/ 31631 h 31631"/>
                  <a:gd name="connsiteX2" fmla="*/ 0 w 31631"/>
                  <a:gd name="connsiteY2" fmla="*/ 15816 h 31631"/>
                  <a:gd name="connsiteX3" fmla="*/ 15816 w 31631"/>
                  <a:gd name="connsiteY3" fmla="*/ 0 h 31631"/>
                  <a:gd name="connsiteX4" fmla="*/ 31631 w 31631"/>
                  <a:gd name="connsiteY4" fmla="*/ 15816 h 3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 h="31631">
                    <a:moveTo>
                      <a:pt x="31631" y="15816"/>
                    </a:moveTo>
                    <a:cubicBezTo>
                      <a:pt x="31631" y="24550"/>
                      <a:pt x="24550" y="31631"/>
                      <a:pt x="15816" y="31631"/>
                    </a:cubicBezTo>
                    <a:cubicBezTo>
                      <a:pt x="7081" y="31631"/>
                      <a:pt x="0" y="24550"/>
                      <a:pt x="0" y="15816"/>
                    </a:cubicBezTo>
                    <a:cubicBezTo>
                      <a:pt x="0" y="7081"/>
                      <a:pt x="7081" y="0"/>
                      <a:pt x="15816" y="0"/>
                    </a:cubicBezTo>
                    <a:cubicBezTo>
                      <a:pt x="24550" y="0"/>
                      <a:pt x="31631" y="7081"/>
                      <a:pt x="31631" y="15816"/>
                    </a:cubicBezTo>
                    <a:close/>
                  </a:path>
                </a:pathLst>
              </a:custGeom>
              <a:solidFill>
                <a:schemeClr val="accent4"/>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38" name="Freeform: Shape 1837">
                <a:extLst>
                  <a:ext uri="{FF2B5EF4-FFF2-40B4-BE49-F238E27FC236}">
                    <a16:creationId xmlns:a16="http://schemas.microsoft.com/office/drawing/2014/main" id="{6E129DEE-603F-E596-AE5C-217FA2A6A55F}"/>
                  </a:ext>
                </a:extLst>
              </p:cNvPr>
              <p:cNvSpPr/>
              <p:nvPr/>
            </p:nvSpPr>
            <p:spPr>
              <a:xfrm>
                <a:off x="9846162" y="4412794"/>
                <a:ext cx="31631" cy="66317"/>
              </a:xfrm>
              <a:custGeom>
                <a:avLst/>
                <a:gdLst>
                  <a:gd name="connsiteX0" fmla="*/ 31631 w 31631"/>
                  <a:gd name="connsiteY0" fmla="*/ 15816 h 31631"/>
                  <a:gd name="connsiteX1" fmla="*/ 15816 w 31631"/>
                  <a:gd name="connsiteY1" fmla="*/ 31631 h 31631"/>
                  <a:gd name="connsiteX2" fmla="*/ 0 w 31631"/>
                  <a:gd name="connsiteY2" fmla="*/ 15816 h 31631"/>
                  <a:gd name="connsiteX3" fmla="*/ 15816 w 31631"/>
                  <a:gd name="connsiteY3" fmla="*/ 0 h 31631"/>
                  <a:gd name="connsiteX4" fmla="*/ 31631 w 31631"/>
                  <a:gd name="connsiteY4" fmla="*/ 15816 h 3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1" h="31631">
                    <a:moveTo>
                      <a:pt x="31631" y="15816"/>
                    </a:moveTo>
                    <a:cubicBezTo>
                      <a:pt x="31631" y="24550"/>
                      <a:pt x="24550" y="31631"/>
                      <a:pt x="15816" y="31631"/>
                    </a:cubicBezTo>
                    <a:cubicBezTo>
                      <a:pt x="7081" y="31631"/>
                      <a:pt x="0" y="24550"/>
                      <a:pt x="0" y="15816"/>
                    </a:cubicBezTo>
                    <a:cubicBezTo>
                      <a:pt x="0" y="7081"/>
                      <a:pt x="7081" y="0"/>
                      <a:pt x="15816" y="0"/>
                    </a:cubicBezTo>
                    <a:cubicBezTo>
                      <a:pt x="24550" y="0"/>
                      <a:pt x="31631" y="7081"/>
                      <a:pt x="31631" y="15816"/>
                    </a:cubicBezTo>
                    <a:close/>
                  </a:path>
                </a:pathLst>
              </a:custGeom>
              <a:solidFill>
                <a:schemeClr val="accent4"/>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grpSp>
      <p:grpSp>
        <p:nvGrpSpPr>
          <p:cNvPr id="1819" name="Group 1818">
            <a:extLst>
              <a:ext uri="{FF2B5EF4-FFF2-40B4-BE49-F238E27FC236}">
                <a16:creationId xmlns:a16="http://schemas.microsoft.com/office/drawing/2014/main" id="{9788317D-6FBC-C6B2-965E-E7F02F323C18}"/>
              </a:ext>
            </a:extLst>
          </p:cNvPr>
          <p:cNvGrpSpPr/>
          <p:nvPr/>
        </p:nvGrpSpPr>
        <p:grpSpPr>
          <a:xfrm>
            <a:off x="7944878" y="3555361"/>
            <a:ext cx="3422057" cy="788656"/>
            <a:chOff x="7513525" y="3821569"/>
            <a:chExt cx="2387151" cy="1072457"/>
          </a:xfrm>
        </p:grpSpPr>
        <p:sp>
          <p:nvSpPr>
            <p:cNvPr id="1820" name="Freeform: Shape 1819">
              <a:extLst>
                <a:ext uri="{FF2B5EF4-FFF2-40B4-BE49-F238E27FC236}">
                  <a16:creationId xmlns:a16="http://schemas.microsoft.com/office/drawing/2014/main" id="{1F1A9548-0C4C-2042-F7F7-9305776038E8}"/>
                </a:ext>
              </a:extLst>
            </p:cNvPr>
            <p:cNvSpPr/>
            <p:nvPr/>
          </p:nvSpPr>
          <p:spPr>
            <a:xfrm>
              <a:off x="7513525" y="3821569"/>
              <a:ext cx="2373562" cy="1041649"/>
            </a:xfrm>
            <a:custGeom>
              <a:avLst/>
              <a:gdLst>
                <a:gd name="connsiteX0" fmla="*/ 2373562 w 2373562"/>
                <a:gd name="connsiteY0" fmla="*/ 1041650 h 1041649"/>
                <a:gd name="connsiteX1" fmla="*/ 1716756 w 2373562"/>
                <a:gd name="connsiteY1" fmla="*/ 1041650 h 1041649"/>
                <a:gd name="connsiteX2" fmla="*/ 1716756 w 2373562"/>
                <a:gd name="connsiteY2" fmla="*/ 964917 h 1041649"/>
                <a:gd name="connsiteX3" fmla="*/ 1290964 w 2373562"/>
                <a:gd name="connsiteY3" fmla="*/ 964917 h 1041649"/>
                <a:gd name="connsiteX4" fmla="*/ 1290964 w 2373562"/>
                <a:gd name="connsiteY4" fmla="*/ 896699 h 1041649"/>
                <a:gd name="connsiteX5" fmla="*/ 1164133 w 2373562"/>
                <a:gd name="connsiteY5" fmla="*/ 896699 h 1041649"/>
                <a:gd name="connsiteX6" fmla="*/ 1164133 w 2373562"/>
                <a:gd name="connsiteY6" fmla="*/ 815165 h 1041649"/>
                <a:gd name="connsiteX7" fmla="*/ 955223 w 2373562"/>
                <a:gd name="connsiteY7" fmla="*/ 815165 h 1041649"/>
                <a:gd name="connsiteX8" fmla="*/ 955223 w 2373562"/>
                <a:gd name="connsiteY8" fmla="*/ 742690 h 1041649"/>
                <a:gd name="connsiteX9" fmla="*/ 936334 w 2373562"/>
                <a:gd name="connsiteY9" fmla="*/ 742690 h 1041649"/>
                <a:gd name="connsiteX10" fmla="*/ 936334 w 2373562"/>
                <a:gd name="connsiteY10" fmla="*/ 664416 h 1041649"/>
                <a:gd name="connsiteX11" fmla="*/ 862862 w 2373562"/>
                <a:gd name="connsiteY11" fmla="*/ 664416 h 1041649"/>
                <a:gd name="connsiteX12" fmla="*/ 862862 w 2373562"/>
                <a:gd name="connsiteY12" fmla="*/ 597739 h 1041649"/>
                <a:gd name="connsiteX13" fmla="*/ 739745 w 2373562"/>
                <a:gd name="connsiteY13" fmla="*/ 597739 h 1041649"/>
                <a:gd name="connsiteX14" fmla="*/ 739745 w 2373562"/>
                <a:gd name="connsiteY14" fmla="*/ 521278 h 1041649"/>
                <a:gd name="connsiteX15" fmla="*/ 507326 w 2373562"/>
                <a:gd name="connsiteY15" fmla="*/ 521278 h 1041649"/>
                <a:gd name="connsiteX16" fmla="*/ 507326 w 2373562"/>
                <a:gd name="connsiteY16" fmla="*/ 445315 h 1041649"/>
                <a:gd name="connsiteX17" fmla="*/ 317079 w 2373562"/>
                <a:gd name="connsiteY17" fmla="*/ 445315 h 1041649"/>
                <a:gd name="connsiteX18" fmla="*/ 317079 w 2373562"/>
                <a:gd name="connsiteY18" fmla="*/ 372205 h 1041649"/>
                <a:gd name="connsiteX19" fmla="*/ 217426 w 2373562"/>
                <a:gd name="connsiteY19" fmla="*/ 372205 h 1041649"/>
                <a:gd name="connsiteX20" fmla="*/ 217426 w 2373562"/>
                <a:gd name="connsiteY20" fmla="*/ 298779 h 1041649"/>
                <a:gd name="connsiteX21" fmla="*/ 115326 w 2373562"/>
                <a:gd name="connsiteY21" fmla="*/ 298779 h 1041649"/>
                <a:gd name="connsiteX22" fmla="*/ 115326 w 2373562"/>
                <a:gd name="connsiteY22" fmla="*/ 149299 h 1041649"/>
                <a:gd name="connsiteX23" fmla="*/ 81263 w 2373562"/>
                <a:gd name="connsiteY23" fmla="*/ 149299 h 1041649"/>
                <a:gd name="connsiteX24" fmla="*/ 81263 w 2373562"/>
                <a:gd name="connsiteY24" fmla="*/ 72294 h 1041649"/>
                <a:gd name="connsiteX25" fmla="*/ 0 w 2373562"/>
                <a:gd name="connsiteY25" fmla="*/ 72294 h 1041649"/>
                <a:gd name="connsiteX26" fmla="*/ 0 w 2373562"/>
                <a:gd name="connsiteY26" fmla="*/ 0 h 104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3562" h="1041649">
                  <a:moveTo>
                    <a:pt x="2373562" y="1041650"/>
                  </a:moveTo>
                  <a:lnTo>
                    <a:pt x="1716756" y="1041650"/>
                  </a:lnTo>
                  <a:lnTo>
                    <a:pt x="1716756" y="964917"/>
                  </a:lnTo>
                  <a:lnTo>
                    <a:pt x="1290964" y="964917"/>
                  </a:lnTo>
                  <a:lnTo>
                    <a:pt x="1290964" y="896699"/>
                  </a:lnTo>
                  <a:lnTo>
                    <a:pt x="1164133" y="896699"/>
                  </a:lnTo>
                  <a:lnTo>
                    <a:pt x="1164133" y="815165"/>
                  </a:lnTo>
                  <a:lnTo>
                    <a:pt x="955223" y="815165"/>
                  </a:lnTo>
                  <a:lnTo>
                    <a:pt x="955223" y="742690"/>
                  </a:lnTo>
                  <a:lnTo>
                    <a:pt x="936334" y="742690"/>
                  </a:lnTo>
                  <a:lnTo>
                    <a:pt x="936334" y="664416"/>
                  </a:lnTo>
                  <a:lnTo>
                    <a:pt x="862862" y="664416"/>
                  </a:lnTo>
                  <a:lnTo>
                    <a:pt x="862862" y="597739"/>
                  </a:lnTo>
                  <a:lnTo>
                    <a:pt x="739745" y="597739"/>
                  </a:lnTo>
                  <a:lnTo>
                    <a:pt x="739745" y="521278"/>
                  </a:lnTo>
                  <a:lnTo>
                    <a:pt x="507326" y="521278"/>
                  </a:lnTo>
                  <a:lnTo>
                    <a:pt x="507326" y="445315"/>
                  </a:lnTo>
                  <a:lnTo>
                    <a:pt x="317079" y="445315"/>
                  </a:lnTo>
                  <a:lnTo>
                    <a:pt x="317079" y="372205"/>
                  </a:lnTo>
                  <a:lnTo>
                    <a:pt x="217426" y="372205"/>
                  </a:lnTo>
                  <a:lnTo>
                    <a:pt x="217426" y="298779"/>
                  </a:lnTo>
                  <a:lnTo>
                    <a:pt x="115326" y="298779"/>
                  </a:lnTo>
                  <a:lnTo>
                    <a:pt x="115326" y="149299"/>
                  </a:lnTo>
                  <a:lnTo>
                    <a:pt x="81263" y="149299"/>
                  </a:lnTo>
                  <a:lnTo>
                    <a:pt x="81263" y="72294"/>
                  </a:lnTo>
                  <a:lnTo>
                    <a:pt x="0" y="72294"/>
                  </a:lnTo>
                  <a:lnTo>
                    <a:pt x="0" y="0"/>
                  </a:lnTo>
                </a:path>
              </a:pathLst>
            </a:custGeom>
            <a:noFill/>
            <a:ln w="19050"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nvGrpSpPr>
            <p:cNvPr id="1821" name="Group 1820">
              <a:extLst>
                <a:ext uri="{FF2B5EF4-FFF2-40B4-BE49-F238E27FC236}">
                  <a16:creationId xmlns:a16="http://schemas.microsoft.com/office/drawing/2014/main" id="{4FC84AFB-5213-30C7-8B56-60B5C2C80CCA}"/>
                </a:ext>
              </a:extLst>
            </p:cNvPr>
            <p:cNvGrpSpPr/>
            <p:nvPr/>
          </p:nvGrpSpPr>
          <p:grpSpPr>
            <a:xfrm>
              <a:off x="9384291" y="4827706"/>
              <a:ext cx="516385" cy="66320"/>
              <a:chOff x="10179299" y="4484458"/>
              <a:chExt cx="516385" cy="66320"/>
            </a:xfrm>
            <a:solidFill>
              <a:srgbClr val="4E8F00"/>
            </a:solidFill>
          </p:grpSpPr>
          <p:sp>
            <p:nvSpPr>
              <p:cNvPr id="1822" name="Freeform: Shape 1821">
                <a:extLst>
                  <a:ext uri="{FF2B5EF4-FFF2-40B4-BE49-F238E27FC236}">
                    <a16:creationId xmlns:a16="http://schemas.microsoft.com/office/drawing/2014/main" id="{77126F7C-E0A6-8A79-5889-D6D18D60D63B}"/>
                  </a:ext>
                </a:extLst>
              </p:cNvPr>
              <p:cNvSpPr/>
              <p:nvPr/>
            </p:nvSpPr>
            <p:spPr>
              <a:xfrm>
                <a:off x="10663977" y="4484460"/>
                <a:ext cx="31707" cy="66318"/>
              </a:xfrm>
              <a:custGeom>
                <a:avLst/>
                <a:gdLst>
                  <a:gd name="connsiteX0" fmla="*/ 31708 w 31707"/>
                  <a:gd name="connsiteY0" fmla="*/ 15854 h 31707"/>
                  <a:gd name="connsiteX1" fmla="*/ 15854 w 31707"/>
                  <a:gd name="connsiteY1" fmla="*/ 31708 h 31707"/>
                  <a:gd name="connsiteX2" fmla="*/ 0 w 31707"/>
                  <a:gd name="connsiteY2" fmla="*/ 15854 h 31707"/>
                  <a:gd name="connsiteX3" fmla="*/ 15854 w 31707"/>
                  <a:gd name="connsiteY3" fmla="*/ 0 h 31707"/>
                  <a:gd name="connsiteX4" fmla="*/ 31708 w 31707"/>
                  <a:gd name="connsiteY4" fmla="*/ 15854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07" h="31707">
                    <a:moveTo>
                      <a:pt x="31708" y="15854"/>
                    </a:moveTo>
                    <a:cubicBezTo>
                      <a:pt x="31708" y="24610"/>
                      <a:pt x="24610" y="31708"/>
                      <a:pt x="15854" y="31708"/>
                    </a:cubicBezTo>
                    <a:cubicBezTo>
                      <a:pt x="7098" y="31708"/>
                      <a:pt x="0" y="24610"/>
                      <a:pt x="0" y="15854"/>
                    </a:cubicBezTo>
                    <a:cubicBezTo>
                      <a:pt x="0" y="7098"/>
                      <a:pt x="7098" y="0"/>
                      <a:pt x="15854" y="0"/>
                    </a:cubicBezTo>
                    <a:cubicBezTo>
                      <a:pt x="24610" y="0"/>
                      <a:pt x="31708" y="7098"/>
                      <a:pt x="31708" y="15854"/>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23" name="Freeform: Shape 1822">
                <a:extLst>
                  <a:ext uri="{FF2B5EF4-FFF2-40B4-BE49-F238E27FC236}">
                    <a16:creationId xmlns:a16="http://schemas.microsoft.com/office/drawing/2014/main" id="{C6153254-379C-E76E-740D-7B00C0020AC7}"/>
                  </a:ext>
                </a:extLst>
              </p:cNvPr>
              <p:cNvSpPr/>
              <p:nvPr/>
            </p:nvSpPr>
            <p:spPr>
              <a:xfrm>
                <a:off x="10383135" y="4484460"/>
                <a:ext cx="31707" cy="66318"/>
              </a:xfrm>
              <a:custGeom>
                <a:avLst/>
                <a:gdLst>
                  <a:gd name="connsiteX0" fmla="*/ 31708 w 31707"/>
                  <a:gd name="connsiteY0" fmla="*/ 15854 h 31707"/>
                  <a:gd name="connsiteX1" fmla="*/ 15854 w 31707"/>
                  <a:gd name="connsiteY1" fmla="*/ 31708 h 31707"/>
                  <a:gd name="connsiteX2" fmla="*/ 0 w 31707"/>
                  <a:gd name="connsiteY2" fmla="*/ 15854 h 31707"/>
                  <a:gd name="connsiteX3" fmla="*/ 15854 w 31707"/>
                  <a:gd name="connsiteY3" fmla="*/ 0 h 31707"/>
                  <a:gd name="connsiteX4" fmla="*/ 31708 w 31707"/>
                  <a:gd name="connsiteY4" fmla="*/ 15854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07" h="31707">
                    <a:moveTo>
                      <a:pt x="31708" y="15854"/>
                    </a:moveTo>
                    <a:cubicBezTo>
                      <a:pt x="31708" y="24610"/>
                      <a:pt x="24610" y="31708"/>
                      <a:pt x="15854" y="31708"/>
                    </a:cubicBezTo>
                    <a:cubicBezTo>
                      <a:pt x="7098" y="31708"/>
                      <a:pt x="0" y="24610"/>
                      <a:pt x="0" y="15854"/>
                    </a:cubicBezTo>
                    <a:cubicBezTo>
                      <a:pt x="0" y="7098"/>
                      <a:pt x="7098" y="0"/>
                      <a:pt x="15854" y="0"/>
                    </a:cubicBezTo>
                    <a:cubicBezTo>
                      <a:pt x="24610" y="0"/>
                      <a:pt x="31708" y="7098"/>
                      <a:pt x="31708" y="15854"/>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24" name="Freeform: Shape 1823">
                <a:extLst>
                  <a:ext uri="{FF2B5EF4-FFF2-40B4-BE49-F238E27FC236}">
                    <a16:creationId xmlns:a16="http://schemas.microsoft.com/office/drawing/2014/main" id="{ADD203BD-4595-B305-2593-30C549548168}"/>
                  </a:ext>
                </a:extLst>
              </p:cNvPr>
              <p:cNvSpPr/>
              <p:nvPr/>
            </p:nvSpPr>
            <p:spPr>
              <a:xfrm>
                <a:off x="10306130" y="4484458"/>
                <a:ext cx="31707" cy="66319"/>
              </a:xfrm>
              <a:custGeom>
                <a:avLst/>
                <a:gdLst>
                  <a:gd name="connsiteX0" fmla="*/ 31708 w 31707"/>
                  <a:gd name="connsiteY0" fmla="*/ 15854 h 31707"/>
                  <a:gd name="connsiteX1" fmla="*/ 15854 w 31707"/>
                  <a:gd name="connsiteY1" fmla="*/ 31708 h 31707"/>
                  <a:gd name="connsiteX2" fmla="*/ 0 w 31707"/>
                  <a:gd name="connsiteY2" fmla="*/ 15854 h 31707"/>
                  <a:gd name="connsiteX3" fmla="*/ 15854 w 31707"/>
                  <a:gd name="connsiteY3" fmla="*/ 0 h 31707"/>
                  <a:gd name="connsiteX4" fmla="*/ 31708 w 31707"/>
                  <a:gd name="connsiteY4" fmla="*/ 15854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07" h="31707">
                    <a:moveTo>
                      <a:pt x="31708" y="15854"/>
                    </a:moveTo>
                    <a:cubicBezTo>
                      <a:pt x="31708" y="24610"/>
                      <a:pt x="24610" y="31708"/>
                      <a:pt x="15854" y="31708"/>
                    </a:cubicBezTo>
                    <a:cubicBezTo>
                      <a:pt x="7098" y="31708"/>
                      <a:pt x="0" y="24610"/>
                      <a:pt x="0" y="15854"/>
                    </a:cubicBezTo>
                    <a:cubicBezTo>
                      <a:pt x="0" y="7098"/>
                      <a:pt x="7098" y="0"/>
                      <a:pt x="15854" y="0"/>
                    </a:cubicBezTo>
                    <a:cubicBezTo>
                      <a:pt x="24610" y="0"/>
                      <a:pt x="31708" y="7098"/>
                      <a:pt x="31708" y="15854"/>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25" name="Freeform: Shape 1824">
                <a:extLst>
                  <a:ext uri="{FF2B5EF4-FFF2-40B4-BE49-F238E27FC236}">
                    <a16:creationId xmlns:a16="http://schemas.microsoft.com/office/drawing/2014/main" id="{AB9C53CD-9355-CCDA-177F-534CB086F07E}"/>
                  </a:ext>
                </a:extLst>
              </p:cNvPr>
              <p:cNvSpPr/>
              <p:nvPr/>
            </p:nvSpPr>
            <p:spPr>
              <a:xfrm>
                <a:off x="10201947" y="4484460"/>
                <a:ext cx="31707" cy="66318"/>
              </a:xfrm>
              <a:custGeom>
                <a:avLst/>
                <a:gdLst>
                  <a:gd name="connsiteX0" fmla="*/ 31708 w 31707"/>
                  <a:gd name="connsiteY0" fmla="*/ 15854 h 31707"/>
                  <a:gd name="connsiteX1" fmla="*/ 15854 w 31707"/>
                  <a:gd name="connsiteY1" fmla="*/ 31708 h 31707"/>
                  <a:gd name="connsiteX2" fmla="*/ 0 w 31707"/>
                  <a:gd name="connsiteY2" fmla="*/ 15854 h 31707"/>
                  <a:gd name="connsiteX3" fmla="*/ 15854 w 31707"/>
                  <a:gd name="connsiteY3" fmla="*/ 0 h 31707"/>
                  <a:gd name="connsiteX4" fmla="*/ 31708 w 31707"/>
                  <a:gd name="connsiteY4" fmla="*/ 15854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07" h="31707">
                    <a:moveTo>
                      <a:pt x="31708" y="15854"/>
                    </a:moveTo>
                    <a:cubicBezTo>
                      <a:pt x="31708" y="24610"/>
                      <a:pt x="24610" y="31708"/>
                      <a:pt x="15854" y="31708"/>
                    </a:cubicBezTo>
                    <a:cubicBezTo>
                      <a:pt x="7098" y="31708"/>
                      <a:pt x="0" y="24610"/>
                      <a:pt x="0" y="15854"/>
                    </a:cubicBezTo>
                    <a:cubicBezTo>
                      <a:pt x="0" y="7098"/>
                      <a:pt x="7098" y="0"/>
                      <a:pt x="15854" y="0"/>
                    </a:cubicBezTo>
                    <a:cubicBezTo>
                      <a:pt x="24610" y="0"/>
                      <a:pt x="31708" y="7098"/>
                      <a:pt x="31708" y="15854"/>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826" name="Freeform: Shape 1825">
                <a:extLst>
                  <a:ext uri="{FF2B5EF4-FFF2-40B4-BE49-F238E27FC236}">
                    <a16:creationId xmlns:a16="http://schemas.microsoft.com/office/drawing/2014/main" id="{02C8E545-70A7-FBFE-470D-FC9B53B3BF60}"/>
                  </a:ext>
                </a:extLst>
              </p:cNvPr>
              <p:cNvSpPr/>
              <p:nvPr/>
            </p:nvSpPr>
            <p:spPr>
              <a:xfrm>
                <a:off x="10179299" y="4484460"/>
                <a:ext cx="31707" cy="66318"/>
              </a:xfrm>
              <a:custGeom>
                <a:avLst/>
                <a:gdLst>
                  <a:gd name="connsiteX0" fmla="*/ 31708 w 31707"/>
                  <a:gd name="connsiteY0" fmla="*/ 15854 h 31707"/>
                  <a:gd name="connsiteX1" fmla="*/ 15854 w 31707"/>
                  <a:gd name="connsiteY1" fmla="*/ 31708 h 31707"/>
                  <a:gd name="connsiteX2" fmla="*/ 0 w 31707"/>
                  <a:gd name="connsiteY2" fmla="*/ 15854 h 31707"/>
                  <a:gd name="connsiteX3" fmla="*/ 15854 w 31707"/>
                  <a:gd name="connsiteY3" fmla="*/ 0 h 31707"/>
                  <a:gd name="connsiteX4" fmla="*/ 31708 w 31707"/>
                  <a:gd name="connsiteY4" fmla="*/ 15854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07" h="31707">
                    <a:moveTo>
                      <a:pt x="31708" y="15854"/>
                    </a:moveTo>
                    <a:cubicBezTo>
                      <a:pt x="31708" y="24610"/>
                      <a:pt x="24610" y="31708"/>
                      <a:pt x="15854" y="31708"/>
                    </a:cubicBezTo>
                    <a:cubicBezTo>
                      <a:pt x="7098" y="31708"/>
                      <a:pt x="0" y="24610"/>
                      <a:pt x="0" y="15854"/>
                    </a:cubicBezTo>
                    <a:cubicBezTo>
                      <a:pt x="0" y="7098"/>
                      <a:pt x="7098" y="0"/>
                      <a:pt x="15854" y="0"/>
                    </a:cubicBezTo>
                    <a:cubicBezTo>
                      <a:pt x="24610" y="0"/>
                      <a:pt x="31708" y="7098"/>
                      <a:pt x="31708" y="15854"/>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grpSp>
      <p:sp>
        <p:nvSpPr>
          <p:cNvPr id="1248" name="TextBox 1247">
            <a:extLst>
              <a:ext uri="{FF2B5EF4-FFF2-40B4-BE49-F238E27FC236}">
                <a16:creationId xmlns:a16="http://schemas.microsoft.com/office/drawing/2014/main" id="{29304B25-E050-9C2D-FB04-4A18077408C3}"/>
              </a:ext>
            </a:extLst>
          </p:cNvPr>
          <p:cNvSpPr txBox="1"/>
          <p:nvPr/>
        </p:nvSpPr>
        <p:spPr>
          <a:xfrm>
            <a:off x="4536360" y="3472591"/>
            <a:ext cx="1597309" cy="111183"/>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Cervical cancer: IHC 3+ </a:t>
            </a:r>
            <a:r>
              <a:rPr kumimoji="0" lang="it-IT" sz="667" b="1" i="0" u="none" strike="noStrike" kern="1200" cap="none" spc="0" normalizeH="0" baseline="0" noProof="0">
                <a:ln>
                  <a:noFill/>
                </a:ln>
                <a:solidFill>
                  <a:srgbClr val="3F4444"/>
                </a:solidFill>
                <a:effectLst/>
                <a:uLnTx/>
                <a:uFillTx/>
                <a:latin typeface="Arial"/>
                <a:ea typeface="+mn-ea"/>
                <a:cs typeface="+mn-cs"/>
              </a:rPr>
              <a:t>NR</a:t>
            </a:r>
            <a:r>
              <a:rPr kumimoji="0" lang="it-IT" sz="667" b="0" i="0" u="none" strike="noStrike" kern="1200" cap="none" spc="0" normalizeH="0" baseline="0" noProof="0">
                <a:ln>
                  <a:noFill/>
                </a:ln>
                <a:solidFill>
                  <a:srgbClr val="3F4444"/>
                </a:solidFill>
                <a:effectLst/>
                <a:uLnTx/>
                <a:uFillTx/>
                <a:latin typeface="Arial"/>
                <a:ea typeface="+mn-ea"/>
                <a:cs typeface="+mn-cs"/>
              </a:rPr>
              <a:t> (3.9-NR)</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1249" name="TextBox 1248">
            <a:extLst>
              <a:ext uri="{FF2B5EF4-FFF2-40B4-BE49-F238E27FC236}">
                <a16:creationId xmlns:a16="http://schemas.microsoft.com/office/drawing/2014/main" id="{860B65C0-3C7F-1511-3646-915A918F5D16}"/>
              </a:ext>
            </a:extLst>
          </p:cNvPr>
          <p:cNvSpPr txBox="1"/>
          <p:nvPr/>
        </p:nvSpPr>
        <p:spPr>
          <a:xfrm>
            <a:off x="4536360" y="3592647"/>
            <a:ext cx="1597309" cy="111183"/>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Cervical cancer: IHC 2+ </a:t>
            </a:r>
            <a:r>
              <a:rPr kumimoji="0" lang="it-IT" sz="667" b="1" i="0" u="none" strike="noStrike" kern="1200" cap="none" spc="0" normalizeH="0" baseline="0" noProof="0">
                <a:ln>
                  <a:noFill/>
                </a:ln>
                <a:solidFill>
                  <a:srgbClr val="3F4444"/>
                </a:solidFill>
                <a:effectLst/>
                <a:uLnTx/>
                <a:uFillTx/>
                <a:latin typeface="Arial"/>
                <a:ea typeface="+mn-ea"/>
                <a:cs typeface="+mn-cs"/>
              </a:rPr>
              <a:t>11.5</a:t>
            </a:r>
            <a:r>
              <a:rPr kumimoji="0" lang="it-IT" sz="667" b="0" i="0" u="none" strike="noStrike" kern="1200" cap="none" spc="0" normalizeH="0" baseline="0" noProof="0">
                <a:ln>
                  <a:noFill/>
                </a:ln>
                <a:solidFill>
                  <a:srgbClr val="3F4444"/>
                </a:solidFill>
                <a:effectLst/>
                <a:uLnTx/>
                <a:uFillTx/>
                <a:latin typeface="Arial"/>
                <a:ea typeface="+mn-ea"/>
                <a:cs typeface="+mn-cs"/>
              </a:rPr>
              <a:t> (5.1-NR)</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1250" name="TextBox 1249">
            <a:extLst>
              <a:ext uri="{FF2B5EF4-FFF2-40B4-BE49-F238E27FC236}">
                <a16:creationId xmlns:a16="http://schemas.microsoft.com/office/drawing/2014/main" id="{77592CC7-FC71-60BB-C7D7-D549A785334D}"/>
              </a:ext>
            </a:extLst>
          </p:cNvPr>
          <p:cNvSpPr txBox="1"/>
          <p:nvPr/>
        </p:nvSpPr>
        <p:spPr>
          <a:xfrm>
            <a:off x="4536360" y="3712705"/>
            <a:ext cx="1597309" cy="111183"/>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Cervical cancer: Total </a:t>
            </a:r>
            <a:r>
              <a:rPr kumimoji="0" lang="en-GB" sz="667" b="1" i="0" u="none" strike="noStrike" kern="1200" cap="none" spc="0" normalizeH="0" baseline="0" noProof="0">
                <a:ln>
                  <a:noFill/>
                </a:ln>
                <a:solidFill>
                  <a:srgbClr val="3F4444"/>
                </a:solidFill>
                <a:effectLst/>
                <a:uLnTx/>
                <a:uFillTx/>
                <a:latin typeface="Arial"/>
                <a:ea typeface="+mn-ea"/>
                <a:cs typeface="+mn-cs"/>
              </a:rPr>
              <a:t>13.6</a:t>
            </a:r>
            <a:r>
              <a:rPr kumimoji="0" lang="en-GB" sz="667" b="0" i="0" u="none" strike="noStrike" kern="1200" cap="none" spc="0" normalizeH="0" baseline="0" noProof="0">
                <a:ln>
                  <a:noFill/>
                </a:ln>
                <a:solidFill>
                  <a:srgbClr val="3F4444"/>
                </a:solidFill>
                <a:effectLst/>
                <a:uLnTx/>
                <a:uFillTx/>
                <a:latin typeface="Arial"/>
                <a:ea typeface="+mn-ea"/>
                <a:cs typeface="+mn-cs"/>
              </a:rPr>
              <a:t> (11.1-NR)</a:t>
            </a:r>
          </a:p>
        </p:txBody>
      </p:sp>
      <p:sp>
        <p:nvSpPr>
          <p:cNvPr id="1261" name="TextBox 1260">
            <a:extLst>
              <a:ext uri="{FF2B5EF4-FFF2-40B4-BE49-F238E27FC236}">
                <a16:creationId xmlns:a16="http://schemas.microsoft.com/office/drawing/2014/main" id="{7ABFECD7-F321-C71E-352A-634B48183593}"/>
              </a:ext>
            </a:extLst>
          </p:cNvPr>
          <p:cNvSpPr txBox="1"/>
          <p:nvPr/>
        </p:nvSpPr>
        <p:spPr>
          <a:xfrm rot="16200000">
            <a:off x="1744" y="3845446"/>
            <a:ext cx="1358768" cy="459945"/>
          </a:xfrm>
          <a:prstGeom prst="round2SameRect">
            <a:avLst/>
          </a:prstGeom>
          <a:solidFill>
            <a:srgbClr val="004332"/>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Cervical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cancer</a:t>
            </a:r>
            <a:r>
              <a:rPr kumimoji="0" lang="en-US" sz="1333" b="1" i="0" u="none" strike="noStrike" kern="1200" cap="none" spc="0" normalizeH="0" baseline="30000" noProof="0">
                <a:ln>
                  <a:noFill/>
                </a:ln>
                <a:solidFill>
                  <a:srgbClr val="FFFFFF"/>
                </a:solidFill>
                <a:effectLst/>
                <a:uLnTx/>
                <a:uFillTx/>
                <a:latin typeface="Arial"/>
                <a:ea typeface="+mn-ea"/>
                <a:cs typeface="+mn-cs"/>
              </a:rPr>
              <a:t>2</a:t>
            </a:r>
          </a:p>
        </p:txBody>
      </p:sp>
      <p:sp>
        <p:nvSpPr>
          <p:cNvPr id="1216" name="TextBox 1215">
            <a:extLst>
              <a:ext uri="{FF2B5EF4-FFF2-40B4-BE49-F238E27FC236}">
                <a16:creationId xmlns:a16="http://schemas.microsoft.com/office/drawing/2014/main" id="{3503CCE8-F520-491E-86BB-9CFBE76DBDF1}"/>
              </a:ext>
            </a:extLst>
          </p:cNvPr>
          <p:cNvSpPr txBox="1"/>
          <p:nvPr/>
        </p:nvSpPr>
        <p:spPr>
          <a:xfrm>
            <a:off x="1655053" y="5254006"/>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20</a:t>
            </a:r>
          </a:p>
        </p:txBody>
      </p:sp>
      <p:sp>
        <p:nvSpPr>
          <p:cNvPr id="1217" name="TextBox 1216">
            <a:extLst>
              <a:ext uri="{FF2B5EF4-FFF2-40B4-BE49-F238E27FC236}">
                <a16:creationId xmlns:a16="http://schemas.microsoft.com/office/drawing/2014/main" id="{6A5EEBAB-0E45-064A-E392-A1952DFAE0EB}"/>
              </a:ext>
            </a:extLst>
          </p:cNvPr>
          <p:cNvSpPr txBox="1"/>
          <p:nvPr/>
        </p:nvSpPr>
        <p:spPr>
          <a:xfrm>
            <a:off x="2028957" y="5254006"/>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18</a:t>
            </a:r>
          </a:p>
        </p:txBody>
      </p:sp>
      <p:sp>
        <p:nvSpPr>
          <p:cNvPr id="1218" name="TextBox 1217">
            <a:extLst>
              <a:ext uri="{FF2B5EF4-FFF2-40B4-BE49-F238E27FC236}">
                <a16:creationId xmlns:a16="http://schemas.microsoft.com/office/drawing/2014/main" id="{616671EC-6FA1-5F6B-C6C8-0CCF79762419}"/>
              </a:ext>
            </a:extLst>
          </p:cNvPr>
          <p:cNvSpPr txBox="1"/>
          <p:nvPr/>
        </p:nvSpPr>
        <p:spPr>
          <a:xfrm>
            <a:off x="2402861" y="5254006"/>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15</a:t>
            </a:r>
          </a:p>
        </p:txBody>
      </p:sp>
      <p:sp>
        <p:nvSpPr>
          <p:cNvPr id="1219" name="TextBox 1218">
            <a:extLst>
              <a:ext uri="{FF2B5EF4-FFF2-40B4-BE49-F238E27FC236}">
                <a16:creationId xmlns:a16="http://schemas.microsoft.com/office/drawing/2014/main" id="{739D9F6C-6DFE-A00D-700D-D64DCE77DD52}"/>
              </a:ext>
            </a:extLst>
          </p:cNvPr>
          <p:cNvSpPr txBox="1"/>
          <p:nvPr/>
        </p:nvSpPr>
        <p:spPr>
          <a:xfrm>
            <a:off x="2776765" y="5254006"/>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14</a:t>
            </a:r>
          </a:p>
        </p:txBody>
      </p:sp>
      <p:sp>
        <p:nvSpPr>
          <p:cNvPr id="1220" name="TextBox 1219">
            <a:extLst>
              <a:ext uri="{FF2B5EF4-FFF2-40B4-BE49-F238E27FC236}">
                <a16:creationId xmlns:a16="http://schemas.microsoft.com/office/drawing/2014/main" id="{BA4F3DF6-57EC-BE41-9C77-251365F924CD}"/>
              </a:ext>
            </a:extLst>
          </p:cNvPr>
          <p:cNvSpPr txBox="1"/>
          <p:nvPr/>
        </p:nvSpPr>
        <p:spPr>
          <a:xfrm>
            <a:off x="3150669" y="5254006"/>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a:t>
            </a:r>
          </a:p>
        </p:txBody>
      </p:sp>
      <p:sp>
        <p:nvSpPr>
          <p:cNvPr id="1215" name="TextBox 1214">
            <a:extLst>
              <a:ext uri="{FF2B5EF4-FFF2-40B4-BE49-F238E27FC236}">
                <a16:creationId xmlns:a16="http://schemas.microsoft.com/office/drawing/2014/main" id="{4DF5BA5E-A8E7-9E17-FC65-B2721BA3E9DE}"/>
              </a:ext>
            </a:extLst>
          </p:cNvPr>
          <p:cNvSpPr txBox="1"/>
          <p:nvPr/>
        </p:nvSpPr>
        <p:spPr>
          <a:xfrm>
            <a:off x="458391" y="5254006"/>
            <a:ext cx="1210220" cy="13739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Cervical cancer: IHC 2+</a:t>
            </a:r>
          </a:p>
        </p:txBody>
      </p:sp>
      <p:sp>
        <p:nvSpPr>
          <p:cNvPr id="1224" name="TextBox 1223">
            <a:extLst>
              <a:ext uri="{FF2B5EF4-FFF2-40B4-BE49-F238E27FC236}">
                <a16:creationId xmlns:a16="http://schemas.microsoft.com/office/drawing/2014/main" id="{B708E5DE-3127-55F3-DA01-847E3C4575F2}"/>
              </a:ext>
            </a:extLst>
          </p:cNvPr>
          <p:cNvSpPr txBox="1"/>
          <p:nvPr/>
        </p:nvSpPr>
        <p:spPr>
          <a:xfrm>
            <a:off x="1655053"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40</a:t>
            </a:r>
          </a:p>
        </p:txBody>
      </p:sp>
      <p:sp>
        <p:nvSpPr>
          <p:cNvPr id="1225" name="TextBox 1224">
            <a:extLst>
              <a:ext uri="{FF2B5EF4-FFF2-40B4-BE49-F238E27FC236}">
                <a16:creationId xmlns:a16="http://schemas.microsoft.com/office/drawing/2014/main" id="{F9E8A0E2-DCF7-E88B-C6AC-F72AC0EF657C}"/>
              </a:ext>
            </a:extLst>
          </p:cNvPr>
          <p:cNvSpPr txBox="1"/>
          <p:nvPr/>
        </p:nvSpPr>
        <p:spPr>
          <a:xfrm>
            <a:off x="2028329"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37</a:t>
            </a:r>
          </a:p>
        </p:txBody>
      </p:sp>
      <p:sp>
        <p:nvSpPr>
          <p:cNvPr id="1226" name="TextBox 1225">
            <a:extLst>
              <a:ext uri="{FF2B5EF4-FFF2-40B4-BE49-F238E27FC236}">
                <a16:creationId xmlns:a16="http://schemas.microsoft.com/office/drawing/2014/main" id="{F08B7BFE-9653-9905-6F1B-5D34F1BA9534}"/>
              </a:ext>
            </a:extLst>
          </p:cNvPr>
          <p:cNvSpPr txBox="1"/>
          <p:nvPr/>
        </p:nvSpPr>
        <p:spPr>
          <a:xfrm>
            <a:off x="2401605"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32</a:t>
            </a:r>
          </a:p>
        </p:txBody>
      </p:sp>
      <p:sp>
        <p:nvSpPr>
          <p:cNvPr id="1227" name="TextBox 1226">
            <a:extLst>
              <a:ext uri="{FF2B5EF4-FFF2-40B4-BE49-F238E27FC236}">
                <a16:creationId xmlns:a16="http://schemas.microsoft.com/office/drawing/2014/main" id="{F55756ED-26A7-9610-9F8F-444697FF00F1}"/>
              </a:ext>
            </a:extLst>
          </p:cNvPr>
          <p:cNvSpPr txBox="1"/>
          <p:nvPr/>
        </p:nvSpPr>
        <p:spPr>
          <a:xfrm>
            <a:off x="2774881"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29</a:t>
            </a:r>
          </a:p>
        </p:txBody>
      </p:sp>
      <p:sp>
        <p:nvSpPr>
          <p:cNvPr id="1228" name="TextBox 1227">
            <a:extLst>
              <a:ext uri="{FF2B5EF4-FFF2-40B4-BE49-F238E27FC236}">
                <a16:creationId xmlns:a16="http://schemas.microsoft.com/office/drawing/2014/main" id="{C77ACA98-795C-FD30-FA52-F441C6B23BA8}"/>
              </a:ext>
            </a:extLst>
          </p:cNvPr>
          <p:cNvSpPr txBox="1"/>
          <p:nvPr/>
        </p:nvSpPr>
        <p:spPr>
          <a:xfrm>
            <a:off x="3148157"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21</a:t>
            </a:r>
          </a:p>
        </p:txBody>
      </p:sp>
      <p:sp>
        <p:nvSpPr>
          <p:cNvPr id="1229" name="TextBox 1228">
            <a:extLst>
              <a:ext uri="{FF2B5EF4-FFF2-40B4-BE49-F238E27FC236}">
                <a16:creationId xmlns:a16="http://schemas.microsoft.com/office/drawing/2014/main" id="{FE4AFA33-1D3D-6F51-EB1D-26030DD2DC35}"/>
              </a:ext>
            </a:extLst>
          </p:cNvPr>
          <p:cNvSpPr txBox="1"/>
          <p:nvPr/>
        </p:nvSpPr>
        <p:spPr>
          <a:xfrm>
            <a:off x="3521433"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1230" name="TextBox 1229">
            <a:extLst>
              <a:ext uri="{FF2B5EF4-FFF2-40B4-BE49-F238E27FC236}">
                <a16:creationId xmlns:a16="http://schemas.microsoft.com/office/drawing/2014/main" id="{E449BD47-ADDF-D7DC-021B-55A22B8D8278}"/>
              </a:ext>
            </a:extLst>
          </p:cNvPr>
          <p:cNvSpPr txBox="1"/>
          <p:nvPr/>
        </p:nvSpPr>
        <p:spPr>
          <a:xfrm>
            <a:off x="4641261"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1231" name="TextBox 1230">
            <a:extLst>
              <a:ext uri="{FF2B5EF4-FFF2-40B4-BE49-F238E27FC236}">
                <a16:creationId xmlns:a16="http://schemas.microsoft.com/office/drawing/2014/main" id="{A19C90B8-3E20-5EB5-8C45-656CD00CFF7A}"/>
              </a:ext>
            </a:extLst>
          </p:cNvPr>
          <p:cNvSpPr txBox="1"/>
          <p:nvPr/>
        </p:nvSpPr>
        <p:spPr>
          <a:xfrm>
            <a:off x="5014537"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a:t>
            </a:r>
          </a:p>
        </p:txBody>
      </p:sp>
      <p:sp>
        <p:nvSpPr>
          <p:cNvPr id="1232" name="TextBox 1231">
            <a:extLst>
              <a:ext uri="{FF2B5EF4-FFF2-40B4-BE49-F238E27FC236}">
                <a16:creationId xmlns:a16="http://schemas.microsoft.com/office/drawing/2014/main" id="{27C42B85-4C1B-915E-3000-B0C2783F7EE6}"/>
              </a:ext>
            </a:extLst>
          </p:cNvPr>
          <p:cNvSpPr txBox="1"/>
          <p:nvPr/>
        </p:nvSpPr>
        <p:spPr>
          <a:xfrm>
            <a:off x="5387813"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1233" name="TextBox 1232">
            <a:extLst>
              <a:ext uri="{FF2B5EF4-FFF2-40B4-BE49-F238E27FC236}">
                <a16:creationId xmlns:a16="http://schemas.microsoft.com/office/drawing/2014/main" id="{C207329D-E7BF-580E-8491-FD6A8B50F6E9}"/>
              </a:ext>
            </a:extLst>
          </p:cNvPr>
          <p:cNvSpPr txBox="1"/>
          <p:nvPr/>
        </p:nvSpPr>
        <p:spPr>
          <a:xfrm>
            <a:off x="5761092"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1223" name="TextBox 1222">
            <a:extLst>
              <a:ext uri="{FF2B5EF4-FFF2-40B4-BE49-F238E27FC236}">
                <a16:creationId xmlns:a16="http://schemas.microsoft.com/office/drawing/2014/main" id="{B9B01B64-266A-7807-8792-010B837D9172}"/>
              </a:ext>
            </a:extLst>
          </p:cNvPr>
          <p:cNvSpPr txBox="1"/>
          <p:nvPr/>
        </p:nvSpPr>
        <p:spPr>
          <a:xfrm>
            <a:off x="458391" y="5386523"/>
            <a:ext cx="1210220" cy="13739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Cervical cancer: Total</a:t>
            </a:r>
          </a:p>
        </p:txBody>
      </p:sp>
      <p:sp>
        <p:nvSpPr>
          <p:cNvPr id="1235" name="TextBox 1234">
            <a:extLst>
              <a:ext uri="{FF2B5EF4-FFF2-40B4-BE49-F238E27FC236}">
                <a16:creationId xmlns:a16="http://schemas.microsoft.com/office/drawing/2014/main" id="{F5BFDEF8-BFE5-0181-53D8-D87047D0E643}"/>
              </a:ext>
            </a:extLst>
          </p:cNvPr>
          <p:cNvSpPr txBox="1"/>
          <p:nvPr/>
        </p:nvSpPr>
        <p:spPr>
          <a:xfrm>
            <a:off x="458391" y="5121489"/>
            <a:ext cx="1210220" cy="13739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Cervical cancer: IHC 3+</a:t>
            </a:r>
          </a:p>
        </p:txBody>
      </p:sp>
      <p:sp>
        <p:nvSpPr>
          <p:cNvPr id="1237" name="TextBox 1236">
            <a:extLst>
              <a:ext uri="{FF2B5EF4-FFF2-40B4-BE49-F238E27FC236}">
                <a16:creationId xmlns:a16="http://schemas.microsoft.com/office/drawing/2014/main" id="{BF842981-7B37-8C31-8877-4AACD3DC911A}"/>
              </a:ext>
            </a:extLst>
          </p:cNvPr>
          <p:cNvSpPr txBox="1"/>
          <p:nvPr/>
        </p:nvSpPr>
        <p:spPr>
          <a:xfrm>
            <a:off x="1655053"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a:t>
            </a:r>
          </a:p>
        </p:txBody>
      </p:sp>
      <p:sp>
        <p:nvSpPr>
          <p:cNvPr id="1238" name="TextBox 1237">
            <a:extLst>
              <a:ext uri="{FF2B5EF4-FFF2-40B4-BE49-F238E27FC236}">
                <a16:creationId xmlns:a16="http://schemas.microsoft.com/office/drawing/2014/main" id="{3B5DEF61-91A4-B42A-153B-35891DF78C2E}"/>
              </a:ext>
            </a:extLst>
          </p:cNvPr>
          <p:cNvSpPr txBox="1"/>
          <p:nvPr/>
        </p:nvSpPr>
        <p:spPr>
          <a:xfrm>
            <a:off x="2028329"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a:t>
            </a:r>
          </a:p>
        </p:txBody>
      </p:sp>
      <p:sp>
        <p:nvSpPr>
          <p:cNvPr id="1239" name="TextBox 1238">
            <a:extLst>
              <a:ext uri="{FF2B5EF4-FFF2-40B4-BE49-F238E27FC236}">
                <a16:creationId xmlns:a16="http://schemas.microsoft.com/office/drawing/2014/main" id="{811CF48D-3069-619D-E6A5-03DF19A724AA}"/>
              </a:ext>
            </a:extLst>
          </p:cNvPr>
          <p:cNvSpPr txBox="1"/>
          <p:nvPr/>
        </p:nvSpPr>
        <p:spPr>
          <a:xfrm>
            <a:off x="2401605"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a:t>
            </a:r>
          </a:p>
        </p:txBody>
      </p:sp>
      <p:sp>
        <p:nvSpPr>
          <p:cNvPr id="1240" name="TextBox 1239">
            <a:extLst>
              <a:ext uri="{FF2B5EF4-FFF2-40B4-BE49-F238E27FC236}">
                <a16:creationId xmlns:a16="http://schemas.microsoft.com/office/drawing/2014/main" id="{EA47240C-297C-1486-1808-35AFA0131CA2}"/>
              </a:ext>
            </a:extLst>
          </p:cNvPr>
          <p:cNvSpPr txBox="1"/>
          <p:nvPr/>
        </p:nvSpPr>
        <p:spPr>
          <a:xfrm>
            <a:off x="2774881"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a:t>
            </a:r>
          </a:p>
        </p:txBody>
      </p:sp>
      <p:sp>
        <p:nvSpPr>
          <p:cNvPr id="1241" name="TextBox 1240">
            <a:extLst>
              <a:ext uri="{FF2B5EF4-FFF2-40B4-BE49-F238E27FC236}">
                <a16:creationId xmlns:a16="http://schemas.microsoft.com/office/drawing/2014/main" id="{E20B17E5-C10A-1C01-C883-DB0873AB24FB}"/>
              </a:ext>
            </a:extLst>
          </p:cNvPr>
          <p:cNvSpPr txBox="1"/>
          <p:nvPr/>
        </p:nvSpPr>
        <p:spPr>
          <a:xfrm>
            <a:off x="3148157"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1242" name="TextBox 1241">
            <a:extLst>
              <a:ext uri="{FF2B5EF4-FFF2-40B4-BE49-F238E27FC236}">
                <a16:creationId xmlns:a16="http://schemas.microsoft.com/office/drawing/2014/main" id="{05EA2D6A-6276-4F99-F7C0-B12926B7F9FC}"/>
              </a:ext>
            </a:extLst>
          </p:cNvPr>
          <p:cNvSpPr txBox="1"/>
          <p:nvPr/>
        </p:nvSpPr>
        <p:spPr>
          <a:xfrm>
            <a:off x="3521433"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1243" name="TextBox 1242">
            <a:extLst>
              <a:ext uri="{FF2B5EF4-FFF2-40B4-BE49-F238E27FC236}">
                <a16:creationId xmlns:a16="http://schemas.microsoft.com/office/drawing/2014/main" id="{5361B854-B3F5-1A1C-0702-63A9CAA623F6}"/>
              </a:ext>
            </a:extLst>
          </p:cNvPr>
          <p:cNvSpPr txBox="1"/>
          <p:nvPr/>
        </p:nvSpPr>
        <p:spPr>
          <a:xfrm>
            <a:off x="3894709"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1244" name="TextBox 1243">
            <a:extLst>
              <a:ext uri="{FF2B5EF4-FFF2-40B4-BE49-F238E27FC236}">
                <a16:creationId xmlns:a16="http://schemas.microsoft.com/office/drawing/2014/main" id="{FC3216F1-3194-8B04-74C9-A1D613AFDFB3}"/>
              </a:ext>
            </a:extLst>
          </p:cNvPr>
          <p:cNvSpPr txBox="1"/>
          <p:nvPr/>
        </p:nvSpPr>
        <p:spPr>
          <a:xfrm>
            <a:off x="4267985"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1245" name="TextBox 1244">
            <a:extLst>
              <a:ext uri="{FF2B5EF4-FFF2-40B4-BE49-F238E27FC236}">
                <a16:creationId xmlns:a16="http://schemas.microsoft.com/office/drawing/2014/main" id="{E03F8F64-4019-5914-4DDA-F61BCE53115D}"/>
              </a:ext>
            </a:extLst>
          </p:cNvPr>
          <p:cNvSpPr txBox="1"/>
          <p:nvPr/>
        </p:nvSpPr>
        <p:spPr>
          <a:xfrm>
            <a:off x="5014537"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1246" name="TextBox 1245">
            <a:extLst>
              <a:ext uri="{FF2B5EF4-FFF2-40B4-BE49-F238E27FC236}">
                <a16:creationId xmlns:a16="http://schemas.microsoft.com/office/drawing/2014/main" id="{9DE463D5-D85E-2413-CE65-BB25CCF830BA}"/>
              </a:ext>
            </a:extLst>
          </p:cNvPr>
          <p:cNvSpPr txBox="1"/>
          <p:nvPr/>
        </p:nvSpPr>
        <p:spPr>
          <a:xfrm>
            <a:off x="5761092"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1726" name="TextBox 1725">
            <a:extLst>
              <a:ext uri="{FF2B5EF4-FFF2-40B4-BE49-F238E27FC236}">
                <a16:creationId xmlns:a16="http://schemas.microsoft.com/office/drawing/2014/main" id="{893AF1D5-CBB2-5460-AC3B-66ED6FFCCFEB}"/>
              </a:ext>
            </a:extLst>
          </p:cNvPr>
          <p:cNvSpPr txBox="1"/>
          <p:nvPr/>
        </p:nvSpPr>
        <p:spPr>
          <a:xfrm>
            <a:off x="5387813"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1727" name="TextBox 1726">
            <a:extLst>
              <a:ext uri="{FF2B5EF4-FFF2-40B4-BE49-F238E27FC236}">
                <a16:creationId xmlns:a16="http://schemas.microsoft.com/office/drawing/2014/main" id="{0636AE64-D11A-65AA-9208-2BF2311B705D}"/>
              </a:ext>
            </a:extLst>
          </p:cNvPr>
          <p:cNvSpPr txBox="1"/>
          <p:nvPr/>
        </p:nvSpPr>
        <p:spPr>
          <a:xfrm>
            <a:off x="4641261" y="5121489"/>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a:t>
            </a:r>
          </a:p>
        </p:txBody>
      </p:sp>
      <p:sp>
        <p:nvSpPr>
          <p:cNvPr id="1728" name="TextBox 1727">
            <a:extLst>
              <a:ext uri="{FF2B5EF4-FFF2-40B4-BE49-F238E27FC236}">
                <a16:creationId xmlns:a16="http://schemas.microsoft.com/office/drawing/2014/main" id="{A60D5364-016F-CAA0-B433-73E8F0200117}"/>
              </a:ext>
            </a:extLst>
          </p:cNvPr>
          <p:cNvSpPr txBox="1"/>
          <p:nvPr/>
        </p:nvSpPr>
        <p:spPr>
          <a:xfrm>
            <a:off x="3524573" y="5249127"/>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1729" name="TextBox 1728">
            <a:extLst>
              <a:ext uri="{FF2B5EF4-FFF2-40B4-BE49-F238E27FC236}">
                <a16:creationId xmlns:a16="http://schemas.microsoft.com/office/drawing/2014/main" id="{04E1537C-5640-D2D4-CB32-9712756589BB}"/>
              </a:ext>
            </a:extLst>
          </p:cNvPr>
          <p:cNvSpPr txBox="1"/>
          <p:nvPr/>
        </p:nvSpPr>
        <p:spPr>
          <a:xfrm>
            <a:off x="3898477" y="5249127"/>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1730" name="TextBox 1729">
            <a:extLst>
              <a:ext uri="{FF2B5EF4-FFF2-40B4-BE49-F238E27FC236}">
                <a16:creationId xmlns:a16="http://schemas.microsoft.com/office/drawing/2014/main" id="{19E1C61A-CF77-0BC7-CD07-24AFDCF061DC}"/>
              </a:ext>
            </a:extLst>
          </p:cNvPr>
          <p:cNvSpPr txBox="1"/>
          <p:nvPr/>
        </p:nvSpPr>
        <p:spPr>
          <a:xfrm>
            <a:off x="4272383" y="5249127"/>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1731" name="TextBox 1730">
            <a:extLst>
              <a:ext uri="{FF2B5EF4-FFF2-40B4-BE49-F238E27FC236}">
                <a16:creationId xmlns:a16="http://schemas.microsoft.com/office/drawing/2014/main" id="{5C93E4D6-5E45-D8FA-10F0-E6A779A9FED1}"/>
              </a:ext>
            </a:extLst>
          </p:cNvPr>
          <p:cNvSpPr txBox="1"/>
          <p:nvPr/>
        </p:nvSpPr>
        <p:spPr>
          <a:xfrm>
            <a:off x="4267985"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a:t>
            </a:r>
          </a:p>
        </p:txBody>
      </p:sp>
      <p:sp>
        <p:nvSpPr>
          <p:cNvPr id="1732" name="TextBox 1731">
            <a:extLst>
              <a:ext uri="{FF2B5EF4-FFF2-40B4-BE49-F238E27FC236}">
                <a16:creationId xmlns:a16="http://schemas.microsoft.com/office/drawing/2014/main" id="{FEBCF5B7-DBDE-6A26-E568-B1850D66B1F2}"/>
              </a:ext>
            </a:extLst>
          </p:cNvPr>
          <p:cNvSpPr txBox="1"/>
          <p:nvPr/>
        </p:nvSpPr>
        <p:spPr>
          <a:xfrm>
            <a:off x="3894709" y="5385343"/>
            <a:ext cx="244920" cy="137396"/>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9</a:t>
            </a:r>
          </a:p>
        </p:txBody>
      </p:sp>
      <p:cxnSp>
        <p:nvCxnSpPr>
          <p:cNvPr id="1196" name="Straight Connector 1195">
            <a:extLst>
              <a:ext uri="{FF2B5EF4-FFF2-40B4-BE49-F238E27FC236}">
                <a16:creationId xmlns:a16="http://schemas.microsoft.com/office/drawing/2014/main" id="{970364C1-2D0E-FA7D-AC5C-9322A767F308}"/>
              </a:ext>
            </a:extLst>
          </p:cNvPr>
          <p:cNvCxnSpPr>
            <a:cxnSpLocks/>
          </p:cNvCxnSpPr>
          <p:nvPr/>
        </p:nvCxnSpPr>
        <p:spPr>
          <a:xfrm>
            <a:off x="2150972"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7" name="Straight Connector 1196">
            <a:extLst>
              <a:ext uri="{FF2B5EF4-FFF2-40B4-BE49-F238E27FC236}">
                <a16:creationId xmlns:a16="http://schemas.microsoft.com/office/drawing/2014/main" id="{949BB8C3-F4A2-0D64-5662-51076BBEC31D}"/>
              </a:ext>
            </a:extLst>
          </p:cNvPr>
          <p:cNvCxnSpPr>
            <a:cxnSpLocks/>
          </p:cNvCxnSpPr>
          <p:nvPr/>
        </p:nvCxnSpPr>
        <p:spPr>
          <a:xfrm>
            <a:off x="5883557"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8" name="Straight Connector 1197">
            <a:extLst>
              <a:ext uri="{FF2B5EF4-FFF2-40B4-BE49-F238E27FC236}">
                <a16:creationId xmlns:a16="http://schemas.microsoft.com/office/drawing/2014/main" id="{FD6563D7-C7C1-5D91-1E55-68E16AA684E6}"/>
              </a:ext>
            </a:extLst>
          </p:cNvPr>
          <p:cNvCxnSpPr>
            <a:cxnSpLocks/>
          </p:cNvCxnSpPr>
          <p:nvPr/>
        </p:nvCxnSpPr>
        <p:spPr>
          <a:xfrm>
            <a:off x="5510300"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9" name="Straight Connector 1198">
            <a:extLst>
              <a:ext uri="{FF2B5EF4-FFF2-40B4-BE49-F238E27FC236}">
                <a16:creationId xmlns:a16="http://schemas.microsoft.com/office/drawing/2014/main" id="{87D10EE1-1052-B84E-ABE8-8F2F582F9289}"/>
              </a:ext>
            </a:extLst>
          </p:cNvPr>
          <p:cNvCxnSpPr>
            <a:cxnSpLocks/>
          </p:cNvCxnSpPr>
          <p:nvPr/>
        </p:nvCxnSpPr>
        <p:spPr>
          <a:xfrm>
            <a:off x="5137041"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0" name="Straight Connector 1199">
            <a:extLst>
              <a:ext uri="{FF2B5EF4-FFF2-40B4-BE49-F238E27FC236}">
                <a16:creationId xmlns:a16="http://schemas.microsoft.com/office/drawing/2014/main" id="{86E688F7-BC4C-8CCA-6151-F3DE4735685F}"/>
              </a:ext>
            </a:extLst>
          </p:cNvPr>
          <p:cNvCxnSpPr>
            <a:cxnSpLocks/>
          </p:cNvCxnSpPr>
          <p:nvPr/>
        </p:nvCxnSpPr>
        <p:spPr>
          <a:xfrm>
            <a:off x="4763783"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1" name="Straight Connector 1200">
            <a:extLst>
              <a:ext uri="{FF2B5EF4-FFF2-40B4-BE49-F238E27FC236}">
                <a16:creationId xmlns:a16="http://schemas.microsoft.com/office/drawing/2014/main" id="{8C8E91E9-C4A8-91F2-47F5-1F5D5F2595C8}"/>
              </a:ext>
            </a:extLst>
          </p:cNvPr>
          <p:cNvCxnSpPr>
            <a:cxnSpLocks/>
          </p:cNvCxnSpPr>
          <p:nvPr/>
        </p:nvCxnSpPr>
        <p:spPr>
          <a:xfrm>
            <a:off x="4017265"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2" name="Straight Connector 1201">
            <a:extLst>
              <a:ext uri="{FF2B5EF4-FFF2-40B4-BE49-F238E27FC236}">
                <a16:creationId xmlns:a16="http://schemas.microsoft.com/office/drawing/2014/main" id="{5F9EEFCA-253A-C346-09F5-D9A6E3CBA94D}"/>
              </a:ext>
            </a:extLst>
          </p:cNvPr>
          <p:cNvCxnSpPr>
            <a:cxnSpLocks/>
          </p:cNvCxnSpPr>
          <p:nvPr/>
        </p:nvCxnSpPr>
        <p:spPr>
          <a:xfrm>
            <a:off x="3644007"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3" name="Straight Connector 1202">
            <a:extLst>
              <a:ext uri="{FF2B5EF4-FFF2-40B4-BE49-F238E27FC236}">
                <a16:creationId xmlns:a16="http://schemas.microsoft.com/office/drawing/2014/main" id="{D781882A-D846-9608-2227-3D36279D18B6}"/>
              </a:ext>
            </a:extLst>
          </p:cNvPr>
          <p:cNvCxnSpPr>
            <a:cxnSpLocks/>
          </p:cNvCxnSpPr>
          <p:nvPr/>
        </p:nvCxnSpPr>
        <p:spPr>
          <a:xfrm>
            <a:off x="3270748"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4" name="Straight Connector 1203">
            <a:extLst>
              <a:ext uri="{FF2B5EF4-FFF2-40B4-BE49-F238E27FC236}">
                <a16:creationId xmlns:a16="http://schemas.microsoft.com/office/drawing/2014/main" id="{AFF9337D-9B7B-9ED0-77F5-F47DFB0FBB69}"/>
              </a:ext>
            </a:extLst>
          </p:cNvPr>
          <p:cNvCxnSpPr>
            <a:cxnSpLocks/>
          </p:cNvCxnSpPr>
          <p:nvPr/>
        </p:nvCxnSpPr>
        <p:spPr>
          <a:xfrm>
            <a:off x="2524231"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12" name="Freeform: Shape 1211">
            <a:extLst>
              <a:ext uri="{FF2B5EF4-FFF2-40B4-BE49-F238E27FC236}">
                <a16:creationId xmlns:a16="http://schemas.microsoft.com/office/drawing/2014/main" id="{8DDBDBFB-86F8-AB59-71EC-841691C14F9E}"/>
              </a:ext>
            </a:extLst>
          </p:cNvPr>
          <p:cNvSpPr/>
          <p:nvPr/>
        </p:nvSpPr>
        <p:spPr>
          <a:xfrm>
            <a:off x="1705531" y="3558074"/>
            <a:ext cx="4178027" cy="1060837"/>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nvGrpSpPr>
          <p:cNvPr id="1665" name="Group 1664">
            <a:extLst>
              <a:ext uri="{FF2B5EF4-FFF2-40B4-BE49-F238E27FC236}">
                <a16:creationId xmlns:a16="http://schemas.microsoft.com/office/drawing/2014/main" id="{FC2A3FE3-FAC0-94F5-99A6-C4EC2D2E666D}"/>
              </a:ext>
            </a:extLst>
          </p:cNvPr>
          <p:cNvGrpSpPr/>
          <p:nvPr/>
        </p:nvGrpSpPr>
        <p:grpSpPr>
          <a:xfrm>
            <a:off x="1873354" y="3591556"/>
            <a:ext cx="3769823" cy="589344"/>
            <a:chOff x="1744149" y="3533474"/>
            <a:chExt cx="2627865" cy="797669"/>
          </a:xfrm>
        </p:grpSpPr>
        <p:sp>
          <p:nvSpPr>
            <p:cNvPr id="1675" name="Freeform: Shape 1674">
              <a:extLst>
                <a:ext uri="{FF2B5EF4-FFF2-40B4-BE49-F238E27FC236}">
                  <a16:creationId xmlns:a16="http://schemas.microsoft.com/office/drawing/2014/main" id="{3D0976CD-217B-BD67-A408-AC2670192514}"/>
                </a:ext>
              </a:extLst>
            </p:cNvPr>
            <p:cNvSpPr/>
            <p:nvPr/>
          </p:nvSpPr>
          <p:spPr>
            <a:xfrm>
              <a:off x="1744149" y="3533474"/>
              <a:ext cx="2612733" cy="760973"/>
            </a:xfrm>
            <a:custGeom>
              <a:avLst/>
              <a:gdLst>
                <a:gd name="connsiteX0" fmla="*/ 2612734 w 2612733"/>
                <a:gd name="connsiteY0" fmla="*/ 760973 h 760973"/>
                <a:gd name="connsiteX1" fmla="*/ 1638342 w 2612733"/>
                <a:gd name="connsiteY1" fmla="*/ 760973 h 760973"/>
                <a:gd name="connsiteX2" fmla="*/ 1638342 w 2612733"/>
                <a:gd name="connsiteY2" fmla="*/ 660966 h 760973"/>
                <a:gd name="connsiteX3" fmla="*/ 1101596 w 2612733"/>
                <a:gd name="connsiteY3" fmla="*/ 660966 h 760973"/>
                <a:gd name="connsiteX4" fmla="*/ 1101596 w 2612733"/>
                <a:gd name="connsiteY4" fmla="*/ 619675 h 760973"/>
                <a:gd name="connsiteX5" fmla="*/ 1049711 w 2612733"/>
                <a:gd name="connsiteY5" fmla="*/ 619675 h 760973"/>
                <a:gd name="connsiteX6" fmla="*/ 1049711 w 2612733"/>
                <a:gd name="connsiteY6" fmla="*/ 578383 h 760973"/>
                <a:gd name="connsiteX7" fmla="*/ 1029606 w 2612733"/>
                <a:gd name="connsiteY7" fmla="*/ 578383 h 760973"/>
                <a:gd name="connsiteX8" fmla="*/ 1029606 w 2612733"/>
                <a:gd name="connsiteY8" fmla="*/ 537092 h 760973"/>
                <a:gd name="connsiteX9" fmla="*/ 925880 w 2612733"/>
                <a:gd name="connsiteY9" fmla="*/ 537092 h 760973"/>
                <a:gd name="connsiteX10" fmla="*/ 925880 w 2612733"/>
                <a:gd name="connsiteY10" fmla="*/ 458314 h 760973"/>
                <a:gd name="connsiteX11" fmla="*/ 886837 w 2612733"/>
                <a:gd name="connsiteY11" fmla="*/ 458314 h 760973"/>
                <a:gd name="connsiteX12" fmla="*/ 886837 w 2612733"/>
                <a:gd name="connsiteY12" fmla="*/ 420654 h 760973"/>
                <a:gd name="connsiteX13" fmla="*/ 854842 w 2612733"/>
                <a:gd name="connsiteY13" fmla="*/ 420654 h 760973"/>
                <a:gd name="connsiteX14" fmla="*/ 854842 w 2612733"/>
                <a:gd name="connsiteY14" fmla="*/ 384810 h 760973"/>
                <a:gd name="connsiteX15" fmla="*/ 705155 w 2612733"/>
                <a:gd name="connsiteY15" fmla="*/ 384810 h 760973"/>
                <a:gd name="connsiteX16" fmla="*/ 705155 w 2612733"/>
                <a:gd name="connsiteY16" fmla="*/ 349615 h 760973"/>
                <a:gd name="connsiteX17" fmla="*/ 624820 w 2612733"/>
                <a:gd name="connsiteY17" fmla="*/ 349615 h 760973"/>
                <a:gd name="connsiteX18" fmla="*/ 624820 w 2612733"/>
                <a:gd name="connsiteY18" fmla="*/ 318139 h 760973"/>
                <a:gd name="connsiteX19" fmla="*/ 584047 w 2612733"/>
                <a:gd name="connsiteY19" fmla="*/ 318139 h 760973"/>
                <a:gd name="connsiteX20" fmla="*/ 584047 w 2612733"/>
                <a:gd name="connsiteY20" fmla="*/ 281041 h 760973"/>
                <a:gd name="connsiteX21" fmla="*/ 454206 w 2612733"/>
                <a:gd name="connsiteY21" fmla="*/ 281041 h 760973"/>
                <a:gd name="connsiteX22" fmla="*/ 454206 w 2612733"/>
                <a:gd name="connsiteY22" fmla="*/ 246452 h 760973"/>
                <a:gd name="connsiteX23" fmla="*/ 366262 w 2612733"/>
                <a:gd name="connsiteY23" fmla="*/ 246452 h 760973"/>
                <a:gd name="connsiteX24" fmla="*/ 366262 w 2612733"/>
                <a:gd name="connsiteY24" fmla="*/ 207538 h 760973"/>
                <a:gd name="connsiteX25" fmla="*/ 319004 w 2612733"/>
                <a:gd name="connsiteY25" fmla="*/ 207538 h 760973"/>
                <a:gd name="connsiteX26" fmla="*/ 319004 w 2612733"/>
                <a:gd name="connsiteY26" fmla="*/ 177272 h 760973"/>
                <a:gd name="connsiteX27" fmla="*/ 271356 w 2612733"/>
                <a:gd name="connsiteY27" fmla="*/ 177272 h 760973"/>
                <a:gd name="connsiteX28" fmla="*/ 271356 w 2612733"/>
                <a:gd name="connsiteY28" fmla="*/ 138791 h 760973"/>
                <a:gd name="connsiteX29" fmla="*/ 263184 w 2612733"/>
                <a:gd name="connsiteY29" fmla="*/ 138791 h 760973"/>
                <a:gd name="connsiteX30" fmla="*/ 263184 w 2612733"/>
                <a:gd name="connsiteY30" fmla="*/ 105023 h 760973"/>
                <a:gd name="connsiteX31" fmla="*/ 203215 w 2612733"/>
                <a:gd name="connsiteY31" fmla="*/ 105023 h 760973"/>
                <a:gd name="connsiteX32" fmla="*/ 203215 w 2612733"/>
                <a:gd name="connsiteY32" fmla="*/ 67191 h 760973"/>
                <a:gd name="connsiteX33" fmla="*/ 160150 w 2612733"/>
                <a:gd name="connsiteY33" fmla="*/ 67191 h 760973"/>
                <a:gd name="connsiteX34" fmla="*/ 160150 w 2612733"/>
                <a:gd name="connsiteY34" fmla="*/ 42718 h 760973"/>
                <a:gd name="connsiteX35" fmla="*/ 152584 w 2612733"/>
                <a:gd name="connsiteY35" fmla="*/ 42718 h 760973"/>
                <a:gd name="connsiteX36" fmla="*/ 152584 w 2612733"/>
                <a:gd name="connsiteY36" fmla="*/ 0 h 760973"/>
                <a:gd name="connsiteX37" fmla="*/ 0 w 2612733"/>
                <a:gd name="connsiteY37" fmla="*/ 0 h 76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12733" h="760973">
                  <a:moveTo>
                    <a:pt x="2612734" y="760973"/>
                  </a:moveTo>
                  <a:lnTo>
                    <a:pt x="1638342" y="760973"/>
                  </a:lnTo>
                  <a:lnTo>
                    <a:pt x="1638342" y="660966"/>
                  </a:lnTo>
                  <a:lnTo>
                    <a:pt x="1101596" y="660966"/>
                  </a:lnTo>
                  <a:lnTo>
                    <a:pt x="1101596" y="619675"/>
                  </a:lnTo>
                  <a:lnTo>
                    <a:pt x="1049711" y="619675"/>
                  </a:lnTo>
                  <a:lnTo>
                    <a:pt x="1049711" y="578383"/>
                  </a:lnTo>
                  <a:lnTo>
                    <a:pt x="1029606" y="578383"/>
                  </a:lnTo>
                  <a:lnTo>
                    <a:pt x="1029606" y="537092"/>
                  </a:lnTo>
                  <a:lnTo>
                    <a:pt x="925880" y="537092"/>
                  </a:lnTo>
                  <a:lnTo>
                    <a:pt x="925880" y="458314"/>
                  </a:lnTo>
                  <a:lnTo>
                    <a:pt x="886837" y="458314"/>
                  </a:lnTo>
                  <a:lnTo>
                    <a:pt x="886837" y="420654"/>
                  </a:lnTo>
                  <a:lnTo>
                    <a:pt x="854842" y="420654"/>
                  </a:lnTo>
                  <a:lnTo>
                    <a:pt x="854842" y="384810"/>
                  </a:lnTo>
                  <a:lnTo>
                    <a:pt x="705155" y="384810"/>
                  </a:lnTo>
                  <a:lnTo>
                    <a:pt x="705155" y="349615"/>
                  </a:lnTo>
                  <a:lnTo>
                    <a:pt x="624820" y="349615"/>
                  </a:lnTo>
                  <a:lnTo>
                    <a:pt x="624820" y="318139"/>
                  </a:lnTo>
                  <a:lnTo>
                    <a:pt x="584047" y="318139"/>
                  </a:lnTo>
                  <a:lnTo>
                    <a:pt x="584047" y="281041"/>
                  </a:lnTo>
                  <a:lnTo>
                    <a:pt x="454206" y="281041"/>
                  </a:lnTo>
                  <a:lnTo>
                    <a:pt x="454206" y="246452"/>
                  </a:lnTo>
                  <a:lnTo>
                    <a:pt x="366262" y="246452"/>
                  </a:lnTo>
                  <a:lnTo>
                    <a:pt x="366262" y="207538"/>
                  </a:lnTo>
                  <a:lnTo>
                    <a:pt x="319004" y="207538"/>
                  </a:lnTo>
                  <a:lnTo>
                    <a:pt x="319004" y="177272"/>
                  </a:lnTo>
                  <a:lnTo>
                    <a:pt x="271356" y="177272"/>
                  </a:lnTo>
                  <a:lnTo>
                    <a:pt x="271356" y="138791"/>
                  </a:lnTo>
                  <a:lnTo>
                    <a:pt x="263184" y="138791"/>
                  </a:lnTo>
                  <a:lnTo>
                    <a:pt x="263184" y="105023"/>
                  </a:lnTo>
                  <a:lnTo>
                    <a:pt x="203215" y="105023"/>
                  </a:lnTo>
                  <a:lnTo>
                    <a:pt x="203215" y="67191"/>
                  </a:lnTo>
                  <a:lnTo>
                    <a:pt x="160150" y="67191"/>
                  </a:lnTo>
                  <a:lnTo>
                    <a:pt x="160150" y="42718"/>
                  </a:lnTo>
                  <a:lnTo>
                    <a:pt x="152584" y="42718"/>
                  </a:lnTo>
                  <a:lnTo>
                    <a:pt x="152584" y="0"/>
                  </a:lnTo>
                  <a:lnTo>
                    <a:pt x="0" y="0"/>
                  </a:lnTo>
                </a:path>
              </a:pathLst>
            </a:custGeom>
            <a:noFill/>
            <a:ln w="19050" cap="flat">
              <a:solidFill>
                <a:schemeClr val="bg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nvGrpSpPr>
            <p:cNvPr id="1676" name="Group 1675">
              <a:extLst>
                <a:ext uri="{FF2B5EF4-FFF2-40B4-BE49-F238E27FC236}">
                  <a16:creationId xmlns:a16="http://schemas.microsoft.com/office/drawing/2014/main" id="{A583CED4-F3B4-C3E2-E2E5-670DB2021821}"/>
                </a:ext>
              </a:extLst>
            </p:cNvPr>
            <p:cNvGrpSpPr/>
            <p:nvPr/>
          </p:nvGrpSpPr>
          <p:grpSpPr>
            <a:xfrm>
              <a:off x="2556055" y="3884648"/>
              <a:ext cx="1815959" cy="446495"/>
              <a:chOff x="2556055" y="3884648"/>
              <a:chExt cx="1815959" cy="446495"/>
            </a:xfrm>
          </p:grpSpPr>
          <p:sp>
            <p:nvSpPr>
              <p:cNvPr id="1677" name="Freeform: Shape 1676">
                <a:extLst>
                  <a:ext uri="{FF2B5EF4-FFF2-40B4-BE49-F238E27FC236}">
                    <a16:creationId xmlns:a16="http://schemas.microsoft.com/office/drawing/2014/main" id="{1B9C1417-C96D-5822-5D0B-279DADF0B3D6}"/>
                  </a:ext>
                </a:extLst>
              </p:cNvPr>
              <p:cNvSpPr/>
              <p:nvPr/>
            </p:nvSpPr>
            <p:spPr>
              <a:xfrm>
                <a:off x="4341749" y="4265136"/>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78" name="Freeform: Shape 1677">
                <a:extLst>
                  <a:ext uri="{FF2B5EF4-FFF2-40B4-BE49-F238E27FC236}">
                    <a16:creationId xmlns:a16="http://schemas.microsoft.com/office/drawing/2014/main" id="{D6868280-269D-B2EE-1E84-A0C41D8E1344}"/>
                  </a:ext>
                </a:extLst>
              </p:cNvPr>
              <p:cNvSpPr/>
              <p:nvPr/>
            </p:nvSpPr>
            <p:spPr>
              <a:xfrm>
                <a:off x="4065032" y="4265136"/>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79" name="Freeform: Shape 1678">
                <a:extLst>
                  <a:ext uri="{FF2B5EF4-FFF2-40B4-BE49-F238E27FC236}">
                    <a16:creationId xmlns:a16="http://schemas.microsoft.com/office/drawing/2014/main" id="{BE1B7B7B-C988-67F2-C374-D35FD13835AB}"/>
                  </a:ext>
                </a:extLst>
              </p:cNvPr>
              <p:cNvSpPr/>
              <p:nvPr/>
            </p:nvSpPr>
            <p:spPr>
              <a:xfrm>
                <a:off x="3948291" y="4265136"/>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80" name="Freeform: Shape 1679">
                <a:extLst>
                  <a:ext uri="{FF2B5EF4-FFF2-40B4-BE49-F238E27FC236}">
                    <a16:creationId xmlns:a16="http://schemas.microsoft.com/office/drawing/2014/main" id="{97E993F1-6E81-6A75-EC74-5D8D0403676D}"/>
                  </a:ext>
                </a:extLst>
              </p:cNvPr>
              <p:cNvSpPr/>
              <p:nvPr/>
            </p:nvSpPr>
            <p:spPr>
              <a:xfrm>
                <a:off x="3528891" y="4265136"/>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81" name="Freeform: Shape 1680">
                <a:extLst>
                  <a:ext uri="{FF2B5EF4-FFF2-40B4-BE49-F238E27FC236}">
                    <a16:creationId xmlns:a16="http://schemas.microsoft.com/office/drawing/2014/main" id="{DFCEED36-3631-95D0-B22B-3907BF0146E4}"/>
                  </a:ext>
                </a:extLst>
              </p:cNvPr>
              <p:cNvSpPr/>
              <p:nvPr/>
            </p:nvSpPr>
            <p:spPr>
              <a:xfrm>
                <a:off x="3403503" y="4265136"/>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82" name="Freeform: Shape 1681">
                <a:extLst>
                  <a:ext uri="{FF2B5EF4-FFF2-40B4-BE49-F238E27FC236}">
                    <a16:creationId xmlns:a16="http://schemas.microsoft.com/office/drawing/2014/main" id="{26524D3B-CB2C-5B75-A763-5937275AFF54}"/>
                  </a:ext>
                </a:extLst>
              </p:cNvPr>
              <p:cNvSpPr/>
              <p:nvPr/>
            </p:nvSpPr>
            <p:spPr>
              <a:xfrm>
                <a:off x="3373237" y="4265136"/>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83" name="Freeform: Shape 1682">
                <a:extLst>
                  <a:ext uri="{FF2B5EF4-FFF2-40B4-BE49-F238E27FC236}">
                    <a16:creationId xmlns:a16="http://schemas.microsoft.com/office/drawing/2014/main" id="{344AC273-2B5D-1BB7-337F-C62246912EA0}"/>
                  </a:ext>
                </a:extLst>
              </p:cNvPr>
              <p:cNvSpPr/>
              <p:nvPr/>
            </p:nvSpPr>
            <p:spPr>
              <a:xfrm>
                <a:off x="3256497" y="4165689"/>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84" name="Freeform: Shape 1683">
                <a:extLst>
                  <a:ext uri="{FF2B5EF4-FFF2-40B4-BE49-F238E27FC236}">
                    <a16:creationId xmlns:a16="http://schemas.microsoft.com/office/drawing/2014/main" id="{FBD61C3A-9DF8-7EBB-8192-3CCB7EBF9D30}"/>
                  </a:ext>
                </a:extLst>
              </p:cNvPr>
              <p:cNvSpPr/>
              <p:nvPr/>
            </p:nvSpPr>
            <p:spPr>
              <a:xfrm>
                <a:off x="3182994" y="4165690"/>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85" name="Freeform: Shape 1684">
                <a:extLst>
                  <a:ext uri="{FF2B5EF4-FFF2-40B4-BE49-F238E27FC236}">
                    <a16:creationId xmlns:a16="http://schemas.microsoft.com/office/drawing/2014/main" id="{55CEBBCC-DFDE-20CF-BFEB-7BEF9A865F29}"/>
                  </a:ext>
                </a:extLst>
              </p:cNvPr>
              <p:cNvSpPr/>
              <p:nvPr/>
            </p:nvSpPr>
            <p:spPr>
              <a:xfrm>
                <a:off x="2988427" y="4165689"/>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86" name="Freeform: Shape 1685">
                <a:extLst>
                  <a:ext uri="{FF2B5EF4-FFF2-40B4-BE49-F238E27FC236}">
                    <a16:creationId xmlns:a16="http://schemas.microsoft.com/office/drawing/2014/main" id="{6865014A-48C4-42C9-4DF2-A56CA2FC7EEF}"/>
                  </a:ext>
                </a:extLst>
              </p:cNvPr>
              <p:cNvSpPr/>
              <p:nvPr/>
            </p:nvSpPr>
            <p:spPr>
              <a:xfrm>
                <a:off x="2949513" y="4165689"/>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87" name="Freeform: Shape 1686">
                <a:extLst>
                  <a:ext uri="{FF2B5EF4-FFF2-40B4-BE49-F238E27FC236}">
                    <a16:creationId xmlns:a16="http://schemas.microsoft.com/office/drawing/2014/main" id="{6E6D7D17-E313-768A-11F7-6237AF595C51}"/>
                  </a:ext>
                </a:extLst>
              </p:cNvPr>
              <p:cNvSpPr/>
              <p:nvPr/>
            </p:nvSpPr>
            <p:spPr>
              <a:xfrm>
                <a:off x="2897629" y="4165689"/>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88" name="Freeform: Shape 1687">
                <a:extLst>
                  <a:ext uri="{FF2B5EF4-FFF2-40B4-BE49-F238E27FC236}">
                    <a16:creationId xmlns:a16="http://schemas.microsoft.com/office/drawing/2014/main" id="{D3F4F154-FA27-BACB-B1B9-EC0CCE442EB7}"/>
                  </a:ext>
                </a:extLst>
              </p:cNvPr>
              <p:cNvSpPr/>
              <p:nvPr/>
            </p:nvSpPr>
            <p:spPr>
              <a:xfrm>
                <a:off x="2876010" y="4165689"/>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89" name="Freeform: Shape 1688">
                <a:extLst>
                  <a:ext uri="{FF2B5EF4-FFF2-40B4-BE49-F238E27FC236}">
                    <a16:creationId xmlns:a16="http://schemas.microsoft.com/office/drawing/2014/main" id="{023AD01F-4D74-E0E3-67B8-BA5C32F1FA62}"/>
                  </a:ext>
                </a:extLst>
              </p:cNvPr>
              <p:cNvSpPr/>
              <p:nvPr/>
            </p:nvSpPr>
            <p:spPr>
              <a:xfrm>
                <a:off x="2854392" y="4165689"/>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90" name="Freeform: Shape 1689">
                <a:extLst>
                  <a:ext uri="{FF2B5EF4-FFF2-40B4-BE49-F238E27FC236}">
                    <a16:creationId xmlns:a16="http://schemas.microsoft.com/office/drawing/2014/main" id="{25974311-D871-3A11-A363-DEE109D79C04}"/>
                  </a:ext>
                </a:extLst>
              </p:cNvPr>
              <p:cNvSpPr/>
              <p:nvPr/>
            </p:nvSpPr>
            <p:spPr>
              <a:xfrm>
                <a:off x="2828449" y="4122452"/>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91" name="Freeform: Shape 1690">
                <a:extLst>
                  <a:ext uri="{FF2B5EF4-FFF2-40B4-BE49-F238E27FC236}">
                    <a16:creationId xmlns:a16="http://schemas.microsoft.com/office/drawing/2014/main" id="{979CD8B5-BE0E-70F5-1AE8-D5E2F305C081}"/>
                  </a:ext>
                </a:extLst>
              </p:cNvPr>
              <p:cNvSpPr/>
              <p:nvPr/>
            </p:nvSpPr>
            <p:spPr>
              <a:xfrm>
                <a:off x="2776565" y="4122452"/>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92" name="Freeform: Shape 1691">
                <a:extLst>
                  <a:ext uri="{FF2B5EF4-FFF2-40B4-BE49-F238E27FC236}">
                    <a16:creationId xmlns:a16="http://schemas.microsoft.com/office/drawing/2014/main" id="{F2B69115-893F-09D8-C5B7-4CC971D01EC8}"/>
                  </a:ext>
                </a:extLst>
              </p:cNvPr>
              <p:cNvSpPr/>
              <p:nvPr/>
            </p:nvSpPr>
            <p:spPr>
              <a:xfrm>
                <a:off x="2733328" y="4040300"/>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93" name="Freeform: Shape 1692">
                <a:extLst>
                  <a:ext uri="{FF2B5EF4-FFF2-40B4-BE49-F238E27FC236}">
                    <a16:creationId xmlns:a16="http://schemas.microsoft.com/office/drawing/2014/main" id="{A9E880E7-1590-9849-6A28-F7B6028CEF48}"/>
                  </a:ext>
                </a:extLst>
              </p:cNvPr>
              <p:cNvSpPr/>
              <p:nvPr/>
            </p:nvSpPr>
            <p:spPr>
              <a:xfrm>
                <a:off x="2633882" y="3962475"/>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94" name="Freeform: Shape 1693">
                <a:extLst>
                  <a:ext uri="{FF2B5EF4-FFF2-40B4-BE49-F238E27FC236}">
                    <a16:creationId xmlns:a16="http://schemas.microsoft.com/office/drawing/2014/main" id="{DCA218E0-5FBD-EA39-3AE2-F41E63F08365}"/>
                  </a:ext>
                </a:extLst>
              </p:cNvPr>
              <p:cNvSpPr/>
              <p:nvPr/>
            </p:nvSpPr>
            <p:spPr>
              <a:xfrm>
                <a:off x="2616587" y="3923561"/>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95" name="Freeform: Shape 1694">
                <a:extLst>
                  <a:ext uri="{FF2B5EF4-FFF2-40B4-BE49-F238E27FC236}">
                    <a16:creationId xmlns:a16="http://schemas.microsoft.com/office/drawing/2014/main" id="{A4FBBCE8-29A1-829E-44AC-CACF81819B3B}"/>
                  </a:ext>
                </a:extLst>
              </p:cNvPr>
              <p:cNvSpPr/>
              <p:nvPr/>
            </p:nvSpPr>
            <p:spPr>
              <a:xfrm>
                <a:off x="2556055" y="3884648"/>
                <a:ext cx="30265" cy="66007"/>
              </a:xfrm>
              <a:custGeom>
                <a:avLst/>
                <a:gdLst>
                  <a:gd name="connsiteX0" fmla="*/ 30266 w 30265"/>
                  <a:gd name="connsiteY0" fmla="*/ 15133 h 30265"/>
                  <a:gd name="connsiteX1" fmla="*/ 15133 w 30265"/>
                  <a:gd name="connsiteY1" fmla="*/ 30266 h 30265"/>
                  <a:gd name="connsiteX2" fmla="*/ 0 w 30265"/>
                  <a:gd name="connsiteY2" fmla="*/ 15133 h 30265"/>
                  <a:gd name="connsiteX3" fmla="*/ 15133 w 30265"/>
                  <a:gd name="connsiteY3" fmla="*/ 0 h 30265"/>
                  <a:gd name="connsiteX4" fmla="*/ 30266 w 30265"/>
                  <a:gd name="connsiteY4" fmla="*/ 15133 h 3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65" h="30265">
                    <a:moveTo>
                      <a:pt x="30266" y="15133"/>
                    </a:moveTo>
                    <a:cubicBezTo>
                      <a:pt x="30266" y="23491"/>
                      <a:pt x="23491" y="30266"/>
                      <a:pt x="15133" y="30266"/>
                    </a:cubicBezTo>
                    <a:cubicBezTo>
                      <a:pt x="6775" y="30266"/>
                      <a:pt x="0" y="23491"/>
                      <a:pt x="0" y="15133"/>
                    </a:cubicBezTo>
                    <a:cubicBezTo>
                      <a:pt x="0" y="6775"/>
                      <a:pt x="6775" y="0"/>
                      <a:pt x="15133" y="0"/>
                    </a:cubicBezTo>
                    <a:cubicBezTo>
                      <a:pt x="23491" y="0"/>
                      <a:pt x="30266" y="6775"/>
                      <a:pt x="30266" y="15133"/>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grpSp>
      <p:grpSp>
        <p:nvGrpSpPr>
          <p:cNvPr id="1666" name="Group 1665">
            <a:extLst>
              <a:ext uri="{FF2B5EF4-FFF2-40B4-BE49-F238E27FC236}">
                <a16:creationId xmlns:a16="http://schemas.microsoft.com/office/drawing/2014/main" id="{B89FB8DF-71A2-C764-FF5E-13A64665C873}"/>
              </a:ext>
            </a:extLst>
          </p:cNvPr>
          <p:cNvGrpSpPr/>
          <p:nvPr/>
        </p:nvGrpSpPr>
        <p:grpSpPr>
          <a:xfrm>
            <a:off x="1745954" y="3558965"/>
            <a:ext cx="2538151" cy="768396"/>
            <a:chOff x="1655341" y="3855113"/>
            <a:chExt cx="1769292" cy="1040015"/>
          </a:xfrm>
        </p:grpSpPr>
        <p:sp>
          <p:nvSpPr>
            <p:cNvPr id="1667" name="Freeform: Shape 1666">
              <a:extLst>
                <a:ext uri="{FF2B5EF4-FFF2-40B4-BE49-F238E27FC236}">
                  <a16:creationId xmlns:a16="http://schemas.microsoft.com/office/drawing/2014/main" id="{7518527C-8FCA-10A7-97BC-0A7B96D42981}"/>
                </a:ext>
              </a:extLst>
            </p:cNvPr>
            <p:cNvSpPr/>
            <p:nvPr/>
          </p:nvSpPr>
          <p:spPr>
            <a:xfrm>
              <a:off x="1655341" y="3855113"/>
              <a:ext cx="1757208" cy="1003493"/>
            </a:xfrm>
            <a:custGeom>
              <a:avLst/>
              <a:gdLst>
                <a:gd name="connsiteX0" fmla="*/ 0 w 1757208"/>
                <a:gd name="connsiteY0" fmla="*/ 0 h 1003493"/>
                <a:gd name="connsiteX1" fmla="*/ 82514 w 1757208"/>
                <a:gd name="connsiteY1" fmla="*/ 0 h 1003493"/>
                <a:gd name="connsiteX2" fmla="*/ 83259 w 1757208"/>
                <a:gd name="connsiteY2" fmla="*/ 74495 h 1003493"/>
                <a:gd name="connsiteX3" fmla="*/ 234441 w 1757208"/>
                <a:gd name="connsiteY3" fmla="*/ 74495 h 1003493"/>
                <a:gd name="connsiteX4" fmla="*/ 234441 w 1757208"/>
                <a:gd name="connsiteY4" fmla="*/ 144608 h 1003493"/>
                <a:gd name="connsiteX5" fmla="*/ 289216 w 1757208"/>
                <a:gd name="connsiteY5" fmla="*/ 144608 h 1003493"/>
                <a:gd name="connsiteX6" fmla="*/ 289216 w 1757208"/>
                <a:gd name="connsiteY6" fmla="*/ 214721 h 1003493"/>
                <a:gd name="connsiteX7" fmla="*/ 354860 w 1757208"/>
                <a:gd name="connsiteY7" fmla="*/ 214721 h 1003493"/>
                <a:gd name="connsiteX8" fmla="*/ 354860 w 1757208"/>
                <a:gd name="connsiteY8" fmla="*/ 285974 h 1003493"/>
                <a:gd name="connsiteX9" fmla="*/ 451046 w 1757208"/>
                <a:gd name="connsiteY9" fmla="*/ 285974 h 1003493"/>
                <a:gd name="connsiteX10" fmla="*/ 451046 w 1757208"/>
                <a:gd name="connsiteY10" fmla="*/ 356963 h 1003493"/>
                <a:gd name="connsiteX11" fmla="*/ 671771 w 1757208"/>
                <a:gd name="connsiteY11" fmla="*/ 356963 h 1003493"/>
                <a:gd name="connsiteX12" fmla="*/ 671771 w 1757208"/>
                <a:gd name="connsiteY12" fmla="*/ 429048 h 1003493"/>
                <a:gd name="connsiteX13" fmla="*/ 794513 w 1757208"/>
                <a:gd name="connsiteY13" fmla="*/ 429048 h 1003493"/>
                <a:gd name="connsiteX14" fmla="*/ 794513 w 1757208"/>
                <a:gd name="connsiteY14" fmla="*/ 493027 h 1003493"/>
                <a:gd name="connsiteX15" fmla="*/ 950909 w 1757208"/>
                <a:gd name="connsiteY15" fmla="*/ 493027 h 1003493"/>
                <a:gd name="connsiteX16" fmla="*/ 950909 w 1757208"/>
                <a:gd name="connsiteY16" fmla="*/ 574051 h 1003493"/>
                <a:gd name="connsiteX17" fmla="*/ 977201 w 1757208"/>
                <a:gd name="connsiteY17" fmla="*/ 574051 h 1003493"/>
                <a:gd name="connsiteX18" fmla="*/ 977201 w 1757208"/>
                <a:gd name="connsiteY18" fmla="*/ 656960 h 1003493"/>
                <a:gd name="connsiteX19" fmla="*/ 1017998 w 1757208"/>
                <a:gd name="connsiteY19" fmla="*/ 656960 h 1003493"/>
                <a:gd name="connsiteX20" fmla="*/ 1017998 w 1757208"/>
                <a:gd name="connsiteY20" fmla="*/ 737897 h 1003493"/>
                <a:gd name="connsiteX21" fmla="*/ 1033905 w 1757208"/>
                <a:gd name="connsiteY21" fmla="*/ 737897 h 1003493"/>
                <a:gd name="connsiteX22" fmla="*/ 1033905 w 1757208"/>
                <a:gd name="connsiteY22" fmla="*/ 823829 h 1003493"/>
                <a:gd name="connsiteX23" fmla="*/ 1121897 w 1757208"/>
                <a:gd name="connsiteY23" fmla="*/ 823829 h 1003493"/>
                <a:gd name="connsiteX24" fmla="*/ 1121897 w 1757208"/>
                <a:gd name="connsiteY24" fmla="*/ 907483 h 1003493"/>
                <a:gd name="connsiteX25" fmla="*/ 1196786 w 1757208"/>
                <a:gd name="connsiteY25" fmla="*/ 907483 h 1003493"/>
                <a:gd name="connsiteX26" fmla="*/ 1196786 w 1757208"/>
                <a:gd name="connsiteY26" fmla="*/ 1003494 h 1003493"/>
                <a:gd name="connsiteX27" fmla="*/ 1757209 w 1757208"/>
                <a:gd name="connsiteY27" fmla="*/ 1003494 h 100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7208" h="1003493">
                  <a:moveTo>
                    <a:pt x="0" y="0"/>
                  </a:moveTo>
                  <a:lnTo>
                    <a:pt x="82514" y="0"/>
                  </a:lnTo>
                  <a:lnTo>
                    <a:pt x="83259" y="74495"/>
                  </a:lnTo>
                  <a:lnTo>
                    <a:pt x="234441" y="74495"/>
                  </a:lnTo>
                  <a:lnTo>
                    <a:pt x="234441" y="144608"/>
                  </a:lnTo>
                  <a:lnTo>
                    <a:pt x="289216" y="144608"/>
                  </a:lnTo>
                  <a:lnTo>
                    <a:pt x="289216" y="214721"/>
                  </a:lnTo>
                  <a:lnTo>
                    <a:pt x="354860" y="214721"/>
                  </a:lnTo>
                  <a:lnTo>
                    <a:pt x="354860" y="285974"/>
                  </a:lnTo>
                  <a:lnTo>
                    <a:pt x="451046" y="285974"/>
                  </a:lnTo>
                  <a:lnTo>
                    <a:pt x="451046" y="356963"/>
                  </a:lnTo>
                  <a:lnTo>
                    <a:pt x="671771" y="356963"/>
                  </a:lnTo>
                  <a:lnTo>
                    <a:pt x="671771" y="429048"/>
                  </a:lnTo>
                  <a:lnTo>
                    <a:pt x="794513" y="429048"/>
                  </a:lnTo>
                  <a:lnTo>
                    <a:pt x="794513" y="493027"/>
                  </a:lnTo>
                  <a:lnTo>
                    <a:pt x="950909" y="493027"/>
                  </a:lnTo>
                  <a:lnTo>
                    <a:pt x="950909" y="574051"/>
                  </a:lnTo>
                  <a:lnTo>
                    <a:pt x="977201" y="574051"/>
                  </a:lnTo>
                  <a:lnTo>
                    <a:pt x="977201" y="656960"/>
                  </a:lnTo>
                  <a:lnTo>
                    <a:pt x="1017998" y="656960"/>
                  </a:lnTo>
                  <a:lnTo>
                    <a:pt x="1017998" y="737897"/>
                  </a:lnTo>
                  <a:lnTo>
                    <a:pt x="1033905" y="737897"/>
                  </a:lnTo>
                  <a:lnTo>
                    <a:pt x="1033905" y="823829"/>
                  </a:lnTo>
                  <a:lnTo>
                    <a:pt x="1121897" y="823829"/>
                  </a:lnTo>
                  <a:lnTo>
                    <a:pt x="1121897" y="907483"/>
                  </a:lnTo>
                  <a:lnTo>
                    <a:pt x="1196786" y="907483"/>
                  </a:lnTo>
                  <a:lnTo>
                    <a:pt x="1196786" y="1003494"/>
                  </a:lnTo>
                  <a:lnTo>
                    <a:pt x="1757209" y="1003494"/>
                  </a:lnTo>
                </a:path>
              </a:pathLst>
            </a:custGeom>
            <a:noFill/>
            <a:ln w="19050"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nvGrpSpPr>
            <p:cNvPr id="1668" name="Group 1667">
              <a:extLst>
                <a:ext uri="{FF2B5EF4-FFF2-40B4-BE49-F238E27FC236}">
                  <a16:creationId xmlns:a16="http://schemas.microsoft.com/office/drawing/2014/main" id="{C1F724BC-15B7-1603-AF92-BB8E125B8F43}"/>
                </a:ext>
              </a:extLst>
            </p:cNvPr>
            <p:cNvGrpSpPr/>
            <p:nvPr/>
          </p:nvGrpSpPr>
          <p:grpSpPr>
            <a:xfrm>
              <a:off x="2553663" y="4316417"/>
              <a:ext cx="870970" cy="578711"/>
              <a:chOff x="2553663" y="3950665"/>
              <a:chExt cx="870970" cy="578711"/>
            </a:xfrm>
            <a:solidFill>
              <a:srgbClr val="4E8F00"/>
            </a:solidFill>
          </p:grpSpPr>
          <p:sp>
            <p:nvSpPr>
              <p:cNvPr id="1669" name="Freeform: Shape 1668">
                <a:extLst>
                  <a:ext uri="{FF2B5EF4-FFF2-40B4-BE49-F238E27FC236}">
                    <a16:creationId xmlns:a16="http://schemas.microsoft.com/office/drawing/2014/main" id="{9E0C63CE-C80A-26D0-6E25-CE16B84CEAF8}"/>
                  </a:ext>
                </a:extLst>
              </p:cNvPr>
              <p:cNvSpPr/>
              <p:nvPr/>
            </p:nvSpPr>
            <p:spPr>
              <a:xfrm>
                <a:off x="3390638" y="4463369"/>
                <a:ext cx="33995" cy="66007"/>
              </a:xfrm>
              <a:custGeom>
                <a:avLst/>
                <a:gdLst>
                  <a:gd name="connsiteX0" fmla="*/ 30674 w 30674"/>
                  <a:gd name="connsiteY0" fmla="*/ 15337 h 30674"/>
                  <a:gd name="connsiteX1" fmla="*/ 15337 w 30674"/>
                  <a:gd name="connsiteY1" fmla="*/ 30674 h 30674"/>
                  <a:gd name="connsiteX2" fmla="*/ 0 w 30674"/>
                  <a:gd name="connsiteY2" fmla="*/ 15337 h 30674"/>
                  <a:gd name="connsiteX3" fmla="*/ 15337 w 30674"/>
                  <a:gd name="connsiteY3" fmla="*/ 0 h 30674"/>
                  <a:gd name="connsiteX4" fmla="*/ 30674 w 30674"/>
                  <a:gd name="connsiteY4" fmla="*/ 15337 h 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4" h="30674">
                    <a:moveTo>
                      <a:pt x="30674" y="15337"/>
                    </a:moveTo>
                    <a:cubicBezTo>
                      <a:pt x="30674" y="23808"/>
                      <a:pt x="23808" y="30674"/>
                      <a:pt x="15337" y="30674"/>
                    </a:cubicBezTo>
                    <a:cubicBezTo>
                      <a:pt x="6867" y="30674"/>
                      <a:pt x="0" y="23808"/>
                      <a:pt x="0" y="15337"/>
                    </a:cubicBezTo>
                    <a:cubicBezTo>
                      <a:pt x="0" y="6867"/>
                      <a:pt x="6867" y="0"/>
                      <a:pt x="15337" y="0"/>
                    </a:cubicBezTo>
                    <a:cubicBezTo>
                      <a:pt x="23808" y="0"/>
                      <a:pt x="30674" y="6867"/>
                      <a:pt x="30674" y="15337"/>
                    </a:cubicBezTo>
                    <a:close/>
                  </a:path>
                </a:pathLst>
              </a:custGeom>
              <a:solidFill>
                <a:schemeClr val="accent2"/>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70" name="Freeform: Shape 1669">
                <a:extLst>
                  <a:ext uri="{FF2B5EF4-FFF2-40B4-BE49-F238E27FC236}">
                    <a16:creationId xmlns:a16="http://schemas.microsoft.com/office/drawing/2014/main" id="{17B9D226-6549-23B5-E24F-630C58226714}"/>
                  </a:ext>
                </a:extLst>
              </p:cNvPr>
              <p:cNvSpPr/>
              <p:nvPr/>
            </p:nvSpPr>
            <p:spPr>
              <a:xfrm>
                <a:off x="3267940" y="4463367"/>
                <a:ext cx="33995" cy="66007"/>
              </a:xfrm>
              <a:custGeom>
                <a:avLst/>
                <a:gdLst>
                  <a:gd name="connsiteX0" fmla="*/ 30674 w 30674"/>
                  <a:gd name="connsiteY0" fmla="*/ 15337 h 30674"/>
                  <a:gd name="connsiteX1" fmla="*/ 15337 w 30674"/>
                  <a:gd name="connsiteY1" fmla="*/ 30674 h 30674"/>
                  <a:gd name="connsiteX2" fmla="*/ 0 w 30674"/>
                  <a:gd name="connsiteY2" fmla="*/ 15337 h 30674"/>
                  <a:gd name="connsiteX3" fmla="*/ 15337 w 30674"/>
                  <a:gd name="connsiteY3" fmla="*/ 0 h 30674"/>
                  <a:gd name="connsiteX4" fmla="*/ 30674 w 30674"/>
                  <a:gd name="connsiteY4" fmla="*/ 15337 h 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4" h="30674">
                    <a:moveTo>
                      <a:pt x="30674" y="15337"/>
                    </a:moveTo>
                    <a:cubicBezTo>
                      <a:pt x="30674" y="23808"/>
                      <a:pt x="23808" y="30674"/>
                      <a:pt x="15337" y="30674"/>
                    </a:cubicBezTo>
                    <a:cubicBezTo>
                      <a:pt x="6867" y="30674"/>
                      <a:pt x="0" y="23808"/>
                      <a:pt x="0" y="15337"/>
                    </a:cubicBezTo>
                    <a:cubicBezTo>
                      <a:pt x="0" y="6867"/>
                      <a:pt x="6867" y="0"/>
                      <a:pt x="15337" y="0"/>
                    </a:cubicBezTo>
                    <a:cubicBezTo>
                      <a:pt x="23808" y="0"/>
                      <a:pt x="30674" y="6867"/>
                      <a:pt x="30674" y="15337"/>
                    </a:cubicBezTo>
                    <a:close/>
                  </a:path>
                </a:pathLst>
              </a:custGeom>
              <a:solidFill>
                <a:schemeClr val="accent2"/>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71" name="Freeform: Shape 1670">
                <a:extLst>
                  <a:ext uri="{FF2B5EF4-FFF2-40B4-BE49-F238E27FC236}">
                    <a16:creationId xmlns:a16="http://schemas.microsoft.com/office/drawing/2014/main" id="{E486FE61-1901-72B4-E2E8-D2B3673C1303}"/>
                  </a:ext>
                </a:extLst>
              </p:cNvPr>
              <p:cNvSpPr/>
              <p:nvPr/>
            </p:nvSpPr>
            <p:spPr>
              <a:xfrm>
                <a:off x="2956813" y="4463367"/>
                <a:ext cx="33995" cy="66007"/>
              </a:xfrm>
              <a:custGeom>
                <a:avLst/>
                <a:gdLst>
                  <a:gd name="connsiteX0" fmla="*/ 30674 w 30674"/>
                  <a:gd name="connsiteY0" fmla="*/ 15337 h 30674"/>
                  <a:gd name="connsiteX1" fmla="*/ 15337 w 30674"/>
                  <a:gd name="connsiteY1" fmla="*/ 30674 h 30674"/>
                  <a:gd name="connsiteX2" fmla="*/ 0 w 30674"/>
                  <a:gd name="connsiteY2" fmla="*/ 15337 h 30674"/>
                  <a:gd name="connsiteX3" fmla="*/ 15337 w 30674"/>
                  <a:gd name="connsiteY3" fmla="*/ 0 h 30674"/>
                  <a:gd name="connsiteX4" fmla="*/ 30674 w 30674"/>
                  <a:gd name="connsiteY4" fmla="*/ 15337 h 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4" h="30674">
                    <a:moveTo>
                      <a:pt x="30674" y="15337"/>
                    </a:moveTo>
                    <a:cubicBezTo>
                      <a:pt x="30674" y="23808"/>
                      <a:pt x="23808" y="30674"/>
                      <a:pt x="15337" y="30674"/>
                    </a:cubicBezTo>
                    <a:cubicBezTo>
                      <a:pt x="6867" y="30674"/>
                      <a:pt x="0" y="23808"/>
                      <a:pt x="0" y="15337"/>
                    </a:cubicBezTo>
                    <a:cubicBezTo>
                      <a:pt x="0" y="6867"/>
                      <a:pt x="6867" y="0"/>
                      <a:pt x="15337" y="0"/>
                    </a:cubicBezTo>
                    <a:cubicBezTo>
                      <a:pt x="23808" y="0"/>
                      <a:pt x="30674" y="6867"/>
                      <a:pt x="30674" y="15337"/>
                    </a:cubicBezTo>
                    <a:close/>
                  </a:path>
                </a:pathLst>
              </a:custGeom>
              <a:solidFill>
                <a:schemeClr val="accent2"/>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72" name="Freeform: Shape 1671">
                <a:extLst>
                  <a:ext uri="{FF2B5EF4-FFF2-40B4-BE49-F238E27FC236}">
                    <a16:creationId xmlns:a16="http://schemas.microsoft.com/office/drawing/2014/main" id="{48205916-C30D-60BC-E513-5F7E3A681394}"/>
                  </a:ext>
                </a:extLst>
              </p:cNvPr>
              <p:cNvSpPr/>
              <p:nvPr/>
            </p:nvSpPr>
            <p:spPr>
              <a:xfrm>
                <a:off x="2781531" y="4362579"/>
                <a:ext cx="33995" cy="66007"/>
              </a:xfrm>
              <a:custGeom>
                <a:avLst/>
                <a:gdLst>
                  <a:gd name="connsiteX0" fmla="*/ 30674 w 30674"/>
                  <a:gd name="connsiteY0" fmla="*/ 15337 h 30674"/>
                  <a:gd name="connsiteX1" fmla="*/ 15337 w 30674"/>
                  <a:gd name="connsiteY1" fmla="*/ 30674 h 30674"/>
                  <a:gd name="connsiteX2" fmla="*/ 0 w 30674"/>
                  <a:gd name="connsiteY2" fmla="*/ 15337 h 30674"/>
                  <a:gd name="connsiteX3" fmla="*/ 15337 w 30674"/>
                  <a:gd name="connsiteY3" fmla="*/ 0 h 30674"/>
                  <a:gd name="connsiteX4" fmla="*/ 30674 w 30674"/>
                  <a:gd name="connsiteY4" fmla="*/ 15337 h 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4" h="30674">
                    <a:moveTo>
                      <a:pt x="30674" y="15337"/>
                    </a:moveTo>
                    <a:cubicBezTo>
                      <a:pt x="30674" y="23808"/>
                      <a:pt x="23808" y="30674"/>
                      <a:pt x="15337" y="30674"/>
                    </a:cubicBezTo>
                    <a:cubicBezTo>
                      <a:pt x="6867" y="30674"/>
                      <a:pt x="0" y="23808"/>
                      <a:pt x="0" y="15337"/>
                    </a:cubicBezTo>
                    <a:cubicBezTo>
                      <a:pt x="0" y="6867"/>
                      <a:pt x="6867" y="0"/>
                      <a:pt x="15337" y="0"/>
                    </a:cubicBezTo>
                    <a:cubicBezTo>
                      <a:pt x="23808" y="0"/>
                      <a:pt x="30674" y="6867"/>
                      <a:pt x="30674" y="15337"/>
                    </a:cubicBezTo>
                    <a:close/>
                  </a:path>
                </a:pathLst>
              </a:custGeom>
              <a:solidFill>
                <a:schemeClr val="accent2"/>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73" name="Freeform: Shape 1672">
                <a:extLst>
                  <a:ext uri="{FF2B5EF4-FFF2-40B4-BE49-F238E27FC236}">
                    <a16:creationId xmlns:a16="http://schemas.microsoft.com/office/drawing/2014/main" id="{13CCBC18-767F-AF35-9CC3-B1F185A9640E}"/>
                  </a:ext>
                </a:extLst>
              </p:cNvPr>
              <p:cNvSpPr/>
              <p:nvPr/>
            </p:nvSpPr>
            <p:spPr>
              <a:xfrm>
                <a:off x="2619394" y="4029542"/>
                <a:ext cx="33995" cy="66007"/>
              </a:xfrm>
              <a:custGeom>
                <a:avLst/>
                <a:gdLst>
                  <a:gd name="connsiteX0" fmla="*/ 30674 w 30674"/>
                  <a:gd name="connsiteY0" fmla="*/ 15337 h 30674"/>
                  <a:gd name="connsiteX1" fmla="*/ 15337 w 30674"/>
                  <a:gd name="connsiteY1" fmla="*/ 30674 h 30674"/>
                  <a:gd name="connsiteX2" fmla="*/ 0 w 30674"/>
                  <a:gd name="connsiteY2" fmla="*/ 15337 h 30674"/>
                  <a:gd name="connsiteX3" fmla="*/ 15337 w 30674"/>
                  <a:gd name="connsiteY3" fmla="*/ 0 h 30674"/>
                  <a:gd name="connsiteX4" fmla="*/ 30674 w 30674"/>
                  <a:gd name="connsiteY4" fmla="*/ 15337 h 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4" h="30674">
                    <a:moveTo>
                      <a:pt x="30674" y="15337"/>
                    </a:moveTo>
                    <a:cubicBezTo>
                      <a:pt x="30674" y="23808"/>
                      <a:pt x="23808" y="30674"/>
                      <a:pt x="15337" y="30674"/>
                    </a:cubicBezTo>
                    <a:cubicBezTo>
                      <a:pt x="6867" y="30674"/>
                      <a:pt x="0" y="23808"/>
                      <a:pt x="0" y="15337"/>
                    </a:cubicBezTo>
                    <a:cubicBezTo>
                      <a:pt x="0" y="6867"/>
                      <a:pt x="6867" y="0"/>
                      <a:pt x="15337" y="0"/>
                    </a:cubicBezTo>
                    <a:cubicBezTo>
                      <a:pt x="23808" y="0"/>
                      <a:pt x="30674" y="6867"/>
                      <a:pt x="30674" y="15337"/>
                    </a:cubicBezTo>
                    <a:close/>
                  </a:path>
                </a:pathLst>
              </a:custGeom>
              <a:solidFill>
                <a:schemeClr val="accent2"/>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74" name="Freeform: Shape 1673">
                <a:extLst>
                  <a:ext uri="{FF2B5EF4-FFF2-40B4-BE49-F238E27FC236}">
                    <a16:creationId xmlns:a16="http://schemas.microsoft.com/office/drawing/2014/main" id="{3761DBAF-C0F1-629F-4A74-7AC8A810CB84}"/>
                  </a:ext>
                </a:extLst>
              </p:cNvPr>
              <p:cNvSpPr/>
              <p:nvPr/>
            </p:nvSpPr>
            <p:spPr>
              <a:xfrm>
                <a:off x="2553663" y="3950665"/>
                <a:ext cx="33995" cy="66007"/>
              </a:xfrm>
              <a:custGeom>
                <a:avLst/>
                <a:gdLst>
                  <a:gd name="connsiteX0" fmla="*/ 30674 w 30674"/>
                  <a:gd name="connsiteY0" fmla="*/ 15337 h 30674"/>
                  <a:gd name="connsiteX1" fmla="*/ 15337 w 30674"/>
                  <a:gd name="connsiteY1" fmla="*/ 30674 h 30674"/>
                  <a:gd name="connsiteX2" fmla="*/ 0 w 30674"/>
                  <a:gd name="connsiteY2" fmla="*/ 15337 h 30674"/>
                  <a:gd name="connsiteX3" fmla="*/ 15337 w 30674"/>
                  <a:gd name="connsiteY3" fmla="*/ 0 h 30674"/>
                  <a:gd name="connsiteX4" fmla="*/ 30674 w 30674"/>
                  <a:gd name="connsiteY4" fmla="*/ 15337 h 3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4" h="30674">
                    <a:moveTo>
                      <a:pt x="30674" y="15337"/>
                    </a:moveTo>
                    <a:cubicBezTo>
                      <a:pt x="30674" y="23808"/>
                      <a:pt x="23808" y="30674"/>
                      <a:pt x="15337" y="30674"/>
                    </a:cubicBezTo>
                    <a:cubicBezTo>
                      <a:pt x="6867" y="30674"/>
                      <a:pt x="0" y="23808"/>
                      <a:pt x="0" y="15337"/>
                    </a:cubicBezTo>
                    <a:cubicBezTo>
                      <a:pt x="0" y="6867"/>
                      <a:pt x="6867" y="0"/>
                      <a:pt x="15337" y="0"/>
                    </a:cubicBezTo>
                    <a:cubicBezTo>
                      <a:pt x="23808" y="0"/>
                      <a:pt x="30674" y="6867"/>
                      <a:pt x="30674" y="15337"/>
                    </a:cubicBezTo>
                    <a:close/>
                  </a:path>
                </a:pathLst>
              </a:custGeom>
              <a:solidFill>
                <a:schemeClr val="accent2"/>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grpSp>
      <p:grpSp>
        <p:nvGrpSpPr>
          <p:cNvPr id="1725" name="Group 1724">
            <a:extLst>
              <a:ext uri="{FF2B5EF4-FFF2-40B4-BE49-F238E27FC236}">
                <a16:creationId xmlns:a16="http://schemas.microsoft.com/office/drawing/2014/main" id="{2662934D-DA44-0B43-68C3-2214AAF91467}"/>
              </a:ext>
            </a:extLst>
          </p:cNvPr>
          <p:cNvGrpSpPr/>
          <p:nvPr/>
        </p:nvGrpSpPr>
        <p:grpSpPr>
          <a:xfrm>
            <a:off x="1655056" y="4673193"/>
            <a:ext cx="4350965" cy="152644"/>
            <a:chOff x="1241292" y="3793065"/>
            <a:chExt cx="3263224" cy="114483"/>
          </a:xfrm>
        </p:grpSpPr>
        <p:grpSp>
          <p:nvGrpSpPr>
            <p:cNvPr id="1156" name="Group 1155">
              <a:extLst>
                <a:ext uri="{FF2B5EF4-FFF2-40B4-BE49-F238E27FC236}">
                  <a16:creationId xmlns:a16="http://schemas.microsoft.com/office/drawing/2014/main" id="{F83E74C6-83FE-9F1B-768E-33CD06A91729}"/>
                </a:ext>
              </a:extLst>
            </p:cNvPr>
            <p:cNvGrpSpPr/>
            <p:nvPr/>
          </p:nvGrpSpPr>
          <p:grpSpPr>
            <a:xfrm>
              <a:off x="1241292" y="3793065"/>
              <a:ext cx="3263224" cy="114483"/>
              <a:chOff x="1653372" y="4681386"/>
              <a:chExt cx="4242690" cy="148846"/>
            </a:xfrm>
          </p:grpSpPr>
          <p:sp>
            <p:nvSpPr>
              <p:cNvPr id="1157" name="TextBox 1156">
                <a:extLst>
                  <a:ext uri="{FF2B5EF4-FFF2-40B4-BE49-F238E27FC236}">
                    <a16:creationId xmlns:a16="http://schemas.microsoft.com/office/drawing/2014/main" id="{CC790CAA-0A4A-22A1-A656-EE8D4E4E8660}"/>
                  </a:ext>
                </a:extLst>
              </p:cNvPr>
              <p:cNvSpPr txBox="1"/>
              <p:nvPr/>
            </p:nvSpPr>
            <p:spPr>
              <a:xfrm>
                <a:off x="1653372"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1158" name="TextBox 1157">
                <a:extLst>
                  <a:ext uri="{FF2B5EF4-FFF2-40B4-BE49-F238E27FC236}">
                    <a16:creationId xmlns:a16="http://schemas.microsoft.com/office/drawing/2014/main" id="{D1D5A052-4271-011E-9A07-3D090AE70840}"/>
                  </a:ext>
                </a:extLst>
              </p:cNvPr>
              <p:cNvSpPr txBox="1"/>
              <p:nvPr/>
            </p:nvSpPr>
            <p:spPr>
              <a:xfrm>
                <a:off x="2017359"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1159" name="TextBox 1158">
                <a:extLst>
                  <a:ext uri="{FF2B5EF4-FFF2-40B4-BE49-F238E27FC236}">
                    <a16:creationId xmlns:a16="http://schemas.microsoft.com/office/drawing/2014/main" id="{895DE85C-028D-CB2A-7A85-FE64E8E1FA12}"/>
                  </a:ext>
                </a:extLst>
              </p:cNvPr>
              <p:cNvSpPr txBox="1"/>
              <p:nvPr/>
            </p:nvSpPr>
            <p:spPr>
              <a:xfrm>
                <a:off x="2381347"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1160" name="TextBox 1159">
                <a:extLst>
                  <a:ext uri="{FF2B5EF4-FFF2-40B4-BE49-F238E27FC236}">
                    <a16:creationId xmlns:a16="http://schemas.microsoft.com/office/drawing/2014/main" id="{BE327ACD-012B-463E-B5A7-11C2AA261B64}"/>
                  </a:ext>
                </a:extLst>
              </p:cNvPr>
              <p:cNvSpPr txBox="1"/>
              <p:nvPr/>
            </p:nvSpPr>
            <p:spPr>
              <a:xfrm>
                <a:off x="3473309"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1161" name="TextBox 1160">
                <a:extLst>
                  <a:ext uri="{FF2B5EF4-FFF2-40B4-BE49-F238E27FC236}">
                    <a16:creationId xmlns:a16="http://schemas.microsoft.com/office/drawing/2014/main" id="{E5CCE9CA-96F2-A527-A9C0-4884B44BC4BE}"/>
                  </a:ext>
                </a:extLst>
              </p:cNvPr>
              <p:cNvSpPr txBox="1"/>
              <p:nvPr/>
            </p:nvSpPr>
            <p:spPr>
              <a:xfrm>
                <a:off x="3837297"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1162" name="TextBox 1161">
                <a:extLst>
                  <a:ext uri="{FF2B5EF4-FFF2-40B4-BE49-F238E27FC236}">
                    <a16:creationId xmlns:a16="http://schemas.microsoft.com/office/drawing/2014/main" id="{51716BFA-C6DC-332E-E848-E22AF2FDC1D5}"/>
                  </a:ext>
                </a:extLst>
              </p:cNvPr>
              <p:cNvSpPr txBox="1"/>
              <p:nvPr/>
            </p:nvSpPr>
            <p:spPr>
              <a:xfrm>
                <a:off x="4201284"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1163" name="TextBox 1162">
                <a:extLst>
                  <a:ext uri="{FF2B5EF4-FFF2-40B4-BE49-F238E27FC236}">
                    <a16:creationId xmlns:a16="http://schemas.microsoft.com/office/drawing/2014/main" id="{B04EBE53-91D0-59E0-973E-EE22A1225A8C}"/>
                  </a:ext>
                </a:extLst>
              </p:cNvPr>
              <p:cNvSpPr txBox="1"/>
              <p:nvPr/>
            </p:nvSpPr>
            <p:spPr>
              <a:xfrm>
                <a:off x="4565272"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sp>
            <p:nvSpPr>
              <p:cNvPr id="1164" name="TextBox 1163">
                <a:extLst>
                  <a:ext uri="{FF2B5EF4-FFF2-40B4-BE49-F238E27FC236}">
                    <a16:creationId xmlns:a16="http://schemas.microsoft.com/office/drawing/2014/main" id="{8198819B-2540-B517-8E5D-28EEFEB83601}"/>
                  </a:ext>
                </a:extLst>
              </p:cNvPr>
              <p:cNvSpPr txBox="1"/>
              <p:nvPr/>
            </p:nvSpPr>
            <p:spPr>
              <a:xfrm>
                <a:off x="4929259"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1165" name="TextBox 1164">
                <a:extLst>
                  <a:ext uri="{FF2B5EF4-FFF2-40B4-BE49-F238E27FC236}">
                    <a16:creationId xmlns:a16="http://schemas.microsoft.com/office/drawing/2014/main" id="{87209E44-34C0-1EDA-4323-576124C5071C}"/>
                  </a:ext>
                </a:extLst>
              </p:cNvPr>
              <p:cNvSpPr txBox="1"/>
              <p:nvPr/>
            </p:nvSpPr>
            <p:spPr>
              <a:xfrm>
                <a:off x="5293247"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30</a:t>
                </a:r>
              </a:p>
            </p:txBody>
          </p:sp>
          <p:sp>
            <p:nvSpPr>
              <p:cNvPr id="1166" name="TextBox 1165">
                <a:extLst>
                  <a:ext uri="{FF2B5EF4-FFF2-40B4-BE49-F238E27FC236}">
                    <a16:creationId xmlns:a16="http://schemas.microsoft.com/office/drawing/2014/main" id="{50087C5A-159A-FACF-030A-23B6150401EA}"/>
                  </a:ext>
                </a:extLst>
              </p:cNvPr>
              <p:cNvSpPr txBox="1"/>
              <p:nvPr/>
            </p:nvSpPr>
            <p:spPr>
              <a:xfrm>
                <a:off x="5657237" y="4681386"/>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33</a:t>
                </a:r>
              </a:p>
            </p:txBody>
          </p:sp>
        </p:grpSp>
        <p:sp>
          <p:nvSpPr>
            <p:cNvPr id="1721" name="TextBox 1720">
              <a:extLst>
                <a:ext uri="{FF2B5EF4-FFF2-40B4-BE49-F238E27FC236}">
                  <a16:creationId xmlns:a16="http://schemas.microsoft.com/office/drawing/2014/main" id="{913741B3-60BB-EB65-AF76-910F09E04119}"/>
                </a:ext>
              </a:extLst>
            </p:cNvPr>
            <p:cNvSpPr txBox="1"/>
            <p:nvPr/>
          </p:nvSpPr>
          <p:spPr>
            <a:xfrm>
              <a:off x="2361118" y="3793065"/>
              <a:ext cx="183690" cy="114483"/>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1722" name="TextBox 1721">
              <a:extLst>
                <a:ext uri="{FF2B5EF4-FFF2-40B4-BE49-F238E27FC236}">
                  <a16:creationId xmlns:a16="http://schemas.microsoft.com/office/drawing/2014/main" id="{36EE2C42-47E4-9AC2-588F-4B1F60A01B0C}"/>
                </a:ext>
              </a:extLst>
            </p:cNvPr>
            <p:cNvSpPr txBox="1"/>
            <p:nvPr/>
          </p:nvSpPr>
          <p:spPr>
            <a:xfrm>
              <a:off x="2081161" y="3793065"/>
              <a:ext cx="183690" cy="114483"/>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grpSp>
      <p:cxnSp>
        <p:nvCxnSpPr>
          <p:cNvPr id="1723" name="Straight Connector 1722">
            <a:extLst>
              <a:ext uri="{FF2B5EF4-FFF2-40B4-BE49-F238E27FC236}">
                <a16:creationId xmlns:a16="http://schemas.microsoft.com/office/drawing/2014/main" id="{ACC109D9-0665-D857-1515-09D77FC7D431}"/>
              </a:ext>
            </a:extLst>
          </p:cNvPr>
          <p:cNvCxnSpPr>
            <a:cxnSpLocks/>
          </p:cNvCxnSpPr>
          <p:nvPr/>
        </p:nvCxnSpPr>
        <p:spPr>
          <a:xfrm>
            <a:off x="4390524"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24" name="Straight Connector 1723">
            <a:extLst>
              <a:ext uri="{FF2B5EF4-FFF2-40B4-BE49-F238E27FC236}">
                <a16:creationId xmlns:a16="http://schemas.microsoft.com/office/drawing/2014/main" id="{1984A889-040C-F299-914A-8F593D0F516A}"/>
              </a:ext>
            </a:extLst>
          </p:cNvPr>
          <p:cNvCxnSpPr>
            <a:cxnSpLocks/>
          </p:cNvCxnSpPr>
          <p:nvPr/>
        </p:nvCxnSpPr>
        <p:spPr>
          <a:xfrm>
            <a:off x="2897489" y="4617904"/>
            <a:ext cx="0" cy="5537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664" name="Group 1663">
            <a:extLst>
              <a:ext uri="{FF2B5EF4-FFF2-40B4-BE49-F238E27FC236}">
                <a16:creationId xmlns:a16="http://schemas.microsoft.com/office/drawing/2014/main" id="{CE55B5B1-1D99-D9CF-4209-96B3758106C4}"/>
              </a:ext>
            </a:extLst>
          </p:cNvPr>
          <p:cNvGrpSpPr/>
          <p:nvPr/>
        </p:nvGrpSpPr>
        <p:grpSpPr>
          <a:xfrm>
            <a:off x="1756201" y="3561763"/>
            <a:ext cx="3913353" cy="339341"/>
            <a:chOff x="1662483" y="3493149"/>
            <a:chExt cx="2727917" cy="459294"/>
          </a:xfrm>
        </p:grpSpPr>
        <p:sp>
          <p:nvSpPr>
            <p:cNvPr id="1702" name="Freeform: Shape 1701">
              <a:extLst>
                <a:ext uri="{FF2B5EF4-FFF2-40B4-BE49-F238E27FC236}">
                  <a16:creationId xmlns:a16="http://schemas.microsoft.com/office/drawing/2014/main" id="{D19B4144-96F8-09B6-6A40-577CC33CA3E4}"/>
                </a:ext>
              </a:extLst>
            </p:cNvPr>
            <p:cNvSpPr/>
            <p:nvPr/>
          </p:nvSpPr>
          <p:spPr>
            <a:xfrm>
              <a:off x="1662483" y="3493149"/>
              <a:ext cx="2710487" cy="427054"/>
            </a:xfrm>
            <a:custGeom>
              <a:avLst/>
              <a:gdLst>
                <a:gd name="connsiteX0" fmla="*/ 0 w 2710487"/>
                <a:gd name="connsiteY0" fmla="*/ 0 h 427054"/>
                <a:gd name="connsiteX1" fmla="*/ 343517 w 2710487"/>
                <a:gd name="connsiteY1" fmla="*/ 0 h 427054"/>
                <a:gd name="connsiteX2" fmla="*/ 343517 w 2710487"/>
                <a:gd name="connsiteY2" fmla="*/ 174744 h 427054"/>
                <a:gd name="connsiteX3" fmla="*/ 1725648 w 2710487"/>
                <a:gd name="connsiteY3" fmla="*/ 174744 h 427054"/>
                <a:gd name="connsiteX4" fmla="*/ 1725648 w 2710487"/>
                <a:gd name="connsiteY4" fmla="*/ 427054 h 427054"/>
                <a:gd name="connsiteX5" fmla="*/ 2710487 w 2710487"/>
                <a:gd name="connsiteY5" fmla="*/ 427054 h 42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0487" h="427054">
                  <a:moveTo>
                    <a:pt x="0" y="0"/>
                  </a:moveTo>
                  <a:lnTo>
                    <a:pt x="343517" y="0"/>
                  </a:lnTo>
                  <a:lnTo>
                    <a:pt x="343517" y="174744"/>
                  </a:lnTo>
                  <a:lnTo>
                    <a:pt x="1725648" y="174744"/>
                  </a:lnTo>
                  <a:lnTo>
                    <a:pt x="1725648" y="427054"/>
                  </a:lnTo>
                  <a:lnTo>
                    <a:pt x="2710487" y="427054"/>
                  </a:lnTo>
                </a:path>
              </a:pathLst>
            </a:custGeom>
            <a:noFill/>
            <a:ln w="19050"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96" name="Freeform: Shape 1695">
              <a:extLst>
                <a:ext uri="{FF2B5EF4-FFF2-40B4-BE49-F238E27FC236}">
                  <a16:creationId xmlns:a16="http://schemas.microsoft.com/office/drawing/2014/main" id="{25340C6C-1D8A-9865-7973-3E68806C2671}"/>
                </a:ext>
              </a:extLst>
            </p:cNvPr>
            <p:cNvSpPr/>
            <p:nvPr/>
          </p:nvSpPr>
          <p:spPr>
            <a:xfrm>
              <a:off x="2638607" y="3633686"/>
              <a:ext cx="30503" cy="66007"/>
            </a:xfrm>
            <a:custGeom>
              <a:avLst/>
              <a:gdLst>
                <a:gd name="connsiteX0" fmla="*/ 30504 w 30503"/>
                <a:gd name="connsiteY0" fmla="*/ 15252 h 30503"/>
                <a:gd name="connsiteX1" fmla="*/ 15252 w 30503"/>
                <a:gd name="connsiteY1" fmla="*/ 30504 h 30503"/>
                <a:gd name="connsiteX2" fmla="*/ 0 w 30503"/>
                <a:gd name="connsiteY2" fmla="*/ 15252 h 30503"/>
                <a:gd name="connsiteX3" fmla="*/ 15252 w 30503"/>
                <a:gd name="connsiteY3" fmla="*/ 0 h 30503"/>
                <a:gd name="connsiteX4" fmla="*/ 30504 w 30503"/>
                <a:gd name="connsiteY4" fmla="*/ 15252 h 3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3" h="30503">
                  <a:moveTo>
                    <a:pt x="30504" y="15252"/>
                  </a:moveTo>
                  <a:cubicBezTo>
                    <a:pt x="30504" y="23675"/>
                    <a:pt x="23675" y="30504"/>
                    <a:pt x="15252" y="30504"/>
                  </a:cubicBezTo>
                  <a:cubicBezTo>
                    <a:pt x="6829" y="30504"/>
                    <a:pt x="0" y="23675"/>
                    <a:pt x="0" y="15252"/>
                  </a:cubicBezTo>
                  <a:cubicBezTo>
                    <a:pt x="0" y="6829"/>
                    <a:pt x="6829" y="0"/>
                    <a:pt x="15252" y="0"/>
                  </a:cubicBezTo>
                  <a:cubicBezTo>
                    <a:pt x="23675" y="0"/>
                    <a:pt x="30504" y="6829"/>
                    <a:pt x="30504" y="15252"/>
                  </a:cubicBezTo>
                  <a:close/>
                </a:path>
              </a:pathLst>
            </a:custGeom>
            <a:solidFill>
              <a:schemeClr val="accent3"/>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97" name="Freeform: Shape 1696">
              <a:extLst>
                <a:ext uri="{FF2B5EF4-FFF2-40B4-BE49-F238E27FC236}">
                  <a16:creationId xmlns:a16="http://schemas.microsoft.com/office/drawing/2014/main" id="{686F6959-F1E5-6CE5-536D-811DB45153F5}"/>
                </a:ext>
              </a:extLst>
            </p:cNvPr>
            <p:cNvSpPr/>
            <p:nvPr/>
          </p:nvSpPr>
          <p:spPr>
            <a:xfrm>
              <a:off x="2878280" y="3638044"/>
              <a:ext cx="30503" cy="66007"/>
            </a:xfrm>
            <a:custGeom>
              <a:avLst/>
              <a:gdLst>
                <a:gd name="connsiteX0" fmla="*/ 30504 w 30503"/>
                <a:gd name="connsiteY0" fmla="*/ 15252 h 30503"/>
                <a:gd name="connsiteX1" fmla="*/ 15252 w 30503"/>
                <a:gd name="connsiteY1" fmla="*/ 30504 h 30503"/>
                <a:gd name="connsiteX2" fmla="*/ 0 w 30503"/>
                <a:gd name="connsiteY2" fmla="*/ 15252 h 30503"/>
                <a:gd name="connsiteX3" fmla="*/ 15252 w 30503"/>
                <a:gd name="connsiteY3" fmla="*/ 0 h 30503"/>
                <a:gd name="connsiteX4" fmla="*/ 30504 w 30503"/>
                <a:gd name="connsiteY4" fmla="*/ 15252 h 3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3" h="30503">
                  <a:moveTo>
                    <a:pt x="30504" y="15252"/>
                  </a:moveTo>
                  <a:cubicBezTo>
                    <a:pt x="30504" y="23675"/>
                    <a:pt x="23675" y="30504"/>
                    <a:pt x="15252" y="30504"/>
                  </a:cubicBezTo>
                  <a:cubicBezTo>
                    <a:pt x="6829" y="30504"/>
                    <a:pt x="0" y="23675"/>
                    <a:pt x="0" y="15252"/>
                  </a:cubicBezTo>
                  <a:cubicBezTo>
                    <a:pt x="0" y="6829"/>
                    <a:pt x="6829" y="0"/>
                    <a:pt x="15252" y="0"/>
                  </a:cubicBezTo>
                  <a:cubicBezTo>
                    <a:pt x="23675" y="0"/>
                    <a:pt x="30504" y="6829"/>
                    <a:pt x="30504" y="15252"/>
                  </a:cubicBezTo>
                  <a:close/>
                </a:path>
              </a:pathLst>
            </a:custGeom>
            <a:solidFill>
              <a:schemeClr val="accent3"/>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98" name="Freeform: Shape 1697">
              <a:extLst>
                <a:ext uri="{FF2B5EF4-FFF2-40B4-BE49-F238E27FC236}">
                  <a16:creationId xmlns:a16="http://schemas.microsoft.com/office/drawing/2014/main" id="{DB964BA5-FA71-69E4-DDC2-C1E5DFE972F9}"/>
                </a:ext>
              </a:extLst>
            </p:cNvPr>
            <p:cNvSpPr/>
            <p:nvPr/>
          </p:nvSpPr>
          <p:spPr>
            <a:xfrm>
              <a:off x="3409919" y="3886436"/>
              <a:ext cx="30503" cy="66007"/>
            </a:xfrm>
            <a:custGeom>
              <a:avLst/>
              <a:gdLst>
                <a:gd name="connsiteX0" fmla="*/ 30504 w 30503"/>
                <a:gd name="connsiteY0" fmla="*/ 15252 h 30503"/>
                <a:gd name="connsiteX1" fmla="*/ 15252 w 30503"/>
                <a:gd name="connsiteY1" fmla="*/ 30504 h 30503"/>
                <a:gd name="connsiteX2" fmla="*/ 0 w 30503"/>
                <a:gd name="connsiteY2" fmla="*/ 15252 h 30503"/>
                <a:gd name="connsiteX3" fmla="*/ 15252 w 30503"/>
                <a:gd name="connsiteY3" fmla="*/ 0 h 30503"/>
                <a:gd name="connsiteX4" fmla="*/ 30504 w 30503"/>
                <a:gd name="connsiteY4" fmla="*/ 15252 h 3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3" h="30503">
                  <a:moveTo>
                    <a:pt x="30504" y="15252"/>
                  </a:moveTo>
                  <a:cubicBezTo>
                    <a:pt x="30504" y="23675"/>
                    <a:pt x="23675" y="30504"/>
                    <a:pt x="15252" y="30504"/>
                  </a:cubicBezTo>
                  <a:cubicBezTo>
                    <a:pt x="6829" y="30504"/>
                    <a:pt x="0" y="23675"/>
                    <a:pt x="0" y="15252"/>
                  </a:cubicBezTo>
                  <a:cubicBezTo>
                    <a:pt x="0" y="6829"/>
                    <a:pt x="6829" y="0"/>
                    <a:pt x="15252" y="0"/>
                  </a:cubicBezTo>
                  <a:cubicBezTo>
                    <a:pt x="23675" y="0"/>
                    <a:pt x="30504" y="6829"/>
                    <a:pt x="30504" y="15252"/>
                  </a:cubicBezTo>
                  <a:close/>
                </a:path>
              </a:pathLst>
            </a:custGeom>
            <a:solidFill>
              <a:schemeClr val="accent3"/>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699" name="Freeform: Shape 1698">
              <a:extLst>
                <a:ext uri="{FF2B5EF4-FFF2-40B4-BE49-F238E27FC236}">
                  <a16:creationId xmlns:a16="http://schemas.microsoft.com/office/drawing/2014/main" id="{0AEFF1BE-56C9-F2C5-7517-08553A13C1C7}"/>
                </a:ext>
              </a:extLst>
            </p:cNvPr>
            <p:cNvSpPr/>
            <p:nvPr/>
          </p:nvSpPr>
          <p:spPr>
            <a:xfrm>
              <a:off x="3545007" y="3886434"/>
              <a:ext cx="30503" cy="66007"/>
            </a:xfrm>
            <a:custGeom>
              <a:avLst/>
              <a:gdLst>
                <a:gd name="connsiteX0" fmla="*/ 30504 w 30503"/>
                <a:gd name="connsiteY0" fmla="*/ 15252 h 30503"/>
                <a:gd name="connsiteX1" fmla="*/ 15252 w 30503"/>
                <a:gd name="connsiteY1" fmla="*/ 30504 h 30503"/>
                <a:gd name="connsiteX2" fmla="*/ 0 w 30503"/>
                <a:gd name="connsiteY2" fmla="*/ 15252 h 30503"/>
                <a:gd name="connsiteX3" fmla="*/ 15252 w 30503"/>
                <a:gd name="connsiteY3" fmla="*/ 0 h 30503"/>
                <a:gd name="connsiteX4" fmla="*/ 30504 w 30503"/>
                <a:gd name="connsiteY4" fmla="*/ 15252 h 3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3" h="30503">
                  <a:moveTo>
                    <a:pt x="30504" y="15252"/>
                  </a:moveTo>
                  <a:cubicBezTo>
                    <a:pt x="30504" y="23675"/>
                    <a:pt x="23675" y="30504"/>
                    <a:pt x="15252" y="30504"/>
                  </a:cubicBezTo>
                  <a:cubicBezTo>
                    <a:pt x="6829" y="30504"/>
                    <a:pt x="0" y="23675"/>
                    <a:pt x="0" y="15252"/>
                  </a:cubicBezTo>
                  <a:cubicBezTo>
                    <a:pt x="0" y="6829"/>
                    <a:pt x="6829" y="0"/>
                    <a:pt x="15252" y="0"/>
                  </a:cubicBezTo>
                  <a:cubicBezTo>
                    <a:pt x="23675" y="0"/>
                    <a:pt x="30504" y="6829"/>
                    <a:pt x="30504" y="15252"/>
                  </a:cubicBezTo>
                  <a:close/>
                </a:path>
              </a:pathLst>
            </a:custGeom>
            <a:solidFill>
              <a:schemeClr val="accent3"/>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700" name="Freeform: Shape 1699">
              <a:extLst>
                <a:ext uri="{FF2B5EF4-FFF2-40B4-BE49-F238E27FC236}">
                  <a16:creationId xmlns:a16="http://schemas.microsoft.com/office/drawing/2014/main" id="{57A2A596-6C2D-A758-B1DA-DBADC42E5CFF}"/>
                </a:ext>
              </a:extLst>
            </p:cNvPr>
            <p:cNvSpPr/>
            <p:nvPr/>
          </p:nvSpPr>
          <p:spPr>
            <a:xfrm>
              <a:off x="3963346" y="3886434"/>
              <a:ext cx="30503" cy="66007"/>
            </a:xfrm>
            <a:custGeom>
              <a:avLst/>
              <a:gdLst>
                <a:gd name="connsiteX0" fmla="*/ 30504 w 30503"/>
                <a:gd name="connsiteY0" fmla="*/ 15252 h 30503"/>
                <a:gd name="connsiteX1" fmla="*/ 15252 w 30503"/>
                <a:gd name="connsiteY1" fmla="*/ 30504 h 30503"/>
                <a:gd name="connsiteX2" fmla="*/ 0 w 30503"/>
                <a:gd name="connsiteY2" fmla="*/ 15252 h 30503"/>
                <a:gd name="connsiteX3" fmla="*/ 15252 w 30503"/>
                <a:gd name="connsiteY3" fmla="*/ 0 h 30503"/>
                <a:gd name="connsiteX4" fmla="*/ 30504 w 30503"/>
                <a:gd name="connsiteY4" fmla="*/ 15252 h 3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3" h="30503">
                  <a:moveTo>
                    <a:pt x="30504" y="15252"/>
                  </a:moveTo>
                  <a:cubicBezTo>
                    <a:pt x="30504" y="23675"/>
                    <a:pt x="23675" y="30504"/>
                    <a:pt x="15252" y="30504"/>
                  </a:cubicBezTo>
                  <a:cubicBezTo>
                    <a:pt x="6829" y="30504"/>
                    <a:pt x="0" y="23675"/>
                    <a:pt x="0" y="15252"/>
                  </a:cubicBezTo>
                  <a:cubicBezTo>
                    <a:pt x="0" y="6829"/>
                    <a:pt x="6829" y="0"/>
                    <a:pt x="15252" y="0"/>
                  </a:cubicBezTo>
                  <a:cubicBezTo>
                    <a:pt x="23675" y="0"/>
                    <a:pt x="30504" y="6829"/>
                    <a:pt x="30504" y="15252"/>
                  </a:cubicBezTo>
                  <a:close/>
                </a:path>
              </a:pathLst>
            </a:custGeom>
            <a:solidFill>
              <a:schemeClr val="accent3"/>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701" name="Freeform: Shape 1700">
              <a:extLst>
                <a:ext uri="{FF2B5EF4-FFF2-40B4-BE49-F238E27FC236}">
                  <a16:creationId xmlns:a16="http://schemas.microsoft.com/office/drawing/2014/main" id="{BBFF8C7F-2D64-FBAF-6CB7-20FD276A2E06}"/>
                </a:ext>
              </a:extLst>
            </p:cNvPr>
            <p:cNvSpPr/>
            <p:nvPr/>
          </p:nvSpPr>
          <p:spPr>
            <a:xfrm>
              <a:off x="4359897" y="3886434"/>
              <a:ext cx="30503" cy="66007"/>
            </a:xfrm>
            <a:custGeom>
              <a:avLst/>
              <a:gdLst>
                <a:gd name="connsiteX0" fmla="*/ 30504 w 30503"/>
                <a:gd name="connsiteY0" fmla="*/ 15252 h 30503"/>
                <a:gd name="connsiteX1" fmla="*/ 15252 w 30503"/>
                <a:gd name="connsiteY1" fmla="*/ 30504 h 30503"/>
                <a:gd name="connsiteX2" fmla="*/ 0 w 30503"/>
                <a:gd name="connsiteY2" fmla="*/ 15252 h 30503"/>
                <a:gd name="connsiteX3" fmla="*/ 15252 w 30503"/>
                <a:gd name="connsiteY3" fmla="*/ 0 h 30503"/>
                <a:gd name="connsiteX4" fmla="*/ 30504 w 30503"/>
                <a:gd name="connsiteY4" fmla="*/ 15252 h 30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3" h="30503">
                  <a:moveTo>
                    <a:pt x="30504" y="15252"/>
                  </a:moveTo>
                  <a:cubicBezTo>
                    <a:pt x="30504" y="23675"/>
                    <a:pt x="23675" y="30504"/>
                    <a:pt x="15252" y="30504"/>
                  </a:cubicBezTo>
                  <a:cubicBezTo>
                    <a:pt x="6829" y="30504"/>
                    <a:pt x="0" y="23675"/>
                    <a:pt x="0" y="15252"/>
                  </a:cubicBezTo>
                  <a:cubicBezTo>
                    <a:pt x="0" y="6829"/>
                    <a:pt x="6829" y="0"/>
                    <a:pt x="15252" y="0"/>
                  </a:cubicBezTo>
                  <a:cubicBezTo>
                    <a:pt x="23675" y="0"/>
                    <a:pt x="30504" y="6829"/>
                    <a:pt x="30504" y="15252"/>
                  </a:cubicBezTo>
                  <a:close/>
                </a:path>
              </a:pathLst>
            </a:custGeom>
            <a:solidFill>
              <a:schemeClr val="accent3"/>
            </a:solidFill>
            <a:ln w="1270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sp>
        <p:nvSpPr>
          <p:cNvPr id="557" name="TextBox 556">
            <a:extLst>
              <a:ext uri="{FF2B5EF4-FFF2-40B4-BE49-F238E27FC236}">
                <a16:creationId xmlns:a16="http://schemas.microsoft.com/office/drawing/2014/main" id="{78F6AEE0-3657-0287-A4E7-FD23A66B5E5F}"/>
              </a:ext>
            </a:extLst>
          </p:cNvPr>
          <p:cNvSpPr txBox="1"/>
          <p:nvPr/>
        </p:nvSpPr>
        <p:spPr>
          <a:xfrm rot="16200000">
            <a:off x="8175" y="1557306"/>
            <a:ext cx="1360383" cy="459943"/>
          </a:xfrm>
          <a:prstGeom prst="round2SameRect">
            <a:avLst>
              <a:gd name="adj1" fmla="val 16667"/>
              <a:gd name="adj2" fmla="val 0"/>
            </a:avLst>
          </a:prstGeom>
          <a:solidFill>
            <a:schemeClr val="accent6">
              <a:lumMod val="50000"/>
            </a:schemeClr>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All cohorts</a:t>
            </a:r>
            <a:r>
              <a:rPr kumimoji="0" lang="en-US" sz="1333" b="1" i="0" u="none" strike="noStrike" kern="1200" cap="none" spc="0" normalizeH="0" baseline="30000" noProof="0">
                <a:ln>
                  <a:noFill/>
                </a:ln>
                <a:solidFill>
                  <a:srgbClr val="FFFFFF"/>
                </a:solidFill>
                <a:effectLst/>
                <a:uLnTx/>
                <a:uFillTx/>
                <a:latin typeface="Arial"/>
                <a:ea typeface="+mn-ea"/>
                <a:cs typeface="+mn-cs"/>
              </a:rPr>
              <a:t>1</a:t>
            </a:r>
          </a:p>
        </p:txBody>
      </p:sp>
      <p:sp>
        <p:nvSpPr>
          <p:cNvPr id="646" name="TextBox 645">
            <a:extLst>
              <a:ext uri="{FF2B5EF4-FFF2-40B4-BE49-F238E27FC236}">
                <a16:creationId xmlns:a16="http://schemas.microsoft.com/office/drawing/2014/main" id="{0AE1EDCD-D96A-E009-200E-7D1FDA366EA0}"/>
              </a:ext>
            </a:extLst>
          </p:cNvPr>
          <p:cNvSpPr txBox="1"/>
          <p:nvPr/>
        </p:nvSpPr>
        <p:spPr>
          <a:xfrm rot="16200000">
            <a:off x="467149" y="1596120"/>
            <a:ext cx="1450809"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OS</a:t>
            </a:r>
          </a:p>
        </p:txBody>
      </p:sp>
      <p:grpSp>
        <p:nvGrpSpPr>
          <p:cNvPr id="741" name="Group 740">
            <a:extLst>
              <a:ext uri="{FF2B5EF4-FFF2-40B4-BE49-F238E27FC236}">
                <a16:creationId xmlns:a16="http://schemas.microsoft.com/office/drawing/2014/main" id="{541F50B2-63A8-094B-BD71-D3764C879A2F}"/>
              </a:ext>
            </a:extLst>
          </p:cNvPr>
          <p:cNvGrpSpPr/>
          <p:nvPr/>
        </p:nvGrpSpPr>
        <p:grpSpPr>
          <a:xfrm>
            <a:off x="4379849" y="1200307"/>
            <a:ext cx="1758252" cy="351296"/>
            <a:chOff x="9936607" y="1267153"/>
            <a:chExt cx="1714500" cy="342554"/>
          </a:xfrm>
        </p:grpSpPr>
        <p:sp>
          <p:nvSpPr>
            <p:cNvPr id="743" name="TextBox 742">
              <a:extLst>
                <a:ext uri="{FF2B5EF4-FFF2-40B4-BE49-F238E27FC236}">
                  <a16:creationId xmlns:a16="http://schemas.microsoft.com/office/drawing/2014/main" id="{FD680EAA-52E7-8B26-A057-9D45A830C18B}"/>
                </a:ext>
              </a:extLst>
            </p:cNvPr>
            <p:cNvSpPr txBox="1"/>
            <p:nvPr/>
          </p:nvSpPr>
          <p:spPr>
            <a:xfrm>
              <a:off x="10093545" y="1267153"/>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All cohorts: IHC 3+ </a:t>
              </a:r>
              <a:r>
                <a:rPr kumimoji="0" lang="it-IT" sz="667" b="1" i="0" u="none" strike="noStrike" kern="1200" cap="none" spc="0" normalizeH="0" baseline="0" noProof="0">
                  <a:ln>
                    <a:noFill/>
                  </a:ln>
                  <a:solidFill>
                    <a:srgbClr val="3F4444"/>
                  </a:solidFill>
                  <a:effectLst/>
                  <a:uLnTx/>
                  <a:uFillTx/>
                  <a:latin typeface="Arial"/>
                  <a:ea typeface="+mn-ea"/>
                  <a:cs typeface="+mn-cs"/>
                </a:rPr>
                <a:t>21.1</a:t>
              </a:r>
              <a:r>
                <a:rPr kumimoji="0" lang="it-IT" sz="667" b="0" i="0" u="none" strike="noStrike" kern="1200" cap="none" spc="0" normalizeH="0" baseline="0" noProof="0">
                  <a:ln>
                    <a:noFill/>
                  </a:ln>
                  <a:solidFill>
                    <a:srgbClr val="3F4444"/>
                  </a:solidFill>
                  <a:effectLst/>
                  <a:uLnTx/>
                  <a:uFillTx/>
                  <a:latin typeface="Arial"/>
                  <a:ea typeface="+mn-ea"/>
                  <a:cs typeface="+mn-cs"/>
                </a:rPr>
                <a:t> (15.3-29.6)</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744" name="TextBox 743">
              <a:extLst>
                <a:ext uri="{FF2B5EF4-FFF2-40B4-BE49-F238E27FC236}">
                  <a16:creationId xmlns:a16="http://schemas.microsoft.com/office/drawing/2014/main" id="{E06200FB-0AB2-3EE2-2623-13D54B725B97}"/>
                </a:ext>
              </a:extLst>
            </p:cNvPr>
            <p:cNvSpPr txBox="1"/>
            <p:nvPr/>
          </p:nvSpPr>
          <p:spPr>
            <a:xfrm>
              <a:off x="10093545" y="1384222"/>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All cohorts: IHC 2+ </a:t>
              </a:r>
              <a:r>
                <a:rPr kumimoji="0" lang="it-IT" sz="667" b="1" i="0" u="none" strike="noStrike" kern="1200" cap="none" spc="0" normalizeH="0" baseline="0" noProof="0">
                  <a:ln>
                    <a:noFill/>
                  </a:ln>
                  <a:solidFill>
                    <a:srgbClr val="3F4444"/>
                  </a:solidFill>
                  <a:effectLst/>
                  <a:uLnTx/>
                  <a:uFillTx/>
                  <a:latin typeface="Arial"/>
                  <a:ea typeface="+mn-ea"/>
                  <a:cs typeface="+mn-cs"/>
                </a:rPr>
                <a:t>12.3</a:t>
              </a:r>
              <a:r>
                <a:rPr kumimoji="0" lang="it-IT" sz="667" b="0" i="0" u="none" strike="noStrike" kern="1200" cap="none" spc="0" normalizeH="0" baseline="0" noProof="0">
                  <a:ln>
                    <a:noFill/>
                  </a:ln>
                  <a:solidFill>
                    <a:srgbClr val="3F4444"/>
                  </a:solidFill>
                  <a:effectLst/>
                  <a:uLnTx/>
                  <a:uFillTx/>
                  <a:latin typeface="Arial"/>
                  <a:ea typeface="+mn-ea"/>
                  <a:cs typeface="+mn-cs"/>
                </a:rPr>
                <a:t> (10.7-13.5)</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745" name="TextBox 744">
              <a:extLst>
                <a:ext uri="{FF2B5EF4-FFF2-40B4-BE49-F238E27FC236}">
                  <a16:creationId xmlns:a16="http://schemas.microsoft.com/office/drawing/2014/main" id="{DBB01D37-E326-33AF-4A04-485A939DE3BB}"/>
                </a:ext>
              </a:extLst>
            </p:cNvPr>
            <p:cNvSpPr txBox="1"/>
            <p:nvPr/>
          </p:nvSpPr>
          <p:spPr>
            <a:xfrm>
              <a:off x="10093545" y="1501291"/>
              <a:ext cx="155756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All cohorts: Total </a:t>
              </a:r>
              <a:r>
                <a:rPr kumimoji="0" lang="en-GB" sz="667" b="1" i="0" u="none" strike="noStrike" kern="1200" cap="none" spc="0" normalizeH="0" baseline="0" noProof="0">
                  <a:ln>
                    <a:noFill/>
                  </a:ln>
                  <a:solidFill>
                    <a:srgbClr val="3F4444"/>
                  </a:solidFill>
                  <a:effectLst/>
                  <a:uLnTx/>
                  <a:uFillTx/>
                  <a:latin typeface="Arial"/>
                  <a:ea typeface="+mn-ea"/>
                  <a:cs typeface="+mn-cs"/>
                </a:rPr>
                <a:t>13.4</a:t>
              </a:r>
              <a:r>
                <a:rPr kumimoji="0" lang="en-GB" sz="667" b="0" i="0" u="none" strike="noStrike" kern="1200" cap="none" spc="0" normalizeH="0" baseline="0" noProof="0">
                  <a:ln>
                    <a:noFill/>
                  </a:ln>
                  <a:solidFill>
                    <a:srgbClr val="3F4444"/>
                  </a:solidFill>
                  <a:effectLst/>
                  <a:uLnTx/>
                  <a:uFillTx/>
                  <a:latin typeface="Arial"/>
                  <a:ea typeface="+mn-ea"/>
                  <a:cs typeface="+mn-cs"/>
                </a:rPr>
                <a:t> (11.9-</a:t>
              </a:r>
              <a:r>
                <a:rPr kumimoji="0" lang="en-US" sz="667" b="0" i="0" u="none" strike="noStrike" kern="1200" cap="none" spc="0" normalizeH="0" baseline="0" noProof="0">
                  <a:ln>
                    <a:noFill/>
                  </a:ln>
                  <a:solidFill>
                    <a:srgbClr val="3F4444"/>
                  </a:solidFill>
                  <a:effectLst/>
                  <a:uLnTx/>
                  <a:uFillTx/>
                  <a:latin typeface="Arial"/>
                  <a:ea typeface="+mn-ea"/>
                  <a:cs typeface="+mn-cs"/>
                </a:rPr>
                <a:t>15.5</a:t>
              </a:r>
              <a:r>
                <a:rPr kumimoji="0" lang="en-GB" sz="667" b="0" i="0" u="none" strike="noStrike" kern="1200" cap="none" spc="0" normalizeH="0" baseline="0" noProof="0">
                  <a:ln>
                    <a:noFill/>
                  </a:ln>
                  <a:solidFill>
                    <a:srgbClr val="3F4444"/>
                  </a:solidFill>
                  <a:effectLst/>
                  <a:uLnTx/>
                  <a:uFillTx/>
                  <a:latin typeface="Arial"/>
                  <a:ea typeface="+mn-ea"/>
                  <a:cs typeface="+mn-cs"/>
                </a:rPr>
                <a:t>)</a:t>
              </a:r>
            </a:p>
          </p:txBody>
        </p:sp>
        <p:grpSp>
          <p:nvGrpSpPr>
            <p:cNvPr id="746" name="Group 745">
              <a:extLst>
                <a:ext uri="{FF2B5EF4-FFF2-40B4-BE49-F238E27FC236}">
                  <a16:creationId xmlns:a16="http://schemas.microsoft.com/office/drawing/2014/main" id="{E0DE5E3D-C4E3-A147-12A0-80E820D75209}"/>
                </a:ext>
              </a:extLst>
            </p:cNvPr>
            <p:cNvGrpSpPr/>
            <p:nvPr/>
          </p:nvGrpSpPr>
          <p:grpSpPr>
            <a:xfrm>
              <a:off x="9936607" y="1298501"/>
              <a:ext cx="148431" cy="45720"/>
              <a:chOff x="10275094" y="1292642"/>
              <a:chExt cx="148431" cy="45720"/>
            </a:xfrm>
          </p:grpSpPr>
          <p:cxnSp>
            <p:nvCxnSpPr>
              <p:cNvPr id="753" name="Straight Connector 752">
                <a:extLst>
                  <a:ext uri="{FF2B5EF4-FFF2-40B4-BE49-F238E27FC236}">
                    <a16:creationId xmlns:a16="http://schemas.microsoft.com/office/drawing/2014/main" id="{953B7E1E-EE2D-161E-3927-810E602C582C}"/>
                  </a:ext>
                </a:extLst>
              </p:cNvPr>
              <p:cNvCxnSpPr>
                <a:cxnSpLocks/>
              </p:cNvCxnSpPr>
              <p:nvPr/>
            </p:nvCxnSpPr>
            <p:spPr>
              <a:xfrm>
                <a:off x="10275094" y="1315502"/>
                <a:ext cx="148431" cy="0"/>
              </a:xfrm>
              <a:prstGeom prst="line">
                <a:avLst/>
              </a:prstGeom>
              <a:noFill/>
              <a:ln w="19050" cap="flat">
                <a:solidFill>
                  <a:schemeClr val="accent3"/>
                </a:solidFill>
                <a:prstDash val="solid"/>
                <a:miter/>
              </a:ln>
            </p:spPr>
          </p:cxnSp>
          <p:sp>
            <p:nvSpPr>
              <p:cNvPr id="754" name="Freeform: Shape 753">
                <a:extLst>
                  <a:ext uri="{FF2B5EF4-FFF2-40B4-BE49-F238E27FC236}">
                    <a16:creationId xmlns:a16="http://schemas.microsoft.com/office/drawing/2014/main" id="{7923B44B-00BE-5107-8974-2DD29C5B394D}"/>
                  </a:ext>
                </a:extLst>
              </p:cNvPr>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747" name="Group 746">
              <a:extLst>
                <a:ext uri="{FF2B5EF4-FFF2-40B4-BE49-F238E27FC236}">
                  <a16:creationId xmlns:a16="http://schemas.microsoft.com/office/drawing/2014/main" id="{40EDFF6E-FA02-5C23-4F6B-ED577FD572CE}"/>
                </a:ext>
              </a:extLst>
            </p:cNvPr>
            <p:cNvGrpSpPr/>
            <p:nvPr/>
          </p:nvGrpSpPr>
          <p:grpSpPr>
            <a:xfrm>
              <a:off x="9936607" y="1415570"/>
              <a:ext cx="148431" cy="45720"/>
              <a:chOff x="10275094" y="1420342"/>
              <a:chExt cx="148431" cy="45720"/>
            </a:xfrm>
          </p:grpSpPr>
          <p:cxnSp>
            <p:nvCxnSpPr>
              <p:cNvPr id="751" name="Straight Connector 750">
                <a:extLst>
                  <a:ext uri="{FF2B5EF4-FFF2-40B4-BE49-F238E27FC236}">
                    <a16:creationId xmlns:a16="http://schemas.microsoft.com/office/drawing/2014/main" id="{56CFC045-705D-4D0C-1DB9-37A1FAC5A89B}"/>
                  </a:ext>
                </a:extLst>
              </p:cNvPr>
              <p:cNvCxnSpPr>
                <a:cxnSpLocks/>
              </p:cNvCxnSpPr>
              <p:nvPr/>
            </p:nvCxnSpPr>
            <p:spPr>
              <a:xfrm>
                <a:off x="10275094" y="1443202"/>
                <a:ext cx="148431" cy="0"/>
              </a:xfrm>
              <a:prstGeom prst="line">
                <a:avLst/>
              </a:prstGeom>
              <a:noFill/>
              <a:ln w="19050" cap="flat">
                <a:solidFill>
                  <a:schemeClr val="accent2"/>
                </a:solidFill>
                <a:prstDash val="solid"/>
                <a:miter/>
              </a:ln>
            </p:spPr>
          </p:cxnSp>
          <p:sp>
            <p:nvSpPr>
              <p:cNvPr id="752" name="Freeform: Shape 751">
                <a:extLst>
                  <a:ext uri="{FF2B5EF4-FFF2-40B4-BE49-F238E27FC236}">
                    <a16:creationId xmlns:a16="http://schemas.microsoft.com/office/drawing/2014/main" id="{74C746B4-D7AC-6900-BF18-239B934F05BB}"/>
                  </a:ext>
                </a:extLst>
              </p:cNvPr>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748" name="Group 747">
              <a:extLst>
                <a:ext uri="{FF2B5EF4-FFF2-40B4-BE49-F238E27FC236}">
                  <a16:creationId xmlns:a16="http://schemas.microsoft.com/office/drawing/2014/main" id="{90ACE42D-5D88-7CBD-BDE6-16A2337D5621}"/>
                </a:ext>
              </a:extLst>
            </p:cNvPr>
            <p:cNvGrpSpPr/>
            <p:nvPr/>
          </p:nvGrpSpPr>
          <p:grpSpPr>
            <a:xfrm>
              <a:off x="9936607" y="1532639"/>
              <a:ext cx="148431" cy="45720"/>
              <a:chOff x="10275094" y="1542183"/>
              <a:chExt cx="148431" cy="45720"/>
            </a:xfrm>
          </p:grpSpPr>
          <p:cxnSp>
            <p:nvCxnSpPr>
              <p:cNvPr id="749" name="Straight Connector 748">
                <a:extLst>
                  <a:ext uri="{FF2B5EF4-FFF2-40B4-BE49-F238E27FC236}">
                    <a16:creationId xmlns:a16="http://schemas.microsoft.com/office/drawing/2014/main" id="{7F715A6E-3936-65D0-131B-7B5939E5BFF9}"/>
                  </a:ext>
                </a:extLst>
              </p:cNvPr>
              <p:cNvCxnSpPr>
                <a:cxnSpLocks/>
              </p:cNvCxnSpPr>
              <p:nvPr/>
            </p:nvCxnSpPr>
            <p:spPr>
              <a:xfrm>
                <a:off x="10275094" y="1565043"/>
                <a:ext cx="148431" cy="0"/>
              </a:xfrm>
              <a:prstGeom prst="line">
                <a:avLst/>
              </a:prstGeom>
              <a:noFill/>
              <a:ln w="19050" cap="flat">
                <a:solidFill>
                  <a:schemeClr val="accent4"/>
                </a:solidFill>
                <a:prstDash val="solid"/>
                <a:miter/>
              </a:ln>
            </p:spPr>
          </p:cxnSp>
          <p:sp>
            <p:nvSpPr>
              <p:cNvPr id="750" name="Freeform: Shape 749">
                <a:extLst>
                  <a:ext uri="{FF2B5EF4-FFF2-40B4-BE49-F238E27FC236}">
                    <a16:creationId xmlns:a16="http://schemas.microsoft.com/office/drawing/2014/main" id="{80656D06-7509-6A4A-527C-C1F4D9DE5B42}"/>
                  </a:ext>
                </a:extLst>
              </p:cNvPr>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grpSp>
        <p:nvGrpSpPr>
          <p:cNvPr id="1183" name="Group 1182">
            <a:extLst>
              <a:ext uri="{FF2B5EF4-FFF2-40B4-BE49-F238E27FC236}">
                <a16:creationId xmlns:a16="http://schemas.microsoft.com/office/drawing/2014/main" id="{20F2C624-3FD4-6818-DDD4-6033CE330921}"/>
              </a:ext>
            </a:extLst>
          </p:cNvPr>
          <p:cNvGrpSpPr/>
          <p:nvPr/>
        </p:nvGrpSpPr>
        <p:grpSpPr>
          <a:xfrm>
            <a:off x="465634" y="2841176"/>
            <a:ext cx="5547621" cy="402429"/>
            <a:chOff x="349225" y="2083159"/>
            <a:chExt cx="4160716" cy="301822"/>
          </a:xfrm>
        </p:grpSpPr>
        <p:grpSp>
          <p:nvGrpSpPr>
            <p:cNvPr id="559" name="Group 558">
              <a:extLst>
                <a:ext uri="{FF2B5EF4-FFF2-40B4-BE49-F238E27FC236}">
                  <a16:creationId xmlns:a16="http://schemas.microsoft.com/office/drawing/2014/main" id="{23139509-7413-E84B-89D6-DBF8183B2BFA}"/>
                </a:ext>
              </a:extLst>
            </p:cNvPr>
            <p:cNvGrpSpPr/>
            <p:nvPr/>
          </p:nvGrpSpPr>
          <p:grpSpPr>
            <a:xfrm>
              <a:off x="349225" y="2083159"/>
              <a:ext cx="4160716" cy="103047"/>
              <a:chOff x="493549" y="2865761"/>
              <a:chExt cx="5409575" cy="133977"/>
            </a:xfrm>
          </p:grpSpPr>
          <p:grpSp>
            <p:nvGrpSpPr>
              <p:cNvPr id="560" name="Group 559">
                <a:extLst>
                  <a:ext uri="{FF2B5EF4-FFF2-40B4-BE49-F238E27FC236}">
                    <a16:creationId xmlns:a16="http://schemas.microsoft.com/office/drawing/2014/main" id="{41E26D53-0EC8-145E-C2F5-EC5A9FC02A46}"/>
                  </a:ext>
                </a:extLst>
              </p:cNvPr>
              <p:cNvGrpSpPr/>
              <p:nvPr/>
            </p:nvGrpSpPr>
            <p:grpSpPr>
              <a:xfrm>
                <a:off x="1660434" y="2865761"/>
                <a:ext cx="4242690" cy="133977"/>
                <a:chOff x="6770777" y="2799723"/>
                <a:chExt cx="4242690" cy="133977"/>
              </a:xfrm>
            </p:grpSpPr>
            <p:sp>
              <p:nvSpPr>
                <p:cNvPr id="562" name="TextBox 561">
                  <a:extLst>
                    <a:ext uri="{FF2B5EF4-FFF2-40B4-BE49-F238E27FC236}">
                      <a16:creationId xmlns:a16="http://schemas.microsoft.com/office/drawing/2014/main" id="{4F044E60-2BE1-3004-F6B4-13834960D269}"/>
                    </a:ext>
                  </a:extLst>
                </p:cNvPr>
                <p:cNvSpPr txBox="1"/>
                <p:nvPr/>
              </p:nvSpPr>
              <p:spPr>
                <a:xfrm>
                  <a:off x="677077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75</a:t>
                  </a:r>
                </a:p>
              </p:txBody>
            </p:sp>
            <p:sp>
              <p:nvSpPr>
                <p:cNvPr id="563" name="TextBox 562">
                  <a:extLst>
                    <a:ext uri="{FF2B5EF4-FFF2-40B4-BE49-F238E27FC236}">
                      <a16:creationId xmlns:a16="http://schemas.microsoft.com/office/drawing/2014/main" id="{EC777A1F-A549-81C5-CAB3-21B3A20643D9}"/>
                    </a:ext>
                  </a:extLst>
                </p:cNvPr>
                <p:cNvSpPr txBox="1"/>
                <p:nvPr/>
              </p:nvSpPr>
              <p:spPr>
                <a:xfrm>
                  <a:off x="713476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69</a:t>
                  </a:r>
                </a:p>
              </p:txBody>
            </p:sp>
            <p:sp>
              <p:nvSpPr>
                <p:cNvPr id="564" name="TextBox 563">
                  <a:extLst>
                    <a:ext uri="{FF2B5EF4-FFF2-40B4-BE49-F238E27FC236}">
                      <a16:creationId xmlns:a16="http://schemas.microsoft.com/office/drawing/2014/main" id="{43F34BE8-E771-C2BA-2917-FEAD439DAA91}"/>
                    </a:ext>
                  </a:extLst>
                </p:cNvPr>
                <p:cNvSpPr txBox="1"/>
                <p:nvPr/>
              </p:nvSpPr>
              <p:spPr>
                <a:xfrm>
                  <a:off x="749875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61</a:t>
                  </a:r>
                </a:p>
              </p:txBody>
            </p:sp>
            <p:sp>
              <p:nvSpPr>
                <p:cNvPr id="565" name="TextBox 564">
                  <a:extLst>
                    <a:ext uri="{FF2B5EF4-FFF2-40B4-BE49-F238E27FC236}">
                      <a16:creationId xmlns:a16="http://schemas.microsoft.com/office/drawing/2014/main" id="{64471F04-F94F-CC4F-0D47-E9581A5F7B11}"/>
                    </a:ext>
                  </a:extLst>
                </p:cNvPr>
                <p:cNvSpPr txBox="1"/>
                <p:nvPr/>
              </p:nvSpPr>
              <p:spPr>
                <a:xfrm>
                  <a:off x="786274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56</a:t>
                  </a:r>
                </a:p>
              </p:txBody>
            </p:sp>
            <p:sp>
              <p:nvSpPr>
                <p:cNvPr id="566" name="TextBox 565">
                  <a:extLst>
                    <a:ext uri="{FF2B5EF4-FFF2-40B4-BE49-F238E27FC236}">
                      <a16:creationId xmlns:a16="http://schemas.microsoft.com/office/drawing/2014/main" id="{058863F1-C1D0-749B-D2B7-57220FB54BF2}"/>
                    </a:ext>
                  </a:extLst>
                </p:cNvPr>
                <p:cNvSpPr txBox="1"/>
                <p:nvPr/>
              </p:nvSpPr>
              <p:spPr>
                <a:xfrm>
                  <a:off x="822672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51</a:t>
                  </a:r>
                </a:p>
              </p:txBody>
            </p:sp>
            <p:sp>
              <p:nvSpPr>
                <p:cNvPr id="567" name="TextBox 566">
                  <a:extLst>
                    <a:ext uri="{FF2B5EF4-FFF2-40B4-BE49-F238E27FC236}">
                      <a16:creationId xmlns:a16="http://schemas.microsoft.com/office/drawing/2014/main" id="{2B555502-B56B-B688-7153-1EF08D6CDC76}"/>
                    </a:ext>
                  </a:extLst>
                </p:cNvPr>
                <p:cNvSpPr txBox="1"/>
                <p:nvPr/>
              </p:nvSpPr>
              <p:spPr>
                <a:xfrm>
                  <a:off x="859071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45</a:t>
                  </a:r>
                </a:p>
              </p:txBody>
            </p:sp>
            <p:sp>
              <p:nvSpPr>
                <p:cNvPr id="568" name="TextBox 567">
                  <a:extLst>
                    <a:ext uri="{FF2B5EF4-FFF2-40B4-BE49-F238E27FC236}">
                      <a16:creationId xmlns:a16="http://schemas.microsoft.com/office/drawing/2014/main" id="{4FB05B85-DDC4-5152-7015-F0999DD07FF4}"/>
                    </a:ext>
                  </a:extLst>
                </p:cNvPr>
                <p:cNvSpPr txBox="1"/>
                <p:nvPr/>
              </p:nvSpPr>
              <p:spPr>
                <a:xfrm>
                  <a:off x="895470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39</a:t>
                  </a:r>
                </a:p>
              </p:txBody>
            </p:sp>
            <p:sp>
              <p:nvSpPr>
                <p:cNvPr id="569" name="TextBox 568">
                  <a:extLst>
                    <a:ext uri="{FF2B5EF4-FFF2-40B4-BE49-F238E27FC236}">
                      <a16:creationId xmlns:a16="http://schemas.microsoft.com/office/drawing/2014/main" id="{172BBC52-CC81-3A8E-F8C8-DF0A4C7A4D7E}"/>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29</a:t>
                  </a:r>
                </a:p>
              </p:txBody>
            </p:sp>
            <p:sp>
              <p:nvSpPr>
                <p:cNvPr id="570" name="TextBox 569">
                  <a:extLst>
                    <a:ext uri="{FF2B5EF4-FFF2-40B4-BE49-F238E27FC236}">
                      <a16:creationId xmlns:a16="http://schemas.microsoft.com/office/drawing/2014/main" id="{24277A6D-B799-31B1-6AF3-F5C1DBE6170F}"/>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13</a:t>
                  </a:r>
                </a:p>
              </p:txBody>
            </p:sp>
            <p:sp>
              <p:nvSpPr>
                <p:cNvPr id="571" name="TextBox 570">
                  <a:extLst>
                    <a:ext uri="{FF2B5EF4-FFF2-40B4-BE49-F238E27FC236}">
                      <a16:creationId xmlns:a16="http://schemas.microsoft.com/office/drawing/2014/main" id="{A59C721D-F3B0-746C-BD73-E3FC27B5459C}"/>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a:t>
                  </a:r>
                </a:p>
              </p:txBody>
            </p:sp>
            <p:sp>
              <p:nvSpPr>
                <p:cNvPr id="572" name="TextBox 571">
                  <a:extLst>
                    <a:ext uri="{FF2B5EF4-FFF2-40B4-BE49-F238E27FC236}">
                      <a16:creationId xmlns:a16="http://schemas.microsoft.com/office/drawing/2014/main" id="{CCECFBE1-ABEA-5F1F-19DF-500128E821AB}"/>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573" name="TextBox 572">
                  <a:extLst>
                    <a:ext uri="{FF2B5EF4-FFF2-40B4-BE49-F238E27FC236}">
                      <a16:creationId xmlns:a16="http://schemas.microsoft.com/office/drawing/2014/main" id="{225DDBDC-E66E-493C-CEF2-2162152155EB}"/>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561" name="TextBox 560">
                <a:extLst>
                  <a:ext uri="{FF2B5EF4-FFF2-40B4-BE49-F238E27FC236}">
                    <a16:creationId xmlns:a16="http://schemas.microsoft.com/office/drawing/2014/main" id="{7B185213-0468-9A2D-264C-C4B6E8F6E456}"/>
                  </a:ext>
                </a:extLst>
              </p:cNvPr>
              <p:cNvSpPr txBox="1"/>
              <p:nvPr/>
            </p:nvSpPr>
            <p:spPr>
              <a:xfrm>
                <a:off x="493549" y="2865761"/>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All cohorts: IHC 3+</a:t>
                </a:r>
              </a:p>
            </p:txBody>
          </p:sp>
        </p:grpSp>
        <p:grpSp>
          <p:nvGrpSpPr>
            <p:cNvPr id="574" name="Group 573">
              <a:extLst>
                <a:ext uri="{FF2B5EF4-FFF2-40B4-BE49-F238E27FC236}">
                  <a16:creationId xmlns:a16="http://schemas.microsoft.com/office/drawing/2014/main" id="{2642D47A-2C1C-92EE-727C-A000F4A6E989}"/>
                </a:ext>
              </a:extLst>
            </p:cNvPr>
            <p:cNvGrpSpPr/>
            <p:nvPr/>
          </p:nvGrpSpPr>
          <p:grpSpPr>
            <a:xfrm>
              <a:off x="349225" y="2182547"/>
              <a:ext cx="4160716" cy="103048"/>
              <a:chOff x="493549" y="3047530"/>
              <a:chExt cx="5409575" cy="133978"/>
            </a:xfrm>
          </p:grpSpPr>
          <p:grpSp>
            <p:nvGrpSpPr>
              <p:cNvPr id="575" name="Group 574">
                <a:extLst>
                  <a:ext uri="{FF2B5EF4-FFF2-40B4-BE49-F238E27FC236}">
                    <a16:creationId xmlns:a16="http://schemas.microsoft.com/office/drawing/2014/main" id="{0104C5F7-4322-9479-8B74-B4941314FE9B}"/>
                  </a:ext>
                </a:extLst>
              </p:cNvPr>
              <p:cNvGrpSpPr/>
              <p:nvPr/>
            </p:nvGrpSpPr>
            <p:grpSpPr>
              <a:xfrm>
                <a:off x="1623494" y="3047530"/>
                <a:ext cx="4279630" cy="133978"/>
                <a:chOff x="6733837" y="2799723"/>
                <a:chExt cx="4279630" cy="133978"/>
              </a:xfrm>
            </p:grpSpPr>
            <p:sp>
              <p:nvSpPr>
                <p:cNvPr id="577" name="TextBox 576">
                  <a:extLst>
                    <a:ext uri="{FF2B5EF4-FFF2-40B4-BE49-F238E27FC236}">
                      <a16:creationId xmlns:a16="http://schemas.microsoft.com/office/drawing/2014/main" id="{4AE16121-D95D-60BD-F094-9A9AA7BFFE04}"/>
                    </a:ext>
                  </a:extLst>
                </p:cNvPr>
                <p:cNvSpPr txBox="1"/>
                <p:nvPr/>
              </p:nvSpPr>
              <p:spPr>
                <a:xfrm>
                  <a:off x="6733837" y="2799724"/>
                  <a:ext cx="315797"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125</a:t>
                  </a:r>
                </a:p>
              </p:txBody>
            </p:sp>
            <p:sp>
              <p:nvSpPr>
                <p:cNvPr id="578" name="TextBox 577">
                  <a:extLst>
                    <a:ext uri="{FF2B5EF4-FFF2-40B4-BE49-F238E27FC236}">
                      <a16:creationId xmlns:a16="http://schemas.microsoft.com/office/drawing/2014/main" id="{6BBA7C37-57E0-C810-DC8B-58784F8AC9F2}"/>
                    </a:ext>
                  </a:extLst>
                </p:cNvPr>
                <p:cNvSpPr txBox="1"/>
                <p:nvPr/>
              </p:nvSpPr>
              <p:spPr>
                <a:xfrm>
                  <a:off x="7104990" y="2799723"/>
                  <a:ext cx="283556"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113</a:t>
                  </a:r>
                </a:p>
              </p:txBody>
            </p:sp>
            <p:sp>
              <p:nvSpPr>
                <p:cNvPr id="579" name="TextBox 578">
                  <a:extLst>
                    <a:ext uri="{FF2B5EF4-FFF2-40B4-BE49-F238E27FC236}">
                      <a16:creationId xmlns:a16="http://schemas.microsoft.com/office/drawing/2014/main" id="{02CBDABD-460A-F29A-61FC-0E79C3F7FA38}"/>
                    </a:ext>
                  </a:extLst>
                </p:cNvPr>
                <p:cNvSpPr txBox="1"/>
                <p:nvPr/>
              </p:nvSpPr>
              <p:spPr>
                <a:xfrm>
                  <a:off x="749875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88</a:t>
                  </a:r>
                </a:p>
              </p:txBody>
            </p:sp>
            <p:sp>
              <p:nvSpPr>
                <p:cNvPr id="580" name="TextBox 579">
                  <a:extLst>
                    <a:ext uri="{FF2B5EF4-FFF2-40B4-BE49-F238E27FC236}">
                      <a16:creationId xmlns:a16="http://schemas.microsoft.com/office/drawing/2014/main" id="{FD2CA0D8-05E7-3851-A547-80305E14BB57}"/>
                    </a:ext>
                  </a:extLst>
                </p:cNvPr>
                <p:cNvSpPr txBox="1"/>
                <p:nvPr/>
              </p:nvSpPr>
              <p:spPr>
                <a:xfrm>
                  <a:off x="786274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75</a:t>
                  </a:r>
                </a:p>
              </p:txBody>
            </p:sp>
            <p:sp>
              <p:nvSpPr>
                <p:cNvPr id="581" name="TextBox 580">
                  <a:extLst>
                    <a:ext uri="{FF2B5EF4-FFF2-40B4-BE49-F238E27FC236}">
                      <a16:creationId xmlns:a16="http://schemas.microsoft.com/office/drawing/2014/main" id="{7CBCA864-35D1-8D7F-42FA-3EC8B04339AF}"/>
                    </a:ext>
                  </a:extLst>
                </p:cNvPr>
                <p:cNvSpPr txBox="1"/>
                <p:nvPr/>
              </p:nvSpPr>
              <p:spPr>
                <a:xfrm>
                  <a:off x="822672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62</a:t>
                  </a:r>
                </a:p>
              </p:txBody>
            </p:sp>
            <p:sp>
              <p:nvSpPr>
                <p:cNvPr id="582" name="TextBox 581">
                  <a:extLst>
                    <a:ext uri="{FF2B5EF4-FFF2-40B4-BE49-F238E27FC236}">
                      <a16:creationId xmlns:a16="http://schemas.microsoft.com/office/drawing/2014/main" id="{1BE3AF74-E762-9E53-C66E-7B93A6DFA366}"/>
                    </a:ext>
                  </a:extLst>
                </p:cNvPr>
                <p:cNvSpPr txBox="1"/>
                <p:nvPr/>
              </p:nvSpPr>
              <p:spPr>
                <a:xfrm>
                  <a:off x="859071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43</a:t>
                  </a:r>
                </a:p>
              </p:txBody>
            </p:sp>
            <p:sp>
              <p:nvSpPr>
                <p:cNvPr id="583" name="TextBox 582">
                  <a:extLst>
                    <a:ext uri="{FF2B5EF4-FFF2-40B4-BE49-F238E27FC236}">
                      <a16:creationId xmlns:a16="http://schemas.microsoft.com/office/drawing/2014/main" id="{D75086B8-D6C3-4EDB-4097-FFDD8C0B4BE2}"/>
                    </a:ext>
                  </a:extLst>
                </p:cNvPr>
                <p:cNvSpPr txBox="1"/>
                <p:nvPr/>
              </p:nvSpPr>
              <p:spPr>
                <a:xfrm>
                  <a:off x="8954706"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31</a:t>
                  </a:r>
                </a:p>
              </p:txBody>
            </p:sp>
            <p:sp>
              <p:nvSpPr>
                <p:cNvPr id="584" name="TextBox 583">
                  <a:extLst>
                    <a:ext uri="{FF2B5EF4-FFF2-40B4-BE49-F238E27FC236}">
                      <a16:creationId xmlns:a16="http://schemas.microsoft.com/office/drawing/2014/main" id="{D77AB4A3-6269-57D7-D66B-38C37C6507AF}"/>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22</a:t>
                  </a:r>
                </a:p>
              </p:txBody>
            </p:sp>
            <p:sp>
              <p:nvSpPr>
                <p:cNvPr id="585" name="TextBox 584">
                  <a:extLst>
                    <a:ext uri="{FF2B5EF4-FFF2-40B4-BE49-F238E27FC236}">
                      <a16:creationId xmlns:a16="http://schemas.microsoft.com/office/drawing/2014/main" id="{3010D686-71BF-9896-D53C-B8D646C0A5D3}"/>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a:t>
                  </a:r>
                </a:p>
              </p:txBody>
            </p:sp>
            <p:sp>
              <p:nvSpPr>
                <p:cNvPr id="586" name="TextBox 585">
                  <a:extLst>
                    <a:ext uri="{FF2B5EF4-FFF2-40B4-BE49-F238E27FC236}">
                      <a16:creationId xmlns:a16="http://schemas.microsoft.com/office/drawing/2014/main" id="{FAEEC283-F4EF-CD33-F7A7-CF6651E2475B}"/>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a:t>
                  </a:r>
                </a:p>
              </p:txBody>
            </p:sp>
            <p:sp>
              <p:nvSpPr>
                <p:cNvPr id="587" name="TextBox 586">
                  <a:extLst>
                    <a:ext uri="{FF2B5EF4-FFF2-40B4-BE49-F238E27FC236}">
                      <a16:creationId xmlns:a16="http://schemas.microsoft.com/office/drawing/2014/main" id="{4183E675-AAFD-6CB1-0A95-FF9B36C30B8A}"/>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588" name="TextBox 587">
                  <a:extLst>
                    <a:ext uri="{FF2B5EF4-FFF2-40B4-BE49-F238E27FC236}">
                      <a16:creationId xmlns:a16="http://schemas.microsoft.com/office/drawing/2014/main" id="{C8ADE1C6-3D6F-7041-A4C5-3A4FEE838CEE}"/>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576" name="TextBox 575">
                <a:extLst>
                  <a:ext uri="{FF2B5EF4-FFF2-40B4-BE49-F238E27FC236}">
                    <a16:creationId xmlns:a16="http://schemas.microsoft.com/office/drawing/2014/main" id="{37D9085A-8E4A-7F35-CB95-2B8D35AD4725}"/>
                  </a:ext>
                </a:extLst>
              </p:cNvPr>
              <p:cNvSpPr txBox="1"/>
              <p:nvPr/>
            </p:nvSpPr>
            <p:spPr>
              <a:xfrm>
                <a:off x="493549" y="3047530"/>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All cohorts: IHC 2+</a:t>
                </a:r>
              </a:p>
            </p:txBody>
          </p:sp>
        </p:grpSp>
        <p:grpSp>
          <p:nvGrpSpPr>
            <p:cNvPr id="589" name="Group 588">
              <a:extLst>
                <a:ext uri="{FF2B5EF4-FFF2-40B4-BE49-F238E27FC236}">
                  <a16:creationId xmlns:a16="http://schemas.microsoft.com/office/drawing/2014/main" id="{549288DD-AB28-FCE3-B638-B7E559BE7C7A}"/>
                </a:ext>
              </a:extLst>
            </p:cNvPr>
            <p:cNvGrpSpPr/>
            <p:nvPr/>
          </p:nvGrpSpPr>
          <p:grpSpPr>
            <a:xfrm>
              <a:off x="349225" y="2281934"/>
              <a:ext cx="4160716" cy="103047"/>
              <a:chOff x="493549" y="3229299"/>
              <a:chExt cx="5409575" cy="133977"/>
            </a:xfrm>
          </p:grpSpPr>
          <p:grpSp>
            <p:nvGrpSpPr>
              <p:cNvPr id="590" name="Group 589">
                <a:extLst>
                  <a:ext uri="{FF2B5EF4-FFF2-40B4-BE49-F238E27FC236}">
                    <a16:creationId xmlns:a16="http://schemas.microsoft.com/office/drawing/2014/main" id="{97E96CAD-C3DE-1A20-99F0-A09B380FBF01}"/>
                  </a:ext>
                </a:extLst>
              </p:cNvPr>
              <p:cNvGrpSpPr/>
              <p:nvPr/>
            </p:nvGrpSpPr>
            <p:grpSpPr>
              <a:xfrm>
                <a:off x="1631961" y="3229299"/>
                <a:ext cx="4271163" cy="133977"/>
                <a:chOff x="6742304" y="2799723"/>
                <a:chExt cx="4271163" cy="133977"/>
              </a:xfrm>
            </p:grpSpPr>
            <p:sp>
              <p:nvSpPr>
                <p:cNvPr id="592" name="TextBox 591">
                  <a:extLst>
                    <a:ext uri="{FF2B5EF4-FFF2-40B4-BE49-F238E27FC236}">
                      <a16:creationId xmlns:a16="http://schemas.microsoft.com/office/drawing/2014/main" id="{5699CA67-5D83-7BCC-779A-C64C13A9D78E}"/>
                    </a:ext>
                  </a:extLst>
                </p:cNvPr>
                <p:cNvSpPr txBox="1"/>
                <p:nvPr/>
              </p:nvSpPr>
              <p:spPr>
                <a:xfrm>
                  <a:off x="6742304" y="2799723"/>
                  <a:ext cx="298864"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267</a:t>
                  </a:r>
                </a:p>
              </p:txBody>
            </p:sp>
            <p:sp>
              <p:nvSpPr>
                <p:cNvPr id="593" name="TextBox 592">
                  <a:extLst>
                    <a:ext uri="{FF2B5EF4-FFF2-40B4-BE49-F238E27FC236}">
                      <a16:creationId xmlns:a16="http://schemas.microsoft.com/office/drawing/2014/main" id="{F295920E-BAE5-1A2A-3A04-B1C3238F50D0}"/>
                    </a:ext>
                  </a:extLst>
                </p:cNvPr>
                <p:cNvSpPr txBox="1"/>
                <p:nvPr/>
              </p:nvSpPr>
              <p:spPr>
                <a:xfrm>
                  <a:off x="7115361" y="2799723"/>
                  <a:ext cx="273624"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239</a:t>
                  </a:r>
                </a:p>
              </p:txBody>
            </p:sp>
            <p:sp>
              <p:nvSpPr>
                <p:cNvPr id="594" name="TextBox 593">
                  <a:extLst>
                    <a:ext uri="{FF2B5EF4-FFF2-40B4-BE49-F238E27FC236}">
                      <a16:creationId xmlns:a16="http://schemas.microsoft.com/office/drawing/2014/main" id="{FA143AB3-22CE-4A38-197E-9B5793CFD248}"/>
                    </a:ext>
                  </a:extLst>
                </p:cNvPr>
                <p:cNvSpPr txBox="1"/>
                <p:nvPr/>
              </p:nvSpPr>
              <p:spPr>
                <a:xfrm>
                  <a:off x="7448400" y="2799723"/>
                  <a:ext cx="329190"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194</a:t>
                  </a:r>
                </a:p>
              </p:txBody>
            </p:sp>
            <p:sp>
              <p:nvSpPr>
                <p:cNvPr id="595" name="TextBox 594">
                  <a:extLst>
                    <a:ext uri="{FF2B5EF4-FFF2-40B4-BE49-F238E27FC236}">
                      <a16:creationId xmlns:a16="http://schemas.microsoft.com/office/drawing/2014/main" id="{0BCA9C8B-FA2D-B436-5570-5E9A563EFD45}"/>
                    </a:ext>
                  </a:extLst>
                </p:cNvPr>
                <p:cNvSpPr txBox="1"/>
                <p:nvPr/>
              </p:nvSpPr>
              <p:spPr>
                <a:xfrm>
                  <a:off x="7847347" y="2799723"/>
                  <a:ext cx="266417"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165</a:t>
                  </a:r>
                </a:p>
              </p:txBody>
            </p:sp>
            <p:sp>
              <p:nvSpPr>
                <p:cNvPr id="596" name="TextBox 595">
                  <a:extLst>
                    <a:ext uri="{FF2B5EF4-FFF2-40B4-BE49-F238E27FC236}">
                      <a16:creationId xmlns:a16="http://schemas.microsoft.com/office/drawing/2014/main" id="{BB776BD8-F96A-A80E-4915-BC27B16BD876}"/>
                    </a:ext>
                  </a:extLst>
                </p:cNvPr>
                <p:cNvSpPr txBox="1"/>
                <p:nvPr/>
              </p:nvSpPr>
              <p:spPr>
                <a:xfrm>
                  <a:off x="8214268" y="2799723"/>
                  <a:ext cx="263749"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143</a:t>
                  </a:r>
                </a:p>
              </p:txBody>
            </p:sp>
            <p:sp>
              <p:nvSpPr>
                <p:cNvPr id="597" name="TextBox 596">
                  <a:extLst>
                    <a:ext uri="{FF2B5EF4-FFF2-40B4-BE49-F238E27FC236}">
                      <a16:creationId xmlns:a16="http://schemas.microsoft.com/office/drawing/2014/main" id="{7EA414DC-1434-C4A5-14BD-0051B9475335}"/>
                    </a:ext>
                  </a:extLst>
                </p:cNvPr>
                <p:cNvSpPr txBox="1"/>
                <p:nvPr/>
              </p:nvSpPr>
              <p:spPr>
                <a:xfrm>
                  <a:off x="8572611" y="2799723"/>
                  <a:ext cx="263748"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108</a:t>
                  </a:r>
                </a:p>
              </p:txBody>
            </p:sp>
            <p:sp>
              <p:nvSpPr>
                <p:cNvPr id="598" name="TextBox 597">
                  <a:extLst>
                    <a:ext uri="{FF2B5EF4-FFF2-40B4-BE49-F238E27FC236}">
                      <a16:creationId xmlns:a16="http://schemas.microsoft.com/office/drawing/2014/main" id="{76FD9FDA-DE15-281D-EBE9-BA1EDF5A26C4}"/>
                    </a:ext>
                  </a:extLst>
                </p:cNvPr>
                <p:cNvSpPr txBox="1"/>
                <p:nvPr/>
              </p:nvSpPr>
              <p:spPr>
                <a:xfrm>
                  <a:off x="895470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86</a:t>
                  </a:r>
                </a:p>
              </p:txBody>
            </p:sp>
            <p:sp>
              <p:nvSpPr>
                <p:cNvPr id="599" name="TextBox 598">
                  <a:extLst>
                    <a:ext uri="{FF2B5EF4-FFF2-40B4-BE49-F238E27FC236}">
                      <a16:creationId xmlns:a16="http://schemas.microsoft.com/office/drawing/2014/main" id="{D215451C-90B8-A382-5D8D-90ABD6EFEB9B}"/>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65</a:t>
                  </a:r>
                </a:p>
              </p:txBody>
            </p:sp>
            <p:sp>
              <p:nvSpPr>
                <p:cNvPr id="600" name="TextBox 599">
                  <a:extLst>
                    <a:ext uri="{FF2B5EF4-FFF2-40B4-BE49-F238E27FC236}">
                      <a16:creationId xmlns:a16="http://schemas.microsoft.com/office/drawing/2014/main" id="{45FFD4F2-90D2-68E8-15B9-C49D4A7B74DF}"/>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34</a:t>
                  </a:r>
                </a:p>
              </p:txBody>
            </p:sp>
            <p:sp>
              <p:nvSpPr>
                <p:cNvPr id="601" name="TextBox 600">
                  <a:extLst>
                    <a:ext uri="{FF2B5EF4-FFF2-40B4-BE49-F238E27FC236}">
                      <a16:creationId xmlns:a16="http://schemas.microsoft.com/office/drawing/2014/main" id="{19D89A66-3A96-EC61-7AF4-4D3C97B9A192}"/>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10</a:t>
                  </a:r>
                </a:p>
              </p:txBody>
            </p:sp>
            <p:sp>
              <p:nvSpPr>
                <p:cNvPr id="602" name="TextBox 601">
                  <a:extLst>
                    <a:ext uri="{FF2B5EF4-FFF2-40B4-BE49-F238E27FC236}">
                      <a16:creationId xmlns:a16="http://schemas.microsoft.com/office/drawing/2014/main" id="{385C3AF5-60F9-2A1A-BA26-9AC262CD4B77}"/>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a:t>
                  </a:r>
                </a:p>
              </p:txBody>
            </p:sp>
            <p:sp>
              <p:nvSpPr>
                <p:cNvPr id="603" name="TextBox 602">
                  <a:extLst>
                    <a:ext uri="{FF2B5EF4-FFF2-40B4-BE49-F238E27FC236}">
                      <a16:creationId xmlns:a16="http://schemas.microsoft.com/office/drawing/2014/main" id="{0CB3FF12-9A01-5B1A-B2BC-ED0E2D70B152}"/>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sp>
            <p:nvSpPr>
              <p:cNvPr id="591" name="TextBox 590">
                <a:extLst>
                  <a:ext uri="{FF2B5EF4-FFF2-40B4-BE49-F238E27FC236}">
                    <a16:creationId xmlns:a16="http://schemas.microsoft.com/office/drawing/2014/main" id="{0E4C12C4-2E5B-CAE9-54F2-EEAC02427238}"/>
                  </a:ext>
                </a:extLst>
              </p:cNvPr>
              <p:cNvSpPr txBox="1"/>
              <p:nvPr/>
            </p:nvSpPr>
            <p:spPr>
              <a:xfrm>
                <a:off x="493549" y="3229299"/>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All cohorts: Total</a:t>
                </a:r>
              </a:p>
            </p:txBody>
          </p:sp>
        </p:grpSp>
        <p:sp>
          <p:nvSpPr>
            <p:cNvPr id="1639" name="TextBox 1638">
              <a:extLst>
                <a:ext uri="{FF2B5EF4-FFF2-40B4-BE49-F238E27FC236}">
                  <a16:creationId xmlns:a16="http://schemas.microsoft.com/office/drawing/2014/main" id="{650B409F-D5F1-D78F-3FE3-1F8CD91AEE54}"/>
                </a:ext>
              </a:extLst>
            </p:cNvPr>
            <p:cNvSpPr txBox="1"/>
            <p:nvPr/>
          </p:nvSpPr>
          <p:spPr>
            <a:xfrm>
              <a:off x="4045210" y="2089238"/>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a:t>
              </a:r>
            </a:p>
          </p:txBody>
        </p:sp>
        <p:sp>
          <p:nvSpPr>
            <p:cNvPr id="1640" name="TextBox 1639">
              <a:extLst>
                <a:ext uri="{FF2B5EF4-FFF2-40B4-BE49-F238E27FC236}">
                  <a16:creationId xmlns:a16="http://schemas.microsoft.com/office/drawing/2014/main" id="{E53D82D6-89F4-0135-5819-51ED5322D29B}"/>
                </a:ext>
              </a:extLst>
            </p:cNvPr>
            <p:cNvSpPr txBox="1"/>
            <p:nvPr/>
          </p:nvSpPr>
          <p:spPr>
            <a:xfrm>
              <a:off x="4326251" y="2092555"/>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grpSp>
        <p:nvGrpSpPr>
          <p:cNvPr id="1583" name="Group 1582">
            <a:extLst>
              <a:ext uri="{FF2B5EF4-FFF2-40B4-BE49-F238E27FC236}">
                <a16:creationId xmlns:a16="http://schemas.microsoft.com/office/drawing/2014/main" id="{8C5879AD-8D62-08A8-FC9E-5581FF97123D}"/>
              </a:ext>
            </a:extLst>
          </p:cNvPr>
          <p:cNvGrpSpPr/>
          <p:nvPr/>
        </p:nvGrpSpPr>
        <p:grpSpPr>
          <a:xfrm>
            <a:off x="1789704" y="1288493"/>
            <a:ext cx="3945531" cy="825923"/>
            <a:chOff x="1342278" y="1167225"/>
            <a:chExt cx="2959148" cy="619442"/>
          </a:xfrm>
        </p:grpSpPr>
        <p:grpSp>
          <p:nvGrpSpPr>
            <p:cNvPr id="1582" name="Group 1581">
              <a:extLst>
                <a:ext uri="{FF2B5EF4-FFF2-40B4-BE49-F238E27FC236}">
                  <a16:creationId xmlns:a16="http://schemas.microsoft.com/office/drawing/2014/main" id="{E29CE728-42B8-495D-2CC9-9AC587A0E46B}"/>
                </a:ext>
              </a:extLst>
            </p:cNvPr>
            <p:cNvGrpSpPr/>
            <p:nvPr/>
          </p:nvGrpSpPr>
          <p:grpSpPr>
            <a:xfrm>
              <a:off x="1342278" y="1167225"/>
              <a:ext cx="2938496" cy="612842"/>
              <a:chOff x="1342278" y="1167225"/>
              <a:chExt cx="2938496" cy="612842"/>
            </a:xfrm>
          </p:grpSpPr>
          <p:grpSp>
            <p:nvGrpSpPr>
              <p:cNvPr id="1405" name="Graphic 1284">
                <a:extLst>
                  <a:ext uri="{FF2B5EF4-FFF2-40B4-BE49-F238E27FC236}">
                    <a16:creationId xmlns:a16="http://schemas.microsoft.com/office/drawing/2014/main" id="{3013239B-4C9E-1938-20BA-02BD056A7924}"/>
                  </a:ext>
                </a:extLst>
              </p:cNvPr>
              <p:cNvGrpSpPr/>
              <p:nvPr/>
            </p:nvGrpSpPr>
            <p:grpSpPr>
              <a:xfrm>
                <a:off x="1342278" y="1167225"/>
                <a:ext cx="2938496" cy="599388"/>
                <a:chOff x="7554959" y="1599261"/>
                <a:chExt cx="3959617" cy="1897740"/>
              </a:xfrm>
              <a:noFill/>
            </p:grpSpPr>
            <p:sp>
              <p:nvSpPr>
                <p:cNvPr id="1540" name="Freeform: Shape 1539">
                  <a:extLst>
                    <a:ext uri="{FF2B5EF4-FFF2-40B4-BE49-F238E27FC236}">
                      <a16:creationId xmlns:a16="http://schemas.microsoft.com/office/drawing/2014/main" id="{539388A7-6F35-48C9-F5C0-A3F4D4AC424C}"/>
                    </a:ext>
                  </a:extLst>
                </p:cNvPr>
                <p:cNvSpPr/>
                <p:nvPr/>
              </p:nvSpPr>
              <p:spPr>
                <a:xfrm>
                  <a:off x="7554959" y="1599261"/>
                  <a:ext cx="3704839" cy="1881992"/>
                </a:xfrm>
                <a:custGeom>
                  <a:avLst/>
                  <a:gdLst>
                    <a:gd name="connsiteX0" fmla="*/ 0 w 3704839"/>
                    <a:gd name="connsiteY0" fmla="*/ 0 h 1881992"/>
                    <a:gd name="connsiteX1" fmla="*/ 115161 w 3704839"/>
                    <a:gd name="connsiteY1" fmla="*/ 0 h 1881992"/>
                    <a:gd name="connsiteX2" fmla="*/ 115161 w 3704839"/>
                    <a:gd name="connsiteY2" fmla="*/ 20937 h 1881992"/>
                    <a:gd name="connsiteX3" fmla="*/ 143364 w 3704839"/>
                    <a:gd name="connsiteY3" fmla="*/ 20937 h 1881992"/>
                    <a:gd name="connsiteX4" fmla="*/ 143364 w 3704839"/>
                    <a:gd name="connsiteY4" fmla="*/ 38653 h 1881992"/>
                    <a:gd name="connsiteX5" fmla="*/ 225939 w 3704839"/>
                    <a:gd name="connsiteY5" fmla="*/ 38653 h 1881992"/>
                    <a:gd name="connsiteX6" fmla="*/ 225939 w 3704839"/>
                    <a:gd name="connsiteY6" fmla="*/ 58605 h 1881992"/>
                    <a:gd name="connsiteX7" fmla="*/ 263161 w 3704839"/>
                    <a:gd name="connsiteY7" fmla="*/ 58605 h 1881992"/>
                    <a:gd name="connsiteX8" fmla="*/ 263161 w 3704839"/>
                    <a:gd name="connsiteY8" fmla="*/ 78826 h 1881992"/>
                    <a:gd name="connsiteX9" fmla="*/ 276373 w 3704839"/>
                    <a:gd name="connsiteY9" fmla="*/ 78826 h 1881992"/>
                    <a:gd name="connsiteX10" fmla="*/ 276373 w 3704839"/>
                    <a:gd name="connsiteY10" fmla="*/ 99227 h 1881992"/>
                    <a:gd name="connsiteX11" fmla="*/ 295556 w 3704839"/>
                    <a:gd name="connsiteY11" fmla="*/ 99227 h 1881992"/>
                    <a:gd name="connsiteX12" fmla="*/ 295556 w 3704839"/>
                    <a:gd name="connsiteY12" fmla="*/ 115958 h 1881992"/>
                    <a:gd name="connsiteX13" fmla="*/ 300003 w 3704839"/>
                    <a:gd name="connsiteY13" fmla="*/ 115958 h 1881992"/>
                    <a:gd name="connsiteX14" fmla="*/ 300003 w 3704839"/>
                    <a:gd name="connsiteY14" fmla="*/ 134569 h 1881992"/>
                    <a:gd name="connsiteX15" fmla="*/ 308514 w 3704839"/>
                    <a:gd name="connsiteY15" fmla="*/ 134569 h 1881992"/>
                    <a:gd name="connsiteX16" fmla="*/ 308514 w 3704839"/>
                    <a:gd name="connsiteY16" fmla="*/ 155506 h 1881992"/>
                    <a:gd name="connsiteX17" fmla="*/ 311817 w 3704839"/>
                    <a:gd name="connsiteY17" fmla="*/ 155506 h 1881992"/>
                    <a:gd name="connsiteX18" fmla="*/ 311817 w 3704839"/>
                    <a:gd name="connsiteY18" fmla="*/ 176085 h 1881992"/>
                    <a:gd name="connsiteX19" fmla="*/ 336781 w 3704839"/>
                    <a:gd name="connsiteY19" fmla="*/ 176085 h 1881992"/>
                    <a:gd name="connsiteX20" fmla="*/ 336781 w 3704839"/>
                    <a:gd name="connsiteY20" fmla="*/ 195142 h 1881992"/>
                    <a:gd name="connsiteX21" fmla="*/ 344911 w 3704839"/>
                    <a:gd name="connsiteY21" fmla="*/ 195142 h 1881992"/>
                    <a:gd name="connsiteX22" fmla="*/ 344911 w 3704839"/>
                    <a:gd name="connsiteY22" fmla="*/ 213932 h 1881992"/>
                    <a:gd name="connsiteX23" fmla="*/ 370319 w 3704839"/>
                    <a:gd name="connsiteY23" fmla="*/ 213932 h 1881992"/>
                    <a:gd name="connsiteX24" fmla="*/ 370319 w 3704839"/>
                    <a:gd name="connsiteY24" fmla="*/ 234153 h 1881992"/>
                    <a:gd name="connsiteX25" fmla="*/ 394901 w 3704839"/>
                    <a:gd name="connsiteY25" fmla="*/ 234153 h 1881992"/>
                    <a:gd name="connsiteX26" fmla="*/ 394901 w 3704839"/>
                    <a:gd name="connsiteY26" fmla="*/ 255090 h 1881992"/>
                    <a:gd name="connsiteX27" fmla="*/ 403794 w 3704839"/>
                    <a:gd name="connsiteY27" fmla="*/ 255090 h 1881992"/>
                    <a:gd name="connsiteX28" fmla="*/ 403794 w 3704839"/>
                    <a:gd name="connsiteY28" fmla="*/ 272001 h 1881992"/>
                    <a:gd name="connsiteX29" fmla="*/ 406525 w 3704839"/>
                    <a:gd name="connsiteY29" fmla="*/ 272001 h 1881992"/>
                    <a:gd name="connsiteX30" fmla="*/ 406525 w 3704839"/>
                    <a:gd name="connsiteY30" fmla="*/ 290164 h 1881992"/>
                    <a:gd name="connsiteX31" fmla="*/ 436125 w 3704839"/>
                    <a:gd name="connsiteY31" fmla="*/ 290164 h 1881992"/>
                    <a:gd name="connsiteX32" fmla="*/ 436125 w 3704839"/>
                    <a:gd name="connsiteY32" fmla="*/ 309758 h 1881992"/>
                    <a:gd name="connsiteX33" fmla="*/ 443811 w 3704839"/>
                    <a:gd name="connsiteY33" fmla="*/ 309758 h 1881992"/>
                    <a:gd name="connsiteX34" fmla="*/ 443811 w 3704839"/>
                    <a:gd name="connsiteY34" fmla="*/ 329711 h 1881992"/>
                    <a:gd name="connsiteX35" fmla="*/ 447876 w 3704839"/>
                    <a:gd name="connsiteY35" fmla="*/ 329711 h 1881992"/>
                    <a:gd name="connsiteX36" fmla="*/ 447876 w 3704839"/>
                    <a:gd name="connsiteY36" fmla="*/ 368364 h 1881992"/>
                    <a:gd name="connsiteX37" fmla="*/ 465153 w 3704839"/>
                    <a:gd name="connsiteY37" fmla="*/ 368364 h 1881992"/>
                    <a:gd name="connsiteX38" fmla="*/ 465153 w 3704839"/>
                    <a:gd name="connsiteY38" fmla="*/ 389122 h 1881992"/>
                    <a:gd name="connsiteX39" fmla="*/ 480589 w 3704839"/>
                    <a:gd name="connsiteY39" fmla="*/ 389122 h 1881992"/>
                    <a:gd name="connsiteX40" fmla="*/ 480589 w 3704839"/>
                    <a:gd name="connsiteY40" fmla="*/ 408896 h 1881992"/>
                    <a:gd name="connsiteX41" fmla="*/ 501233 w 3704839"/>
                    <a:gd name="connsiteY41" fmla="*/ 408896 h 1881992"/>
                    <a:gd name="connsiteX42" fmla="*/ 501233 w 3704839"/>
                    <a:gd name="connsiteY42" fmla="*/ 425896 h 1881992"/>
                    <a:gd name="connsiteX43" fmla="*/ 505997 w 3704839"/>
                    <a:gd name="connsiteY43" fmla="*/ 425896 h 1881992"/>
                    <a:gd name="connsiteX44" fmla="*/ 505997 w 3704839"/>
                    <a:gd name="connsiteY44" fmla="*/ 447190 h 1881992"/>
                    <a:gd name="connsiteX45" fmla="*/ 526513 w 3704839"/>
                    <a:gd name="connsiteY45" fmla="*/ 447190 h 1881992"/>
                    <a:gd name="connsiteX46" fmla="*/ 526513 w 3704839"/>
                    <a:gd name="connsiteY46" fmla="*/ 466427 h 1881992"/>
                    <a:gd name="connsiteX47" fmla="*/ 538963 w 3704839"/>
                    <a:gd name="connsiteY47" fmla="*/ 466427 h 1881992"/>
                    <a:gd name="connsiteX48" fmla="*/ 538963 w 3704839"/>
                    <a:gd name="connsiteY48" fmla="*/ 486022 h 1881992"/>
                    <a:gd name="connsiteX49" fmla="*/ 572374 w 3704839"/>
                    <a:gd name="connsiteY49" fmla="*/ 486022 h 1881992"/>
                    <a:gd name="connsiteX50" fmla="*/ 572374 w 3704839"/>
                    <a:gd name="connsiteY50" fmla="*/ 523333 h 1881992"/>
                    <a:gd name="connsiteX51" fmla="*/ 591557 w 3704839"/>
                    <a:gd name="connsiteY51" fmla="*/ 523333 h 1881992"/>
                    <a:gd name="connsiteX52" fmla="*/ 591557 w 3704839"/>
                    <a:gd name="connsiteY52" fmla="*/ 544091 h 1881992"/>
                    <a:gd name="connsiteX53" fmla="*/ 612773 w 3704839"/>
                    <a:gd name="connsiteY53" fmla="*/ 544091 h 1881992"/>
                    <a:gd name="connsiteX54" fmla="*/ 612773 w 3704839"/>
                    <a:gd name="connsiteY54" fmla="*/ 563864 h 1881992"/>
                    <a:gd name="connsiteX55" fmla="*/ 616838 w 3704839"/>
                    <a:gd name="connsiteY55" fmla="*/ 563864 h 1881992"/>
                    <a:gd name="connsiteX56" fmla="*/ 616838 w 3704839"/>
                    <a:gd name="connsiteY56" fmla="*/ 583101 h 1881992"/>
                    <a:gd name="connsiteX57" fmla="*/ 624397 w 3704839"/>
                    <a:gd name="connsiteY57" fmla="*/ 583101 h 1881992"/>
                    <a:gd name="connsiteX58" fmla="*/ 624397 w 3704839"/>
                    <a:gd name="connsiteY58" fmla="*/ 602696 h 1881992"/>
                    <a:gd name="connsiteX59" fmla="*/ 637355 w 3704839"/>
                    <a:gd name="connsiteY59" fmla="*/ 602696 h 1881992"/>
                    <a:gd name="connsiteX60" fmla="*/ 637355 w 3704839"/>
                    <a:gd name="connsiteY60" fmla="*/ 622291 h 1881992"/>
                    <a:gd name="connsiteX61" fmla="*/ 716691 w 3704839"/>
                    <a:gd name="connsiteY61" fmla="*/ 622291 h 1881992"/>
                    <a:gd name="connsiteX62" fmla="*/ 716691 w 3704839"/>
                    <a:gd name="connsiteY62" fmla="*/ 643049 h 1881992"/>
                    <a:gd name="connsiteX63" fmla="*/ 735620 w 3704839"/>
                    <a:gd name="connsiteY63" fmla="*/ 643049 h 1881992"/>
                    <a:gd name="connsiteX64" fmla="*/ 735620 w 3704839"/>
                    <a:gd name="connsiteY64" fmla="*/ 663270 h 1881992"/>
                    <a:gd name="connsiteX65" fmla="*/ 749403 w 3704839"/>
                    <a:gd name="connsiteY65" fmla="*/ 663270 h 1881992"/>
                    <a:gd name="connsiteX66" fmla="*/ 749403 w 3704839"/>
                    <a:gd name="connsiteY66" fmla="*/ 683222 h 1881992"/>
                    <a:gd name="connsiteX67" fmla="*/ 753723 w 3704839"/>
                    <a:gd name="connsiteY67" fmla="*/ 683222 h 1881992"/>
                    <a:gd name="connsiteX68" fmla="*/ 753723 w 3704839"/>
                    <a:gd name="connsiteY68" fmla="*/ 703264 h 1881992"/>
                    <a:gd name="connsiteX69" fmla="*/ 757788 w 3704839"/>
                    <a:gd name="connsiteY69" fmla="*/ 703264 h 1881992"/>
                    <a:gd name="connsiteX70" fmla="*/ 757788 w 3704839"/>
                    <a:gd name="connsiteY70" fmla="*/ 723754 h 1881992"/>
                    <a:gd name="connsiteX71" fmla="*/ 827532 w 3704839"/>
                    <a:gd name="connsiteY71" fmla="*/ 723754 h 1881992"/>
                    <a:gd name="connsiteX72" fmla="*/ 827532 w 3704839"/>
                    <a:gd name="connsiteY72" fmla="*/ 743617 h 1881992"/>
                    <a:gd name="connsiteX73" fmla="*/ 847795 w 3704839"/>
                    <a:gd name="connsiteY73" fmla="*/ 743617 h 1881992"/>
                    <a:gd name="connsiteX74" fmla="*/ 847795 w 3704839"/>
                    <a:gd name="connsiteY74" fmla="*/ 761691 h 1881992"/>
                    <a:gd name="connsiteX75" fmla="*/ 872631 w 3704839"/>
                    <a:gd name="connsiteY75" fmla="*/ 761691 h 1881992"/>
                    <a:gd name="connsiteX76" fmla="*/ 872631 w 3704839"/>
                    <a:gd name="connsiteY76" fmla="*/ 781465 h 1881992"/>
                    <a:gd name="connsiteX77" fmla="*/ 905788 w 3704839"/>
                    <a:gd name="connsiteY77" fmla="*/ 781465 h 1881992"/>
                    <a:gd name="connsiteX78" fmla="*/ 905788 w 3704839"/>
                    <a:gd name="connsiteY78" fmla="*/ 801686 h 1881992"/>
                    <a:gd name="connsiteX79" fmla="*/ 951014 w 3704839"/>
                    <a:gd name="connsiteY79" fmla="*/ 801686 h 1881992"/>
                    <a:gd name="connsiteX80" fmla="*/ 951014 w 3704839"/>
                    <a:gd name="connsiteY80" fmla="*/ 821459 h 1881992"/>
                    <a:gd name="connsiteX81" fmla="*/ 996050 w 3704839"/>
                    <a:gd name="connsiteY81" fmla="*/ 821459 h 1881992"/>
                    <a:gd name="connsiteX82" fmla="*/ 996050 w 3704839"/>
                    <a:gd name="connsiteY82" fmla="*/ 840517 h 1881992"/>
                    <a:gd name="connsiteX83" fmla="*/ 1004688 w 3704839"/>
                    <a:gd name="connsiteY83" fmla="*/ 840517 h 1881992"/>
                    <a:gd name="connsiteX84" fmla="*/ 1004688 w 3704839"/>
                    <a:gd name="connsiteY84" fmla="*/ 861633 h 1881992"/>
                    <a:gd name="connsiteX85" fmla="*/ 1008499 w 3704839"/>
                    <a:gd name="connsiteY85" fmla="*/ 861633 h 1881992"/>
                    <a:gd name="connsiteX86" fmla="*/ 1008499 w 3704839"/>
                    <a:gd name="connsiteY86" fmla="*/ 879528 h 1881992"/>
                    <a:gd name="connsiteX87" fmla="*/ 1012374 w 3704839"/>
                    <a:gd name="connsiteY87" fmla="*/ 879528 h 1881992"/>
                    <a:gd name="connsiteX88" fmla="*/ 1012374 w 3704839"/>
                    <a:gd name="connsiteY88" fmla="*/ 901807 h 1881992"/>
                    <a:gd name="connsiteX89" fmla="*/ 1017519 w 3704839"/>
                    <a:gd name="connsiteY89" fmla="*/ 901807 h 1881992"/>
                    <a:gd name="connsiteX90" fmla="*/ 1017519 w 3704839"/>
                    <a:gd name="connsiteY90" fmla="*/ 921402 h 1881992"/>
                    <a:gd name="connsiteX91" fmla="*/ 1059569 w 3704839"/>
                    <a:gd name="connsiteY91" fmla="*/ 921402 h 1881992"/>
                    <a:gd name="connsiteX92" fmla="*/ 1059569 w 3704839"/>
                    <a:gd name="connsiteY92" fmla="*/ 942339 h 1881992"/>
                    <a:gd name="connsiteX93" fmla="*/ 1131219 w 3704839"/>
                    <a:gd name="connsiteY93" fmla="*/ 942339 h 1881992"/>
                    <a:gd name="connsiteX94" fmla="*/ 1131219 w 3704839"/>
                    <a:gd name="connsiteY94" fmla="*/ 961576 h 1881992"/>
                    <a:gd name="connsiteX95" fmla="*/ 1198232 w 3704839"/>
                    <a:gd name="connsiteY95" fmla="*/ 961576 h 1881992"/>
                    <a:gd name="connsiteX96" fmla="*/ 1198232 w 3704839"/>
                    <a:gd name="connsiteY96" fmla="*/ 980991 h 1881992"/>
                    <a:gd name="connsiteX97" fmla="*/ 1347440 w 3704839"/>
                    <a:gd name="connsiteY97" fmla="*/ 980991 h 1881992"/>
                    <a:gd name="connsiteX98" fmla="*/ 1347440 w 3704839"/>
                    <a:gd name="connsiteY98" fmla="*/ 1002107 h 1881992"/>
                    <a:gd name="connsiteX99" fmla="*/ 1349980 w 3704839"/>
                    <a:gd name="connsiteY99" fmla="*/ 1002107 h 1881992"/>
                    <a:gd name="connsiteX100" fmla="*/ 1349980 w 3704839"/>
                    <a:gd name="connsiteY100" fmla="*/ 1020002 h 1881992"/>
                    <a:gd name="connsiteX101" fmla="*/ 1380533 w 3704839"/>
                    <a:gd name="connsiteY101" fmla="*/ 1020002 h 1881992"/>
                    <a:gd name="connsiteX102" fmla="*/ 1380533 w 3704839"/>
                    <a:gd name="connsiteY102" fmla="*/ 1051765 h 1881992"/>
                    <a:gd name="connsiteX103" fmla="*/ 1388664 w 3704839"/>
                    <a:gd name="connsiteY103" fmla="*/ 1051765 h 1881992"/>
                    <a:gd name="connsiteX104" fmla="*/ 1388664 w 3704839"/>
                    <a:gd name="connsiteY104" fmla="*/ 1063039 h 1881992"/>
                    <a:gd name="connsiteX105" fmla="*/ 1400288 w 3704839"/>
                    <a:gd name="connsiteY105" fmla="*/ 1063039 h 1881992"/>
                    <a:gd name="connsiteX106" fmla="*/ 1400288 w 3704839"/>
                    <a:gd name="connsiteY106" fmla="*/ 1082813 h 1881992"/>
                    <a:gd name="connsiteX107" fmla="*/ 1445387 w 3704839"/>
                    <a:gd name="connsiteY107" fmla="*/ 1082813 h 1881992"/>
                    <a:gd name="connsiteX108" fmla="*/ 1445387 w 3704839"/>
                    <a:gd name="connsiteY108" fmla="*/ 1101692 h 1881992"/>
                    <a:gd name="connsiteX109" fmla="*/ 1470540 w 3704839"/>
                    <a:gd name="connsiteY109" fmla="*/ 1101692 h 1881992"/>
                    <a:gd name="connsiteX110" fmla="*/ 1470540 w 3704839"/>
                    <a:gd name="connsiteY110" fmla="*/ 1144281 h 1881992"/>
                    <a:gd name="connsiteX111" fmla="*/ 1478798 w 3704839"/>
                    <a:gd name="connsiteY111" fmla="*/ 1144281 h 1881992"/>
                    <a:gd name="connsiteX112" fmla="*/ 1478798 w 3704839"/>
                    <a:gd name="connsiteY112" fmla="*/ 1163160 h 1881992"/>
                    <a:gd name="connsiteX113" fmla="*/ 1507699 w 3704839"/>
                    <a:gd name="connsiteY113" fmla="*/ 1163160 h 1881992"/>
                    <a:gd name="connsiteX114" fmla="*/ 1507699 w 3704839"/>
                    <a:gd name="connsiteY114" fmla="*/ 1184455 h 1881992"/>
                    <a:gd name="connsiteX115" fmla="*/ 1523897 w 3704839"/>
                    <a:gd name="connsiteY115" fmla="*/ 1184455 h 1881992"/>
                    <a:gd name="connsiteX116" fmla="*/ 1523897 w 3704839"/>
                    <a:gd name="connsiteY116" fmla="*/ 1205392 h 1881992"/>
                    <a:gd name="connsiteX117" fmla="*/ 1527962 w 3704839"/>
                    <a:gd name="connsiteY117" fmla="*/ 1205392 h 1881992"/>
                    <a:gd name="connsiteX118" fmla="*/ 1527962 w 3704839"/>
                    <a:gd name="connsiteY118" fmla="*/ 1225255 h 1881992"/>
                    <a:gd name="connsiteX119" fmla="*/ 1582970 w 3704839"/>
                    <a:gd name="connsiteY119" fmla="*/ 1225255 h 1881992"/>
                    <a:gd name="connsiteX120" fmla="*/ 1582970 w 3704839"/>
                    <a:gd name="connsiteY120" fmla="*/ 1246192 h 1881992"/>
                    <a:gd name="connsiteX121" fmla="*/ 1585828 w 3704839"/>
                    <a:gd name="connsiteY121" fmla="*/ 1246192 h 1881992"/>
                    <a:gd name="connsiteX122" fmla="*/ 1585828 w 3704839"/>
                    <a:gd name="connsiteY122" fmla="*/ 1266323 h 1881992"/>
                    <a:gd name="connsiteX123" fmla="*/ 1597071 w 3704839"/>
                    <a:gd name="connsiteY123" fmla="*/ 1266323 h 1881992"/>
                    <a:gd name="connsiteX124" fmla="*/ 1597071 w 3704839"/>
                    <a:gd name="connsiteY124" fmla="*/ 1285739 h 1881992"/>
                    <a:gd name="connsiteX125" fmla="*/ 1601899 w 3704839"/>
                    <a:gd name="connsiteY125" fmla="*/ 1285739 h 1881992"/>
                    <a:gd name="connsiteX126" fmla="*/ 1601899 w 3704839"/>
                    <a:gd name="connsiteY126" fmla="*/ 1308018 h 1881992"/>
                    <a:gd name="connsiteX127" fmla="*/ 1619367 w 3704839"/>
                    <a:gd name="connsiteY127" fmla="*/ 1308018 h 1881992"/>
                    <a:gd name="connsiteX128" fmla="*/ 1619367 w 3704839"/>
                    <a:gd name="connsiteY128" fmla="*/ 1329582 h 1881992"/>
                    <a:gd name="connsiteX129" fmla="*/ 1636072 w 3704839"/>
                    <a:gd name="connsiteY129" fmla="*/ 1329582 h 1881992"/>
                    <a:gd name="connsiteX130" fmla="*/ 1636072 w 3704839"/>
                    <a:gd name="connsiteY130" fmla="*/ 1347655 h 1881992"/>
                    <a:gd name="connsiteX131" fmla="*/ 1655446 w 3704839"/>
                    <a:gd name="connsiteY131" fmla="*/ 1347655 h 1881992"/>
                    <a:gd name="connsiteX132" fmla="*/ 1655446 w 3704839"/>
                    <a:gd name="connsiteY132" fmla="*/ 1369487 h 1881992"/>
                    <a:gd name="connsiteX133" fmla="*/ 1685300 w 3704839"/>
                    <a:gd name="connsiteY133" fmla="*/ 1369487 h 1881992"/>
                    <a:gd name="connsiteX134" fmla="*/ 1685300 w 3704839"/>
                    <a:gd name="connsiteY134" fmla="*/ 1390424 h 1881992"/>
                    <a:gd name="connsiteX135" fmla="*/ 1688666 w 3704839"/>
                    <a:gd name="connsiteY135" fmla="*/ 1390424 h 1881992"/>
                    <a:gd name="connsiteX136" fmla="*/ 1688666 w 3704839"/>
                    <a:gd name="connsiteY136" fmla="*/ 1431403 h 1881992"/>
                    <a:gd name="connsiteX137" fmla="*/ 1704737 w 3704839"/>
                    <a:gd name="connsiteY137" fmla="*/ 1431403 h 1881992"/>
                    <a:gd name="connsiteX138" fmla="*/ 1704737 w 3704839"/>
                    <a:gd name="connsiteY138" fmla="*/ 1452519 h 1881992"/>
                    <a:gd name="connsiteX139" fmla="*/ 1779626 w 3704839"/>
                    <a:gd name="connsiteY139" fmla="*/ 1452519 h 1881992"/>
                    <a:gd name="connsiteX140" fmla="*/ 1779626 w 3704839"/>
                    <a:gd name="connsiteY140" fmla="*/ 1473277 h 1881992"/>
                    <a:gd name="connsiteX141" fmla="*/ 1804526 w 3704839"/>
                    <a:gd name="connsiteY141" fmla="*/ 1473277 h 1881992"/>
                    <a:gd name="connsiteX142" fmla="*/ 1804526 w 3704839"/>
                    <a:gd name="connsiteY142" fmla="*/ 1494213 h 1881992"/>
                    <a:gd name="connsiteX143" fmla="*/ 1833300 w 3704839"/>
                    <a:gd name="connsiteY143" fmla="*/ 1494213 h 1881992"/>
                    <a:gd name="connsiteX144" fmla="*/ 1833300 w 3704839"/>
                    <a:gd name="connsiteY144" fmla="*/ 1514971 h 1881992"/>
                    <a:gd name="connsiteX145" fmla="*/ 1898853 w 3704839"/>
                    <a:gd name="connsiteY145" fmla="*/ 1514971 h 1881992"/>
                    <a:gd name="connsiteX146" fmla="*/ 1898853 w 3704839"/>
                    <a:gd name="connsiteY146" fmla="*/ 1536892 h 1881992"/>
                    <a:gd name="connsiteX147" fmla="*/ 1948715 w 3704839"/>
                    <a:gd name="connsiteY147" fmla="*/ 1536892 h 1881992"/>
                    <a:gd name="connsiteX148" fmla="*/ 1948715 w 3704839"/>
                    <a:gd name="connsiteY148" fmla="*/ 1558008 h 1881992"/>
                    <a:gd name="connsiteX149" fmla="*/ 1956655 w 3704839"/>
                    <a:gd name="connsiteY149" fmla="*/ 1558008 h 1881992"/>
                    <a:gd name="connsiteX150" fmla="*/ 1956655 w 3704839"/>
                    <a:gd name="connsiteY150" fmla="*/ 1581361 h 1881992"/>
                    <a:gd name="connsiteX151" fmla="*/ 1972916 w 3704839"/>
                    <a:gd name="connsiteY151" fmla="*/ 1581361 h 1881992"/>
                    <a:gd name="connsiteX152" fmla="*/ 1972916 w 3704839"/>
                    <a:gd name="connsiteY152" fmla="*/ 1601045 h 1881992"/>
                    <a:gd name="connsiteX153" fmla="*/ 1989622 w 3704839"/>
                    <a:gd name="connsiteY153" fmla="*/ 1601045 h 1881992"/>
                    <a:gd name="connsiteX154" fmla="*/ 1989622 w 3704839"/>
                    <a:gd name="connsiteY154" fmla="*/ 1624040 h 1881992"/>
                    <a:gd name="connsiteX155" fmla="*/ 2051426 w 3704839"/>
                    <a:gd name="connsiteY155" fmla="*/ 1624040 h 1881992"/>
                    <a:gd name="connsiteX156" fmla="*/ 2051426 w 3704839"/>
                    <a:gd name="connsiteY156" fmla="*/ 1645961 h 1881992"/>
                    <a:gd name="connsiteX157" fmla="*/ 2150326 w 3704839"/>
                    <a:gd name="connsiteY157" fmla="*/ 1645961 h 1881992"/>
                    <a:gd name="connsiteX158" fmla="*/ 2150326 w 3704839"/>
                    <a:gd name="connsiteY158" fmla="*/ 1669582 h 1881992"/>
                    <a:gd name="connsiteX159" fmla="*/ 2422635 w 3704839"/>
                    <a:gd name="connsiteY159" fmla="*/ 1669582 h 1881992"/>
                    <a:gd name="connsiteX160" fmla="*/ 2422635 w 3704839"/>
                    <a:gd name="connsiteY160" fmla="*/ 1695082 h 1881992"/>
                    <a:gd name="connsiteX161" fmla="*/ 2502923 w 3704839"/>
                    <a:gd name="connsiteY161" fmla="*/ 1695082 h 1881992"/>
                    <a:gd name="connsiteX162" fmla="*/ 2502923 w 3704839"/>
                    <a:gd name="connsiteY162" fmla="*/ 1725145 h 1881992"/>
                    <a:gd name="connsiteX163" fmla="*/ 2534683 w 3704839"/>
                    <a:gd name="connsiteY163" fmla="*/ 1725145 h 1881992"/>
                    <a:gd name="connsiteX164" fmla="*/ 2534683 w 3704839"/>
                    <a:gd name="connsiteY164" fmla="*/ 1753688 h 1881992"/>
                    <a:gd name="connsiteX165" fmla="*/ 2545227 w 3704839"/>
                    <a:gd name="connsiteY165" fmla="*/ 1753688 h 1881992"/>
                    <a:gd name="connsiteX166" fmla="*/ 2545227 w 3704839"/>
                    <a:gd name="connsiteY166" fmla="*/ 1783572 h 1881992"/>
                    <a:gd name="connsiteX167" fmla="*/ 2731911 w 3704839"/>
                    <a:gd name="connsiteY167" fmla="*/ 1783572 h 1881992"/>
                    <a:gd name="connsiteX168" fmla="*/ 2731911 w 3704839"/>
                    <a:gd name="connsiteY168" fmla="*/ 1814440 h 1881992"/>
                    <a:gd name="connsiteX169" fmla="*/ 2752174 w 3704839"/>
                    <a:gd name="connsiteY169" fmla="*/ 1814440 h 1881992"/>
                    <a:gd name="connsiteX170" fmla="*/ 2752174 w 3704839"/>
                    <a:gd name="connsiteY170" fmla="*/ 1845846 h 1881992"/>
                    <a:gd name="connsiteX171" fmla="*/ 2810421 w 3704839"/>
                    <a:gd name="connsiteY171" fmla="*/ 1845846 h 1881992"/>
                    <a:gd name="connsiteX172" fmla="*/ 2810421 w 3704839"/>
                    <a:gd name="connsiteY172" fmla="*/ 1881993 h 1881992"/>
                    <a:gd name="connsiteX173" fmla="*/ 3704840 w 3704839"/>
                    <a:gd name="connsiteY173" fmla="*/ 1881993 h 188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3704839" h="1881992">
                      <a:moveTo>
                        <a:pt x="0" y="0"/>
                      </a:moveTo>
                      <a:lnTo>
                        <a:pt x="115161" y="0"/>
                      </a:lnTo>
                      <a:lnTo>
                        <a:pt x="115161" y="20937"/>
                      </a:lnTo>
                      <a:lnTo>
                        <a:pt x="143364" y="20937"/>
                      </a:lnTo>
                      <a:lnTo>
                        <a:pt x="143364" y="38653"/>
                      </a:lnTo>
                      <a:lnTo>
                        <a:pt x="225939" y="38653"/>
                      </a:lnTo>
                      <a:lnTo>
                        <a:pt x="225939" y="58605"/>
                      </a:lnTo>
                      <a:lnTo>
                        <a:pt x="263161" y="58605"/>
                      </a:lnTo>
                      <a:lnTo>
                        <a:pt x="263161" y="78826"/>
                      </a:lnTo>
                      <a:lnTo>
                        <a:pt x="276373" y="78826"/>
                      </a:lnTo>
                      <a:lnTo>
                        <a:pt x="276373" y="99227"/>
                      </a:lnTo>
                      <a:lnTo>
                        <a:pt x="295556" y="99227"/>
                      </a:lnTo>
                      <a:lnTo>
                        <a:pt x="295556" y="115958"/>
                      </a:lnTo>
                      <a:lnTo>
                        <a:pt x="300003" y="115958"/>
                      </a:lnTo>
                      <a:lnTo>
                        <a:pt x="300003" y="134569"/>
                      </a:lnTo>
                      <a:lnTo>
                        <a:pt x="308514" y="134569"/>
                      </a:lnTo>
                      <a:lnTo>
                        <a:pt x="308514" y="155506"/>
                      </a:lnTo>
                      <a:lnTo>
                        <a:pt x="311817" y="155506"/>
                      </a:lnTo>
                      <a:lnTo>
                        <a:pt x="311817" y="176085"/>
                      </a:lnTo>
                      <a:lnTo>
                        <a:pt x="336781" y="176085"/>
                      </a:lnTo>
                      <a:lnTo>
                        <a:pt x="336781" y="195142"/>
                      </a:lnTo>
                      <a:lnTo>
                        <a:pt x="344911" y="195142"/>
                      </a:lnTo>
                      <a:lnTo>
                        <a:pt x="344911" y="213932"/>
                      </a:lnTo>
                      <a:lnTo>
                        <a:pt x="370319" y="213932"/>
                      </a:lnTo>
                      <a:lnTo>
                        <a:pt x="370319" y="234153"/>
                      </a:lnTo>
                      <a:lnTo>
                        <a:pt x="394901" y="234153"/>
                      </a:lnTo>
                      <a:lnTo>
                        <a:pt x="394901" y="255090"/>
                      </a:lnTo>
                      <a:lnTo>
                        <a:pt x="403794" y="255090"/>
                      </a:lnTo>
                      <a:lnTo>
                        <a:pt x="403794" y="272001"/>
                      </a:lnTo>
                      <a:lnTo>
                        <a:pt x="406525" y="272001"/>
                      </a:lnTo>
                      <a:lnTo>
                        <a:pt x="406525" y="290164"/>
                      </a:lnTo>
                      <a:lnTo>
                        <a:pt x="436125" y="290164"/>
                      </a:lnTo>
                      <a:lnTo>
                        <a:pt x="436125" y="309758"/>
                      </a:lnTo>
                      <a:lnTo>
                        <a:pt x="443811" y="309758"/>
                      </a:lnTo>
                      <a:lnTo>
                        <a:pt x="443811" y="329711"/>
                      </a:lnTo>
                      <a:lnTo>
                        <a:pt x="447876" y="329711"/>
                      </a:lnTo>
                      <a:lnTo>
                        <a:pt x="447876" y="368364"/>
                      </a:lnTo>
                      <a:lnTo>
                        <a:pt x="465153" y="368364"/>
                      </a:lnTo>
                      <a:lnTo>
                        <a:pt x="465153" y="389122"/>
                      </a:lnTo>
                      <a:lnTo>
                        <a:pt x="480589" y="389122"/>
                      </a:lnTo>
                      <a:lnTo>
                        <a:pt x="480589" y="408896"/>
                      </a:lnTo>
                      <a:lnTo>
                        <a:pt x="501233" y="408896"/>
                      </a:lnTo>
                      <a:lnTo>
                        <a:pt x="501233" y="425896"/>
                      </a:lnTo>
                      <a:lnTo>
                        <a:pt x="505997" y="425896"/>
                      </a:lnTo>
                      <a:lnTo>
                        <a:pt x="505997" y="447190"/>
                      </a:lnTo>
                      <a:lnTo>
                        <a:pt x="526513" y="447190"/>
                      </a:lnTo>
                      <a:lnTo>
                        <a:pt x="526513" y="466427"/>
                      </a:lnTo>
                      <a:lnTo>
                        <a:pt x="538963" y="466427"/>
                      </a:lnTo>
                      <a:lnTo>
                        <a:pt x="538963" y="486022"/>
                      </a:lnTo>
                      <a:lnTo>
                        <a:pt x="572374" y="486022"/>
                      </a:lnTo>
                      <a:lnTo>
                        <a:pt x="572374" y="523333"/>
                      </a:lnTo>
                      <a:lnTo>
                        <a:pt x="591557" y="523333"/>
                      </a:lnTo>
                      <a:lnTo>
                        <a:pt x="591557" y="544091"/>
                      </a:lnTo>
                      <a:lnTo>
                        <a:pt x="612773" y="544091"/>
                      </a:lnTo>
                      <a:lnTo>
                        <a:pt x="612773" y="563864"/>
                      </a:lnTo>
                      <a:lnTo>
                        <a:pt x="616838" y="563864"/>
                      </a:lnTo>
                      <a:lnTo>
                        <a:pt x="616838" y="583101"/>
                      </a:lnTo>
                      <a:lnTo>
                        <a:pt x="624397" y="583101"/>
                      </a:lnTo>
                      <a:lnTo>
                        <a:pt x="624397" y="602696"/>
                      </a:lnTo>
                      <a:lnTo>
                        <a:pt x="637355" y="602696"/>
                      </a:lnTo>
                      <a:lnTo>
                        <a:pt x="637355" y="622291"/>
                      </a:lnTo>
                      <a:lnTo>
                        <a:pt x="716691" y="622291"/>
                      </a:lnTo>
                      <a:lnTo>
                        <a:pt x="716691" y="643049"/>
                      </a:lnTo>
                      <a:lnTo>
                        <a:pt x="735620" y="643049"/>
                      </a:lnTo>
                      <a:lnTo>
                        <a:pt x="735620" y="663270"/>
                      </a:lnTo>
                      <a:lnTo>
                        <a:pt x="749403" y="663270"/>
                      </a:lnTo>
                      <a:lnTo>
                        <a:pt x="749403" y="683222"/>
                      </a:lnTo>
                      <a:lnTo>
                        <a:pt x="753723" y="683222"/>
                      </a:lnTo>
                      <a:lnTo>
                        <a:pt x="753723" y="703264"/>
                      </a:lnTo>
                      <a:lnTo>
                        <a:pt x="757788" y="703264"/>
                      </a:lnTo>
                      <a:lnTo>
                        <a:pt x="757788" y="723754"/>
                      </a:lnTo>
                      <a:lnTo>
                        <a:pt x="827532" y="723754"/>
                      </a:lnTo>
                      <a:lnTo>
                        <a:pt x="827532" y="743617"/>
                      </a:lnTo>
                      <a:lnTo>
                        <a:pt x="847795" y="743617"/>
                      </a:lnTo>
                      <a:lnTo>
                        <a:pt x="847795" y="761691"/>
                      </a:lnTo>
                      <a:lnTo>
                        <a:pt x="872631" y="761691"/>
                      </a:lnTo>
                      <a:lnTo>
                        <a:pt x="872631" y="781465"/>
                      </a:lnTo>
                      <a:lnTo>
                        <a:pt x="905788" y="781465"/>
                      </a:lnTo>
                      <a:lnTo>
                        <a:pt x="905788" y="801686"/>
                      </a:lnTo>
                      <a:lnTo>
                        <a:pt x="951014" y="801686"/>
                      </a:lnTo>
                      <a:lnTo>
                        <a:pt x="951014" y="821459"/>
                      </a:lnTo>
                      <a:lnTo>
                        <a:pt x="996050" y="821459"/>
                      </a:lnTo>
                      <a:lnTo>
                        <a:pt x="996050" y="840517"/>
                      </a:lnTo>
                      <a:lnTo>
                        <a:pt x="1004688" y="840517"/>
                      </a:lnTo>
                      <a:lnTo>
                        <a:pt x="1004688" y="861633"/>
                      </a:lnTo>
                      <a:lnTo>
                        <a:pt x="1008499" y="861633"/>
                      </a:lnTo>
                      <a:lnTo>
                        <a:pt x="1008499" y="879528"/>
                      </a:lnTo>
                      <a:lnTo>
                        <a:pt x="1012374" y="879528"/>
                      </a:lnTo>
                      <a:lnTo>
                        <a:pt x="1012374" y="901807"/>
                      </a:lnTo>
                      <a:lnTo>
                        <a:pt x="1017519" y="901807"/>
                      </a:lnTo>
                      <a:lnTo>
                        <a:pt x="1017519" y="921402"/>
                      </a:lnTo>
                      <a:lnTo>
                        <a:pt x="1059569" y="921402"/>
                      </a:lnTo>
                      <a:lnTo>
                        <a:pt x="1059569" y="942339"/>
                      </a:lnTo>
                      <a:lnTo>
                        <a:pt x="1131219" y="942339"/>
                      </a:lnTo>
                      <a:lnTo>
                        <a:pt x="1131219" y="961576"/>
                      </a:lnTo>
                      <a:lnTo>
                        <a:pt x="1198232" y="961576"/>
                      </a:lnTo>
                      <a:lnTo>
                        <a:pt x="1198232" y="980991"/>
                      </a:lnTo>
                      <a:lnTo>
                        <a:pt x="1347440" y="980991"/>
                      </a:lnTo>
                      <a:lnTo>
                        <a:pt x="1347440" y="1002107"/>
                      </a:lnTo>
                      <a:lnTo>
                        <a:pt x="1349980" y="1002107"/>
                      </a:lnTo>
                      <a:lnTo>
                        <a:pt x="1349980" y="1020002"/>
                      </a:lnTo>
                      <a:lnTo>
                        <a:pt x="1380533" y="1020002"/>
                      </a:lnTo>
                      <a:lnTo>
                        <a:pt x="1380533" y="1051765"/>
                      </a:lnTo>
                      <a:lnTo>
                        <a:pt x="1388664" y="1051765"/>
                      </a:lnTo>
                      <a:lnTo>
                        <a:pt x="1388664" y="1063039"/>
                      </a:lnTo>
                      <a:lnTo>
                        <a:pt x="1400288" y="1063039"/>
                      </a:lnTo>
                      <a:lnTo>
                        <a:pt x="1400288" y="1082813"/>
                      </a:lnTo>
                      <a:lnTo>
                        <a:pt x="1445387" y="1082813"/>
                      </a:lnTo>
                      <a:lnTo>
                        <a:pt x="1445387" y="1101692"/>
                      </a:lnTo>
                      <a:lnTo>
                        <a:pt x="1470540" y="1101692"/>
                      </a:lnTo>
                      <a:lnTo>
                        <a:pt x="1470540" y="1144281"/>
                      </a:lnTo>
                      <a:lnTo>
                        <a:pt x="1478798" y="1144281"/>
                      </a:lnTo>
                      <a:lnTo>
                        <a:pt x="1478798" y="1163160"/>
                      </a:lnTo>
                      <a:lnTo>
                        <a:pt x="1507699" y="1163160"/>
                      </a:lnTo>
                      <a:lnTo>
                        <a:pt x="1507699" y="1184455"/>
                      </a:lnTo>
                      <a:lnTo>
                        <a:pt x="1523897" y="1184455"/>
                      </a:lnTo>
                      <a:lnTo>
                        <a:pt x="1523897" y="1205392"/>
                      </a:lnTo>
                      <a:lnTo>
                        <a:pt x="1527962" y="1205392"/>
                      </a:lnTo>
                      <a:lnTo>
                        <a:pt x="1527962" y="1225255"/>
                      </a:lnTo>
                      <a:lnTo>
                        <a:pt x="1582970" y="1225255"/>
                      </a:lnTo>
                      <a:lnTo>
                        <a:pt x="1582970" y="1246192"/>
                      </a:lnTo>
                      <a:lnTo>
                        <a:pt x="1585828" y="1246192"/>
                      </a:lnTo>
                      <a:lnTo>
                        <a:pt x="1585828" y="1266323"/>
                      </a:lnTo>
                      <a:lnTo>
                        <a:pt x="1597071" y="1266323"/>
                      </a:lnTo>
                      <a:lnTo>
                        <a:pt x="1597071" y="1285739"/>
                      </a:lnTo>
                      <a:lnTo>
                        <a:pt x="1601899" y="1285739"/>
                      </a:lnTo>
                      <a:lnTo>
                        <a:pt x="1601899" y="1308018"/>
                      </a:lnTo>
                      <a:lnTo>
                        <a:pt x="1619367" y="1308018"/>
                      </a:lnTo>
                      <a:lnTo>
                        <a:pt x="1619367" y="1329582"/>
                      </a:lnTo>
                      <a:lnTo>
                        <a:pt x="1636072" y="1329582"/>
                      </a:lnTo>
                      <a:lnTo>
                        <a:pt x="1636072" y="1347655"/>
                      </a:lnTo>
                      <a:lnTo>
                        <a:pt x="1655446" y="1347655"/>
                      </a:lnTo>
                      <a:lnTo>
                        <a:pt x="1655446" y="1369487"/>
                      </a:lnTo>
                      <a:lnTo>
                        <a:pt x="1685300" y="1369487"/>
                      </a:lnTo>
                      <a:lnTo>
                        <a:pt x="1685300" y="1390424"/>
                      </a:lnTo>
                      <a:lnTo>
                        <a:pt x="1688666" y="1390424"/>
                      </a:lnTo>
                      <a:lnTo>
                        <a:pt x="1688666" y="1431403"/>
                      </a:lnTo>
                      <a:lnTo>
                        <a:pt x="1704737" y="1431403"/>
                      </a:lnTo>
                      <a:lnTo>
                        <a:pt x="1704737" y="1452519"/>
                      </a:lnTo>
                      <a:lnTo>
                        <a:pt x="1779626" y="1452519"/>
                      </a:lnTo>
                      <a:lnTo>
                        <a:pt x="1779626" y="1473277"/>
                      </a:lnTo>
                      <a:lnTo>
                        <a:pt x="1804526" y="1473277"/>
                      </a:lnTo>
                      <a:lnTo>
                        <a:pt x="1804526" y="1494213"/>
                      </a:lnTo>
                      <a:lnTo>
                        <a:pt x="1833300" y="1494213"/>
                      </a:lnTo>
                      <a:lnTo>
                        <a:pt x="1833300" y="1514971"/>
                      </a:lnTo>
                      <a:lnTo>
                        <a:pt x="1898853" y="1514971"/>
                      </a:lnTo>
                      <a:lnTo>
                        <a:pt x="1898853" y="1536892"/>
                      </a:lnTo>
                      <a:lnTo>
                        <a:pt x="1948715" y="1536892"/>
                      </a:lnTo>
                      <a:lnTo>
                        <a:pt x="1948715" y="1558008"/>
                      </a:lnTo>
                      <a:lnTo>
                        <a:pt x="1956655" y="1558008"/>
                      </a:lnTo>
                      <a:lnTo>
                        <a:pt x="1956655" y="1581361"/>
                      </a:lnTo>
                      <a:lnTo>
                        <a:pt x="1972916" y="1581361"/>
                      </a:lnTo>
                      <a:lnTo>
                        <a:pt x="1972916" y="1601045"/>
                      </a:lnTo>
                      <a:lnTo>
                        <a:pt x="1989622" y="1601045"/>
                      </a:lnTo>
                      <a:lnTo>
                        <a:pt x="1989622" y="1624040"/>
                      </a:lnTo>
                      <a:lnTo>
                        <a:pt x="2051426" y="1624040"/>
                      </a:lnTo>
                      <a:lnTo>
                        <a:pt x="2051426" y="1645961"/>
                      </a:lnTo>
                      <a:lnTo>
                        <a:pt x="2150326" y="1645961"/>
                      </a:lnTo>
                      <a:lnTo>
                        <a:pt x="2150326" y="1669582"/>
                      </a:lnTo>
                      <a:lnTo>
                        <a:pt x="2422635" y="1669582"/>
                      </a:lnTo>
                      <a:lnTo>
                        <a:pt x="2422635" y="1695082"/>
                      </a:lnTo>
                      <a:lnTo>
                        <a:pt x="2502923" y="1695082"/>
                      </a:lnTo>
                      <a:lnTo>
                        <a:pt x="2502923" y="1725145"/>
                      </a:lnTo>
                      <a:lnTo>
                        <a:pt x="2534683" y="1725145"/>
                      </a:lnTo>
                      <a:lnTo>
                        <a:pt x="2534683" y="1753688"/>
                      </a:lnTo>
                      <a:lnTo>
                        <a:pt x="2545227" y="1753688"/>
                      </a:lnTo>
                      <a:lnTo>
                        <a:pt x="2545227" y="1783572"/>
                      </a:lnTo>
                      <a:lnTo>
                        <a:pt x="2731911" y="1783572"/>
                      </a:lnTo>
                      <a:lnTo>
                        <a:pt x="2731911" y="1814440"/>
                      </a:lnTo>
                      <a:lnTo>
                        <a:pt x="2752174" y="1814440"/>
                      </a:lnTo>
                      <a:lnTo>
                        <a:pt x="2752174" y="1845846"/>
                      </a:lnTo>
                      <a:lnTo>
                        <a:pt x="2810421" y="1845846"/>
                      </a:lnTo>
                      <a:lnTo>
                        <a:pt x="2810421" y="1881993"/>
                      </a:lnTo>
                      <a:lnTo>
                        <a:pt x="3704840" y="1881993"/>
                      </a:lnTo>
                    </a:path>
                  </a:pathLst>
                </a:custGeom>
                <a:noFill/>
                <a:ln w="19050"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3" b="0" i="0" u="none" strike="noStrike" kern="1200" cap="none" spc="0" normalizeH="0" baseline="0" noProof="0">
                    <a:ln>
                      <a:noFill/>
                    </a:ln>
                    <a:solidFill>
                      <a:srgbClr val="3F4444"/>
                    </a:solidFill>
                    <a:effectLst/>
                    <a:uLnTx/>
                    <a:uFillTx/>
                    <a:latin typeface="Arial"/>
                    <a:ea typeface="+mn-ea"/>
                    <a:cs typeface="+mn-cs"/>
                  </a:endParaRPr>
                </a:p>
              </p:txBody>
            </p:sp>
            <p:sp>
              <p:nvSpPr>
                <p:cNvPr id="1541" name="Freeform: Shape 1540">
                  <a:extLst>
                    <a:ext uri="{FF2B5EF4-FFF2-40B4-BE49-F238E27FC236}">
                      <a16:creationId xmlns:a16="http://schemas.microsoft.com/office/drawing/2014/main" id="{30677CE2-8454-1357-1680-7CBD9A2F0190}"/>
                    </a:ext>
                  </a:extLst>
                </p:cNvPr>
                <p:cNvSpPr/>
                <p:nvPr/>
              </p:nvSpPr>
              <p:spPr>
                <a:xfrm>
                  <a:off x="7554960" y="1599261"/>
                  <a:ext cx="3959616" cy="1897740"/>
                </a:xfrm>
                <a:custGeom>
                  <a:avLst/>
                  <a:gdLst>
                    <a:gd name="connsiteX0" fmla="*/ 0 w 3959616"/>
                    <a:gd name="connsiteY0" fmla="*/ 0 h 1897740"/>
                    <a:gd name="connsiteX1" fmla="*/ 43193 w 3959616"/>
                    <a:gd name="connsiteY1" fmla="*/ 0 h 1897740"/>
                    <a:gd name="connsiteX2" fmla="*/ 43193 w 3959616"/>
                    <a:gd name="connsiteY2" fmla="*/ 9126 h 1897740"/>
                    <a:gd name="connsiteX3" fmla="*/ 81940 w 3959616"/>
                    <a:gd name="connsiteY3" fmla="*/ 9126 h 1897740"/>
                    <a:gd name="connsiteX4" fmla="*/ 81940 w 3959616"/>
                    <a:gd name="connsiteY4" fmla="*/ 22011 h 1897740"/>
                    <a:gd name="connsiteX5" fmla="*/ 90071 w 3959616"/>
                    <a:gd name="connsiteY5" fmla="*/ 22011 h 1897740"/>
                    <a:gd name="connsiteX6" fmla="*/ 90071 w 3959616"/>
                    <a:gd name="connsiteY6" fmla="*/ 30868 h 1897740"/>
                    <a:gd name="connsiteX7" fmla="*/ 93310 w 3959616"/>
                    <a:gd name="connsiteY7" fmla="*/ 30868 h 1897740"/>
                    <a:gd name="connsiteX8" fmla="*/ 93310 w 3959616"/>
                    <a:gd name="connsiteY8" fmla="*/ 44290 h 1897740"/>
                    <a:gd name="connsiteX9" fmla="*/ 117638 w 3959616"/>
                    <a:gd name="connsiteY9" fmla="*/ 44290 h 1897740"/>
                    <a:gd name="connsiteX10" fmla="*/ 117638 w 3959616"/>
                    <a:gd name="connsiteY10" fmla="*/ 63705 h 1897740"/>
                    <a:gd name="connsiteX11" fmla="*/ 146603 w 3959616"/>
                    <a:gd name="connsiteY11" fmla="*/ 63705 h 1897740"/>
                    <a:gd name="connsiteX12" fmla="*/ 146603 w 3959616"/>
                    <a:gd name="connsiteY12" fmla="*/ 72026 h 1897740"/>
                    <a:gd name="connsiteX13" fmla="*/ 207201 w 3959616"/>
                    <a:gd name="connsiteY13" fmla="*/ 72026 h 1897740"/>
                    <a:gd name="connsiteX14" fmla="*/ 207201 w 3959616"/>
                    <a:gd name="connsiteY14" fmla="*/ 87416 h 1897740"/>
                    <a:gd name="connsiteX15" fmla="*/ 217364 w 3959616"/>
                    <a:gd name="connsiteY15" fmla="*/ 87416 h 1897740"/>
                    <a:gd name="connsiteX16" fmla="*/ 217364 w 3959616"/>
                    <a:gd name="connsiteY16" fmla="*/ 100837 h 1897740"/>
                    <a:gd name="connsiteX17" fmla="*/ 226701 w 3959616"/>
                    <a:gd name="connsiteY17" fmla="*/ 100837 h 1897740"/>
                    <a:gd name="connsiteX18" fmla="*/ 226701 w 3959616"/>
                    <a:gd name="connsiteY18" fmla="*/ 109695 h 1897740"/>
                    <a:gd name="connsiteX19" fmla="*/ 263606 w 3959616"/>
                    <a:gd name="connsiteY19" fmla="*/ 109695 h 1897740"/>
                    <a:gd name="connsiteX20" fmla="*/ 263606 w 3959616"/>
                    <a:gd name="connsiteY20" fmla="*/ 130006 h 1897740"/>
                    <a:gd name="connsiteX21" fmla="*/ 298478 w 3959616"/>
                    <a:gd name="connsiteY21" fmla="*/ 130006 h 1897740"/>
                    <a:gd name="connsiteX22" fmla="*/ 298478 w 3959616"/>
                    <a:gd name="connsiteY22" fmla="*/ 146021 h 1897740"/>
                    <a:gd name="connsiteX23" fmla="*/ 309658 w 3959616"/>
                    <a:gd name="connsiteY23" fmla="*/ 146021 h 1897740"/>
                    <a:gd name="connsiteX24" fmla="*/ 309658 w 3959616"/>
                    <a:gd name="connsiteY24" fmla="*/ 156042 h 1897740"/>
                    <a:gd name="connsiteX25" fmla="*/ 311690 w 3959616"/>
                    <a:gd name="connsiteY25" fmla="*/ 156042 h 1897740"/>
                    <a:gd name="connsiteX26" fmla="*/ 311690 w 3959616"/>
                    <a:gd name="connsiteY26" fmla="*/ 164363 h 1897740"/>
                    <a:gd name="connsiteX27" fmla="*/ 329095 w 3959616"/>
                    <a:gd name="connsiteY27" fmla="*/ 164363 h 1897740"/>
                    <a:gd name="connsiteX28" fmla="*/ 329095 w 3959616"/>
                    <a:gd name="connsiteY28" fmla="*/ 174921 h 1897740"/>
                    <a:gd name="connsiteX29" fmla="*/ 336209 w 3959616"/>
                    <a:gd name="connsiteY29" fmla="*/ 174921 h 1897740"/>
                    <a:gd name="connsiteX30" fmla="*/ 336209 w 3959616"/>
                    <a:gd name="connsiteY30" fmla="*/ 193442 h 1897740"/>
                    <a:gd name="connsiteX31" fmla="*/ 345356 w 3959616"/>
                    <a:gd name="connsiteY31" fmla="*/ 193442 h 1897740"/>
                    <a:gd name="connsiteX32" fmla="*/ 345356 w 3959616"/>
                    <a:gd name="connsiteY32" fmla="*/ 203195 h 1897740"/>
                    <a:gd name="connsiteX33" fmla="*/ 351835 w 3959616"/>
                    <a:gd name="connsiteY33" fmla="*/ 203195 h 1897740"/>
                    <a:gd name="connsiteX34" fmla="*/ 351835 w 3959616"/>
                    <a:gd name="connsiteY34" fmla="*/ 211516 h 1897740"/>
                    <a:gd name="connsiteX35" fmla="*/ 370065 w 3959616"/>
                    <a:gd name="connsiteY35" fmla="*/ 211516 h 1897740"/>
                    <a:gd name="connsiteX36" fmla="*/ 370065 w 3959616"/>
                    <a:gd name="connsiteY36" fmla="*/ 228606 h 1897740"/>
                    <a:gd name="connsiteX37" fmla="*/ 384865 w 3959616"/>
                    <a:gd name="connsiteY37" fmla="*/ 228606 h 1897740"/>
                    <a:gd name="connsiteX38" fmla="*/ 384865 w 3959616"/>
                    <a:gd name="connsiteY38" fmla="*/ 239700 h 1897740"/>
                    <a:gd name="connsiteX39" fmla="*/ 395282 w 3959616"/>
                    <a:gd name="connsiteY39" fmla="*/ 239700 h 1897740"/>
                    <a:gd name="connsiteX40" fmla="*/ 395282 w 3959616"/>
                    <a:gd name="connsiteY40" fmla="*/ 247843 h 1897740"/>
                    <a:gd name="connsiteX41" fmla="*/ 403412 w 3959616"/>
                    <a:gd name="connsiteY41" fmla="*/ 247843 h 1897740"/>
                    <a:gd name="connsiteX42" fmla="*/ 403412 w 3959616"/>
                    <a:gd name="connsiteY42" fmla="*/ 268422 h 1897740"/>
                    <a:gd name="connsiteX43" fmla="*/ 408049 w 3959616"/>
                    <a:gd name="connsiteY43" fmla="*/ 268422 h 1897740"/>
                    <a:gd name="connsiteX44" fmla="*/ 408049 w 3959616"/>
                    <a:gd name="connsiteY44" fmla="*/ 275132 h 1897740"/>
                    <a:gd name="connsiteX45" fmla="*/ 436316 w 3959616"/>
                    <a:gd name="connsiteY45" fmla="*/ 275132 h 1897740"/>
                    <a:gd name="connsiteX46" fmla="*/ 436316 w 3959616"/>
                    <a:gd name="connsiteY46" fmla="*/ 286853 h 1897740"/>
                    <a:gd name="connsiteX47" fmla="*/ 445145 w 3959616"/>
                    <a:gd name="connsiteY47" fmla="*/ 286853 h 1897740"/>
                    <a:gd name="connsiteX48" fmla="*/ 445145 w 3959616"/>
                    <a:gd name="connsiteY48" fmla="*/ 297858 h 1897740"/>
                    <a:gd name="connsiteX49" fmla="*/ 448257 w 3959616"/>
                    <a:gd name="connsiteY49" fmla="*/ 297858 h 1897740"/>
                    <a:gd name="connsiteX50" fmla="*/ 448257 w 3959616"/>
                    <a:gd name="connsiteY50" fmla="*/ 322285 h 1897740"/>
                    <a:gd name="connsiteX51" fmla="*/ 465280 w 3959616"/>
                    <a:gd name="connsiteY51" fmla="*/ 322285 h 1897740"/>
                    <a:gd name="connsiteX52" fmla="*/ 465280 w 3959616"/>
                    <a:gd name="connsiteY52" fmla="*/ 339822 h 1897740"/>
                    <a:gd name="connsiteX53" fmla="*/ 476714 w 3959616"/>
                    <a:gd name="connsiteY53" fmla="*/ 339822 h 1897740"/>
                    <a:gd name="connsiteX54" fmla="*/ 476714 w 3959616"/>
                    <a:gd name="connsiteY54" fmla="*/ 348501 h 1897740"/>
                    <a:gd name="connsiteX55" fmla="*/ 481097 w 3959616"/>
                    <a:gd name="connsiteY55" fmla="*/ 348501 h 1897740"/>
                    <a:gd name="connsiteX56" fmla="*/ 481097 w 3959616"/>
                    <a:gd name="connsiteY56" fmla="*/ 367738 h 1897740"/>
                    <a:gd name="connsiteX57" fmla="*/ 486051 w 3959616"/>
                    <a:gd name="connsiteY57" fmla="*/ 367738 h 1897740"/>
                    <a:gd name="connsiteX58" fmla="*/ 486051 w 3959616"/>
                    <a:gd name="connsiteY58" fmla="*/ 377490 h 1897740"/>
                    <a:gd name="connsiteX59" fmla="*/ 500534 w 3959616"/>
                    <a:gd name="connsiteY59" fmla="*/ 377490 h 1897740"/>
                    <a:gd name="connsiteX60" fmla="*/ 500534 w 3959616"/>
                    <a:gd name="connsiteY60" fmla="*/ 395743 h 1897740"/>
                    <a:gd name="connsiteX61" fmla="*/ 506632 w 3959616"/>
                    <a:gd name="connsiteY61" fmla="*/ 395743 h 1897740"/>
                    <a:gd name="connsiteX62" fmla="*/ 506632 w 3959616"/>
                    <a:gd name="connsiteY62" fmla="*/ 403438 h 1897740"/>
                    <a:gd name="connsiteX63" fmla="*/ 529562 w 3959616"/>
                    <a:gd name="connsiteY63" fmla="*/ 403438 h 1897740"/>
                    <a:gd name="connsiteX64" fmla="*/ 529562 w 3959616"/>
                    <a:gd name="connsiteY64" fmla="*/ 429743 h 1897740"/>
                    <a:gd name="connsiteX65" fmla="*/ 559671 w 3959616"/>
                    <a:gd name="connsiteY65" fmla="*/ 429743 h 1897740"/>
                    <a:gd name="connsiteX66" fmla="*/ 559671 w 3959616"/>
                    <a:gd name="connsiteY66" fmla="*/ 443432 h 1897740"/>
                    <a:gd name="connsiteX67" fmla="*/ 571739 w 3959616"/>
                    <a:gd name="connsiteY67" fmla="*/ 443432 h 1897740"/>
                    <a:gd name="connsiteX68" fmla="*/ 571739 w 3959616"/>
                    <a:gd name="connsiteY68" fmla="*/ 480385 h 1897740"/>
                    <a:gd name="connsiteX69" fmla="*/ 592002 w 3959616"/>
                    <a:gd name="connsiteY69" fmla="*/ 480385 h 1897740"/>
                    <a:gd name="connsiteX70" fmla="*/ 592002 w 3959616"/>
                    <a:gd name="connsiteY70" fmla="*/ 504811 h 1897740"/>
                    <a:gd name="connsiteX71" fmla="*/ 600005 w 3959616"/>
                    <a:gd name="connsiteY71" fmla="*/ 504811 h 1897740"/>
                    <a:gd name="connsiteX72" fmla="*/ 600005 w 3959616"/>
                    <a:gd name="connsiteY72" fmla="*/ 516980 h 1897740"/>
                    <a:gd name="connsiteX73" fmla="*/ 612582 w 3959616"/>
                    <a:gd name="connsiteY73" fmla="*/ 516980 h 1897740"/>
                    <a:gd name="connsiteX74" fmla="*/ 612582 w 3959616"/>
                    <a:gd name="connsiteY74" fmla="*/ 532727 h 1897740"/>
                    <a:gd name="connsiteX75" fmla="*/ 624969 w 3959616"/>
                    <a:gd name="connsiteY75" fmla="*/ 532727 h 1897740"/>
                    <a:gd name="connsiteX76" fmla="*/ 624969 w 3959616"/>
                    <a:gd name="connsiteY76" fmla="*/ 545701 h 1897740"/>
                    <a:gd name="connsiteX77" fmla="*/ 637927 w 3959616"/>
                    <a:gd name="connsiteY77" fmla="*/ 545701 h 1897740"/>
                    <a:gd name="connsiteX78" fmla="*/ 637927 w 3959616"/>
                    <a:gd name="connsiteY78" fmla="*/ 569501 h 1897740"/>
                    <a:gd name="connsiteX79" fmla="*/ 666701 w 3959616"/>
                    <a:gd name="connsiteY79" fmla="*/ 569501 h 1897740"/>
                    <a:gd name="connsiteX80" fmla="*/ 666701 w 3959616"/>
                    <a:gd name="connsiteY80" fmla="*/ 581043 h 1897740"/>
                    <a:gd name="connsiteX81" fmla="*/ 704304 w 3959616"/>
                    <a:gd name="connsiteY81" fmla="*/ 581043 h 1897740"/>
                    <a:gd name="connsiteX82" fmla="*/ 704304 w 3959616"/>
                    <a:gd name="connsiteY82" fmla="*/ 590170 h 1897740"/>
                    <a:gd name="connsiteX83" fmla="*/ 716881 w 3959616"/>
                    <a:gd name="connsiteY83" fmla="*/ 590170 h 1897740"/>
                    <a:gd name="connsiteX84" fmla="*/ 716881 w 3959616"/>
                    <a:gd name="connsiteY84" fmla="*/ 598580 h 1897740"/>
                    <a:gd name="connsiteX85" fmla="*/ 735810 w 3959616"/>
                    <a:gd name="connsiteY85" fmla="*/ 598580 h 1897740"/>
                    <a:gd name="connsiteX86" fmla="*/ 735810 w 3959616"/>
                    <a:gd name="connsiteY86" fmla="*/ 606543 h 1897740"/>
                    <a:gd name="connsiteX87" fmla="*/ 738732 w 3959616"/>
                    <a:gd name="connsiteY87" fmla="*/ 606543 h 1897740"/>
                    <a:gd name="connsiteX88" fmla="*/ 738732 w 3959616"/>
                    <a:gd name="connsiteY88" fmla="*/ 610927 h 1897740"/>
                    <a:gd name="connsiteX89" fmla="*/ 752643 w 3959616"/>
                    <a:gd name="connsiteY89" fmla="*/ 610927 h 1897740"/>
                    <a:gd name="connsiteX90" fmla="*/ 752643 w 3959616"/>
                    <a:gd name="connsiteY90" fmla="*/ 627033 h 1897740"/>
                    <a:gd name="connsiteX91" fmla="*/ 756263 w 3959616"/>
                    <a:gd name="connsiteY91" fmla="*/ 627033 h 1897740"/>
                    <a:gd name="connsiteX92" fmla="*/ 756263 w 3959616"/>
                    <a:gd name="connsiteY92" fmla="*/ 645554 h 1897740"/>
                    <a:gd name="connsiteX93" fmla="*/ 783005 w 3959616"/>
                    <a:gd name="connsiteY93" fmla="*/ 645554 h 1897740"/>
                    <a:gd name="connsiteX94" fmla="*/ 783005 w 3959616"/>
                    <a:gd name="connsiteY94" fmla="*/ 655396 h 1897740"/>
                    <a:gd name="connsiteX95" fmla="*/ 807841 w 3959616"/>
                    <a:gd name="connsiteY95" fmla="*/ 655396 h 1897740"/>
                    <a:gd name="connsiteX96" fmla="*/ 807841 w 3959616"/>
                    <a:gd name="connsiteY96" fmla="*/ 664791 h 1897740"/>
                    <a:gd name="connsiteX97" fmla="*/ 835028 w 3959616"/>
                    <a:gd name="connsiteY97" fmla="*/ 664791 h 1897740"/>
                    <a:gd name="connsiteX98" fmla="*/ 835028 w 3959616"/>
                    <a:gd name="connsiteY98" fmla="*/ 684385 h 1897740"/>
                    <a:gd name="connsiteX99" fmla="*/ 849129 w 3959616"/>
                    <a:gd name="connsiteY99" fmla="*/ 684385 h 1897740"/>
                    <a:gd name="connsiteX100" fmla="*/ 849129 w 3959616"/>
                    <a:gd name="connsiteY100" fmla="*/ 692707 h 1897740"/>
                    <a:gd name="connsiteX101" fmla="*/ 864247 w 3959616"/>
                    <a:gd name="connsiteY101" fmla="*/ 692707 h 1897740"/>
                    <a:gd name="connsiteX102" fmla="*/ 864247 w 3959616"/>
                    <a:gd name="connsiteY102" fmla="*/ 702280 h 1897740"/>
                    <a:gd name="connsiteX103" fmla="*/ 873902 w 3959616"/>
                    <a:gd name="connsiteY103" fmla="*/ 702280 h 1897740"/>
                    <a:gd name="connsiteX104" fmla="*/ 873902 w 3959616"/>
                    <a:gd name="connsiteY104" fmla="*/ 711586 h 1897740"/>
                    <a:gd name="connsiteX105" fmla="*/ 905852 w 3959616"/>
                    <a:gd name="connsiteY105" fmla="*/ 711586 h 1897740"/>
                    <a:gd name="connsiteX106" fmla="*/ 905852 w 3959616"/>
                    <a:gd name="connsiteY106" fmla="*/ 739412 h 1897740"/>
                    <a:gd name="connsiteX107" fmla="*/ 913665 w 3959616"/>
                    <a:gd name="connsiteY107" fmla="*/ 739412 h 1897740"/>
                    <a:gd name="connsiteX108" fmla="*/ 913665 w 3959616"/>
                    <a:gd name="connsiteY108" fmla="*/ 748538 h 1897740"/>
                    <a:gd name="connsiteX109" fmla="*/ 918746 w 3959616"/>
                    <a:gd name="connsiteY109" fmla="*/ 748538 h 1897740"/>
                    <a:gd name="connsiteX110" fmla="*/ 918746 w 3959616"/>
                    <a:gd name="connsiteY110" fmla="*/ 757933 h 1897740"/>
                    <a:gd name="connsiteX111" fmla="*/ 951967 w 3959616"/>
                    <a:gd name="connsiteY111" fmla="*/ 757933 h 1897740"/>
                    <a:gd name="connsiteX112" fmla="*/ 951967 w 3959616"/>
                    <a:gd name="connsiteY112" fmla="*/ 784059 h 1897740"/>
                    <a:gd name="connsiteX113" fmla="*/ 954825 w 3959616"/>
                    <a:gd name="connsiteY113" fmla="*/ 784059 h 1897740"/>
                    <a:gd name="connsiteX114" fmla="*/ 954825 w 3959616"/>
                    <a:gd name="connsiteY114" fmla="*/ 796496 h 1897740"/>
                    <a:gd name="connsiteX115" fmla="*/ 968101 w 3959616"/>
                    <a:gd name="connsiteY115" fmla="*/ 796496 h 1897740"/>
                    <a:gd name="connsiteX116" fmla="*/ 968101 w 3959616"/>
                    <a:gd name="connsiteY116" fmla="*/ 804907 h 1897740"/>
                    <a:gd name="connsiteX117" fmla="*/ 1000051 w 3959616"/>
                    <a:gd name="connsiteY117" fmla="*/ 804907 h 1897740"/>
                    <a:gd name="connsiteX118" fmla="*/ 1000051 w 3959616"/>
                    <a:gd name="connsiteY118" fmla="*/ 816628 h 1897740"/>
                    <a:gd name="connsiteX119" fmla="*/ 1005133 w 3959616"/>
                    <a:gd name="connsiteY119" fmla="*/ 816628 h 1897740"/>
                    <a:gd name="connsiteX120" fmla="*/ 1005133 w 3959616"/>
                    <a:gd name="connsiteY120" fmla="*/ 832644 h 1897740"/>
                    <a:gd name="connsiteX121" fmla="*/ 1009706 w 3959616"/>
                    <a:gd name="connsiteY121" fmla="*/ 832644 h 1897740"/>
                    <a:gd name="connsiteX122" fmla="*/ 1009706 w 3959616"/>
                    <a:gd name="connsiteY122" fmla="*/ 848391 h 1897740"/>
                    <a:gd name="connsiteX123" fmla="*/ 1012565 w 3959616"/>
                    <a:gd name="connsiteY123" fmla="*/ 848391 h 1897740"/>
                    <a:gd name="connsiteX124" fmla="*/ 1012565 w 3959616"/>
                    <a:gd name="connsiteY124" fmla="*/ 862975 h 1897740"/>
                    <a:gd name="connsiteX125" fmla="*/ 1017837 w 3959616"/>
                    <a:gd name="connsiteY125" fmla="*/ 862975 h 1897740"/>
                    <a:gd name="connsiteX126" fmla="*/ 1017837 w 3959616"/>
                    <a:gd name="connsiteY126" fmla="*/ 871296 h 1897740"/>
                    <a:gd name="connsiteX127" fmla="*/ 1059315 w 3959616"/>
                    <a:gd name="connsiteY127" fmla="*/ 871296 h 1897740"/>
                    <a:gd name="connsiteX128" fmla="*/ 1059315 w 3959616"/>
                    <a:gd name="connsiteY128" fmla="*/ 878454 h 1897740"/>
                    <a:gd name="connsiteX129" fmla="*/ 1098634 w 3959616"/>
                    <a:gd name="connsiteY129" fmla="*/ 878454 h 1897740"/>
                    <a:gd name="connsiteX130" fmla="*/ 1098634 w 3959616"/>
                    <a:gd name="connsiteY130" fmla="*/ 889281 h 1897740"/>
                    <a:gd name="connsiteX131" fmla="*/ 1132108 w 3959616"/>
                    <a:gd name="connsiteY131" fmla="*/ 889281 h 1897740"/>
                    <a:gd name="connsiteX132" fmla="*/ 1132108 w 3959616"/>
                    <a:gd name="connsiteY132" fmla="*/ 896439 h 1897740"/>
                    <a:gd name="connsiteX133" fmla="*/ 1156754 w 3959616"/>
                    <a:gd name="connsiteY133" fmla="*/ 896439 h 1897740"/>
                    <a:gd name="connsiteX134" fmla="*/ 1156754 w 3959616"/>
                    <a:gd name="connsiteY134" fmla="*/ 907265 h 1897740"/>
                    <a:gd name="connsiteX135" fmla="*/ 1197788 w 3959616"/>
                    <a:gd name="connsiteY135" fmla="*/ 907265 h 1897740"/>
                    <a:gd name="connsiteX136" fmla="*/ 1197788 w 3959616"/>
                    <a:gd name="connsiteY136" fmla="*/ 914512 h 1897740"/>
                    <a:gd name="connsiteX137" fmla="*/ 1220274 w 3959616"/>
                    <a:gd name="connsiteY137" fmla="*/ 914512 h 1897740"/>
                    <a:gd name="connsiteX138" fmla="*/ 1220274 w 3959616"/>
                    <a:gd name="connsiteY138" fmla="*/ 926233 h 1897740"/>
                    <a:gd name="connsiteX139" fmla="*/ 1256226 w 3959616"/>
                    <a:gd name="connsiteY139" fmla="*/ 926233 h 1897740"/>
                    <a:gd name="connsiteX140" fmla="*/ 1256226 w 3959616"/>
                    <a:gd name="connsiteY140" fmla="*/ 938223 h 1897740"/>
                    <a:gd name="connsiteX141" fmla="*/ 1274392 w 3959616"/>
                    <a:gd name="connsiteY141" fmla="*/ 938223 h 1897740"/>
                    <a:gd name="connsiteX142" fmla="*/ 1274392 w 3959616"/>
                    <a:gd name="connsiteY142" fmla="*/ 945381 h 1897740"/>
                    <a:gd name="connsiteX143" fmla="*/ 1351949 w 3959616"/>
                    <a:gd name="connsiteY143" fmla="*/ 945381 h 1897740"/>
                    <a:gd name="connsiteX144" fmla="*/ 1351949 w 3959616"/>
                    <a:gd name="connsiteY144" fmla="*/ 964528 h 1897740"/>
                    <a:gd name="connsiteX145" fmla="*/ 1386123 w 3959616"/>
                    <a:gd name="connsiteY145" fmla="*/ 964528 h 1897740"/>
                    <a:gd name="connsiteX146" fmla="*/ 1386123 w 3959616"/>
                    <a:gd name="connsiteY146" fmla="*/ 983407 h 1897740"/>
                    <a:gd name="connsiteX147" fmla="*/ 1393301 w 3959616"/>
                    <a:gd name="connsiteY147" fmla="*/ 983407 h 1897740"/>
                    <a:gd name="connsiteX148" fmla="*/ 1393301 w 3959616"/>
                    <a:gd name="connsiteY148" fmla="*/ 992533 h 1897740"/>
                    <a:gd name="connsiteX149" fmla="*/ 1400478 w 3959616"/>
                    <a:gd name="connsiteY149" fmla="*/ 992533 h 1897740"/>
                    <a:gd name="connsiteX150" fmla="*/ 1400478 w 3959616"/>
                    <a:gd name="connsiteY150" fmla="*/ 1002107 h 1897740"/>
                    <a:gd name="connsiteX151" fmla="*/ 1418836 w 3959616"/>
                    <a:gd name="connsiteY151" fmla="*/ 1002107 h 1897740"/>
                    <a:gd name="connsiteX152" fmla="*/ 1418836 w 3959616"/>
                    <a:gd name="connsiteY152" fmla="*/ 1012128 h 1897740"/>
                    <a:gd name="connsiteX153" fmla="*/ 1446594 w 3959616"/>
                    <a:gd name="connsiteY153" fmla="*/ 1012128 h 1897740"/>
                    <a:gd name="connsiteX154" fmla="*/ 1446594 w 3959616"/>
                    <a:gd name="connsiteY154" fmla="*/ 1030560 h 1897740"/>
                    <a:gd name="connsiteX155" fmla="*/ 1470731 w 3959616"/>
                    <a:gd name="connsiteY155" fmla="*/ 1030560 h 1897740"/>
                    <a:gd name="connsiteX156" fmla="*/ 1470731 w 3959616"/>
                    <a:gd name="connsiteY156" fmla="*/ 1059102 h 1897740"/>
                    <a:gd name="connsiteX157" fmla="*/ 1491947 w 3959616"/>
                    <a:gd name="connsiteY157" fmla="*/ 1059102 h 1897740"/>
                    <a:gd name="connsiteX158" fmla="*/ 1491947 w 3959616"/>
                    <a:gd name="connsiteY158" fmla="*/ 1068497 h 1897740"/>
                    <a:gd name="connsiteX159" fmla="*/ 1508271 w 3959616"/>
                    <a:gd name="connsiteY159" fmla="*/ 1068497 h 1897740"/>
                    <a:gd name="connsiteX160" fmla="*/ 1508271 w 3959616"/>
                    <a:gd name="connsiteY160" fmla="*/ 1078339 h 1897740"/>
                    <a:gd name="connsiteX161" fmla="*/ 1524786 w 3959616"/>
                    <a:gd name="connsiteY161" fmla="*/ 1078339 h 1897740"/>
                    <a:gd name="connsiteX162" fmla="*/ 1524786 w 3959616"/>
                    <a:gd name="connsiteY162" fmla="*/ 1097486 h 1897740"/>
                    <a:gd name="connsiteX163" fmla="*/ 1561246 w 3959616"/>
                    <a:gd name="connsiteY163" fmla="*/ 1097486 h 1897740"/>
                    <a:gd name="connsiteX164" fmla="*/ 1561246 w 3959616"/>
                    <a:gd name="connsiteY164" fmla="*/ 1115650 h 1897740"/>
                    <a:gd name="connsiteX165" fmla="*/ 1583034 w 3959616"/>
                    <a:gd name="connsiteY165" fmla="*/ 1115650 h 1897740"/>
                    <a:gd name="connsiteX166" fmla="*/ 1583034 w 3959616"/>
                    <a:gd name="connsiteY166" fmla="*/ 1136855 h 1897740"/>
                    <a:gd name="connsiteX167" fmla="*/ 1586146 w 3959616"/>
                    <a:gd name="connsiteY167" fmla="*/ 1136855 h 1897740"/>
                    <a:gd name="connsiteX168" fmla="*/ 1586146 w 3959616"/>
                    <a:gd name="connsiteY168" fmla="*/ 1144818 h 1897740"/>
                    <a:gd name="connsiteX169" fmla="*/ 1598786 w 3959616"/>
                    <a:gd name="connsiteY169" fmla="*/ 1144818 h 1897740"/>
                    <a:gd name="connsiteX170" fmla="*/ 1598786 w 3959616"/>
                    <a:gd name="connsiteY170" fmla="*/ 1156539 h 1897740"/>
                    <a:gd name="connsiteX171" fmla="*/ 1602915 w 3959616"/>
                    <a:gd name="connsiteY171" fmla="*/ 1156539 h 1897740"/>
                    <a:gd name="connsiteX172" fmla="*/ 1602915 w 3959616"/>
                    <a:gd name="connsiteY172" fmla="*/ 1175239 h 1897740"/>
                    <a:gd name="connsiteX173" fmla="*/ 1627624 w 3959616"/>
                    <a:gd name="connsiteY173" fmla="*/ 1175239 h 1897740"/>
                    <a:gd name="connsiteX174" fmla="*/ 1627624 w 3959616"/>
                    <a:gd name="connsiteY174" fmla="*/ 1202260 h 1897740"/>
                    <a:gd name="connsiteX175" fmla="*/ 1656081 w 3959616"/>
                    <a:gd name="connsiteY175" fmla="*/ 1202260 h 1897740"/>
                    <a:gd name="connsiteX176" fmla="*/ 1656081 w 3959616"/>
                    <a:gd name="connsiteY176" fmla="*/ 1210671 h 1897740"/>
                    <a:gd name="connsiteX177" fmla="*/ 1685173 w 3959616"/>
                    <a:gd name="connsiteY177" fmla="*/ 1210671 h 1897740"/>
                    <a:gd name="connsiteX178" fmla="*/ 1685173 w 3959616"/>
                    <a:gd name="connsiteY178" fmla="*/ 1222481 h 1897740"/>
                    <a:gd name="connsiteX179" fmla="*/ 1688603 w 3959616"/>
                    <a:gd name="connsiteY179" fmla="*/ 1222481 h 1897740"/>
                    <a:gd name="connsiteX180" fmla="*/ 1688603 w 3959616"/>
                    <a:gd name="connsiteY180" fmla="*/ 1260866 h 1897740"/>
                    <a:gd name="connsiteX181" fmla="*/ 1719092 w 3959616"/>
                    <a:gd name="connsiteY181" fmla="*/ 1260866 h 1897740"/>
                    <a:gd name="connsiteX182" fmla="*/ 1719092 w 3959616"/>
                    <a:gd name="connsiteY182" fmla="*/ 1269992 h 1897740"/>
                    <a:gd name="connsiteX183" fmla="*/ 1732177 w 3959616"/>
                    <a:gd name="connsiteY183" fmla="*/ 1269992 h 1897740"/>
                    <a:gd name="connsiteX184" fmla="*/ 1732177 w 3959616"/>
                    <a:gd name="connsiteY184" fmla="*/ 1280102 h 1897740"/>
                    <a:gd name="connsiteX185" fmla="*/ 1779817 w 3959616"/>
                    <a:gd name="connsiteY185" fmla="*/ 1280102 h 1897740"/>
                    <a:gd name="connsiteX186" fmla="*/ 1779817 w 3959616"/>
                    <a:gd name="connsiteY186" fmla="*/ 1291197 h 1897740"/>
                    <a:gd name="connsiteX187" fmla="*/ 1792712 w 3959616"/>
                    <a:gd name="connsiteY187" fmla="*/ 1291197 h 1897740"/>
                    <a:gd name="connsiteX188" fmla="*/ 1792712 w 3959616"/>
                    <a:gd name="connsiteY188" fmla="*/ 1308645 h 1897740"/>
                    <a:gd name="connsiteX189" fmla="*/ 1832983 w 3959616"/>
                    <a:gd name="connsiteY189" fmla="*/ 1308645 h 1897740"/>
                    <a:gd name="connsiteX190" fmla="*/ 1832983 w 3959616"/>
                    <a:gd name="connsiteY190" fmla="*/ 1320097 h 1897740"/>
                    <a:gd name="connsiteX191" fmla="*/ 1854071 w 3959616"/>
                    <a:gd name="connsiteY191" fmla="*/ 1320097 h 1897740"/>
                    <a:gd name="connsiteX192" fmla="*/ 1854071 w 3959616"/>
                    <a:gd name="connsiteY192" fmla="*/ 1333339 h 1897740"/>
                    <a:gd name="connsiteX193" fmla="*/ 1859979 w 3959616"/>
                    <a:gd name="connsiteY193" fmla="*/ 1333339 h 1897740"/>
                    <a:gd name="connsiteX194" fmla="*/ 1859979 w 3959616"/>
                    <a:gd name="connsiteY194" fmla="*/ 1339334 h 1897740"/>
                    <a:gd name="connsiteX195" fmla="*/ 1898916 w 3959616"/>
                    <a:gd name="connsiteY195" fmla="*/ 1339334 h 1897740"/>
                    <a:gd name="connsiteX196" fmla="*/ 1898916 w 3959616"/>
                    <a:gd name="connsiteY196" fmla="*/ 1349176 h 1897740"/>
                    <a:gd name="connsiteX197" fmla="*/ 1932391 w 3959616"/>
                    <a:gd name="connsiteY197" fmla="*/ 1349176 h 1897740"/>
                    <a:gd name="connsiteX198" fmla="*/ 1932391 w 3959616"/>
                    <a:gd name="connsiteY198" fmla="*/ 1369576 h 1897740"/>
                    <a:gd name="connsiteX199" fmla="*/ 1949541 w 3959616"/>
                    <a:gd name="connsiteY199" fmla="*/ 1369576 h 1897740"/>
                    <a:gd name="connsiteX200" fmla="*/ 1949541 w 3959616"/>
                    <a:gd name="connsiteY200" fmla="*/ 1383176 h 1897740"/>
                    <a:gd name="connsiteX201" fmla="*/ 1956338 w 3959616"/>
                    <a:gd name="connsiteY201" fmla="*/ 1383176 h 1897740"/>
                    <a:gd name="connsiteX202" fmla="*/ 1956338 w 3959616"/>
                    <a:gd name="connsiteY202" fmla="*/ 1391766 h 1897740"/>
                    <a:gd name="connsiteX203" fmla="*/ 1978125 w 3959616"/>
                    <a:gd name="connsiteY203" fmla="*/ 1391766 h 1897740"/>
                    <a:gd name="connsiteX204" fmla="*/ 1978125 w 3959616"/>
                    <a:gd name="connsiteY204" fmla="*/ 1410734 h 1897740"/>
                    <a:gd name="connsiteX205" fmla="*/ 2006201 w 3959616"/>
                    <a:gd name="connsiteY205" fmla="*/ 1410734 h 1897740"/>
                    <a:gd name="connsiteX206" fmla="*/ 2006201 w 3959616"/>
                    <a:gd name="connsiteY206" fmla="*/ 1421471 h 1897740"/>
                    <a:gd name="connsiteX207" fmla="*/ 2050791 w 3959616"/>
                    <a:gd name="connsiteY207" fmla="*/ 1421471 h 1897740"/>
                    <a:gd name="connsiteX208" fmla="*/ 2050791 w 3959616"/>
                    <a:gd name="connsiteY208" fmla="*/ 1433013 h 1897740"/>
                    <a:gd name="connsiteX209" fmla="*/ 2086362 w 3959616"/>
                    <a:gd name="connsiteY209" fmla="*/ 1433013 h 1897740"/>
                    <a:gd name="connsiteX210" fmla="*/ 2086362 w 3959616"/>
                    <a:gd name="connsiteY210" fmla="*/ 1444734 h 1897740"/>
                    <a:gd name="connsiteX211" fmla="*/ 2146452 w 3959616"/>
                    <a:gd name="connsiteY211" fmla="*/ 1444734 h 1897740"/>
                    <a:gd name="connsiteX212" fmla="*/ 2146452 w 3959616"/>
                    <a:gd name="connsiteY212" fmla="*/ 1453145 h 1897740"/>
                    <a:gd name="connsiteX213" fmla="*/ 2174337 w 3959616"/>
                    <a:gd name="connsiteY213" fmla="*/ 1453145 h 1897740"/>
                    <a:gd name="connsiteX214" fmla="*/ 2174337 w 3959616"/>
                    <a:gd name="connsiteY214" fmla="*/ 1464955 h 1897740"/>
                    <a:gd name="connsiteX215" fmla="*/ 2237094 w 3959616"/>
                    <a:gd name="connsiteY215" fmla="*/ 1464955 h 1897740"/>
                    <a:gd name="connsiteX216" fmla="*/ 2237094 w 3959616"/>
                    <a:gd name="connsiteY216" fmla="*/ 1474529 h 1897740"/>
                    <a:gd name="connsiteX217" fmla="*/ 2360322 w 3959616"/>
                    <a:gd name="connsiteY217" fmla="*/ 1474529 h 1897740"/>
                    <a:gd name="connsiteX218" fmla="*/ 2360322 w 3959616"/>
                    <a:gd name="connsiteY218" fmla="*/ 1484103 h 1897740"/>
                    <a:gd name="connsiteX219" fmla="*/ 2371247 w 3959616"/>
                    <a:gd name="connsiteY219" fmla="*/ 1484103 h 1897740"/>
                    <a:gd name="connsiteX220" fmla="*/ 2371247 w 3959616"/>
                    <a:gd name="connsiteY220" fmla="*/ 1487145 h 1897740"/>
                    <a:gd name="connsiteX221" fmla="*/ 2423333 w 3959616"/>
                    <a:gd name="connsiteY221" fmla="*/ 1487145 h 1897740"/>
                    <a:gd name="connsiteX222" fmla="*/ 2423333 w 3959616"/>
                    <a:gd name="connsiteY222" fmla="*/ 1499850 h 1897740"/>
                    <a:gd name="connsiteX223" fmla="*/ 2476880 w 3959616"/>
                    <a:gd name="connsiteY223" fmla="*/ 1499850 h 1897740"/>
                    <a:gd name="connsiteX224" fmla="*/ 2476880 w 3959616"/>
                    <a:gd name="connsiteY224" fmla="*/ 1511661 h 1897740"/>
                    <a:gd name="connsiteX225" fmla="*/ 2492887 w 3959616"/>
                    <a:gd name="connsiteY225" fmla="*/ 1511661 h 1897740"/>
                    <a:gd name="connsiteX226" fmla="*/ 2492887 w 3959616"/>
                    <a:gd name="connsiteY226" fmla="*/ 1539040 h 1897740"/>
                    <a:gd name="connsiteX227" fmla="*/ 2524329 w 3959616"/>
                    <a:gd name="connsiteY227" fmla="*/ 1539040 h 1897740"/>
                    <a:gd name="connsiteX228" fmla="*/ 2524329 w 3959616"/>
                    <a:gd name="connsiteY228" fmla="*/ 1562035 h 1897740"/>
                    <a:gd name="connsiteX229" fmla="*/ 2545990 w 3959616"/>
                    <a:gd name="connsiteY229" fmla="*/ 1562035 h 1897740"/>
                    <a:gd name="connsiteX230" fmla="*/ 2545990 w 3959616"/>
                    <a:gd name="connsiteY230" fmla="*/ 1572861 h 1897740"/>
                    <a:gd name="connsiteX231" fmla="*/ 2633138 w 3959616"/>
                    <a:gd name="connsiteY231" fmla="*/ 1572861 h 1897740"/>
                    <a:gd name="connsiteX232" fmla="*/ 2633138 w 3959616"/>
                    <a:gd name="connsiteY232" fmla="*/ 1585119 h 1897740"/>
                    <a:gd name="connsiteX233" fmla="*/ 2657339 w 3959616"/>
                    <a:gd name="connsiteY233" fmla="*/ 1585119 h 1897740"/>
                    <a:gd name="connsiteX234" fmla="*/ 2657339 w 3959616"/>
                    <a:gd name="connsiteY234" fmla="*/ 1601135 h 1897740"/>
                    <a:gd name="connsiteX235" fmla="*/ 2690369 w 3959616"/>
                    <a:gd name="connsiteY235" fmla="*/ 1601135 h 1897740"/>
                    <a:gd name="connsiteX236" fmla="*/ 2690369 w 3959616"/>
                    <a:gd name="connsiteY236" fmla="*/ 1613661 h 1897740"/>
                    <a:gd name="connsiteX237" fmla="*/ 2719652 w 3959616"/>
                    <a:gd name="connsiteY237" fmla="*/ 1613661 h 1897740"/>
                    <a:gd name="connsiteX238" fmla="*/ 2719652 w 3959616"/>
                    <a:gd name="connsiteY238" fmla="*/ 1630929 h 1897740"/>
                    <a:gd name="connsiteX239" fmla="*/ 2727465 w 3959616"/>
                    <a:gd name="connsiteY239" fmla="*/ 1630929 h 1897740"/>
                    <a:gd name="connsiteX240" fmla="*/ 2727465 w 3959616"/>
                    <a:gd name="connsiteY240" fmla="*/ 1637193 h 1897740"/>
                    <a:gd name="connsiteX241" fmla="*/ 2754524 w 3959616"/>
                    <a:gd name="connsiteY241" fmla="*/ 1637193 h 1897740"/>
                    <a:gd name="connsiteX242" fmla="*/ 2754524 w 3959616"/>
                    <a:gd name="connsiteY242" fmla="*/ 1656161 h 1897740"/>
                    <a:gd name="connsiteX243" fmla="*/ 2810993 w 3959616"/>
                    <a:gd name="connsiteY243" fmla="*/ 1656161 h 1897740"/>
                    <a:gd name="connsiteX244" fmla="*/ 2810993 w 3959616"/>
                    <a:gd name="connsiteY244" fmla="*/ 1664750 h 1897740"/>
                    <a:gd name="connsiteX245" fmla="*/ 2827508 w 3959616"/>
                    <a:gd name="connsiteY245" fmla="*/ 1664750 h 1897740"/>
                    <a:gd name="connsiteX246" fmla="*/ 2827508 w 3959616"/>
                    <a:gd name="connsiteY246" fmla="*/ 1670208 h 1897740"/>
                    <a:gd name="connsiteX247" fmla="*/ 2888550 w 3959616"/>
                    <a:gd name="connsiteY247" fmla="*/ 1670208 h 1897740"/>
                    <a:gd name="connsiteX248" fmla="*/ 2888550 w 3959616"/>
                    <a:gd name="connsiteY248" fmla="*/ 1686045 h 1897740"/>
                    <a:gd name="connsiteX249" fmla="*/ 2937079 w 3959616"/>
                    <a:gd name="connsiteY249" fmla="*/ 1686045 h 1897740"/>
                    <a:gd name="connsiteX250" fmla="*/ 2937079 w 3959616"/>
                    <a:gd name="connsiteY250" fmla="*/ 1702777 h 1897740"/>
                    <a:gd name="connsiteX251" fmla="*/ 2976080 w 3959616"/>
                    <a:gd name="connsiteY251" fmla="*/ 1702777 h 1897740"/>
                    <a:gd name="connsiteX252" fmla="*/ 2976080 w 3959616"/>
                    <a:gd name="connsiteY252" fmla="*/ 1709756 h 1897740"/>
                    <a:gd name="connsiteX253" fmla="*/ 3049572 w 3959616"/>
                    <a:gd name="connsiteY253" fmla="*/ 1709756 h 1897740"/>
                    <a:gd name="connsiteX254" fmla="*/ 3049572 w 3959616"/>
                    <a:gd name="connsiteY254" fmla="*/ 1730603 h 1897740"/>
                    <a:gd name="connsiteX255" fmla="*/ 3263824 w 3959616"/>
                    <a:gd name="connsiteY255" fmla="*/ 1730603 h 1897740"/>
                    <a:gd name="connsiteX256" fmla="*/ 3263824 w 3959616"/>
                    <a:gd name="connsiteY256" fmla="*/ 1764693 h 1897740"/>
                    <a:gd name="connsiteX257" fmla="*/ 3713033 w 3959616"/>
                    <a:gd name="connsiteY257" fmla="*/ 1764693 h 1897740"/>
                    <a:gd name="connsiteX258" fmla="*/ 3713033 w 3959616"/>
                    <a:gd name="connsiteY258" fmla="*/ 1897740 h 1897740"/>
                    <a:gd name="connsiteX259" fmla="*/ 3959616 w 3959616"/>
                    <a:gd name="connsiteY259" fmla="*/ 1897740 h 189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3959616" h="1897740">
                      <a:moveTo>
                        <a:pt x="0" y="0"/>
                      </a:moveTo>
                      <a:lnTo>
                        <a:pt x="43193" y="0"/>
                      </a:lnTo>
                      <a:lnTo>
                        <a:pt x="43193" y="9126"/>
                      </a:lnTo>
                      <a:lnTo>
                        <a:pt x="81940" y="9126"/>
                      </a:lnTo>
                      <a:lnTo>
                        <a:pt x="81940" y="22011"/>
                      </a:lnTo>
                      <a:lnTo>
                        <a:pt x="90071" y="22011"/>
                      </a:lnTo>
                      <a:lnTo>
                        <a:pt x="90071" y="30868"/>
                      </a:lnTo>
                      <a:lnTo>
                        <a:pt x="93310" y="30868"/>
                      </a:lnTo>
                      <a:lnTo>
                        <a:pt x="93310" y="44290"/>
                      </a:lnTo>
                      <a:lnTo>
                        <a:pt x="117638" y="44290"/>
                      </a:lnTo>
                      <a:lnTo>
                        <a:pt x="117638" y="63705"/>
                      </a:lnTo>
                      <a:lnTo>
                        <a:pt x="146603" y="63705"/>
                      </a:lnTo>
                      <a:lnTo>
                        <a:pt x="146603" y="72026"/>
                      </a:lnTo>
                      <a:lnTo>
                        <a:pt x="207201" y="72026"/>
                      </a:lnTo>
                      <a:lnTo>
                        <a:pt x="207201" y="87416"/>
                      </a:lnTo>
                      <a:lnTo>
                        <a:pt x="217364" y="87416"/>
                      </a:lnTo>
                      <a:lnTo>
                        <a:pt x="217364" y="100837"/>
                      </a:lnTo>
                      <a:lnTo>
                        <a:pt x="226701" y="100837"/>
                      </a:lnTo>
                      <a:lnTo>
                        <a:pt x="226701" y="109695"/>
                      </a:lnTo>
                      <a:lnTo>
                        <a:pt x="263606" y="109695"/>
                      </a:lnTo>
                      <a:cubicBezTo>
                        <a:pt x="263606" y="109695"/>
                        <a:pt x="261955" y="130006"/>
                        <a:pt x="263606" y="130006"/>
                      </a:cubicBezTo>
                      <a:cubicBezTo>
                        <a:pt x="265258" y="130006"/>
                        <a:pt x="297970" y="129290"/>
                        <a:pt x="298478" y="130006"/>
                      </a:cubicBezTo>
                      <a:cubicBezTo>
                        <a:pt x="298986" y="130721"/>
                        <a:pt x="298478" y="146021"/>
                        <a:pt x="298478" y="146021"/>
                      </a:cubicBezTo>
                      <a:lnTo>
                        <a:pt x="309658" y="146021"/>
                      </a:lnTo>
                      <a:lnTo>
                        <a:pt x="309658" y="156042"/>
                      </a:lnTo>
                      <a:lnTo>
                        <a:pt x="311690" y="156042"/>
                      </a:lnTo>
                      <a:lnTo>
                        <a:pt x="311690" y="164363"/>
                      </a:lnTo>
                      <a:lnTo>
                        <a:pt x="329095" y="164363"/>
                      </a:lnTo>
                      <a:lnTo>
                        <a:pt x="329095" y="174921"/>
                      </a:lnTo>
                      <a:lnTo>
                        <a:pt x="336209" y="174921"/>
                      </a:lnTo>
                      <a:lnTo>
                        <a:pt x="336209" y="193442"/>
                      </a:lnTo>
                      <a:lnTo>
                        <a:pt x="345356" y="193442"/>
                      </a:lnTo>
                      <a:lnTo>
                        <a:pt x="345356" y="203195"/>
                      </a:lnTo>
                      <a:lnTo>
                        <a:pt x="351835" y="203195"/>
                      </a:lnTo>
                      <a:lnTo>
                        <a:pt x="351835" y="211516"/>
                      </a:lnTo>
                      <a:lnTo>
                        <a:pt x="370065" y="211516"/>
                      </a:lnTo>
                      <a:lnTo>
                        <a:pt x="370065" y="228606"/>
                      </a:lnTo>
                      <a:lnTo>
                        <a:pt x="384865" y="228606"/>
                      </a:lnTo>
                      <a:lnTo>
                        <a:pt x="384865" y="239700"/>
                      </a:lnTo>
                      <a:lnTo>
                        <a:pt x="395282" y="239700"/>
                      </a:lnTo>
                      <a:lnTo>
                        <a:pt x="395282" y="247843"/>
                      </a:lnTo>
                      <a:lnTo>
                        <a:pt x="403412" y="247843"/>
                      </a:lnTo>
                      <a:lnTo>
                        <a:pt x="403412" y="268422"/>
                      </a:lnTo>
                      <a:lnTo>
                        <a:pt x="408049" y="268422"/>
                      </a:lnTo>
                      <a:lnTo>
                        <a:pt x="408049" y="275132"/>
                      </a:lnTo>
                      <a:lnTo>
                        <a:pt x="436316" y="275132"/>
                      </a:lnTo>
                      <a:lnTo>
                        <a:pt x="436316" y="286853"/>
                      </a:lnTo>
                      <a:lnTo>
                        <a:pt x="445145" y="286853"/>
                      </a:lnTo>
                      <a:lnTo>
                        <a:pt x="445145" y="297858"/>
                      </a:lnTo>
                      <a:lnTo>
                        <a:pt x="448257" y="297858"/>
                      </a:lnTo>
                      <a:lnTo>
                        <a:pt x="448257" y="322285"/>
                      </a:lnTo>
                      <a:lnTo>
                        <a:pt x="465280" y="322285"/>
                      </a:lnTo>
                      <a:lnTo>
                        <a:pt x="465280" y="339822"/>
                      </a:lnTo>
                      <a:lnTo>
                        <a:pt x="476714" y="339822"/>
                      </a:lnTo>
                      <a:lnTo>
                        <a:pt x="476714" y="348501"/>
                      </a:lnTo>
                      <a:lnTo>
                        <a:pt x="481097" y="348501"/>
                      </a:lnTo>
                      <a:lnTo>
                        <a:pt x="481097" y="367738"/>
                      </a:lnTo>
                      <a:lnTo>
                        <a:pt x="486051" y="367738"/>
                      </a:lnTo>
                      <a:lnTo>
                        <a:pt x="486051" y="377490"/>
                      </a:lnTo>
                      <a:lnTo>
                        <a:pt x="500534" y="377490"/>
                      </a:lnTo>
                      <a:lnTo>
                        <a:pt x="500534" y="395743"/>
                      </a:lnTo>
                      <a:lnTo>
                        <a:pt x="506632" y="395743"/>
                      </a:lnTo>
                      <a:lnTo>
                        <a:pt x="506632" y="403438"/>
                      </a:lnTo>
                      <a:lnTo>
                        <a:pt x="529562" y="403438"/>
                      </a:lnTo>
                      <a:lnTo>
                        <a:pt x="529562" y="429743"/>
                      </a:lnTo>
                      <a:lnTo>
                        <a:pt x="559671" y="429743"/>
                      </a:lnTo>
                      <a:lnTo>
                        <a:pt x="559671" y="443432"/>
                      </a:lnTo>
                      <a:lnTo>
                        <a:pt x="571739" y="443432"/>
                      </a:lnTo>
                      <a:lnTo>
                        <a:pt x="571739" y="480385"/>
                      </a:lnTo>
                      <a:lnTo>
                        <a:pt x="592002" y="480385"/>
                      </a:lnTo>
                      <a:lnTo>
                        <a:pt x="592002" y="504811"/>
                      </a:lnTo>
                      <a:lnTo>
                        <a:pt x="600005" y="504811"/>
                      </a:lnTo>
                      <a:lnTo>
                        <a:pt x="600005" y="516980"/>
                      </a:lnTo>
                      <a:lnTo>
                        <a:pt x="612582" y="516980"/>
                      </a:lnTo>
                      <a:lnTo>
                        <a:pt x="612582" y="532727"/>
                      </a:lnTo>
                      <a:lnTo>
                        <a:pt x="624969" y="532727"/>
                      </a:lnTo>
                      <a:lnTo>
                        <a:pt x="624969" y="545701"/>
                      </a:lnTo>
                      <a:lnTo>
                        <a:pt x="637927" y="545701"/>
                      </a:lnTo>
                      <a:lnTo>
                        <a:pt x="637927" y="569501"/>
                      </a:lnTo>
                      <a:lnTo>
                        <a:pt x="666701" y="569501"/>
                      </a:lnTo>
                      <a:lnTo>
                        <a:pt x="666701" y="581043"/>
                      </a:lnTo>
                      <a:lnTo>
                        <a:pt x="704304" y="581043"/>
                      </a:lnTo>
                      <a:lnTo>
                        <a:pt x="704304" y="590170"/>
                      </a:lnTo>
                      <a:lnTo>
                        <a:pt x="716881" y="590170"/>
                      </a:lnTo>
                      <a:lnTo>
                        <a:pt x="716881" y="598580"/>
                      </a:lnTo>
                      <a:lnTo>
                        <a:pt x="735810" y="598580"/>
                      </a:lnTo>
                      <a:lnTo>
                        <a:pt x="735810" y="606543"/>
                      </a:lnTo>
                      <a:lnTo>
                        <a:pt x="738732" y="606543"/>
                      </a:lnTo>
                      <a:lnTo>
                        <a:pt x="738732" y="610927"/>
                      </a:lnTo>
                      <a:lnTo>
                        <a:pt x="752643" y="610927"/>
                      </a:lnTo>
                      <a:lnTo>
                        <a:pt x="752643" y="627033"/>
                      </a:lnTo>
                      <a:lnTo>
                        <a:pt x="756263" y="627033"/>
                      </a:lnTo>
                      <a:lnTo>
                        <a:pt x="756263" y="645554"/>
                      </a:lnTo>
                      <a:lnTo>
                        <a:pt x="783005" y="645554"/>
                      </a:lnTo>
                      <a:lnTo>
                        <a:pt x="783005" y="655396"/>
                      </a:lnTo>
                      <a:lnTo>
                        <a:pt x="807841" y="655396"/>
                      </a:lnTo>
                      <a:lnTo>
                        <a:pt x="807841" y="664791"/>
                      </a:lnTo>
                      <a:lnTo>
                        <a:pt x="835028" y="664791"/>
                      </a:lnTo>
                      <a:lnTo>
                        <a:pt x="835028" y="684385"/>
                      </a:lnTo>
                      <a:lnTo>
                        <a:pt x="849129" y="684385"/>
                      </a:lnTo>
                      <a:lnTo>
                        <a:pt x="849129" y="692707"/>
                      </a:lnTo>
                      <a:lnTo>
                        <a:pt x="864247" y="692707"/>
                      </a:lnTo>
                      <a:lnTo>
                        <a:pt x="864247" y="702280"/>
                      </a:lnTo>
                      <a:lnTo>
                        <a:pt x="873902" y="702280"/>
                      </a:lnTo>
                      <a:lnTo>
                        <a:pt x="873902" y="711586"/>
                      </a:lnTo>
                      <a:lnTo>
                        <a:pt x="905852" y="711586"/>
                      </a:lnTo>
                      <a:lnTo>
                        <a:pt x="905852" y="739412"/>
                      </a:lnTo>
                      <a:lnTo>
                        <a:pt x="913665" y="739412"/>
                      </a:lnTo>
                      <a:lnTo>
                        <a:pt x="913665" y="748538"/>
                      </a:lnTo>
                      <a:lnTo>
                        <a:pt x="918746" y="748538"/>
                      </a:lnTo>
                      <a:lnTo>
                        <a:pt x="918746" y="757933"/>
                      </a:lnTo>
                      <a:lnTo>
                        <a:pt x="951967" y="757933"/>
                      </a:lnTo>
                      <a:lnTo>
                        <a:pt x="951967" y="784059"/>
                      </a:lnTo>
                      <a:lnTo>
                        <a:pt x="954825" y="784059"/>
                      </a:lnTo>
                      <a:lnTo>
                        <a:pt x="954825" y="796496"/>
                      </a:lnTo>
                      <a:lnTo>
                        <a:pt x="968101" y="796496"/>
                      </a:lnTo>
                      <a:lnTo>
                        <a:pt x="968101" y="804907"/>
                      </a:lnTo>
                      <a:lnTo>
                        <a:pt x="1000051" y="804907"/>
                      </a:lnTo>
                      <a:lnTo>
                        <a:pt x="1000051" y="816628"/>
                      </a:lnTo>
                      <a:lnTo>
                        <a:pt x="1005133" y="816628"/>
                      </a:lnTo>
                      <a:lnTo>
                        <a:pt x="1005133" y="832644"/>
                      </a:lnTo>
                      <a:lnTo>
                        <a:pt x="1009706" y="832644"/>
                      </a:lnTo>
                      <a:lnTo>
                        <a:pt x="1009706" y="848391"/>
                      </a:lnTo>
                      <a:lnTo>
                        <a:pt x="1012565" y="848391"/>
                      </a:lnTo>
                      <a:lnTo>
                        <a:pt x="1012565" y="862975"/>
                      </a:lnTo>
                      <a:lnTo>
                        <a:pt x="1017837" y="862975"/>
                      </a:lnTo>
                      <a:lnTo>
                        <a:pt x="1017837" y="871296"/>
                      </a:lnTo>
                      <a:lnTo>
                        <a:pt x="1059315" y="871296"/>
                      </a:lnTo>
                      <a:lnTo>
                        <a:pt x="1059315" y="878454"/>
                      </a:lnTo>
                      <a:lnTo>
                        <a:pt x="1098634" y="878454"/>
                      </a:lnTo>
                      <a:lnTo>
                        <a:pt x="1098634" y="889281"/>
                      </a:lnTo>
                      <a:lnTo>
                        <a:pt x="1132108" y="889281"/>
                      </a:lnTo>
                      <a:lnTo>
                        <a:pt x="1132108" y="896439"/>
                      </a:lnTo>
                      <a:lnTo>
                        <a:pt x="1156754" y="896439"/>
                      </a:lnTo>
                      <a:lnTo>
                        <a:pt x="1156754" y="907265"/>
                      </a:lnTo>
                      <a:lnTo>
                        <a:pt x="1197788" y="907265"/>
                      </a:lnTo>
                      <a:lnTo>
                        <a:pt x="1197788" y="914512"/>
                      </a:lnTo>
                      <a:lnTo>
                        <a:pt x="1220274" y="914512"/>
                      </a:lnTo>
                      <a:lnTo>
                        <a:pt x="1220274" y="926233"/>
                      </a:lnTo>
                      <a:lnTo>
                        <a:pt x="1256226" y="926233"/>
                      </a:lnTo>
                      <a:lnTo>
                        <a:pt x="1256226" y="938223"/>
                      </a:lnTo>
                      <a:lnTo>
                        <a:pt x="1274392" y="938223"/>
                      </a:lnTo>
                      <a:lnTo>
                        <a:pt x="1274392" y="945381"/>
                      </a:lnTo>
                      <a:lnTo>
                        <a:pt x="1351949" y="945381"/>
                      </a:lnTo>
                      <a:lnTo>
                        <a:pt x="1351949" y="964528"/>
                      </a:lnTo>
                      <a:lnTo>
                        <a:pt x="1386123" y="964528"/>
                      </a:lnTo>
                      <a:lnTo>
                        <a:pt x="1386123" y="983407"/>
                      </a:lnTo>
                      <a:lnTo>
                        <a:pt x="1393301" y="983407"/>
                      </a:lnTo>
                      <a:lnTo>
                        <a:pt x="1393301" y="992533"/>
                      </a:lnTo>
                      <a:lnTo>
                        <a:pt x="1400478" y="992533"/>
                      </a:lnTo>
                      <a:lnTo>
                        <a:pt x="1400478" y="1002107"/>
                      </a:lnTo>
                      <a:lnTo>
                        <a:pt x="1418836" y="1002107"/>
                      </a:lnTo>
                      <a:lnTo>
                        <a:pt x="1418836" y="1012128"/>
                      </a:lnTo>
                      <a:lnTo>
                        <a:pt x="1446594" y="1012128"/>
                      </a:lnTo>
                      <a:lnTo>
                        <a:pt x="1446594" y="1030560"/>
                      </a:lnTo>
                      <a:lnTo>
                        <a:pt x="1470731" y="1030560"/>
                      </a:lnTo>
                      <a:lnTo>
                        <a:pt x="1470731" y="1059102"/>
                      </a:lnTo>
                      <a:lnTo>
                        <a:pt x="1491947" y="1059102"/>
                      </a:lnTo>
                      <a:lnTo>
                        <a:pt x="1491947" y="1068497"/>
                      </a:lnTo>
                      <a:lnTo>
                        <a:pt x="1508271" y="1068497"/>
                      </a:lnTo>
                      <a:lnTo>
                        <a:pt x="1508271" y="1078339"/>
                      </a:lnTo>
                      <a:lnTo>
                        <a:pt x="1524786" y="1078339"/>
                      </a:lnTo>
                      <a:lnTo>
                        <a:pt x="1524786" y="1097486"/>
                      </a:lnTo>
                      <a:lnTo>
                        <a:pt x="1561246" y="1097486"/>
                      </a:lnTo>
                      <a:lnTo>
                        <a:pt x="1561246" y="1115650"/>
                      </a:lnTo>
                      <a:lnTo>
                        <a:pt x="1583034" y="1115650"/>
                      </a:lnTo>
                      <a:lnTo>
                        <a:pt x="1583034" y="1136855"/>
                      </a:lnTo>
                      <a:lnTo>
                        <a:pt x="1586146" y="1136855"/>
                      </a:lnTo>
                      <a:lnTo>
                        <a:pt x="1586146" y="1144818"/>
                      </a:lnTo>
                      <a:lnTo>
                        <a:pt x="1598786" y="1144818"/>
                      </a:lnTo>
                      <a:lnTo>
                        <a:pt x="1598786" y="1156539"/>
                      </a:lnTo>
                      <a:lnTo>
                        <a:pt x="1602915" y="1156539"/>
                      </a:lnTo>
                      <a:lnTo>
                        <a:pt x="1602915" y="1175239"/>
                      </a:lnTo>
                      <a:lnTo>
                        <a:pt x="1627624" y="1175239"/>
                      </a:lnTo>
                      <a:lnTo>
                        <a:pt x="1627624" y="1202260"/>
                      </a:lnTo>
                      <a:lnTo>
                        <a:pt x="1656081" y="1202260"/>
                      </a:lnTo>
                      <a:lnTo>
                        <a:pt x="1656081" y="1210671"/>
                      </a:lnTo>
                      <a:lnTo>
                        <a:pt x="1685173" y="1210671"/>
                      </a:lnTo>
                      <a:lnTo>
                        <a:pt x="1685173" y="1222481"/>
                      </a:lnTo>
                      <a:lnTo>
                        <a:pt x="1688603" y="1222481"/>
                      </a:lnTo>
                      <a:lnTo>
                        <a:pt x="1688603" y="1260866"/>
                      </a:lnTo>
                      <a:lnTo>
                        <a:pt x="1719092" y="1260866"/>
                      </a:lnTo>
                      <a:lnTo>
                        <a:pt x="1719092" y="1269992"/>
                      </a:lnTo>
                      <a:lnTo>
                        <a:pt x="1732177" y="1269992"/>
                      </a:lnTo>
                      <a:lnTo>
                        <a:pt x="1732177" y="1280102"/>
                      </a:lnTo>
                      <a:lnTo>
                        <a:pt x="1779817" y="1280102"/>
                      </a:lnTo>
                      <a:lnTo>
                        <a:pt x="1779817" y="1291197"/>
                      </a:lnTo>
                      <a:lnTo>
                        <a:pt x="1792712" y="1291197"/>
                      </a:lnTo>
                      <a:lnTo>
                        <a:pt x="1792712" y="1308645"/>
                      </a:lnTo>
                      <a:lnTo>
                        <a:pt x="1832983" y="1308645"/>
                      </a:lnTo>
                      <a:lnTo>
                        <a:pt x="1832983" y="1320097"/>
                      </a:lnTo>
                      <a:lnTo>
                        <a:pt x="1854071" y="1320097"/>
                      </a:lnTo>
                      <a:lnTo>
                        <a:pt x="1854071" y="1333339"/>
                      </a:lnTo>
                      <a:lnTo>
                        <a:pt x="1859979" y="1333339"/>
                      </a:lnTo>
                      <a:lnTo>
                        <a:pt x="1859979" y="1339334"/>
                      </a:lnTo>
                      <a:lnTo>
                        <a:pt x="1898916" y="1339334"/>
                      </a:lnTo>
                      <a:lnTo>
                        <a:pt x="1898916" y="1349176"/>
                      </a:lnTo>
                      <a:lnTo>
                        <a:pt x="1932391" y="1349176"/>
                      </a:lnTo>
                      <a:lnTo>
                        <a:pt x="1932391" y="1369576"/>
                      </a:lnTo>
                      <a:lnTo>
                        <a:pt x="1949541" y="1369576"/>
                      </a:lnTo>
                      <a:lnTo>
                        <a:pt x="1949541" y="1383176"/>
                      </a:lnTo>
                      <a:lnTo>
                        <a:pt x="1956338" y="1383176"/>
                      </a:lnTo>
                      <a:lnTo>
                        <a:pt x="1956338" y="1391766"/>
                      </a:lnTo>
                      <a:lnTo>
                        <a:pt x="1978125" y="1391766"/>
                      </a:lnTo>
                      <a:lnTo>
                        <a:pt x="1978125" y="1410734"/>
                      </a:lnTo>
                      <a:lnTo>
                        <a:pt x="2006201" y="1410734"/>
                      </a:lnTo>
                      <a:lnTo>
                        <a:pt x="2006201" y="1421471"/>
                      </a:lnTo>
                      <a:lnTo>
                        <a:pt x="2050791" y="1421471"/>
                      </a:lnTo>
                      <a:lnTo>
                        <a:pt x="2050791" y="1433013"/>
                      </a:lnTo>
                      <a:lnTo>
                        <a:pt x="2086362" y="1433013"/>
                      </a:lnTo>
                      <a:lnTo>
                        <a:pt x="2086362" y="1444734"/>
                      </a:lnTo>
                      <a:lnTo>
                        <a:pt x="2146452" y="1444734"/>
                      </a:lnTo>
                      <a:lnTo>
                        <a:pt x="2146452" y="1453145"/>
                      </a:lnTo>
                      <a:lnTo>
                        <a:pt x="2174337" y="1453145"/>
                      </a:lnTo>
                      <a:lnTo>
                        <a:pt x="2174337" y="1464955"/>
                      </a:lnTo>
                      <a:lnTo>
                        <a:pt x="2237094" y="1464955"/>
                      </a:lnTo>
                      <a:lnTo>
                        <a:pt x="2237094" y="1474529"/>
                      </a:lnTo>
                      <a:lnTo>
                        <a:pt x="2360322" y="1474529"/>
                      </a:lnTo>
                      <a:lnTo>
                        <a:pt x="2360322" y="1484103"/>
                      </a:lnTo>
                      <a:lnTo>
                        <a:pt x="2371247" y="1484103"/>
                      </a:lnTo>
                      <a:lnTo>
                        <a:pt x="2371247" y="1487145"/>
                      </a:lnTo>
                      <a:lnTo>
                        <a:pt x="2423333" y="1487145"/>
                      </a:lnTo>
                      <a:lnTo>
                        <a:pt x="2423333" y="1499850"/>
                      </a:lnTo>
                      <a:lnTo>
                        <a:pt x="2476880" y="1499850"/>
                      </a:lnTo>
                      <a:lnTo>
                        <a:pt x="2476880" y="1511661"/>
                      </a:lnTo>
                      <a:lnTo>
                        <a:pt x="2492887" y="1511661"/>
                      </a:lnTo>
                      <a:lnTo>
                        <a:pt x="2492887" y="1539040"/>
                      </a:lnTo>
                      <a:lnTo>
                        <a:pt x="2524329" y="1539040"/>
                      </a:lnTo>
                      <a:lnTo>
                        <a:pt x="2524329" y="1562035"/>
                      </a:lnTo>
                      <a:lnTo>
                        <a:pt x="2545990" y="1562035"/>
                      </a:lnTo>
                      <a:lnTo>
                        <a:pt x="2545990" y="1572861"/>
                      </a:lnTo>
                      <a:lnTo>
                        <a:pt x="2633138" y="1572861"/>
                      </a:lnTo>
                      <a:lnTo>
                        <a:pt x="2633138" y="1585119"/>
                      </a:lnTo>
                      <a:lnTo>
                        <a:pt x="2657339" y="1585119"/>
                      </a:lnTo>
                      <a:lnTo>
                        <a:pt x="2657339" y="1601135"/>
                      </a:lnTo>
                      <a:lnTo>
                        <a:pt x="2690369" y="1601135"/>
                      </a:lnTo>
                      <a:lnTo>
                        <a:pt x="2690369" y="1613661"/>
                      </a:lnTo>
                      <a:lnTo>
                        <a:pt x="2719652" y="1613661"/>
                      </a:lnTo>
                      <a:lnTo>
                        <a:pt x="2719652" y="1630929"/>
                      </a:lnTo>
                      <a:lnTo>
                        <a:pt x="2727465" y="1630929"/>
                      </a:lnTo>
                      <a:lnTo>
                        <a:pt x="2727465" y="1637193"/>
                      </a:lnTo>
                      <a:lnTo>
                        <a:pt x="2754524" y="1637193"/>
                      </a:lnTo>
                      <a:lnTo>
                        <a:pt x="2754524" y="1656161"/>
                      </a:lnTo>
                      <a:lnTo>
                        <a:pt x="2810993" y="1656161"/>
                      </a:lnTo>
                      <a:lnTo>
                        <a:pt x="2810993" y="1664750"/>
                      </a:lnTo>
                      <a:lnTo>
                        <a:pt x="2827508" y="1664750"/>
                      </a:lnTo>
                      <a:lnTo>
                        <a:pt x="2827508" y="1670208"/>
                      </a:lnTo>
                      <a:lnTo>
                        <a:pt x="2888550" y="1670208"/>
                      </a:lnTo>
                      <a:lnTo>
                        <a:pt x="2888550" y="1686045"/>
                      </a:lnTo>
                      <a:lnTo>
                        <a:pt x="2937079" y="1686045"/>
                      </a:lnTo>
                      <a:lnTo>
                        <a:pt x="2937079" y="1702777"/>
                      </a:lnTo>
                      <a:lnTo>
                        <a:pt x="2976080" y="1702777"/>
                      </a:lnTo>
                      <a:lnTo>
                        <a:pt x="2976080" y="1709756"/>
                      </a:lnTo>
                      <a:lnTo>
                        <a:pt x="3049572" y="1709756"/>
                      </a:lnTo>
                      <a:lnTo>
                        <a:pt x="3049572" y="1730603"/>
                      </a:lnTo>
                      <a:lnTo>
                        <a:pt x="3263824" y="1730603"/>
                      </a:lnTo>
                      <a:lnTo>
                        <a:pt x="3263824" y="1764693"/>
                      </a:lnTo>
                      <a:lnTo>
                        <a:pt x="3713033" y="1764693"/>
                      </a:lnTo>
                      <a:lnTo>
                        <a:pt x="3713033" y="1897740"/>
                      </a:lnTo>
                      <a:lnTo>
                        <a:pt x="3959616" y="1897740"/>
                      </a:lnTo>
                    </a:path>
                  </a:pathLst>
                </a:custGeom>
                <a:noFill/>
                <a:ln w="19050" cap="flat">
                  <a:solidFill>
                    <a:schemeClr val="accent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3"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581" name="Group 1580">
                <a:extLst>
                  <a:ext uri="{FF2B5EF4-FFF2-40B4-BE49-F238E27FC236}">
                    <a16:creationId xmlns:a16="http://schemas.microsoft.com/office/drawing/2014/main" id="{5C3B83D7-B7BA-E623-686A-22A266275B7A}"/>
                  </a:ext>
                </a:extLst>
              </p:cNvPr>
              <p:cNvGrpSpPr/>
              <p:nvPr/>
            </p:nvGrpSpPr>
            <p:grpSpPr>
              <a:xfrm>
                <a:off x="1753790" y="1314844"/>
                <a:ext cx="2357018" cy="465223"/>
                <a:chOff x="1753790" y="1314844"/>
                <a:chExt cx="2357018" cy="465223"/>
              </a:xfrm>
            </p:grpSpPr>
            <p:sp>
              <p:nvSpPr>
                <p:cNvPr id="1431" name="Freeform: Shape 1430">
                  <a:extLst>
                    <a:ext uri="{FF2B5EF4-FFF2-40B4-BE49-F238E27FC236}">
                      <a16:creationId xmlns:a16="http://schemas.microsoft.com/office/drawing/2014/main" id="{4666EC19-2807-5A16-8BBD-A110319396BB}"/>
                    </a:ext>
                  </a:extLst>
                </p:cNvPr>
                <p:cNvSpPr/>
                <p:nvPr/>
              </p:nvSpPr>
              <p:spPr>
                <a:xfrm>
                  <a:off x="1753790" y="1314844"/>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32" name="Freeform: Shape 1431">
                  <a:extLst>
                    <a:ext uri="{FF2B5EF4-FFF2-40B4-BE49-F238E27FC236}">
                      <a16:creationId xmlns:a16="http://schemas.microsoft.com/office/drawing/2014/main" id="{5E1C81B5-9162-B9B8-297B-F1771542A820}"/>
                    </a:ext>
                  </a:extLst>
                </p:cNvPr>
                <p:cNvSpPr/>
                <p:nvPr/>
              </p:nvSpPr>
              <p:spPr>
                <a:xfrm>
                  <a:off x="1799413" y="1347017"/>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33" name="Freeform: Shape 1432">
                  <a:extLst>
                    <a:ext uri="{FF2B5EF4-FFF2-40B4-BE49-F238E27FC236}">
                      <a16:creationId xmlns:a16="http://schemas.microsoft.com/office/drawing/2014/main" id="{32659F12-25E4-7811-3751-BDE71105CA8B}"/>
                    </a:ext>
                  </a:extLst>
                </p:cNvPr>
                <p:cNvSpPr/>
                <p:nvPr/>
              </p:nvSpPr>
              <p:spPr>
                <a:xfrm>
                  <a:off x="2291726" y="1458446"/>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34" name="Freeform: Shape 1433">
                  <a:extLst>
                    <a:ext uri="{FF2B5EF4-FFF2-40B4-BE49-F238E27FC236}">
                      <a16:creationId xmlns:a16="http://schemas.microsoft.com/office/drawing/2014/main" id="{BDB7B580-C458-2963-6CC7-2426207AB107}"/>
                    </a:ext>
                  </a:extLst>
                </p:cNvPr>
                <p:cNvSpPr/>
                <p:nvPr/>
              </p:nvSpPr>
              <p:spPr>
                <a:xfrm>
                  <a:off x="2355479" y="1478000"/>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35" name="Freeform: Shape 1434">
                  <a:extLst>
                    <a:ext uri="{FF2B5EF4-FFF2-40B4-BE49-F238E27FC236}">
                      <a16:creationId xmlns:a16="http://schemas.microsoft.com/office/drawing/2014/main" id="{8F730219-16C3-9811-4E3E-66FA7C5828B2}"/>
                    </a:ext>
                  </a:extLst>
                </p:cNvPr>
                <p:cNvSpPr/>
                <p:nvPr/>
              </p:nvSpPr>
              <p:spPr>
                <a:xfrm>
                  <a:off x="2536112" y="1569004"/>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36" name="Freeform: Shape 1435">
                  <a:extLst>
                    <a:ext uri="{FF2B5EF4-FFF2-40B4-BE49-F238E27FC236}">
                      <a16:creationId xmlns:a16="http://schemas.microsoft.com/office/drawing/2014/main" id="{08789954-6B03-F97E-4E6C-41C58934D665}"/>
                    </a:ext>
                  </a:extLst>
                </p:cNvPr>
                <p:cNvSpPr/>
                <p:nvPr/>
              </p:nvSpPr>
              <p:spPr>
                <a:xfrm>
                  <a:off x="2720287" y="1627668"/>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37" name="Freeform: Shape 1436">
                  <a:extLst>
                    <a:ext uri="{FF2B5EF4-FFF2-40B4-BE49-F238E27FC236}">
                      <a16:creationId xmlns:a16="http://schemas.microsoft.com/office/drawing/2014/main" id="{0FB5A2F1-E381-E90E-D7CC-276CB860D619}"/>
                    </a:ext>
                  </a:extLst>
                </p:cNvPr>
                <p:cNvSpPr/>
                <p:nvPr/>
              </p:nvSpPr>
              <p:spPr>
                <a:xfrm>
                  <a:off x="2729142" y="1627668"/>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38" name="Freeform: Shape 1437">
                  <a:extLst>
                    <a:ext uri="{FF2B5EF4-FFF2-40B4-BE49-F238E27FC236}">
                      <a16:creationId xmlns:a16="http://schemas.microsoft.com/office/drawing/2014/main" id="{C9522FD2-2526-47F9-77D5-BC301E4423FB}"/>
                    </a:ext>
                  </a:extLst>
                </p:cNvPr>
                <p:cNvSpPr/>
                <p:nvPr/>
              </p:nvSpPr>
              <p:spPr>
                <a:xfrm>
                  <a:off x="2874356" y="1669786"/>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39" name="Freeform: Shape 1438">
                  <a:extLst>
                    <a:ext uri="{FF2B5EF4-FFF2-40B4-BE49-F238E27FC236}">
                      <a16:creationId xmlns:a16="http://schemas.microsoft.com/office/drawing/2014/main" id="{9B08B160-AE08-4F5A-EC4A-5783BD4ABB1A}"/>
                    </a:ext>
                  </a:extLst>
                </p:cNvPr>
                <p:cNvSpPr/>
                <p:nvPr/>
              </p:nvSpPr>
              <p:spPr>
                <a:xfrm>
                  <a:off x="2890295" y="1669034"/>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40" name="Freeform: Shape 1439">
                  <a:extLst>
                    <a:ext uri="{FF2B5EF4-FFF2-40B4-BE49-F238E27FC236}">
                      <a16:creationId xmlns:a16="http://schemas.microsoft.com/office/drawing/2014/main" id="{C51FEAC9-106F-7055-3A6E-C48D7F759BD6}"/>
                    </a:ext>
                  </a:extLst>
                </p:cNvPr>
                <p:cNvSpPr/>
                <p:nvPr/>
              </p:nvSpPr>
              <p:spPr>
                <a:xfrm>
                  <a:off x="2955819" y="1675803"/>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41" name="Freeform: Shape 1440">
                  <a:extLst>
                    <a:ext uri="{FF2B5EF4-FFF2-40B4-BE49-F238E27FC236}">
                      <a16:creationId xmlns:a16="http://schemas.microsoft.com/office/drawing/2014/main" id="{F7EC8C96-1E1D-A68C-9074-C8CD1E376098}"/>
                    </a:ext>
                  </a:extLst>
                </p:cNvPr>
                <p:cNvSpPr/>
                <p:nvPr/>
              </p:nvSpPr>
              <p:spPr>
                <a:xfrm>
                  <a:off x="2969986" y="1676555"/>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42" name="Freeform: Shape 1441">
                  <a:extLst>
                    <a:ext uri="{FF2B5EF4-FFF2-40B4-BE49-F238E27FC236}">
                      <a16:creationId xmlns:a16="http://schemas.microsoft.com/office/drawing/2014/main" id="{AD5C12A7-23EA-B39B-82A6-1142EB9802E1}"/>
                    </a:ext>
                  </a:extLst>
                </p:cNvPr>
                <p:cNvSpPr/>
                <p:nvPr/>
              </p:nvSpPr>
              <p:spPr>
                <a:xfrm>
                  <a:off x="3044364" y="1676555"/>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43" name="Freeform: Shape 1442">
                  <a:extLst>
                    <a:ext uri="{FF2B5EF4-FFF2-40B4-BE49-F238E27FC236}">
                      <a16:creationId xmlns:a16="http://schemas.microsoft.com/office/drawing/2014/main" id="{4D21AA6F-6034-6616-F8A8-9CC0607D292F}"/>
                    </a:ext>
                  </a:extLst>
                </p:cNvPr>
                <p:cNvSpPr/>
                <p:nvPr/>
              </p:nvSpPr>
              <p:spPr>
                <a:xfrm>
                  <a:off x="3086865" y="1676555"/>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44" name="Freeform: Shape 1443">
                  <a:extLst>
                    <a:ext uri="{FF2B5EF4-FFF2-40B4-BE49-F238E27FC236}">
                      <a16:creationId xmlns:a16="http://schemas.microsoft.com/office/drawing/2014/main" id="{E38A8C67-B713-8CF7-0F7B-583BC942DCF4}"/>
                    </a:ext>
                  </a:extLst>
                </p:cNvPr>
                <p:cNvSpPr/>
                <p:nvPr/>
              </p:nvSpPr>
              <p:spPr>
                <a:xfrm>
                  <a:off x="3150618" y="1684828"/>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45" name="Freeform: Shape 1444">
                  <a:extLst>
                    <a:ext uri="{FF2B5EF4-FFF2-40B4-BE49-F238E27FC236}">
                      <a16:creationId xmlns:a16="http://schemas.microsoft.com/office/drawing/2014/main" id="{A9CCB5DF-4824-3098-946A-23DDBAECC02D}"/>
                    </a:ext>
                  </a:extLst>
                </p:cNvPr>
                <p:cNvSpPr/>
                <p:nvPr/>
              </p:nvSpPr>
              <p:spPr>
                <a:xfrm>
                  <a:off x="3177182" y="1684828"/>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46" name="Freeform: Shape 1445">
                  <a:extLst>
                    <a:ext uri="{FF2B5EF4-FFF2-40B4-BE49-F238E27FC236}">
                      <a16:creationId xmlns:a16="http://schemas.microsoft.com/office/drawing/2014/main" id="{8D5545F5-5F91-0E5B-D507-D257D9387BAD}"/>
                    </a:ext>
                  </a:extLst>
                </p:cNvPr>
                <p:cNvSpPr/>
                <p:nvPr/>
              </p:nvSpPr>
              <p:spPr>
                <a:xfrm>
                  <a:off x="3364899" y="1721680"/>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47" name="Freeform: Shape 1446">
                  <a:extLst>
                    <a:ext uri="{FF2B5EF4-FFF2-40B4-BE49-F238E27FC236}">
                      <a16:creationId xmlns:a16="http://schemas.microsoft.com/office/drawing/2014/main" id="{FA1D07D8-3C98-8EB5-4DF4-CC7F08A34F86}"/>
                    </a:ext>
                  </a:extLst>
                </p:cNvPr>
                <p:cNvSpPr/>
                <p:nvPr/>
              </p:nvSpPr>
              <p:spPr>
                <a:xfrm>
                  <a:off x="3386150" y="1731458"/>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48" name="Freeform: Shape 1447">
                  <a:extLst>
                    <a:ext uri="{FF2B5EF4-FFF2-40B4-BE49-F238E27FC236}">
                      <a16:creationId xmlns:a16="http://schemas.microsoft.com/office/drawing/2014/main" id="{21B5C9F2-ED9E-A2CD-C97E-BECA7A9EA658}"/>
                    </a:ext>
                  </a:extLst>
                </p:cNvPr>
                <p:cNvSpPr/>
                <p:nvPr/>
              </p:nvSpPr>
              <p:spPr>
                <a:xfrm>
                  <a:off x="3409171" y="1731458"/>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49" name="Freeform: Shape 1448">
                  <a:extLst>
                    <a:ext uri="{FF2B5EF4-FFF2-40B4-BE49-F238E27FC236}">
                      <a16:creationId xmlns:a16="http://schemas.microsoft.com/office/drawing/2014/main" id="{73C6E618-73FF-520A-B1D9-5E30347C0E32}"/>
                    </a:ext>
                  </a:extLst>
                </p:cNvPr>
                <p:cNvSpPr/>
                <p:nvPr/>
              </p:nvSpPr>
              <p:spPr>
                <a:xfrm>
                  <a:off x="3428652"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50" name="Freeform: Shape 1449">
                  <a:extLst>
                    <a:ext uri="{FF2B5EF4-FFF2-40B4-BE49-F238E27FC236}">
                      <a16:creationId xmlns:a16="http://schemas.microsoft.com/office/drawing/2014/main" id="{C42AFAD4-9FCC-1A49-BAF3-896D4A9508CB}"/>
                    </a:ext>
                  </a:extLst>
                </p:cNvPr>
                <p:cNvSpPr/>
                <p:nvPr/>
              </p:nvSpPr>
              <p:spPr>
                <a:xfrm>
                  <a:off x="3517198"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51" name="Freeform: Shape 1450">
                  <a:extLst>
                    <a:ext uri="{FF2B5EF4-FFF2-40B4-BE49-F238E27FC236}">
                      <a16:creationId xmlns:a16="http://schemas.microsoft.com/office/drawing/2014/main" id="{0C114858-0006-5061-DA98-4FFCC8ECB6DE}"/>
                    </a:ext>
                  </a:extLst>
                </p:cNvPr>
                <p:cNvSpPr/>
                <p:nvPr/>
              </p:nvSpPr>
              <p:spPr>
                <a:xfrm>
                  <a:off x="3554387"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52" name="Freeform: Shape 1451">
                  <a:extLst>
                    <a:ext uri="{FF2B5EF4-FFF2-40B4-BE49-F238E27FC236}">
                      <a16:creationId xmlns:a16="http://schemas.microsoft.com/office/drawing/2014/main" id="{165874AA-F6D1-FDE7-837F-79675C358893}"/>
                    </a:ext>
                  </a:extLst>
                </p:cNvPr>
                <p:cNvSpPr/>
                <p:nvPr/>
              </p:nvSpPr>
              <p:spPr>
                <a:xfrm>
                  <a:off x="3570325"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53" name="Freeform: Shape 1452">
                  <a:extLst>
                    <a:ext uri="{FF2B5EF4-FFF2-40B4-BE49-F238E27FC236}">
                      <a16:creationId xmlns:a16="http://schemas.microsoft.com/office/drawing/2014/main" id="{ACE7D036-F782-E8CA-A57C-4AA960BFA02B}"/>
                    </a:ext>
                  </a:extLst>
                </p:cNvPr>
                <p:cNvSpPr/>
                <p:nvPr/>
              </p:nvSpPr>
              <p:spPr>
                <a:xfrm>
                  <a:off x="3625224"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54" name="Freeform: Shape 1453">
                  <a:extLst>
                    <a:ext uri="{FF2B5EF4-FFF2-40B4-BE49-F238E27FC236}">
                      <a16:creationId xmlns:a16="http://schemas.microsoft.com/office/drawing/2014/main" id="{AE44B0AB-FAE2-645A-7355-CED72AC2E2A7}"/>
                    </a:ext>
                  </a:extLst>
                </p:cNvPr>
                <p:cNvSpPr/>
                <p:nvPr/>
              </p:nvSpPr>
              <p:spPr>
                <a:xfrm>
                  <a:off x="3648245"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55" name="Freeform: Shape 1454">
                  <a:extLst>
                    <a:ext uri="{FF2B5EF4-FFF2-40B4-BE49-F238E27FC236}">
                      <a16:creationId xmlns:a16="http://schemas.microsoft.com/office/drawing/2014/main" id="{F5628163-AD89-2F01-FE25-74DDA7A8E578}"/>
                    </a:ext>
                  </a:extLst>
                </p:cNvPr>
                <p:cNvSpPr/>
                <p:nvPr/>
              </p:nvSpPr>
              <p:spPr>
                <a:xfrm>
                  <a:off x="3683664"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56" name="Freeform: Shape 1455">
                  <a:extLst>
                    <a:ext uri="{FF2B5EF4-FFF2-40B4-BE49-F238E27FC236}">
                      <a16:creationId xmlns:a16="http://schemas.microsoft.com/office/drawing/2014/main" id="{4688A6EC-3028-ACB6-A3BE-394558EF6796}"/>
                    </a:ext>
                  </a:extLst>
                </p:cNvPr>
                <p:cNvSpPr/>
                <p:nvPr/>
              </p:nvSpPr>
              <p:spPr>
                <a:xfrm>
                  <a:off x="3727937"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57" name="Freeform: Shape 1456">
                  <a:extLst>
                    <a:ext uri="{FF2B5EF4-FFF2-40B4-BE49-F238E27FC236}">
                      <a16:creationId xmlns:a16="http://schemas.microsoft.com/office/drawing/2014/main" id="{8714BC64-0918-F700-9AA9-02F99B2CD37A}"/>
                    </a:ext>
                  </a:extLst>
                </p:cNvPr>
                <p:cNvSpPr/>
                <p:nvPr/>
              </p:nvSpPr>
              <p:spPr>
                <a:xfrm>
                  <a:off x="3747417"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58" name="Freeform: Shape 1457">
                  <a:extLst>
                    <a:ext uri="{FF2B5EF4-FFF2-40B4-BE49-F238E27FC236}">
                      <a16:creationId xmlns:a16="http://schemas.microsoft.com/office/drawing/2014/main" id="{798192C6-802E-E909-D8EF-26A64C4F864F}"/>
                    </a:ext>
                  </a:extLst>
                </p:cNvPr>
                <p:cNvSpPr/>
                <p:nvPr/>
              </p:nvSpPr>
              <p:spPr>
                <a:xfrm>
                  <a:off x="3770438"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59" name="Freeform: Shape 1458">
                  <a:extLst>
                    <a:ext uri="{FF2B5EF4-FFF2-40B4-BE49-F238E27FC236}">
                      <a16:creationId xmlns:a16="http://schemas.microsoft.com/office/drawing/2014/main" id="{42CD58DD-BBD1-4EB0-1CDA-B45766220317}"/>
                    </a:ext>
                  </a:extLst>
                </p:cNvPr>
                <p:cNvSpPr/>
                <p:nvPr/>
              </p:nvSpPr>
              <p:spPr>
                <a:xfrm>
                  <a:off x="3802315"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60" name="Freeform: Shape 1459">
                  <a:extLst>
                    <a:ext uri="{FF2B5EF4-FFF2-40B4-BE49-F238E27FC236}">
                      <a16:creationId xmlns:a16="http://schemas.microsoft.com/office/drawing/2014/main" id="{4A2F24E8-6E12-A369-D481-5FD5F2811272}"/>
                    </a:ext>
                  </a:extLst>
                </p:cNvPr>
                <p:cNvSpPr/>
                <p:nvPr/>
              </p:nvSpPr>
              <p:spPr>
                <a:xfrm>
                  <a:off x="3821795"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61" name="Freeform: Shape 1460">
                  <a:extLst>
                    <a:ext uri="{FF2B5EF4-FFF2-40B4-BE49-F238E27FC236}">
                      <a16:creationId xmlns:a16="http://schemas.microsoft.com/office/drawing/2014/main" id="{40F1EC8C-6E3E-3165-633D-CC79AB5C2A5E}"/>
                    </a:ext>
                  </a:extLst>
                </p:cNvPr>
                <p:cNvSpPr/>
                <p:nvPr/>
              </p:nvSpPr>
              <p:spPr>
                <a:xfrm>
                  <a:off x="3862527"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62" name="Freeform: Shape 1461">
                  <a:extLst>
                    <a:ext uri="{FF2B5EF4-FFF2-40B4-BE49-F238E27FC236}">
                      <a16:creationId xmlns:a16="http://schemas.microsoft.com/office/drawing/2014/main" id="{DDD4F1F2-79A7-EC84-688F-CA4152FB74C4}"/>
                    </a:ext>
                  </a:extLst>
                </p:cNvPr>
                <p:cNvSpPr/>
                <p:nvPr/>
              </p:nvSpPr>
              <p:spPr>
                <a:xfrm>
                  <a:off x="4076807" y="174349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grpSp>
        </p:grpSp>
        <p:grpSp>
          <p:nvGrpSpPr>
            <p:cNvPr id="1580" name="Group 1579">
              <a:extLst>
                <a:ext uri="{FF2B5EF4-FFF2-40B4-BE49-F238E27FC236}">
                  <a16:creationId xmlns:a16="http://schemas.microsoft.com/office/drawing/2014/main" id="{117084F2-7CAF-BBE5-DF02-6636D5DEA87A}"/>
                </a:ext>
              </a:extLst>
            </p:cNvPr>
            <p:cNvGrpSpPr/>
            <p:nvPr/>
          </p:nvGrpSpPr>
          <p:grpSpPr>
            <a:xfrm>
              <a:off x="1475335" y="1175524"/>
              <a:ext cx="2826091" cy="611143"/>
              <a:chOff x="1475335" y="1175524"/>
              <a:chExt cx="2826091" cy="611143"/>
            </a:xfrm>
          </p:grpSpPr>
          <p:sp>
            <p:nvSpPr>
              <p:cNvPr id="1463" name="Freeform: Shape 1462">
                <a:extLst>
                  <a:ext uri="{FF2B5EF4-FFF2-40B4-BE49-F238E27FC236}">
                    <a16:creationId xmlns:a16="http://schemas.microsoft.com/office/drawing/2014/main" id="{8D3790D9-4C6A-0BC7-FE96-853697C88A9F}"/>
                  </a:ext>
                </a:extLst>
              </p:cNvPr>
              <p:cNvSpPr/>
              <p:nvPr/>
            </p:nvSpPr>
            <p:spPr>
              <a:xfrm>
                <a:off x="1475335" y="1175524"/>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64" name="Freeform: Shape 1463">
                <a:extLst>
                  <a:ext uri="{FF2B5EF4-FFF2-40B4-BE49-F238E27FC236}">
                    <a16:creationId xmlns:a16="http://schemas.microsoft.com/office/drawing/2014/main" id="{6A03B594-2639-5C41-BD6E-18DB8C6833AE}"/>
                  </a:ext>
                </a:extLst>
              </p:cNvPr>
              <p:cNvSpPr/>
              <p:nvPr/>
            </p:nvSpPr>
            <p:spPr>
              <a:xfrm>
                <a:off x="1512306" y="1183495"/>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65" name="Freeform: Shape 1464">
                <a:extLst>
                  <a:ext uri="{FF2B5EF4-FFF2-40B4-BE49-F238E27FC236}">
                    <a16:creationId xmlns:a16="http://schemas.microsoft.com/office/drawing/2014/main" id="{331A657A-5486-612A-1C4E-9B3626B8BF9B}"/>
                  </a:ext>
                </a:extLst>
              </p:cNvPr>
              <p:cNvSpPr/>
              <p:nvPr/>
            </p:nvSpPr>
            <p:spPr>
              <a:xfrm>
                <a:off x="1519388" y="1188007"/>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66" name="Freeform: Shape 1465">
                <a:extLst>
                  <a:ext uri="{FF2B5EF4-FFF2-40B4-BE49-F238E27FC236}">
                    <a16:creationId xmlns:a16="http://schemas.microsoft.com/office/drawing/2014/main" id="{72107B29-563C-40A6-198F-A6811B4E44AB}"/>
                  </a:ext>
                </a:extLst>
              </p:cNvPr>
              <p:cNvSpPr/>
              <p:nvPr/>
            </p:nvSpPr>
            <p:spPr>
              <a:xfrm>
                <a:off x="1721273" y="1283524"/>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67" name="Freeform: Shape 1466">
                <a:extLst>
                  <a:ext uri="{FF2B5EF4-FFF2-40B4-BE49-F238E27FC236}">
                    <a16:creationId xmlns:a16="http://schemas.microsoft.com/office/drawing/2014/main" id="{10553EB2-F0B2-8382-0DF8-C2575FE5D258}"/>
                  </a:ext>
                </a:extLst>
              </p:cNvPr>
              <p:cNvSpPr/>
              <p:nvPr/>
            </p:nvSpPr>
            <p:spPr>
              <a:xfrm>
                <a:off x="1753149" y="1300070"/>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68" name="Freeform: Shape 1467">
                <a:extLst>
                  <a:ext uri="{FF2B5EF4-FFF2-40B4-BE49-F238E27FC236}">
                    <a16:creationId xmlns:a16="http://schemas.microsoft.com/office/drawing/2014/main" id="{D48375E9-4364-89D1-9EDA-701D08437C1A}"/>
                  </a:ext>
                </a:extLst>
              </p:cNvPr>
              <p:cNvSpPr/>
              <p:nvPr/>
            </p:nvSpPr>
            <p:spPr>
              <a:xfrm>
                <a:off x="1799193" y="1326393"/>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69" name="Freeform: Shape 1468">
                <a:extLst>
                  <a:ext uri="{FF2B5EF4-FFF2-40B4-BE49-F238E27FC236}">
                    <a16:creationId xmlns:a16="http://schemas.microsoft.com/office/drawing/2014/main" id="{76D46D59-0A66-1B21-ADA1-42A7FC80BAC5}"/>
                  </a:ext>
                </a:extLst>
              </p:cNvPr>
              <p:cNvSpPr/>
              <p:nvPr/>
            </p:nvSpPr>
            <p:spPr>
              <a:xfrm>
                <a:off x="2291506" y="1448234"/>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70" name="Freeform: Shape 1469">
                <a:extLst>
                  <a:ext uri="{FF2B5EF4-FFF2-40B4-BE49-F238E27FC236}">
                    <a16:creationId xmlns:a16="http://schemas.microsoft.com/office/drawing/2014/main" id="{9C35F5C1-F12C-A4A4-BD34-AA270CC15F0A}"/>
                  </a:ext>
                </a:extLst>
              </p:cNvPr>
              <p:cNvSpPr/>
              <p:nvPr/>
            </p:nvSpPr>
            <p:spPr>
              <a:xfrm>
                <a:off x="2353488" y="1458011"/>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71" name="Freeform: Shape 1470">
                <a:extLst>
                  <a:ext uri="{FF2B5EF4-FFF2-40B4-BE49-F238E27FC236}">
                    <a16:creationId xmlns:a16="http://schemas.microsoft.com/office/drawing/2014/main" id="{8201D147-5C19-1EC5-76D4-EE440AB37557}"/>
                  </a:ext>
                </a:extLst>
              </p:cNvPr>
              <p:cNvSpPr/>
              <p:nvPr/>
            </p:nvSpPr>
            <p:spPr>
              <a:xfrm>
                <a:off x="2380053" y="1469293"/>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72" name="Freeform: Shape 1471">
                <a:extLst>
                  <a:ext uri="{FF2B5EF4-FFF2-40B4-BE49-F238E27FC236}">
                    <a16:creationId xmlns:a16="http://schemas.microsoft.com/office/drawing/2014/main" id="{28D8F7E0-B923-1F8D-DED6-94D2EDDC60EF}"/>
                  </a:ext>
                </a:extLst>
              </p:cNvPr>
              <p:cNvSpPr/>
              <p:nvPr/>
            </p:nvSpPr>
            <p:spPr>
              <a:xfrm>
                <a:off x="2484537" y="1504642"/>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73" name="Freeform: Shape 1472">
                <a:extLst>
                  <a:ext uri="{FF2B5EF4-FFF2-40B4-BE49-F238E27FC236}">
                    <a16:creationId xmlns:a16="http://schemas.microsoft.com/office/drawing/2014/main" id="{4CD0E90B-43AD-AEC5-CF64-F5B03700E5EB}"/>
                  </a:ext>
                </a:extLst>
              </p:cNvPr>
              <p:cNvSpPr/>
              <p:nvPr/>
            </p:nvSpPr>
            <p:spPr>
              <a:xfrm>
                <a:off x="2534670" y="1525964"/>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74" name="Freeform: Shape 1473">
                <a:extLst>
                  <a:ext uri="{FF2B5EF4-FFF2-40B4-BE49-F238E27FC236}">
                    <a16:creationId xmlns:a16="http://schemas.microsoft.com/office/drawing/2014/main" id="{DC19D0C7-7341-4735-BCD8-A578ECCACEBA}"/>
                  </a:ext>
                </a:extLst>
              </p:cNvPr>
              <p:cNvSpPr/>
              <p:nvPr/>
            </p:nvSpPr>
            <p:spPr>
              <a:xfrm>
                <a:off x="2587797" y="1547775"/>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75" name="Freeform: Shape 1474">
                <a:extLst>
                  <a:ext uri="{FF2B5EF4-FFF2-40B4-BE49-F238E27FC236}">
                    <a16:creationId xmlns:a16="http://schemas.microsoft.com/office/drawing/2014/main" id="{F0FBB5B3-EE75-27FD-5E9F-C0C93DF2E3BD}"/>
                  </a:ext>
                </a:extLst>
              </p:cNvPr>
              <p:cNvSpPr/>
              <p:nvPr/>
            </p:nvSpPr>
            <p:spPr>
              <a:xfrm>
                <a:off x="2617902" y="1553792"/>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76" name="Freeform: Shape 1475">
                <a:extLst>
                  <a:ext uri="{FF2B5EF4-FFF2-40B4-BE49-F238E27FC236}">
                    <a16:creationId xmlns:a16="http://schemas.microsoft.com/office/drawing/2014/main" id="{06FB3ED7-2015-1416-DE90-87D8436F7F9C}"/>
                  </a:ext>
                </a:extLst>
              </p:cNvPr>
              <p:cNvSpPr/>
              <p:nvPr/>
            </p:nvSpPr>
            <p:spPr>
              <a:xfrm>
                <a:off x="2637382" y="1553792"/>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77" name="Freeform: Shape 1476">
                <a:extLst>
                  <a:ext uri="{FF2B5EF4-FFF2-40B4-BE49-F238E27FC236}">
                    <a16:creationId xmlns:a16="http://schemas.microsoft.com/office/drawing/2014/main" id="{7556D973-7365-4613-43C2-1CC9E4E9A438}"/>
                  </a:ext>
                </a:extLst>
              </p:cNvPr>
              <p:cNvSpPr/>
              <p:nvPr/>
            </p:nvSpPr>
            <p:spPr>
              <a:xfrm>
                <a:off x="2655092" y="1561313"/>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78" name="Freeform: Shape 1477">
                <a:extLst>
                  <a:ext uri="{FF2B5EF4-FFF2-40B4-BE49-F238E27FC236}">
                    <a16:creationId xmlns:a16="http://schemas.microsoft.com/office/drawing/2014/main" id="{40467529-4FBC-73F8-F9BE-EAC6D8762936}"/>
                  </a:ext>
                </a:extLst>
              </p:cNvPr>
              <p:cNvSpPr/>
              <p:nvPr/>
            </p:nvSpPr>
            <p:spPr>
              <a:xfrm>
                <a:off x="2717074" y="1573347"/>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79" name="Freeform: Shape 1478">
                <a:extLst>
                  <a:ext uri="{FF2B5EF4-FFF2-40B4-BE49-F238E27FC236}">
                    <a16:creationId xmlns:a16="http://schemas.microsoft.com/office/drawing/2014/main" id="{F3886375-C805-AED0-AAB3-9D4830D64CA1}"/>
                  </a:ext>
                </a:extLst>
              </p:cNvPr>
              <p:cNvSpPr/>
              <p:nvPr/>
            </p:nvSpPr>
            <p:spPr>
              <a:xfrm>
                <a:off x="2731241" y="1573347"/>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80" name="Freeform: Shape 1479">
                <a:extLst>
                  <a:ext uri="{FF2B5EF4-FFF2-40B4-BE49-F238E27FC236}">
                    <a16:creationId xmlns:a16="http://schemas.microsoft.com/office/drawing/2014/main" id="{18570FFD-207F-4F76-180B-382B7A8FB480}"/>
                  </a:ext>
                </a:extLst>
              </p:cNvPr>
              <p:cNvSpPr/>
              <p:nvPr/>
            </p:nvSpPr>
            <p:spPr>
              <a:xfrm>
                <a:off x="2759576" y="1579363"/>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81" name="Freeform: Shape 1480">
                <a:extLst>
                  <a:ext uri="{FF2B5EF4-FFF2-40B4-BE49-F238E27FC236}">
                    <a16:creationId xmlns:a16="http://schemas.microsoft.com/office/drawing/2014/main" id="{E3C89A09-6D25-D559-2113-E2780EA4F105}"/>
                  </a:ext>
                </a:extLst>
              </p:cNvPr>
              <p:cNvSpPr/>
              <p:nvPr/>
            </p:nvSpPr>
            <p:spPr>
              <a:xfrm>
                <a:off x="2793223" y="159214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82" name="Freeform: Shape 1481">
                <a:extLst>
                  <a:ext uri="{FF2B5EF4-FFF2-40B4-BE49-F238E27FC236}">
                    <a16:creationId xmlns:a16="http://schemas.microsoft.com/office/drawing/2014/main" id="{17EF88C0-9143-6B63-05BF-3277BFD96714}"/>
                  </a:ext>
                </a:extLst>
              </p:cNvPr>
              <p:cNvSpPr/>
              <p:nvPr/>
            </p:nvSpPr>
            <p:spPr>
              <a:xfrm>
                <a:off x="2874684" y="1607191"/>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83" name="Freeform: Shape 1482">
                <a:extLst>
                  <a:ext uri="{FF2B5EF4-FFF2-40B4-BE49-F238E27FC236}">
                    <a16:creationId xmlns:a16="http://schemas.microsoft.com/office/drawing/2014/main" id="{AFBBA7E6-41BE-50B4-55A2-74FC3CB445C9}"/>
                  </a:ext>
                </a:extLst>
              </p:cNvPr>
              <p:cNvSpPr/>
              <p:nvPr/>
            </p:nvSpPr>
            <p:spPr>
              <a:xfrm>
                <a:off x="2894165" y="1607191"/>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84" name="Freeform: Shape 1483">
                <a:extLst>
                  <a:ext uri="{FF2B5EF4-FFF2-40B4-BE49-F238E27FC236}">
                    <a16:creationId xmlns:a16="http://schemas.microsoft.com/office/drawing/2014/main" id="{3DF5054A-AFD7-A76D-3DFD-6A4980F3276F}"/>
                  </a:ext>
                </a:extLst>
              </p:cNvPr>
              <p:cNvSpPr/>
              <p:nvPr/>
            </p:nvSpPr>
            <p:spPr>
              <a:xfrm>
                <a:off x="2936666" y="1612456"/>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85" name="Freeform: Shape 1484">
                <a:extLst>
                  <a:ext uri="{FF2B5EF4-FFF2-40B4-BE49-F238E27FC236}">
                    <a16:creationId xmlns:a16="http://schemas.microsoft.com/office/drawing/2014/main" id="{333CCBD5-1BB0-3135-D1EE-D9930CFB1064}"/>
                  </a:ext>
                </a:extLst>
              </p:cNvPr>
              <p:cNvSpPr/>
              <p:nvPr/>
            </p:nvSpPr>
            <p:spPr>
              <a:xfrm>
                <a:off x="2952605" y="1612456"/>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86" name="Freeform: Shape 1485">
                <a:extLst>
                  <a:ext uri="{FF2B5EF4-FFF2-40B4-BE49-F238E27FC236}">
                    <a16:creationId xmlns:a16="http://schemas.microsoft.com/office/drawing/2014/main" id="{E6A11836-C8EF-E460-B03A-334557845C74}"/>
                  </a:ext>
                </a:extLst>
              </p:cNvPr>
              <p:cNvSpPr/>
              <p:nvPr/>
            </p:nvSpPr>
            <p:spPr>
              <a:xfrm>
                <a:off x="2966772" y="1612456"/>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87" name="Freeform: Shape 1486">
                <a:extLst>
                  <a:ext uri="{FF2B5EF4-FFF2-40B4-BE49-F238E27FC236}">
                    <a16:creationId xmlns:a16="http://schemas.microsoft.com/office/drawing/2014/main" id="{09CAFE47-3491-90B5-CD78-9D34B73E25E2}"/>
                  </a:ext>
                </a:extLst>
              </p:cNvPr>
              <p:cNvSpPr/>
              <p:nvPr/>
            </p:nvSpPr>
            <p:spPr>
              <a:xfrm>
                <a:off x="3044692" y="1614712"/>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88" name="Freeform: Shape 1487">
                <a:extLst>
                  <a:ext uri="{FF2B5EF4-FFF2-40B4-BE49-F238E27FC236}">
                    <a16:creationId xmlns:a16="http://schemas.microsoft.com/office/drawing/2014/main" id="{F19FAEE7-5066-AAB8-B74A-7C517D053F32}"/>
                  </a:ext>
                </a:extLst>
              </p:cNvPr>
              <p:cNvSpPr/>
              <p:nvPr/>
            </p:nvSpPr>
            <p:spPr>
              <a:xfrm>
                <a:off x="3074798" y="1614712"/>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89" name="Freeform: Shape 1488">
                <a:extLst>
                  <a:ext uri="{FF2B5EF4-FFF2-40B4-BE49-F238E27FC236}">
                    <a16:creationId xmlns:a16="http://schemas.microsoft.com/office/drawing/2014/main" id="{39359909-30CB-17A8-0D33-2651610A4D10}"/>
                  </a:ext>
                </a:extLst>
              </p:cNvPr>
              <p:cNvSpPr/>
              <p:nvPr/>
            </p:nvSpPr>
            <p:spPr>
              <a:xfrm>
                <a:off x="3087194" y="1619225"/>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90" name="Freeform: Shape 1489">
                <a:extLst>
                  <a:ext uri="{FF2B5EF4-FFF2-40B4-BE49-F238E27FC236}">
                    <a16:creationId xmlns:a16="http://schemas.microsoft.com/office/drawing/2014/main" id="{74301762-C002-1855-62A7-8D58BB23D289}"/>
                  </a:ext>
                </a:extLst>
              </p:cNvPr>
              <p:cNvSpPr/>
              <p:nvPr/>
            </p:nvSpPr>
            <p:spPr>
              <a:xfrm>
                <a:off x="3149176" y="1622986"/>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91" name="Freeform: Shape 1490">
                <a:extLst>
                  <a:ext uri="{FF2B5EF4-FFF2-40B4-BE49-F238E27FC236}">
                    <a16:creationId xmlns:a16="http://schemas.microsoft.com/office/drawing/2014/main" id="{53D14505-5705-0650-91B0-399940D67E0B}"/>
                  </a:ext>
                </a:extLst>
              </p:cNvPr>
              <p:cNvSpPr/>
              <p:nvPr/>
            </p:nvSpPr>
            <p:spPr>
              <a:xfrm>
                <a:off x="3175740" y="1629754"/>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92" name="Freeform: Shape 1491">
                <a:extLst>
                  <a:ext uri="{FF2B5EF4-FFF2-40B4-BE49-F238E27FC236}">
                    <a16:creationId xmlns:a16="http://schemas.microsoft.com/office/drawing/2014/main" id="{8D68FCFF-56E5-B3CE-A3F8-D509BEF824C9}"/>
                  </a:ext>
                </a:extLst>
              </p:cNvPr>
              <p:cNvSpPr/>
              <p:nvPr/>
            </p:nvSpPr>
            <p:spPr>
              <a:xfrm>
                <a:off x="3198761" y="1638027"/>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93" name="Freeform: Shape 1492">
                <a:extLst>
                  <a:ext uri="{FF2B5EF4-FFF2-40B4-BE49-F238E27FC236}">
                    <a16:creationId xmlns:a16="http://schemas.microsoft.com/office/drawing/2014/main" id="{2C803A9B-E200-C6EC-4E09-512AF1044A13}"/>
                  </a:ext>
                </a:extLst>
              </p:cNvPr>
              <p:cNvSpPr/>
              <p:nvPr/>
            </p:nvSpPr>
            <p:spPr>
              <a:xfrm>
                <a:off x="3218241" y="1645548"/>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94" name="Freeform: Shape 1493">
                <a:extLst>
                  <a:ext uri="{FF2B5EF4-FFF2-40B4-BE49-F238E27FC236}">
                    <a16:creationId xmlns:a16="http://schemas.microsoft.com/office/drawing/2014/main" id="{7009DFD5-B2E8-C55C-7B2E-E2EAC2B05AAC}"/>
                  </a:ext>
                </a:extLst>
              </p:cNvPr>
              <p:cNvSpPr/>
              <p:nvPr/>
            </p:nvSpPr>
            <p:spPr>
              <a:xfrm>
                <a:off x="3243034" y="1645548"/>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95" name="Freeform: Shape 1494">
                <a:extLst>
                  <a:ext uri="{FF2B5EF4-FFF2-40B4-BE49-F238E27FC236}">
                    <a16:creationId xmlns:a16="http://schemas.microsoft.com/office/drawing/2014/main" id="{13735968-ABBD-0D9D-5495-7C43772E938F}"/>
                  </a:ext>
                </a:extLst>
              </p:cNvPr>
              <p:cNvSpPr/>
              <p:nvPr/>
            </p:nvSpPr>
            <p:spPr>
              <a:xfrm>
                <a:off x="3297933" y="1653822"/>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96" name="Freeform: Shape 1495">
                <a:extLst>
                  <a:ext uri="{FF2B5EF4-FFF2-40B4-BE49-F238E27FC236}">
                    <a16:creationId xmlns:a16="http://schemas.microsoft.com/office/drawing/2014/main" id="{147616BB-A52E-9F35-E1C0-C7002EB4B182}"/>
                  </a:ext>
                </a:extLst>
              </p:cNvPr>
              <p:cNvSpPr/>
              <p:nvPr/>
            </p:nvSpPr>
            <p:spPr>
              <a:xfrm>
                <a:off x="3320955" y="1658334"/>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97" name="Freeform: Shape 1496">
                <a:extLst>
                  <a:ext uri="{FF2B5EF4-FFF2-40B4-BE49-F238E27FC236}">
                    <a16:creationId xmlns:a16="http://schemas.microsoft.com/office/drawing/2014/main" id="{9F8451D2-EA8C-5129-EB63-565D347AB02C}"/>
                  </a:ext>
                </a:extLst>
              </p:cNvPr>
              <p:cNvSpPr/>
              <p:nvPr/>
            </p:nvSpPr>
            <p:spPr>
              <a:xfrm>
                <a:off x="3340435" y="1658334"/>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98" name="Freeform: Shape 1497">
                <a:extLst>
                  <a:ext uri="{FF2B5EF4-FFF2-40B4-BE49-F238E27FC236}">
                    <a16:creationId xmlns:a16="http://schemas.microsoft.com/office/drawing/2014/main" id="{3A13E61D-EBAF-C3CA-CFAF-45E3415C80D9}"/>
                  </a:ext>
                </a:extLst>
              </p:cNvPr>
              <p:cNvSpPr/>
              <p:nvPr/>
            </p:nvSpPr>
            <p:spPr>
              <a:xfrm>
                <a:off x="3345747" y="1664351"/>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99" name="Freeform: Shape 1498">
                <a:extLst>
                  <a:ext uri="{FF2B5EF4-FFF2-40B4-BE49-F238E27FC236}">
                    <a16:creationId xmlns:a16="http://schemas.microsoft.com/office/drawing/2014/main" id="{83E2DBCF-C939-B6C1-06A2-9327A62447A4}"/>
                  </a:ext>
                </a:extLst>
              </p:cNvPr>
              <p:cNvSpPr/>
              <p:nvPr/>
            </p:nvSpPr>
            <p:spPr>
              <a:xfrm>
                <a:off x="3363456" y="1667360"/>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00" name="Freeform: Shape 1499">
                <a:extLst>
                  <a:ext uri="{FF2B5EF4-FFF2-40B4-BE49-F238E27FC236}">
                    <a16:creationId xmlns:a16="http://schemas.microsoft.com/office/drawing/2014/main" id="{8720837B-9B94-DF59-FE95-5F51704DA910}"/>
                  </a:ext>
                </a:extLst>
              </p:cNvPr>
              <p:cNvSpPr/>
              <p:nvPr/>
            </p:nvSpPr>
            <p:spPr>
              <a:xfrm>
                <a:off x="3393561" y="1672624"/>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01" name="Freeform: Shape 1500">
                <a:extLst>
                  <a:ext uri="{FF2B5EF4-FFF2-40B4-BE49-F238E27FC236}">
                    <a16:creationId xmlns:a16="http://schemas.microsoft.com/office/drawing/2014/main" id="{A2896680-E690-50C7-36D3-DFA17B1193A2}"/>
                  </a:ext>
                </a:extLst>
              </p:cNvPr>
              <p:cNvSpPr/>
              <p:nvPr/>
            </p:nvSpPr>
            <p:spPr>
              <a:xfrm>
                <a:off x="3409500" y="1672624"/>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02" name="Freeform: Shape 1501">
                <a:extLst>
                  <a:ext uri="{FF2B5EF4-FFF2-40B4-BE49-F238E27FC236}">
                    <a16:creationId xmlns:a16="http://schemas.microsoft.com/office/drawing/2014/main" id="{8154FBE5-5915-8D11-AEFA-3B6F34A6A7E6}"/>
                  </a:ext>
                </a:extLst>
              </p:cNvPr>
              <p:cNvSpPr/>
              <p:nvPr/>
            </p:nvSpPr>
            <p:spPr>
              <a:xfrm>
                <a:off x="3425437" y="167788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03" name="Freeform: Shape 1502">
                <a:extLst>
                  <a:ext uri="{FF2B5EF4-FFF2-40B4-BE49-F238E27FC236}">
                    <a16:creationId xmlns:a16="http://schemas.microsoft.com/office/drawing/2014/main" id="{4284F1F0-9FA6-0BB6-4BFF-B3DB7C98BAA8}"/>
                  </a:ext>
                </a:extLst>
              </p:cNvPr>
              <p:cNvSpPr/>
              <p:nvPr/>
            </p:nvSpPr>
            <p:spPr>
              <a:xfrm>
                <a:off x="3448460" y="167788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04" name="Freeform: Shape 1503">
                <a:extLst>
                  <a:ext uri="{FF2B5EF4-FFF2-40B4-BE49-F238E27FC236}">
                    <a16:creationId xmlns:a16="http://schemas.microsoft.com/office/drawing/2014/main" id="{BA95295A-E56E-2E12-ABCB-AE883901667C}"/>
                  </a:ext>
                </a:extLst>
              </p:cNvPr>
              <p:cNvSpPr/>
              <p:nvPr/>
            </p:nvSpPr>
            <p:spPr>
              <a:xfrm>
                <a:off x="3455543" y="167788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05" name="Freeform: Shape 1504">
                <a:extLst>
                  <a:ext uri="{FF2B5EF4-FFF2-40B4-BE49-F238E27FC236}">
                    <a16:creationId xmlns:a16="http://schemas.microsoft.com/office/drawing/2014/main" id="{82AB8E65-EFFF-B056-8F61-2D098D2965E6}"/>
                  </a:ext>
                </a:extLst>
              </p:cNvPr>
              <p:cNvSpPr/>
              <p:nvPr/>
            </p:nvSpPr>
            <p:spPr>
              <a:xfrm>
                <a:off x="3489190" y="1683153"/>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06" name="Freeform: Shape 1505">
                <a:extLst>
                  <a:ext uri="{FF2B5EF4-FFF2-40B4-BE49-F238E27FC236}">
                    <a16:creationId xmlns:a16="http://schemas.microsoft.com/office/drawing/2014/main" id="{70A4E666-4BCD-6A91-A077-E4C05A6C934C}"/>
                  </a:ext>
                </a:extLst>
              </p:cNvPr>
              <p:cNvSpPr/>
              <p:nvPr/>
            </p:nvSpPr>
            <p:spPr>
              <a:xfrm>
                <a:off x="3496274" y="1683153"/>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07" name="Freeform: Shape 1506">
                <a:extLst>
                  <a:ext uri="{FF2B5EF4-FFF2-40B4-BE49-F238E27FC236}">
                    <a16:creationId xmlns:a16="http://schemas.microsoft.com/office/drawing/2014/main" id="{4D3CB0DA-D5FA-885B-BC73-DCAC51B74FFD}"/>
                  </a:ext>
                </a:extLst>
              </p:cNvPr>
              <p:cNvSpPr/>
              <p:nvPr/>
            </p:nvSpPr>
            <p:spPr>
              <a:xfrm>
                <a:off x="3522837" y="1689170"/>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08" name="Freeform: Shape 1507">
                <a:extLst>
                  <a:ext uri="{FF2B5EF4-FFF2-40B4-BE49-F238E27FC236}">
                    <a16:creationId xmlns:a16="http://schemas.microsoft.com/office/drawing/2014/main" id="{1D52539E-753C-2E11-026A-9EB758DE7145}"/>
                  </a:ext>
                </a:extLst>
              </p:cNvPr>
              <p:cNvSpPr/>
              <p:nvPr/>
            </p:nvSpPr>
            <p:spPr>
              <a:xfrm>
                <a:off x="3528150" y="1689170"/>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09" name="Freeform: Shape 1508">
                <a:extLst>
                  <a:ext uri="{FF2B5EF4-FFF2-40B4-BE49-F238E27FC236}">
                    <a16:creationId xmlns:a16="http://schemas.microsoft.com/office/drawing/2014/main" id="{2DFF49CC-0F06-7BEC-7CBF-F14E5D61A9BC}"/>
                  </a:ext>
                </a:extLst>
              </p:cNvPr>
              <p:cNvSpPr/>
              <p:nvPr/>
            </p:nvSpPr>
            <p:spPr>
              <a:xfrm>
                <a:off x="3558257" y="1689170"/>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10" name="Freeform: Shape 1509">
                <a:extLst>
                  <a:ext uri="{FF2B5EF4-FFF2-40B4-BE49-F238E27FC236}">
                    <a16:creationId xmlns:a16="http://schemas.microsoft.com/office/drawing/2014/main" id="{98AA5C15-ADB5-40D0-C6BB-58EDC6C29CD0}"/>
                  </a:ext>
                </a:extLst>
              </p:cNvPr>
              <p:cNvSpPr/>
              <p:nvPr/>
            </p:nvSpPr>
            <p:spPr>
              <a:xfrm>
                <a:off x="3574195" y="1689170"/>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11" name="Freeform: Shape 1510">
                <a:extLst>
                  <a:ext uri="{FF2B5EF4-FFF2-40B4-BE49-F238E27FC236}">
                    <a16:creationId xmlns:a16="http://schemas.microsoft.com/office/drawing/2014/main" id="{D3A42F9E-BEFD-8A84-36A8-C5621EA08FA8}"/>
                  </a:ext>
                </a:extLst>
              </p:cNvPr>
              <p:cNvSpPr/>
              <p:nvPr/>
            </p:nvSpPr>
            <p:spPr>
              <a:xfrm>
                <a:off x="3602530" y="169593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12" name="Freeform: Shape 1511">
                <a:extLst>
                  <a:ext uri="{FF2B5EF4-FFF2-40B4-BE49-F238E27FC236}">
                    <a16:creationId xmlns:a16="http://schemas.microsoft.com/office/drawing/2014/main" id="{24198B95-E844-FBA5-1A85-8323875350A4}"/>
                  </a:ext>
                </a:extLst>
              </p:cNvPr>
              <p:cNvSpPr/>
              <p:nvPr/>
            </p:nvSpPr>
            <p:spPr>
              <a:xfrm>
                <a:off x="3622009" y="169593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13" name="Freeform: Shape 1512">
                <a:extLst>
                  <a:ext uri="{FF2B5EF4-FFF2-40B4-BE49-F238E27FC236}">
                    <a16:creationId xmlns:a16="http://schemas.microsoft.com/office/drawing/2014/main" id="{C720BAD8-95D3-2343-735B-45CBEFAB6F5C}"/>
                  </a:ext>
                </a:extLst>
              </p:cNvPr>
              <p:cNvSpPr/>
              <p:nvPr/>
            </p:nvSpPr>
            <p:spPr>
              <a:xfrm>
                <a:off x="3643260" y="169593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14" name="Freeform: Shape 1513">
                <a:extLst>
                  <a:ext uri="{FF2B5EF4-FFF2-40B4-BE49-F238E27FC236}">
                    <a16:creationId xmlns:a16="http://schemas.microsoft.com/office/drawing/2014/main" id="{9612C383-015C-F8DC-DE1F-547B545F322B}"/>
                  </a:ext>
                </a:extLst>
              </p:cNvPr>
              <p:cNvSpPr/>
              <p:nvPr/>
            </p:nvSpPr>
            <p:spPr>
              <a:xfrm>
                <a:off x="3685762" y="169593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15" name="Freeform: Shape 1514">
                <a:extLst>
                  <a:ext uri="{FF2B5EF4-FFF2-40B4-BE49-F238E27FC236}">
                    <a16:creationId xmlns:a16="http://schemas.microsoft.com/office/drawing/2014/main" id="{79597E92-3C58-6F33-55F3-17DAD6A13BCE}"/>
                  </a:ext>
                </a:extLst>
              </p:cNvPr>
              <p:cNvSpPr/>
              <p:nvPr/>
            </p:nvSpPr>
            <p:spPr>
              <a:xfrm>
                <a:off x="3708784" y="169593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16" name="Freeform: Shape 1515">
                <a:extLst>
                  <a:ext uri="{FF2B5EF4-FFF2-40B4-BE49-F238E27FC236}">
                    <a16:creationId xmlns:a16="http://schemas.microsoft.com/office/drawing/2014/main" id="{08BC1236-64CB-2A85-1891-11D7DDDDA9BA}"/>
                  </a:ext>
                </a:extLst>
              </p:cNvPr>
              <p:cNvSpPr/>
              <p:nvPr/>
            </p:nvSpPr>
            <p:spPr>
              <a:xfrm>
                <a:off x="3726493" y="169593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17" name="Freeform: Shape 1516">
                <a:extLst>
                  <a:ext uri="{FF2B5EF4-FFF2-40B4-BE49-F238E27FC236}">
                    <a16:creationId xmlns:a16="http://schemas.microsoft.com/office/drawing/2014/main" id="{3F33B771-7FB4-DF8E-B25E-CA1540A406BF}"/>
                  </a:ext>
                </a:extLst>
              </p:cNvPr>
              <p:cNvSpPr/>
              <p:nvPr/>
            </p:nvSpPr>
            <p:spPr>
              <a:xfrm>
                <a:off x="3749515" y="170646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18" name="Freeform: Shape 1517">
                <a:extLst>
                  <a:ext uri="{FF2B5EF4-FFF2-40B4-BE49-F238E27FC236}">
                    <a16:creationId xmlns:a16="http://schemas.microsoft.com/office/drawing/2014/main" id="{1BF1A330-272C-14F8-11D5-2198E891DF1E}"/>
                  </a:ext>
                </a:extLst>
              </p:cNvPr>
              <p:cNvSpPr/>
              <p:nvPr/>
            </p:nvSpPr>
            <p:spPr>
              <a:xfrm>
                <a:off x="3768994" y="170646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19" name="Freeform: Shape 1518">
                <a:extLst>
                  <a:ext uri="{FF2B5EF4-FFF2-40B4-BE49-F238E27FC236}">
                    <a16:creationId xmlns:a16="http://schemas.microsoft.com/office/drawing/2014/main" id="{B4CBD96E-AC2A-BAC9-6448-DAF03C921134}"/>
                  </a:ext>
                </a:extLst>
              </p:cNvPr>
              <p:cNvSpPr/>
              <p:nvPr/>
            </p:nvSpPr>
            <p:spPr>
              <a:xfrm>
                <a:off x="3776078" y="170646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20" name="Freeform: Shape 1519">
                <a:extLst>
                  <a:ext uri="{FF2B5EF4-FFF2-40B4-BE49-F238E27FC236}">
                    <a16:creationId xmlns:a16="http://schemas.microsoft.com/office/drawing/2014/main" id="{D9B74BE1-8A26-E2A4-BF73-D0ABEDF8D2AC}"/>
                  </a:ext>
                </a:extLst>
              </p:cNvPr>
              <p:cNvSpPr/>
              <p:nvPr/>
            </p:nvSpPr>
            <p:spPr>
              <a:xfrm>
                <a:off x="3795559" y="170646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21" name="Freeform: Shape 1520">
                <a:extLst>
                  <a:ext uri="{FF2B5EF4-FFF2-40B4-BE49-F238E27FC236}">
                    <a16:creationId xmlns:a16="http://schemas.microsoft.com/office/drawing/2014/main" id="{33E2C077-5C87-E0FF-4D00-FBCDF3C0EA69}"/>
                  </a:ext>
                </a:extLst>
              </p:cNvPr>
              <p:cNvSpPr/>
              <p:nvPr/>
            </p:nvSpPr>
            <p:spPr>
              <a:xfrm>
                <a:off x="3818580" y="170646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22" name="Freeform: Shape 1521">
                <a:extLst>
                  <a:ext uri="{FF2B5EF4-FFF2-40B4-BE49-F238E27FC236}">
                    <a16:creationId xmlns:a16="http://schemas.microsoft.com/office/drawing/2014/main" id="{74344C2F-B4E0-C723-BA53-7D87EDBAB544}"/>
                  </a:ext>
                </a:extLst>
              </p:cNvPr>
              <p:cNvSpPr/>
              <p:nvPr/>
            </p:nvSpPr>
            <p:spPr>
              <a:xfrm>
                <a:off x="3838061" y="170646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23" name="Freeform: Shape 1522">
                <a:extLst>
                  <a:ext uri="{FF2B5EF4-FFF2-40B4-BE49-F238E27FC236}">
                    <a16:creationId xmlns:a16="http://schemas.microsoft.com/office/drawing/2014/main" id="{722491BC-8736-BD9B-33F6-10035442C68C}"/>
                  </a:ext>
                </a:extLst>
              </p:cNvPr>
              <p:cNvSpPr/>
              <p:nvPr/>
            </p:nvSpPr>
            <p:spPr>
              <a:xfrm>
                <a:off x="3864623" y="170646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24" name="Freeform: Shape 1523">
                <a:extLst>
                  <a:ext uri="{FF2B5EF4-FFF2-40B4-BE49-F238E27FC236}">
                    <a16:creationId xmlns:a16="http://schemas.microsoft.com/office/drawing/2014/main" id="{E312BE0F-9F23-C7DD-8504-01A75FC72145}"/>
                  </a:ext>
                </a:extLst>
              </p:cNvPr>
              <p:cNvSpPr/>
              <p:nvPr/>
            </p:nvSpPr>
            <p:spPr>
              <a:xfrm>
                <a:off x="3924835" y="170646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25" name="Freeform: Shape 1524">
                <a:extLst>
                  <a:ext uri="{FF2B5EF4-FFF2-40B4-BE49-F238E27FC236}">
                    <a16:creationId xmlns:a16="http://schemas.microsoft.com/office/drawing/2014/main" id="{ADC93984-5B33-900D-AD41-4190000C1862}"/>
                  </a:ext>
                </a:extLst>
              </p:cNvPr>
              <p:cNvSpPr/>
              <p:nvPr/>
            </p:nvSpPr>
            <p:spPr>
              <a:xfrm>
                <a:off x="3937231" y="170646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26" name="Freeform: Shape 1525">
                <a:extLst>
                  <a:ext uri="{FF2B5EF4-FFF2-40B4-BE49-F238E27FC236}">
                    <a16:creationId xmlns:a16="http://schemas.microsoft.com/office/drawing/2014/main" id="{1C8DB32A-A142-4529-1BA0-C0F0BCE8F0CF}"/>
                  </a:ext>
                </a:extLst>
              </p:cNvPr>
              <p:cNvSpPr/>
              <p:nvPr/>
            </p:nvSpPr>
            <p:spPr>
              <a:xfrm>
                <a:off x="4036402" y="170646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27" name="Freeform: Shape 1526">
                <a:extLst>
                  <a:ext uri="{FF2B5EF4-FFF2-40B4-BE49-F238E27FC236}">
                    <a16:creationId xmlns:a16="http://schemas.microsoft.com/office/drawing/2014/main" id="{078B5CBF-6180-10B8-9290-19F1B6E3B2E3}"/>
                  </a:ext>
                </a:extLst>
              </p:cNvPr>
              <p:cNvSpPr/>
              <p:nvPr/>
            </p:nvSpPr>
            <p:spPr>
              <a:xfrm>
                <a:off x="4078904" y="1706469"/>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28" name="Freeform: Shape 1527">
                <a:extLst>
                  <a:ext uri="{FF2B5EF4-FFF2-40B4-BE49-F238E27FC236}">
                    <a16:creationId xmlns:a16="http://schemas.microsoft.com/office/drawing/2014/main" id="{B9D8E33F-4069-3775-8F9B-77B765B1DEFE}"/>
                  </a:ext>
                </a:extLst>
              </p:cNvPr>
              <p:cNvSpPr/>
              <p:nvPr/>
            </p:nvSpPr>
            <p:spPr>
              <a:xfrm>
                <a:off x="4178075" y="1750091"/>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29" name="Freeform: Shape 1528">
                <a:extLst>
                  <a:ext uri="{FF2B5EF4-FFF2-40B4-BE49-F238E27FC236}">
                    <a16:creationId xmlns:a16="http://schemas.microsoft.com/office/drawing/2014/main" id="{3C35F3BA-08C7-0487-7C8C-08868EA657F8}"/>
                  </a:ext>
                </a:extLst>
              </p:cNvPr>
              <p:cNvSpPr/>
              <p:nvPr/>
            </p:nvSpPr>
            <p:spPr>
              <a:xfrm>
                <a:off x="4220577" y="1750091"/>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30" name="Freeform: Shape 1529">
                <a:extLst>
                  <a:ext uri="{FF2B5EF4-FFF2-40B4-BE49-F238E27FC236}">
                    <a16:creationId xmlns:a16="http://schemas.microsoft.com/office/drawing/2014/main" id="{F136B1F9-E69C-D312-0BEF-5E5053986076}"/>
                  </a:ext>
                </a:extLst>
              </p:cNvPr>
              <p:cNvSpPr/>
              <p:nvPr/>
            </p:nvSpPr>
            <p:spPr>
              <a:xfrm>
                <a:off x="4264850" y="1750091"/>
                <a:ext cx="36576"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grpSp>
      </p:grpSp>
      <p:grpSp>
        <p:nvGrpSpPr>
          <p:cNvPr id="1584" name="Group 1583">
            <a:extLst>
              <a:ext uri="{FF2B5EF4-FFF2-40B4-BE49-F238E27FC236}">
                <a16:creationId xmlns:a16="http://schemas.microsoft.com/office/drawing/2014/main" id="{B55F8410-5234-F546-4982-A590C2B88BD7}"/>
              </a:ext>
            </a:extLst>
          </p:cNvPr>
          <p:cNvGrpSpPr/>
          <p:nvPr/>
        </p:nvGrpSpPr>
        <p:grpSpPr>
          <a:xfrm>
            <a:off x="1789705" y="1274569"/>
            <a:ext cx="3878255" cy="823932"/>
            <a:chOff x="1342278" y="1156781"/>
            <a:chExt cx="2908691" cy="617949"/>
          </a:xfrm>
        </p:grpSpPr>
        <p:sp>
          <p:nvSpPr>
            <p:cNvPr id="1404" name="Freeform: Shape 1403">
              <a:extLst>
                <a:ext uri="{FF2B5EF4-FFF2-40B4-BE49-F238E27FC236}">
                  <a16:creationId xmlns:a16="http://schemas.microsoft.com/office/drawing/2014/main" id="{226AB74E-3EF0-267E-C453-0ED77F0A3FF2}"/>
                </a:ext>
              </a:extLst>
            </p:cNvPr>
            <p:cNvSpPr/>
            <p:nvPr/>
          </p:nvSpPr>
          <p:spPr>
            <a:xfrm>
              <a:off x="1342278" y="1167225"/>
              <a:ext cx="2890932" cy="591842"/>
            </a:xfrm>
            <a:custGeom>
              <a:avLst/>
              <a:gdLst>
                <a:gd name="connsiteX0" fmla="*/ 0 w 3895525"/>
                <a:gd name="connsiteY0" fmla="*/ 0 h 1873850"/>
                <a:gd name="connsiteX1" fmla="*/ 45035 w 3895525"/>
                <a:gd name="connsiteY1" fmla="*/ 0 h 1873850"/>
                <a:gd name="connsiteX2" fmla="*/ 45035 w 3895525"/>
                <a:gd name="connsiteY2" fmla="*/ 32568 h 1873850"/>
                <a:gd name="connsiteX3" fmla="*/ 212473 w 3895525"/>
                <a:gd name="connsiteY3" fmla="*/ 32568 h 1873850"/>
                <a:gd name="connsiteX4" fmla="*/ 212473 w 3895525"/>
                <a:gd name="connsiteY4" fmla="*/ 66211 h 1873850"/>
                <a:gd name="connsiteX5" fmla="*/ 218126 w 3895525"/>
                <a:gd name="connsiteY5" fmla="*/ 66211 h 1873850"/>
                <a:gd name="connsiteX6" fmla="*/ 218126 w 3895525"/>
                <a:gd name="connsiteY6" fmla="*/ 99405 h 1873850"/>
                <a:gd name="connsiteX7" fmla="*/ 337352 w 3895525"/>
                <a:gd name="connsiteY7" fmla="*/ 99405 h 1873850"/>
                <a:gd name="connsiteX8" fmla="*/ 337352 w 3895525"/>
                <a:gd name="connsiteY8" fmla="*/ 131884 h 1873850"/>
                <a:gd name="connsiteX9" fmla="*/ 349484 w 3895525"/>
                <a:gd name="connsiteY9" fmla="*/ 131884 h 1873850"/>
                <a:gd name="connsiteX10" fmla="*/ 349484 w 3895525"/>
                <a:gd name="connsiteY10" fmla="*/ 163916 h 1873850"/>
                <a:gd name="connsiteX11" fmla="*/ 443938 w 3895525"/>
                <a:gd name="connsiteY11" fmla="*/ 163916 h 1873850"/>
                <a:gd name="connsiteX12" fmla="*/ 443938 w 3895525"/>
                <a:gd name="connsiteY12" fmla="*/ 197021 h 1873850"/>
                <a:gd name="connsiteX13" fmla="*/ 465471 w 3895525"/>
                <a:gd name="connsiteY13" fmla="*/ 197021 h 1873850"/>
                <a:gd name="connsiteX14" fmla="*/ 465471 w 3895525"/>
                <a:gd name="connsiteY14" fmla="*/ 229590 h 1873850"/>
                <a:gd name="connsiteX15" fmla="*/ 481287 w 3895525"/>
                <a:gd name="connsiteY15" fmla="*/ 229590 h 1873850"/>
                <a:gd name="connsiteX16" fmla="*/ 481287 w 3895525"/>
                <a:gd name="connsiteY16" fmla="*/ 265022 h 1873850"/>
                <a:gd name="connsiteX17" fmla="*/ 487322 w 3895525"/>
                <a:gd name="connsiteY17" fmla="*/ 265022 h 1873850"/>
                <a:gd name="connsiteX18" fmla="*/ 487322 w 3895525"/>
                <a:gd name="connsiteY18" fmla="*/ 294101 h 1873850"/>
                <a:gd name="connsiteX19" fmla="*/ 559543 w 3895525"/>
                <a:gd name="connsiteY19" fmla="*/ 294101 h 1873850"/>
                <a:gd name="connsiteX20" fmla="*/ 559543 w 3895525"/>
                <a:gd name="connsiteY20" fmla="*/ 328369 h 1873850"/>
                <a:gd name="connsiteX21" fmla="*/ 573708 w 3895525"/>
                <a:gd name="connsiteY21" fmla="*/ 328369 h 1873850"/>
                <a:gd name="connsiteX22" fmla="*/ 573708 w 3895525"/>
                <a:gd name="connsiteY22" fmla="*/ 362101 h 1873850"/>
                <a:gd name="connsiteX23" fmla="*/ 593145 w 3895525"/>
                <a:gd name="connsiteY23" fmla="*/ 362101 h 1873850"/>
                <a:gd name="connsiteX24" fmla="*/ 593145 w 3895525"/>
                <a:gd name="connsiteY24" fmla="*/ 395206 h 1873850"/>
                <a:gd name="connsiteX25" fmla="*/ 703415 w 3895525"/>
                <a:gd name="connsiteY25" fmla="*/ 395206 h 1873850"/>
                <a:gd name="connsiteX26" fmla="*/ 703415 w 3895525"/>
                <a:gd name="connsiteY26" fmla="*/ 426611 h 1873850"/>
                <a:gd name="connsiteX27" fmla="*/ 836425 w 3895525"/>
                <a:gd name="connsiteY27" fmla="*/ 426611 h 1873850"/>
                <a:gd name="connsiteX28" fmla="*/ 836425 w 3895525"/>
                <a:gd name="connsiteY28" fmla="*/ 460343 h 1873850"/>
                <a:gd name="connsiteX29" fmla="*/ 865199 w 3895525"/>
                <a:gd name="connsiteY29" fmla="*/ 460343 h 1873850"/>
                <a:gd name="connsiteX30" fmla="*/ 865199 w 3895525"/>
                <a:gd name="connsiteY30" fmla="*/ 492285 h 1873850"/>
                <a:gd name="connsiteX31" fmla="*/ 906995 w 3895525"/>
                <a:gd name="connsiteY31" fmla="*/ 492285 h 1873850"/>
                <a:gd name="connsiteX32" fmla="*/ 906995 w 3895525"/>
                <a:gd name="connsiteY32" fmla="*/ 525390 h 1873850"/>
                <a:gd name="connsiteX33" fmla="*/ 999416 w 3895525"/>
                <a:gd name="connsiteY33" fmla="*/ 525390 h 1873850"/>
                <a:gd name="connsiteX34" fmla="*/ 999416 w 3895525"/>
                <a:gd name="connsiteY34" fmla="*/ 558585 h 1873850"/>
                <a:gd name="connsiteX35" fmla="*/ 1099586 w 3895525"/>
                <a:gd name="connsiteY35" fmla="*/ 558585 h 1873850"/>
                <a:gd name="connsiteX36" fmla="*/ 1099586 w 3895525"/>
                <a:gd name="connsiteY36" fmla="*/ 590527 h 1873850"/>
                <a:gd name="connsiteX37" fmla="*/ 1256861 w 3895525"/>
                <a:gd name="connsiteY37" fmla="*/ 590527 h 1873850"/>
                <a:gd name="connsiteX38" fmla="*/ 1256861 w 3895525"/>
                <a:gd name="connsiteY38" fmla="*/ 624259 h 1873850"/>
                <a:gd name="connsiteX39" fmla="*/ 1392284 w 3895525"/>
                <a:gd name="connsiteY39" fmla="*/ 624259 h 1873850"/>
                <a:gd name="connsiteX40" fmla="*/ 1392284 w 3895525"/>
                <a:gd name="connsiteY40" fmla="*/ 656738 h 1873850"/>
                <a:gd name="connsiteX41" fmla="*/ 1409308 w 3895525"/>
                <a:gd name="connsiteY41" fmla="*/ 656738 h 1873850"/>
                <a:gd name="connsiteX42" fmla="*/ 1409308 w 3895525"/>
                <a:gd name="connsiteY42" fmla="*/ 688770 h 1873850"/>
                <a:gd name="connsiteX43" fmla="*/ 1491629 w 3895525"/>
                <a:gd name="connsiteY43" fmla="*/ 688770 h 1873850"/>
                <a:gd name="connsiteX44" fmla="*/ 1491629 w 3895525"/>
                <a:gd name="connsiteY44" fmla="*/ 722412 h 1873850"/>
                <a:gd name="connsiteX45" fmla="*/ 1553243 w 3895525"/>
                <a:gd name="connsiteY45" fmla="*/ 722412 h 1873850"/>
                <a:gd name="connsiteX46" fmla="*/ 1553243 w 3895525"/>
                <a:gd name="connsiteY46" fmla="*/ 756144 h 1873850"/>
                <a:gd name="connsiteX47" fmla="*/ 1582017 w 3895525"/>
                <a:gd name="connsiteY47" fmla="*/ 756144 h 1873850"/>
                <a:gd name="connsiteX48" fmla="*/ 1582017 w 3895525"/>
                <a:gd name="connsiteY48" fmla="*/ 790412 h 1873850"/>
                <a:gd name="connsiteX49" fmla="*/ 1601899 w 3895525"/>
                <a:gd name="connsiteY49" fmla="*/ 790412 h 1873850"/>
                <a:gd name="connsiteX50" fmla="*/ 1601899 w 3895525"/>
                <a:gd name="connsiteY50" fmla="*/ 822981 h 1873850"/>
                <a:gd name="connsiteX51" fmla="*/ 1775434 w 3895525"/>
                <a:gd name="connsiteY51" fmla="*/ 822981 h 1873850"/>
                <a:gd name="connsiteX52" fmla="*/ 1775434 w 3895525"/>
                <a:gd name="connsiteY52" fmla="*/ 857249 h 1873850"/>
                <a:gd name="connsiteX53" fmla="*/ 1862202 w 3895525"/>
                <a:gd name="connsiteY53" fmla="*/ 857249 h 1873850"/>
                <a:gd name="connsiteX54" fmla="*/ 1862202 w 3895525"/>
                <a:gd name="connsiteY54" fmla="*/ 891517 h 1873850"/>
                <a:gd name="connsiteX55" fmla="*/ 1920195 w 3895525"/>
                <a:gd name="connsiteY55" fmla="*/ 891517 h 1873850"/>
                <a:gd name="connsiteX56" fmla="*/ 1920195 w 3895525"/>
                <a:gd name="connsiteY56" fmla="*/ 927486 h 1873850"/>
                <a:gd name="connsiteX57" fmla="*/ 2006518 w 3895525"/>
                <a:gd name="connsiteY57" fmla="*/ 927486 h 1873850"/>
                <a:gd name="connsiteX58" fmla="*/ 2006518 w 3895525"/>
                <a:gd name="connsiteY58" fmla="*/ 960054 h 1873850"/>
                <a:gd name="connsiteX59" fmla="*/ 2163475 w 3895525"/>
                <a:gd name="connsiteY59" fmla="*/ 960054 h 1873850"/>
                <a:gd name="connsiteX60" fmla="*/ 2163475 w 3895525"/>
                <a:gd name="connsiteY60" fmla="*/ 997186 h 1873850"/>
                <a:gd name="connsiteX61" fmla="*/ 2225089 w 3895525"/>
                <a:gd name="connsiteY61" fmla="*/ 997186 h 1873850"/>
                <a:gd name="connsiteX62" fmla="*/ 2225089 w 3895525"/>
                <a:gd name="connsiteY62" fmla="*/ 1031455 h 1873850"/>
                <a:gd name="connsiteX63" fmla="*/ 2364959 w 3895525"/>
                <a:gd name="connsiteY63" fmla="*/ 1031455 h 1873850"/>
                <a:gd name="connsiteX64" fmla="*/ 2364959 w 3895525"/>
                <a:gd name="connsiteY64" fmla="*/ 1070823 h 1873850"/>
                <a:gd name="connsiteX65" fmla="*/ 2477261 w 3895525"/>
                <a:gd name="connsiteY65" fmla="*/ 1070823 h 1873850"/>
                <a:gd name="connsiteX66" fmla="*/ 2477261 w 3895525"/>
                <a:gd name="connsiteY66" fmla="*/ 1110281 h 1873850"/>
                <a:gd name="connsiteX67" fmla="*/ 2489012 w 3895525"/>
                <a:gd name="connsiteY67" fmla="*/ 1110281 h 1873850"/>
                <a:gd name="connsiteX68" fmla="*/ 2489012 w 3895525"/>
                <a:gd name="connsiteY68" fmla="*/ 1149650 h 1873850"/>
                <a:gd name="connsiteX69" fmla="*/ 2505210 w 3895525"/>
                <a:gd name="connsiteY69" fmla="*/ 1149650 h 1873850"/>
                <a:gd name="connsiteX70" fmla="*/ 2505210 w 3895525"/>
                <a:gd name="connsiteY70" fmla="*/ 1186781 h 1873850"/>
                <a:gd name="connsiteX71" fmla="*/ 2649145 w 3895525"/>
                <a:gd name="connsiteY71" fmla="*/ 1186781 h 1873850"/>
                <a:gd name="connsiteX72" fmla="*/ 2649145 w 3895525"/>
                <a:gd name="connsiteY72" fmla="*/ 1232413 h 1873850"/>
                <a:gd name="connsiteX73" fmla="*/ 2674744 w 3895525"/>
                <a:gd name="connsiteY73" fmla="*/ 1232413 h 1873850"/>
                <a:gd name="connsiteX74" fmla="*/ 2674744 w 3895525"/>
                <a:gd name="connsiteY74" fmla="*/ 1275271 h 1873850"/>
                <a:gd name="connsiteX75" fmla="*/ 2937016 w 3895525"/>
                <a:gd name="connsiteY75" fmla="*/ 1275271 h 1873850"/>
                <a:gd name="connsiteX76" fmla="*/ 2937016 w 3895525"/>
                <a:gd name="connsiteY76" fmla="*/ 1346671 h 1873850"/>
                <a:gd name="connsiteX77" fmla="*/ 3048937 w 3895525"/>
                <a:gd name="connsiteY77" fmla="*/ 1346671 h 1873850"/>
                <a:gd name="connsiteX78" fmla="*/ 3048937 w 3895525"/>
                <a:gd name="connsiteY78" fmla="*/ 1430597 h 1873850"/>
                <a:gd name="connsiteX79" fmla="*/ 3264649 w 3895525"/>
                <a:gd name="connsiteY79" fmla="*/ 1430597 h 1873850"/>
                <a:gd name="connsiteX80" fmla="*/ 3264649 w 3895525"/>
                <a:gd name="connsiteY80" fmla="*/ 1597377 h 1873850"/>
                <a:gd name="connsiteX81" fmla="*/ 3713033 w 3895525"/>
                <a:gd name="connsiteY81" fmla="*/ 1597377 h 1873850"/>
                <a:gd name="connsiteX82" fmla="*/ 3713033 w 3895525"/>
                <a:gd name="connsiteY82" fmla="*/ 1873851 h 1873850"/>
                <a:gd name="connsiteX83" fmla="*/ 3895525 w 3895525"/>
                <a:gd name="connsiteY83" fmla="*/ 1873851 h 187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895525" h="1873850">
                  <a:moveTo>
                    <a:pt x="0" y="0"/>
                  </a:moveTo>
                  <a:lnTo>
                    <a:pt x="45035" y="0"/>
                  </a:lnTo>
                  <a:lnTo>
                    <a:pt x="45035" y="32568"/>
                  </a:lnTo>
                  <a:lnTo>
                    <a:pt x="212473" y="32568"/>
                  </a:lnTo>
                  <a:lnTo>
                    <a:pt x="212473" y="66211"/>
                  </a:lnTo>
                  <a:lnTo>
                    <a:pt x="218126" y="66211"/>
                  </a:lnTo>
                  <a:lnTo>
                    <a:pt x="218126" y="99405"/>
                  </a:lnTo>
                  <a:lnTo>
                    <a:pt x="337352" y="99405"/>
                  </a:lnTo>
                  <a:lnTo>
                    <a:pt x="337352" y="131884"/>
                  </a:lnTo>
                  <a:lnTo>
                    <a:pt x="349484" y="131884"/>
                  </a:lnTo>
                  <a:lnTo>
                    <a:pt x="349484" y="163916"/>
                  </a:lnTo>
                  <a:lnTo>
                    <a:pt x="443938" y="163916"/>
                  </a:lnTo>
                  <a:lnTo>
                    <a:pt x="443938" y="197021"/>
                  </a:lnTo>
                  <a:lnTo>
                    <a:pt x="465471" y="197021"/>
                  </a:lnTo>
                  <a:lnTo>
                    <a:pt x="465471" y="229590"/>
                  </a:lnTo>
                  <a:lnTo>
                    <a:pt x="481287" y="229590"/>
                  </a:lnTo>
                  <a:lnTo>
                    <a:pt x="481287" y="265022"/>
                  </a:lnTo>
                  <a:lnTo>
                    <a:pt x="487322" y="265022"/>
                  </a:lnTo>
                  <a:lnTo>
                    <a:pt x="487322" y="294101"/>
                  </a:lnTo>
                  <a:lnTo>
                    <a:pt x="559543" y="294101"/>
                  </a:lnTo>
                  <a:lnTo>
                    <a:pt x="559543" y="328369"/>
                  </a:lnTo>
                  <a:lnTo>
                    <a:pt x="573708" y="328369"/>
                  </a:lnTo>
                  <a:lnTo>
                    <a:pt x="573708" y="362101"/>
                  </a:lnTo>
                  <a:lnTo>
                    <a:pt x="593145" y="362101"/>
                  </a:lnTo>
                  <a:lnTo>
                    <a:pt x="593145" y="395206"/>
                  </a:lnTo>
                  <a:lnTo>
                    <a:pt x="703415" y="395206"/>
                  </a:lnTo>
                  <a:lnTo>
                    <a:pt x="703415" y="426611"/>
                  </a:lnTo>
                  <a:lnTo>
                    <a:pt x="836425" y="426611"/>
                  </a:lnTo>
                  <a:lnTo>
                    <a:pt x="836425" y="460343"/>
                  </a:lnTo>
                  <a:lnTo>
                    <a:pt x="865199" y="460343"/>
                  </a:lnTo>
                  <a:lnTo>
                    <a:pt x="865199" y="492285"/>
                  </a:lnTo>
                  <a:lnTo>
                    <a:pt x="906995" y="492285"/>
                  </a:lnTo>
                  <a:lnTo>
                    <a:pt x="906995" y="525390"/>
                  </a:lnTo>
                  <a:lnTo>
                    <a:pt x="999416" y="525390"/>
                  </a:lnTo>
                  <a:lnTo>
                    <a:pt x="999416" y="558585"/>
                  </a:lnTo>
                  <a:lnTo>
                    <a:pt x="1099586" y="558585"/>
                  </a:lnTo>
                  <a:lnTo>
                    <a:pt x="1099586" y="590527"/>
                  </a:lnTo>
                  <a:lnTo>
                    <a:pt x="1256861" y="590527"/>
                  </a:lnTo>
                  <a:lnTo>
                    <a:pt x="1256861" y="624259"/>
                  </a:lnTo>
                  <a:lnTo>
                    <a:pt x="1392284" y="624259"/>
                  </a:lnTo>
                  <a:lnTo>
                    <a:pt x="1392284" y="656738"/>
                  </a:lnTo>
                  <a:lnTo>
                    <a:pt x="1409308" y="656738"/>
                  </a:lnTo>
                  <a:lnTo>
                    <a:pt x="1409308" y="688770"/>
                  </a:lnTo>
                  <a:lnTo>
                    <a:pt x="1491629" y="688770"/>
                  </a:lnTo>
                  <a:lnTo>
                    <a:pt x="1491629" y="722412"/>
                  </a:lnTo>
                  <a:lnTo>
                    <a:pt x="1553243" y="722412"/>
                  </a:lnTo>
                  <a:lnTo>
                    <a:pt x="1553243" y="756144"/>
                  </a:lnTo>
                  <a:lnTo>
                    <a:pt x="1582017" y="756144"/>
                  </a:lnTo>
                  <a:lnTo>
                    <a:pt x="1582017" y="790412"/>
                  </a:lnTo>
                  <a:lnTo>
                    <a:pt x="1601899" y="790412"/>
                  </a:lnTo>
                  <a:lnTo>
                    <a:pt x="1601899" y="822981"/>
                  </a:lnTo>
                  <a:lnTo>
                    <a:pt x="1775434" y="822981"/>
                  </a:lnTo>
                  <a:lnTo>
                    <a:pt x="1775434" y="857249"/>
                  </a:lnTo>
                  <a:lnTo>
                    <a:pt x="1862202" y="857249"/>
                  </a:lnTo>
                  <a:lnTo>
                    <a:pt x="1862202" y="891517"/>
                  </a:lnTo>
                  <a:lnTo>
                    <a:pt x="1920195" y="891517"/>
                  </a:lnTo>
                  <a:lnTo>
                    <a:pt x="1920195" y="927486"/>
                  </a:lnTo>
                  <a:lnTo>
                    <a:pt x="2006518" y="927486"/>
                  </a:lnTo>
                  <a:lnTo>
                    <a:pt x="2006518" y="960054"/>
                  </a:lnTo>
                  <a:lnTo>
                    <a:pt x="2163475" y="960054"/>
                  </a:lnTo>
                  <a:lnTo>
                    <a:pt x="2163475" y="997186"/>
                  </a:lnTo>
                  <a:lnTo>
                    <a:pt x="2225089" y="997186"/>
                  </a:lnTo>
                  <a:lnTo>
                    <a:pt x="2225089" y="1031455"/>
                  </a:lnTo>
                  <a:lnTo>
                    <a:pt x="2364959" y="1031455"/>
                  </a:lnTo>
                  <a:lnTo>
                    <a:pt x="2364959" y="1070823"/>
                  </a:lnTo>
                  <a:lnTo>
                    <a:pt x="2477261" y="1070823"/>
                  </a:lnTo>
                  <a:lnTo>
                    <a:pt x="2477261" y="1110281"/>
                  </a:lnTo>
                  <a:lnTo>
                    <a:pt x="2489012" y="1110281"/>
                  </a:lnTo>
                  <a:lnTo>
                    <a:pt x="2489012" y="1149650"/>
                  </a:lnTo>
                  <a:lnTo>
                    <a:pt x="2505210" y="1149650"/>
                  </a:lnTo>
                  <a:lnTo>
                    <a:pt x="2505210" y="1186781"/>
                  </a:lnTo>
                  <a:lnTo>
                    <a:pt x="2649145" y="1186781"/>
                  </a:lnTo>
                  <a:lnTo>
                    <a:pt x="2649145" y="1232413"/>
                  </a:lnTo>
                  <a:lnTo>
                    <a:pt x="2674744" y="1232413"/>
                  </a:lnTo>
                  <a:lnTo>
                    <a:pt x="2674744" y="1275271"/>
                  </a:lnTo>
                  <a:lnTo>
                    <a:pt x="2937016" y="1275271"/>
                  </a:lnTo>
                  <a:lnTo>
                    <a:pt x="2937016" y="1346671"/>
                  </a:lnTo>
                  <a:lnTo>
                    <a:pt x="3048937" y="1346671"/>
                  </a:lnTo>
                  <a:lnTo>
                    <a:pt x="3048937" y="1430597"/>
                  </a:lnTo>
                  <a:lnTo>
                    <a:pt x="3264649" y="1430597"/>
                  </a:lnTo>
                  <a:lnTo>
                    <a:pt x="3264649" y="1597377"/>
                  </a:lnTo>
                  <a:lnTo>
                    <a:pt x="3713033" y="1597377"/>
                  </a:lnTo>
                  <a:lnTo>
                    <a:pt x="3713033" y="1873851"/>
                  </a:lnTo>
                  <a:lnTo>
                    <a:pt x="3895525" y="1873851"/>
                  </a:lnTo>
                </a:path>
              </a:pathLst>
            </a:custGeom>
            <a:noFill/>
            <a:ln w="19050"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3" b="0" i="0" u="none" strike="noStrike" kern="1200" cap="none" spc="0" normalizeH="0" baseline="0" noProof="0">
                <a:ln>
                  <a:noFill/>
                </a:ln>
                <a:solidFill>
                  <a:srgbClr val="3F4444"/>
                </a:solidFill>
                <a:effectLst/>
                <a:uLnTx/>
                <a:uFillTx/>
                <a:latin typeface="Arial"/>
                <a:ea typeface="+mn-ea"/>
                <a:cs typeface="+mn-cs"/>
              </a:endParaRPr>
            </a:p>
          </p:txBody>
        </p:sp>
        <p:grpSp>
          <p:nvGrpSpPr>
            <p:cNvPr id="1579" name="Group 1578">
              <a:extLst>
                <a:ext uri="{FF2B5EF4-FFF2-40B4-BE49-F238E27FC236}">
                  <a16:creationId xmlns:a16="http://schemas.microsoft.com/office/drawing/2014/main" id="{3E233D0A-9902-8BF8-C374-879DA202F6A9}"/>
                </a:ext>
              </a:extLst>
            </p:cNvPr>
            <p:cNvGrpSpPr/>
            <p:nvPr/>
          </p:nvGrpSpPr>
          <p:grpSpPr>
            <a:xfrm>
              <a:off x="1475336" y="1156781"/>
              <a:ext cx="2775633" cy="617949"/>
              <a:chOff x="1475336" y="1156781"/>
              <a:chExt cx="2775633" cy="617949"/>
            </a:xfrm>
          </p:grpSpPr>
          <p:sp>
            <p:nvSpPr>
              <p:cNvPr id="1406" name="Freeform: Shape 1405">
                <a:extLst>
                  <a:ext uri="{FF2B5EF4-FFF2-40B4-BE49-F238E27FC236}">
                    <a16:creationId xmlns:a16="http://schemas.microsoft.com/office/drawing/2014/main" id="{B2A26CD8-E4A6-7DEE-7DAD-B1751A12F159}"/>
                  </a:ext>
                </a:extLst>
              </p:cNvPr>
              <p:cNvSpPr/>
              <p:nvPr/>
            </p:nvSpPr>
            <p:spPr>
              <a:xfrm>
                <a:off x="1475336" y="1156781"/>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07" name="Freeform: Shape 1406">
                <a:extLst>
                  <a:ext uri="{FF2B5EF4-FFF2-40B4-BE49-F238E27FC236}">
                    <a16:creationId xmlns:a16="http://schemas.microsoft.com/office/drawing/2014/main" id="{FBDBA182-CCBD-772E-5A5C-6BC39BA18A2C}"/>
                  </a:ext>
                </a:extLst>
              </p:cNvPr>
              <p:cNvSpPr/>
              <p:nvPr/>
            </p:nvSpPr>
            <p:spPr>
              <a:xfrm>
                <a:off x="2377543" y="1363916"/>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08" name="Freeform: Shape 1407">
                <a:extLst>
                  <a:ext uri="{FF2B5EF4-FFF2-40B4-BE49-F238E27FC236}">
                    <a16:creationId xmlns:a16="http://schemas.microsoft.com/office/drawing/2014/main" id="{78F90C42-BF0C-65E9-D2E4-CA7502C16D02}"/>
                  </a:ext>
                </a:extLst>
              </p:cNvPr>
              <p:cNvSpPr/>
              <p:nvPr/>
            </p:nvSpPr>
            <p:spPr>
              <a:xfrm>
                <a:off x="2792034" y="1438278"/>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09" name="Freeform: Shape 1408">
                <a:extLst>
                  <a:ext uri="{FF2B5EF4-FFF2-40B4-BE49-F238E27FC236}">
                    <a16:creationId xmlns:a16="http://schemas.microsoft.com/office/drawing/2014/main" id="{7DF1BD74-1171-304D-DD61-DDEF546F8861}"/>
                  </a:ext>
                </a:extLst>
              </p:cNvPr>
              <p:cNvSpPr/>
              <p:nvPr/>
            </p:nvSpPr>
            <p:spPr>
              <a:xfrm>
                <a:off x="2936902" y="1460860"/>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10" name="Freeform: Shape 1409">
                <a:extLst>
                  <a:ext uri="{FF2B5EF4-FFF2-40B4-BE49-F238E27FC236}">
                    <a16:creationId xmlns:a16="http://schemas.microsoft.com/office/drawing/2014/main" id="{A4472CDA-9A4A-9B0A-0308-9DA2B9358789}"/>
                  </a:ext>
                </a:extLst>
              </p:cNvPr>
              <p:cNvSpPr/>
              <p:nvPr/>
            </p:nvSpPr>
            <p:spPr>
              <a:xfrm>
                <a:off x="3045750" y="1472239"/>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11" name="Freeform: Shape 1410">
                <a:extLst>
                  <a:ext uri="{FF2B5EF4-FFF2-40B4-BE49-F238E27FC236}">
                    <a16:creationId xmlns:a16="http://schemas.microsoft.com/office/drawing/2014/main" id="{DC6C9136-5659-971E-B2F3-11F0EC390A96}"/>
                  </a:ext>
                </a:extLst>
              </p:cNvPr>
              <p:cNvSpPr/>
              <p:nvPr/>
            </p:nvSpPr>
            <p:spPr>
              <a:xfrm>
                <a:off x="3070543" y="1472239"/>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12" name="Freeform: Shape 1411">
                <a:extLst>
                  <a:ext uri="{FF2B5EF4-FFF2-40B4-BE49-F238E27FC236}">
                    <a16:creationId xmlns:a16="http://schemas.microsoft.com/office/drawing/2014/main" id="{95415A91-6CB5-08B7-E1C6-88C104CE14D2}"/>
                  </a:ext>
                </a:extLst>
              </p:cNvPr>
              <p:cNvSpPr/>
              <p:nvPr/>
            </p:nvSpPr>
            <p:spPr>
              <a:xfrm>
                <a:off x="3198695" y="1520797"/>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13" name="Freeform: Shape 1412">
                <a:extLst>
                  <a:ext uri="{FF2B5EF4-FFF2-40B4-BE49-F238E27FC236}">
                    <a16:creationId xmlns:a16="http://schemas.microsoft.com/office/drawing/2014/main" id="{F4DC849D-0B09-6BEB-D76A-99AB226D4685}"/>
                  </a:ext>
                </a:extLst>
              </p:cNvPr>
              <p:cNvSpPr/>
              <p:nvPr/>
            </p:nvSpPr>
            <p:spPr>
              <a:xfrm>
                <a:off x="3242969" y="1520797"/>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14" name="Freeform: Shape 1413">
                <a:extLst>
                  <a:ext uri="{FF2B5EF4-FFF2-40B4-BE49-F238E27FC236}">
                    <a16:creationId xmlns:a16="http://schemas.microsoft.com/office/drawing/2014/main" id="{88226417-1B3A-2C24-2325-40B81245E8E3}"/>
                  </a:ext>
                </a:extLst>
              </p:cNvPr>
              <p:cNvSpPr/>
              <p:nvPr/>
            </p:nvSpPr>
            <p:spPr>
              <a:xfrm>
                <a:off x="3299637" y="1532830"/>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15" name="Freeform: Shape 1414">
                <a:extLst>
                  <a:ext uri="{FF2B5EF4-FFF2-40B4-BE49-F238E27FC236}">
                    <a16:creationId xmlns:a16="http://schemas.microsoft.com/office/drawing/2014/main" id="{37434DA7-7EE8-7763-1403-6A3D35778113}"/>
                  </a:ext>
                </a:extLst>
              </p:cNvPr>
              <p:cNvSpPr/>
              <p:nvPr/>
            </p:nvSpPr>
            <p:spPr>
              <a:xfrm>
                <a:off x="3326201" y="1548625"/>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16" name="Freeform: Shape 1415">
                <a:extLst>
                  <a:ext uri="{FF2B5EF4-FFF2-40B4-BE49-F238E27FC236}">
                    <a16:creationId xmlns:a16="http://schemas.microsoft.com/office/drawing/2014/main" id="{D2CD48A1-1153-85EA-EC2C-2066E98030FA}"/>
                  </a:ext>
                </a:extLst>
              </p:cNvPr>
              <p:cNvSpPr/>
              <p:nvPr/>
            </p:nvSpPr>
            <p:spPr>
              <a:xfrm>
                <a:off x="3347452" y="1548625"/>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17" name="Freeform: Shape 1416">
                <a:extLst>
                  <a:ext uri="{FF2B5EF4-FFF2-40B4-BE49-F238E27FC236}">
                    <a16:creationId xmlns:a16="http://schemas.microsoft.com/office/drawing/2014/main" id="{416D60D6-FB9C-E819-E23C-96CA73616A75}"/>
                  </a:ext>
                </a:extLst>
              </p:cNvPr>
              <p:cNvSpPr/>
              <p:nvPr/>
            </p:nvSpPr>
            <p:spPr>
              <a:xfrm>
                <a:off x="3404121" y="1549376"/>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18" name="Freeform: Shape 1417">
                <a:extLst>
                  <a:ext uri="{FF2B5EF4-FFF2-40B4-BE49-F238E27FC236}">
                    <a16:creationId xmlns:a16="http://schemas.microsoft.com/office/drawing/2014/main" id="{CA3ADF74-7AEE-FB3F-679A-CBC0DB544BCE}"/>
                  </a:ext>
                </a:extLst>
              </p:cNvPr>
              <p:cNvSpPr/>
              <p:nvPr/>
            </p:nvSpPr>
            <p:spPr>
              <a:xfrm>
                <a:off x="3425371" y="1549376"/>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19" name="Freeform: Shape 1418">
                <a:extLst>
                  <a:ext uri="{FF2B5EF4-FFF2-40B4-BE49-F238E27FC236}">
                    <a16:creationId xmlns:a16="http://schemas.microsoft.com/office/drawing/2014/main" id="{E56CB94D-8424-2D11-92A2-BB47390C14E1}"/>
                  </a:ext>
                </a:extLst>
              </p:cNvPr>
              <p:cNvSpPr/>
              <p:nvPr/>
            </p:nvSpPr>
            <p:spPr>
              <a:xfrm>
                <a:off x="3453706" y="1549376"/>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20" name="Freeform: Shape 1419">
                <a:extLst>
                  <a:ext uri="{FF2B5EF4-FFF2-40B4-BE49-F238E27FC236}">
                    <a16:creationId xmlns:a16="http://schemas.microsoft.com/office/drawing/2014/main" id="{D98C92FE-BCF8-99C2-3BF0-A5A81E27DCC7}"/>
                  </a:ext>
                </a:extLst>
              </p:cNvPr>
              <p:cNvSpPr/>
              <p:nvPr/>
            </p:nvSpPr>
            <p:spPr>
              <a:xfrm>
                <a:off x="3489124" y="1549376"/>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21" name="Freeform: Shape 1420">
                <a:extLst>
                  <a:ext uri="{FF2B5EF4-FFF2-40B4-BE49-F238E27FC236}">
                    <a16:creationId xmlns:a16="http://schemas.microsoft.com/office/drawing/2014/main" id="{8343EECF-27F3-A92E-0547-CFC3167AAEE2}"/>
                  </a:ext>
                </a:extLst>
              </p:cNvPr>
              <p:cNvSpPr/>
              <p:nvPr/>
            </p:nvSpPr>
            <p:spPr>
              <a:xfrm>
                <a:off x="3531626" y="1570435"/>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22" name="Freeform: Shape 1421">
                <a:extLst>
                  <a:ext uri="{FF2B5EF4-FFF2-40B4-BE49-F238E27FC236}">
                    <a16:creationId xmlns:a16="http://schemas.microsoft.com/office/drawing/2014/main" id="{2AC101C6-6946-9D85-D8BE-C2997B0E9DFE}"/>
                  </a:ext>
                </a:extLst>
              </p:cNvPr>
              <p:cNvSpPr/>
              <p:nvPr/>
            </p:nvSpPr>
            <p:spPr>
              <a:xfrm>
                <a:off x="3561732" y="1570435"/>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23" name="Freeform: Shape 1422">
                <a:extLst>
                  <a:ext uri="{FF2B5EF4-FFF2-40B4-BE49-F238E27FC236}">
                    <a16:creationId xmlns:a16="http://schemas.microsoft.com/office/drawing/2014/main" id="{6709D575-CA33-4F26-2C20-24B0890CDCA9}"/>
                  </a:ext>
                </a:extLst>
              </p:cNvPr>
              <p:cNvSpPr/>
              <p:nvPr/>
            </p:nvSpPr>
            <p:spPr>
              <a:xfrm>
                <a:off x="3598921" y="1598263"/>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24" name="Freeform: Shape 1423">
                <a:extLst>
                  <a:ext uri="{FF2B5EF4-FFF2-40B4-BE49-F238E27FC236}">
                    <a16:creationId xmlns:a16="http://schemas.microsoft.com/office/drawing/2014/main" id="{2E8960F8-2BE0-1792-BC95-8EA77C03CB39}"/>
                  </a:ext>
                </a:extLst>
              </p:cNvPr>
              <p:cNvSpPr/>
              <p:nvPr/>
            </p:nvSpPr>
            <p:spPr>
              <a:xfrm>
                <a:off x="3618400" y="1598263"/>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25" name="Freeform: Shape 1424">
                <a:extLst>
                  <a:ext uri="{FF2B5EF4-FFF2-40B4-BE49-F238E27FC236}">
                    <a16:creationId xmlns:a16="http://schemas.microsoft.com/office/drawing/2014/main" id="{3EA97CCE-92B7-D9EB-CB04-893636D5FB52}"/>
                  </a:ext>
                </a:extLst>
              </p:cNvPr>
              <p:cNvSpPr/>
              <p:nvPr/>
            </p:nvSpPr>
            <p:spPr>
              <a:xfrm>
                <a:off x="3646735" y="1598263"/>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26" name="Freeform: Shape 1425">
                <a:extLst>
                  <a:ext uri="{FF2B5EF4-FFF2-40B4-BE49-F238E27FC236}">
                    <a16:creationId xmlns:a16="http://schemas.microsoft.com/office/drawing/2014/main" id="{42AA59EB-C3A5-AF73-409F-C7C5A836252D}"/>
                  </a:ext>
                </a:extLst>
              </p:cNvPr>
              <p:cNvSpPr/>
              <p:nvPr/>
            </p:nvSpPr>
            <p:spPr>
              <a:xfrm>
                <a:off x="3708717" y="1598263"/>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27" name="Freeform: Shape 1426">
                <a:extLst>
                  <a:ext uri="{FF2B5EF4-FFF2-40B4-BE49-F238E27FC236}">
                    <a16:creationId xmlns:a16="http://schemas.microsoft.com/office/drawing/2014/main" id="{3D91E38C-583B-8B0E-69B4-6840D04A54B8}"/>
                  </a:ext>
                </a:extLst>
              </p:cNvPr>
              <p:cNvSpPr/>
              <p:nvPr/>
            </p:nvSpPr>
            <p:spPr>
              <a:xfrm>
                <a:off x="3793721" y="1650910"/>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28" name="Freeform: Shape 1427">
                <a:extLst>
                  <a:ext uri="{FF2B5EF4-FFF2-40B4-BE49-F238E27FC236}">
                    <a16:creationId xmlns:a16="http://schemas.microsoft.com/office/drawing/2014/main" id="{AE331892-6D6A-5289-A2B5-9E713454C933}"/>
                  </a:ext>
                </a:extLst>
              </p:cNvPr>
              <p:cNvSpPr/>
              <p:nvPr/>
            </p:nvSpPr>
            <p:spPr>
              <a:xfrm>
                <a:off x="3937164" y="1650910"/>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29" name="Freeform: Shape 1428">
                <a:extLst>
                  <a:ext uri="{FF2B5EF4-FFF2-40B4-BE49-F238E27FC236}">
                    <a16:creationId xmlns:a16="http://schemas.microsoft.com/office/drawing/2014/main" id="{7E4B120C-EFB5-6495-1C54-F0951DD36E90}"/>
                  </a:ext>
                </a:extLst>
              </p:cNvPr>
              <p:cNvSpPr/>
              <p:nvPr/>
            </p:nvSpPr>
            <p:spPr>
              <a:xfrm>
                <a:off x="4176237" y="1738154"/>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430" name="Freeform: Shape 1429">
                <a:extLst>
                  <a:ext uri="{FF2B5EF4-FFF2-40B4-BE49-F238E27FC236}">
                    <a16:creationId xmlns:a16="http://schemas.microsoft.com/office/drawing/2014/main" id="{CEAA2CF9-C39C-44E1-0DF8-1CD71622567C}"/>
                  </a:ext>
                </a:extLst>
              </p:cNvPr>
              <p:cNvSpPr/>
              <p:nvPr/>
            </p:nvSpPr>
            <p:spPr>
              <a:xfrm>
                <a:off x="4216968" y="1738154"/>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sp>
            <p:nvSpPr>
              <p:cNvPr id="1531" name="Freeform: Shape 1530">
                <a:extLst>
                  <a:ext uri="{FF2B5EF4-FFF2-40B4-BE49-F238E27FC236}">
                    <a16:creationId xmlns:a16="http://schemas.microsoft.com/office/drawing/2014/main" id="{77AB9A5D-CDB8-11CB-3B14-DEFE65CFB0D2}"/>
                  </a:ext>
                </a:extLst>
              </p:cNvPr>
              <p:cNvSpPr/>
              <p:nvPr/>
            </p:nvSpPr>
            <p:spPr>
              <a:xfrm>
                <a:off x="2637533" y="1406755"/>
                <a:ext cx="34001" cy="36576"/>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33" b="0" i="0" u="none" strike="noStrike" kern="1200" cap="none" spc="0" normalizeH="0" baseline="0" noProof="0">
                  <a:ln>
                    <a:noFill/>
                  </a:ln>
                  <a:solidFill>
                    <a:srgbClr val="3F4444"/>
                  </a:solidFill>
                  <a:effectLst/>
                  <a:uLnTx/>
                  <a:uFillTx/>
                  <a:latin typeface="Arial"/>
                  <a:ea typeface="+mn-ea"/>
                  <a:cs typeface="+mn-cs"/>
                </a:endParaRPr>
              </a:p>
            </p:txBody>
          </p:sp>
        </p:grpSp>
      </p:grpSp>
      <p:cxnSp>
        <p:nvCxnSpPr>
          <p:cNvPr id="1532" name="Straight Connector 1531">
            <a:extLst>
              <a:ext uri="{FF2B5EF4-FFF2-40B4-BE49-F238E27FC236}">
                <a16:creationId xmlns:a16="http://schemas.microsoft.com/office/drawing/2014/main" id="{FC1979F2-5BFF-B003-9AA6-2D11614C3251}"/>
              </a:ext>
            </a:extLst>
          </p:cNvPr>
          <p:cNvCxnSpPr>
            <a:cxnSpLocks/>
          </p:cNvCxnSpPr>
          <p:nvPr/>
        </p:nvCxnSpPr>
        <p:spPr>
          <a:xfrm flipV="1">
            <a:off x="2533320" y="1560849"/>
            <a:ext cx="0" cy="779452"/>
          </a:xfrm>
          <a:prstGeom prst="line">
            <a:avLst/>
          </a:prstGeom>
          <a:ln w="127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533" name="Straight Connector 1532">
            <a:extLst>
              <a:ext uri="{FF2B5EF4-FFF2-40B4-BE49-F238E27FC236}">
                <a16:creationId xmlns:a16="http://schemas.microsoft.com/office/drawing/2014/main" id="{1C3C4E15-BA05-1000-D5C2-C1CFE9B60F87}"/>
              </a:ext>
            </a:extLst>
          </p:cNvPr>
          <p:cNvCxnSpPr>
            <a:cxnSpLocks/>
          </p:cNvCxnSpPr>
          <p:nvPr/>
        </p:nvCxnSpPr>
        <p:spPr>
          <a:xfrm flipV="1">
            <a:off x="3280657" y="1743358"/>
            <a:ext cx="0" cy="596873"/>
          </a:xfrm>
          <a:prstGeom prst="line">
            <a:avLst/>
          </a:prstGeom>
          <a:ln w="127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534" name="Straight Connector 1533">
            <a:extLst>
              <a:ext uri="{FF2B5EF4-FFF2-40B4-BE49-F238E27FC236}">
                <a16:creationId xmlns:a16="http://schemas.microsoft.com/office/drawing/2014/main" id="{D2DFD378-7CF9-F4A7-9E12-7166DE2F9FF9}"/>
              </a:ext>
            </a:extLst>
          </p:cNvPr>
          <p:cNvCxnSpPr>
            <a:cxnSpLocks/>
          </p:cNvCxnSpPr>
          <p:nvPr/>
        </p:nvCxnSpPr>
        <p:spPr>
          <a:xfrm flipV="1">
            <a:off x="4023684" y="1909823"/>
            <a:ext cx="0" cy="430408"/>
          </a:xfrm>
          <a:prstGeom prst="line">
            <a:avLst/>
          </a:prstGeom>
          <a:ln w="127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535" name="Straight Connector 1534">
            <a:extLst>
              <a:ext uri="{FF2B5EF4-FFF2-40B4-BE49-F238E27FC236}">
                <a16:creationId xmlns:a16="http://schemas.microsoft.com/office/drawing/2014/main" id="{EA1B25A1-8B53-131C-FCDD-3BAE63DBF732}"/>
              </a:ext>
            </a:extLst>
          </p:cNvPr>
          <p:cNvCxnSpPr>
            <a:cxnSpLocks/>
          </p:cNvCxnSpPr>
          <p:nvPr/>
        </p:nvCxnSpPr>
        <p:spPr>
          <a:xfrm flipH="1" flipV="1">
            <a:off x="4771695" y="2010103"/>
            <a:ext cx="0" cy="330196"/>
          </a:xfrm>
          <a:prstGeom prst="line">
            <a:avLst/>
          </a:prstGeom>
          <a:ln w="127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536" name="TextBox 1535">
            <a:extLst>
              <a:ext uri="{FF2B5EF4-FFF2-40B4-BE49-F238E27FC236}">
                <a16:creationId xmlns:a16="http://schemas.microsoft.com/office/drawing/2014/main" id="{146CA696-BD04-D8C2-992F-C2C149807BBE}"/>
              </a:ext>
            </a:extLst>
          </p:cNvPr>
          <p:cNvSpPr txBox="1"/>
          <p:nvPr/>
        </p:nvSpPr>
        <p:spPr>
          <a:xfrm>
            <a:off x="2539735" y="2229843"/>
            <a:ext cx="314024" cy="98520"/>
          </a:xfrm>
          <a:prstGeom prst="rect">
            <a:avLst/>
          </a:prstGeom>
          <a:no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75%</a:t>
            </a:r>
          </a:p>
        </p:txBody>
      </p:sp>
      <p:sp>
        <p:nvSpPr>
          <p:cNvPr id="1537" name="TextBox 1536">
            <a:extLst>
              <a:ext uri="{FF2B5EF4-FFF2-40B4-BE49-F238E27FC236}">
                <a16:creationId xmlns:a16="http://schemas.microsoft.com/office/drawing/2014/main" id="{29B49DCC-DE3D-4814-D2E5-7D57D5AC9B02}"/>
              </a:ext>
            </a:extLst>
          </p:cNvPr>
          <p:cNvSpPr txBox="1"/>
          <p:nvPr/>
        </p:nvSpPr>
        <p:spPr>
          <a:xfrm>
            <a:off x="3285796" y="2233575"/>
            <a:ext cx="262621" cy="92605"/>
          </a:xfrm>
          <a:prstGeom prst="rect">
            <a:avLst/>
          </a:prstGeom>
          <a:no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56%</a:t>
            </a:r>
          </a:p>
        </p:txBody>
      </p:sp>
      <p:sp>
        <p:nvSpPr>
          <p:cNvPr id="1538" name="TextBox 1537">
            <a:extLst>
              <a:ext uri="{FF2B5EF4-FFF2-40B4-BE49-F238E27FC236}">
                <a16:creationId xmlns:a16="http://schemas.microsoft.com/office/drawing/2014/main" id="{CD35F2D0-412C-A253-9B5D-19DE787EB633}"/>
              </a:ext>
            </a:extLst>
          </p:cNvPr>
          <p:cNvSpPr txBox="1"/>
          <p:nvPr/>
        </p:nvSpPr>
        <p:spPr>
          <a:xfrm>
            <a:off x="4024047" y="2233575"/>
            <a:ext cx="262621" cy="92605"/>
          </a:xfrm>
          <a:prstGeom prst="rect">
            <a:avLst/>
          </a:prstGeom>
          <a:no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39%</a:t>
            </a:r>
          </a:p>
        </p:txBody>
      </p:sp>
      <p:sp>
        <p:nvSpPr>
          <p:cNvPr id="1539" name="TextBox 1538">
            <a:extLst>
              <a:ext uri="{FF2B5EF4-FFF2-40B4-BE49-F238E27FC236}">
                <a16:creationId xmlns:a16="http://schemas.microsoft.com/office/drawing/2014/main" id="{56D39224-E31D-A746-81B1-A0E37F38FCEA}"/>
              </a:ext>
            </a:extLst>
          </p:cNvPr>
          <p:cNvSpPr txBox="1"/>
          <p:nvPr/>
        </p:nvSpPr>
        <p:spPr>
          <a:xfrm>
            <a:off x="4779603" y="2233575"/>
            <a:ext cx="262621" cy="92605"/>
          </a:xfrm>
          <a:prstGeom prst="rect">
            <a:avLst/>
          </a:prstGeom>
          <a:noFill/>
        </p:spPr>
        <p:txBody>
          <a:bodyPr wrap="non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30%</a:t>
            </a:r>
          </a:p>
        </p:txBody>
      </p:sp>
      <p:grpSp>
        <p:nvGrpSpPr>
          <p:cNvPr id="633" name="Group 632">
            <a:extLst>
              <a:ext uri="{FF2B5EF4-FFF2-40B4-BE49-F238E27FC236}">
                <a16:creationId xmlns:a16="http://schemas.microsoft.com/office/drawing/2014/main" id="{07F112C2-E44B-9B1B-DD0A-D59A3978B97A}"/>
              </a:ext>
            </a:extLst>
          </p:cNvPr>
          <p:cNvGrpSpPr/>
          <p:nvPr/>
        </p:nvGrpSpPr>
        <p:grpSpPr>
          <a:xfrm>
            <a:off x="1662297" y="2401215"/>
            <a:ext cx="4350959" cy="152644"/>
            <a:chOff x="7384770" y="2428620"/>
            <a:chExt cx="4242690" cy="148846"/>
          </a:xfrm>
        </p:grpSpPr>
        <p:sp>
          <p:nvSpPr>
            <p:cNvPr id="634" name="TextBox 633">
              <a:extLst>
                <a:ext uri="{FF2B5EF4-FFF2-40B4-BE49-F238E27FC236}">
                  <a16:creationId xmlns:a16="http://schemas.microsoft.com/office/drawing/2014/main" id="{F4C425BE-8F31-1F78-583B-345B3A3E795D}"/>
                </a:ext>
              </a:extLst>
            </p:cNvPr>
            <p:cNvSpPr txBox="1"/>
            <p:nvPr/>
          </p:nvSpPr>
          <p:spPr>
            <a:xfrm>
              <a:off x="738477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635" name="TextBox 634">
              <a:extLst>
                <a:ext uri="{FF2B5EF4-FFF2-40B4-BE49-F238E27FC236}">
                  <a16:creationId xmlns:a16="http://schemas.microsoft.com/office/drawing/2014/main" id="{F63CFBE2-F2D1-601D-7025-642E22B1539E}"/>
                </a:ext>
              </a:extLst>
            </p:cNvPr>
            <p:cNvSpPr txBox="1"/>
            <p:nvPr/>
          </p:nvSpPr>
          <p:spPr>
            <a:xfrm>
              <a:off x="7748758"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636" name="TextBox 635">
              <a:extLst>
                <a:ext uri="{FF2B5EF4-FFF2-40B4-BE49-F238E27FC236}">
                  <a16:creationId xmlns:a16="http://schemas.microsoft.com/office/drawing/2014/main" id="{F7EFA7F7-1190-15DC-B773-0825547DC83D}"/>
                </a:ext>
              </a:extLst>
            </p:cNvPr>
            <p:cNvSpPr txBox="1"/>
            <p:nvPr/>
          </p:nvSpPr>
          <p:spPr>
            <a:xfrm>
              <a:off x="8112746"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637" name="TextBox 636">
              <a:extLst>
                <a:ext uri="{FF2B5EF4-FFF2-40B4-BE49-F238E27FC236}">
                  <a16:creationId xmlns:a16="http://schemas.microsoft.com/office/drawing/2014/main" id="{1C1988DE-95E5-4E66-58F0-31437B3ED4A4}"/>
                </a:ext>
              </a:extLst>
            </p:cNvPr>
            <p:cNvSpPr txBox="1"/>
            <p:nvPr/>
          </p:nvSpPr>
          <p:spPr>
            <a:xfrm>
              <a:off x="8476734"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638" name="TextBox 637">
              <a:extLst>
                <a:ext uri="{FF2B5EF4-FFF2-40B4-BE49-F238E27FC236}">
                  <a16:creationId xmlns:a16="http://schemas.microsoft.com/office/drawing/2014/main" id="{86D17B17-51F6-D527-BE08-245582587A02}"/>
                </a:ext>
              </a:extLst>
            </p:cNvPr>
            <p:cNvSpPr txBox="1"/>
            <p:nvPr/>
          </p:nvSpPr>
          <p:spPr>
            <a:xfrm>
              <a:off x="8840722"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639" name="TextBox 638">
              <a:extLst>
                <a:ext uri="{FF2B5EF4-FFF2-40B4-BE49-F238E27FC236}">
                  <a16:creationId xmlns:a16="http://schemas.microsoft.com/office/drawing/2014/main" id="{75FFE8C1-C19E-07D4-40EE-D8069F100552}"/>
                </a:ext>
              </a:extLst>
            </p:cNvPr>
            <p:cNvSpPr txBox="1"/>
            <p:nvPr/>
          </p:nvSpPr>
          <p:spPr>
            <a:xfrm>
              <a:off x="920471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640" name="TextBox 639">
              <a:extLst>
                <a:ext uri="{FF2B5EF4-FFF2-40B4-BE49-F238E27FC236}">
                  <a16:creationId xmlns:a16="http://schemas.microsoft.com/office/drawing/2014/main" id="{2FE56538-6F89-79AC-19E0-75DA1FB1E774}"/>
                </a:ext>
              </a:extLst>
            </p:cNvPr>
            <p:cNvSpPr txBox="1"/>
            <p:nvPr/>
          </p:nvSpPr>
          <p:spPr>
            <a:xfrm>
              <a:off x="9568698"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641" name="TextBox 640">
              <a:extLst>
                <a:ext uri="{FF2B5EF4-FFF2-40B4-BE49-F238E27FC236}">
                  <a16:creationId xmlns:a16="http://schemas.microsoft.com/office/drawing/2014/main" id="{F2135FA7-04CC-7F11-B75C-F5D686D9E1FF}"/>
                </a:ext>
              </a:extLst>
            </p:cNvPr>
            <p:cNvSpPr txBox="1"/>
            <p:nvPr/>
          </p:nvSpPr>
          <p:spPr>
            <a:xfrm>
              <a:off x="9932686"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642" name="TextBox 641">
              <a:extLst>
                <a:ext uri="{FF2B5EF4-FFF2-40B4-BE49-F238E27FC236}">
                  <a16:creationId xmlns:a16="http://schemas.microsoft.com/office/drawing/2014/main" id="{BD00CB32-93EA-99C0-012E-1EC8D6FDC1EE}"/>
                </a:ext>
              </a:extLst>
            </p:cNvPr>
            <p:cNvSpPr txBox="1"/>
            <p:nvPr/>
          </p:nvSpPr>
          <p:spPr>
            <a:xfrm>
              <a:off x="10296674"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sp>
          <p:nvSpPr>
            <p:cNvPr id="643" name="TextBox 642">
              <a:extLst>
                <a:ext uri="{FF2B5EF4-FFF2-40B4-BE49-F238E27FC236}">
                  <a16:creationId xmlns:a16="http://schemas.microsoft.com/office/drawing/2014/main" id="{9524E406-2913-125F-F1D3-871FB0D3010A}"/>
                </a:ext>
              </a:extLst>
            </p:cNvPr>
            <p:cNvSpPr txBox="1"/>
            <p:nvPr/>
          </p:nvSpPr>
          <p:spPr>
            <a:xfrm>
              <a:off x="10660662"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644" name="TextBox 643">
              <a:extLst>
                <a:ext uri="{FF2B5EF4-FFF2-40B4-BE49-F238E27FC236}">
                  <a16:creationId xmlns:a16="http://schemas.microsoft.com/office/drawing/2014/main" id="{F5926AA7-BC08-143A-0F8E-54CDBC8BA21D}"/>
                </a:ext>
              </a:extLst>
            </p:cNvPr>
            <p:cNvSpPr txBox="1"/>
            <p:nvPr/>
          </p:nvSpPr>
          <p:spPr>
            <a:xfrm>
              <a:off x="1102465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30</a:t>
              </a:r>
            </a:p>
          </p:txBody>
        </p:sp>
        <p:sp>
          <p:nvSpPr>
            <p:cNvPr id="645" name="TextBox 644">
              <a:extLst>
                <a:ext uri="{FF2B5EF4-FFF2-40B4-BE49-F238E27FC236}">
                  <a16:creationId xmlns:a16="http://schemas.microsoft.com/office/drawing/2014/main" id="{5A683036-C3C6-9CAB-6F4B-EC55800A5033}"/>
                </a:ext>
              </a:extLst>
            </p:cNvPr>
            <p:cNvSpPr txBox="1"/>
            <p:nvPr/>
          </p:nvSpPr>
          <p:spPr>
            <a:xfrm>
              <a:off x="11388635"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33</a:t>
              </a:r>
            </a:p>
          </p:txBody>
        </p:sp>
      </p:grpSp>
      <p:sp>
        <p:nvSpPr>
          <p:cNvPr id="605" name="Freeform: Shape 604">
            <a:extLst>
              <a:ext uri="{FF2B5EF4-FFF2-40B4-BE49-F238E27FC236}">
                <a16:creationId xmlns:a16="http://schemas.microsoft.com/office/drawing/2014/main" id="{E92B4CD1-84C5-AB3F-E88E-8E54EC5FBA59}"/>
              </a:ext>
            </a:extLst>
          </p:cNvPr>
          <p:cNvSpPr/>
          <p:nvPr/>
        </p:nvSpPr>
        <p:spPr>
          <a:xfrm>
            <a:off x="1712773" y="1286096"/>
            <a:ext cx="4178027" cy="1060837"/>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8E9C781E-C802-4833-E13E-BD9F724EEC04}"/>
              </a:ext>
            </a:extLst>
          </p:cNvPr>
          <p:cNvGrpSpPr/>
          <p:nvPr/>
        </p:nvGrpSpPr>
        <p:grpSpPr>
          <a:xfrm>
            <a:off x="1789126" y="2352712"/>
            <a:ext cx="4105844" cy="55379"/>
            <a:chOff x="6721475" y="2584450"/>
            <a:chExt cx="4003674" cy="36000"/>
          </a:xfrm>
        </p:grpSpPr>
        <p:cxnSp>
          <p:nvCxnSpPr>
            <p:cNvPr id="19" name="Straight Connector 18">
              <a:extLst>
                <a:ext uri="{FF2B5EF4-FFF2-40B4-BE49-F238E27FC236}">
                  <a16:creationId xmlns:a16="http://schemas.microsoft.com/office/drawing/2014/main" id="{EED2D254-8CDA-79DB-8B01-2FE66D5C5F87}"/>
                </a:ext>
              </a:extLst>
            </p:cNvPr>
            <p:cNvCxnSpPr>
              <a:cxnSpLocks/>
            </p:cNvCxnSpPr>
            <p:nvPr/>
          </p:nvCxnSpPr>
          <p:spPr>
            <a:xfrm>
              <a:off x="672147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55E538-2F5E-17BD-8BCD-06735E8DCDCB}"/>
                </a:ext>
              </a:extLst>
            </p:cNvPr>
            <p:cNvCxnSpPr>
              <a:cxnSpLocks/>
            </p:cNvCxnSpPr>
            <p:nvPr/>
          </p:nvCxnSpPr>
          <p:spPr>
            <a:xfrm>
              <a:off x="708544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3C5CF8-A8D1-013A-2905-F46CF681679D}"/>
                </a:ext>
              </a:extLst>
            </p:cNvPr>
            <p:cNvCxnSpPr>
              <a:cxnSpLocks/>
            </p:cNvCxnSpPr>
            <p:nvPr/>
          </p:nvCxnSpPr>
          <p:spPr>
            <a:xfrm>
              <a:off x="10725149"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C0CC99-0BD7-89DA-56DC-FAE49AD83A0D}"/>
                </a:ext>
              </a:extLst>
            </p:cNvPr>
            <p:cNvCxnSpPr>
              <a:cxnSpLocks/>
            </p:cNvCxnSpPr>
            <p:nvPr/>
          </p:nvCxnSpPr>
          <p:spPr>
            <a:xfrm>
              <a:off x="1036117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90C730-230D-DB37-8AB1-C278C484C98D}"/>
                </a:ext>
              </a:extLst>
            </p:cNvPr>
            <p:cNvCxnSpPr>
              <a:cxnSpLocks/>
            </p:cNvCxnSpPr>
            <p:nvPr/>
          </p:nvCxnSpPr>
          <p:spPr>
            <a:xfrm>
              <a:off x="999720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BA20BCA-25DA-B0CD-8914-BBA762AAB5F2}"/>
                </a:ext>
              </a:extLst>
            </p:cNvPr>
            <p:cNvCxnSpPr>
              <a:cxnSpLocks/>
            </p:cNvCxnSpPr>
            <p:nvPr/>
          </p:nvCxnSpPr>
          <p:spPr>
            <a:xfrm>
              <a:off x="963323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E27A18D-CE3C-29FF-E167-4E66D2A644A6}"/>
                </a:ext>
              </a:extLst>
            </p:cNvPr>
            <p:cNvCxnSpPr>
              <a:cxnSpLocks/>
            </p:cNvCxnSpPr>
            <p:nvPr/>
          </p:nvCxnSpPr>
          <p:spPr>
            <a:xfrm>
              <a:off x="926926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0547A3-ECB5-26CD-90A1-6ECDD95C0C09}"/>
                </a:ext>
              </a:extLst>
            </p:cNvPr>
            <p:cNvCxnSpPr>
              <a:cxnSpLocks/>
            </p:cNvCxnSpPr>
            <p:nvPr/>
          </p:nvCxnSpPr>
          <p:spPr>
            <a:xfrm>
              <a:off x="890529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6D8E8F4-261C-1B05-B536-7C4E476AFD93}"/>
                </a:ext>
              </a:extLst>
            </p:cNvPr>
            <p:cNvCxnSpPr>
              <a:cxnSpLocks/>
            </p:cNvCxnSpPr>
            <p:nvPr/>
          </p:nvCxnSpPr>
          <p:spPr>
            <a:xfrm>
              <a:off x="854132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9DFD43-CBF6-B26B-E175-3E56D2097499}"/>
                </a:ext>
              </a:extLst>
            </p:cNvPr>
            <p:cNvCxnSpPr>
              <a:cxnSpLocks/>
            </p:cNvCxnSpPr>
            <p:nvPr/>
          </p:nvCxnSpPr>
          <p:spPr>
            <a:xfrm>
              <a:off x="817735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39A8DE-A48C-57CE-64B6-319D150A4E03}"/>
                </a:ext>
              </a:extLst>
            </p:cNvPr>
            <p:cNvCxnSpPr>
              <a:cxnSpLocks/>
            </p:cNvCxnSpPr>
            <p:nvPr/>
          </p:nvCxnSpPr>
          <p:spPr>
            <a:xfrm>
              <a:off x="781338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1B588B1-9AC3-97C8-2C53-C78D9A975877}"/>
                </a:ext>
              </a:extLst>
            </p:cNvPr>
            <p:cNvCxnSpPr>
              <a:cxnSpLocks/>
            </p:cNvCxnSpPr>
            <p:nvPr/>
          </p:nvCxnSpPr>
          <p:spPr>
            <a:xfrm>
              <a:off x="744941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6C528558-14B2-A732-8D84-EFA1ECA47920}"/>
              </a:ext>
            </a:extLst>
          </p:cNvPr>
          <p:cNvGrpSpPr/>
          <p:nvPr/>
        </p:nvGrpSpPr>
        <p:grpSpPr>
          <a:xfrm>
            <a:off x="7246689" y="1199278"/>
            <a:ext cx="299579" cy="1219873"/>
            <a:chOff x="5435017" y="899458"/>
            <a:chExt cx="224684" cy="914905"/>
          </a:xfrm>
        </p:grpSpPr>
        <p:sp>
          <p:nvSpPr>
            <p:cNvPr id="1064" name="TextBox 1063">
              <a:extLst>
                <a:ext uri="{FF2B5EF4-FFF2-40B4-BE49-F238E27FC236}">
                  <a16:creationId xmlns:a16="http://schemas.microsoft.com/office/drawing/2014/main" id="{34FE8814-9C15-DF10-1030-4F9C2159E6FB}"/>
                </a:ext>
              </a:extLst>
            </p:cNvPr>
            <p:cNvSpPr txBox="1"/>
            <p:nvPr/>
          </p:nvSpPr>
          <p:spPr>
            <a:xfrm>
              <a:off x="5450109" y="899458"/>
              <a:ext cx="209592"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1065" name="TextBox 1064">
              <a:extLst>
                <a:ext uri="{FF2B5EF4-FFF2-40B4-BE49-F238E27FC236}">
                  <a16:creationId xmlns:a16="http://schemas.microsoft.com/office/drawing/2014/main" id="{B9136112-5D1D-5F4D-3435-9D945A608A44}"/>
                </a:ext>
              </a:extLst>
            </p:cNvPr>
            <p:cNvSpPr txBox="1"/>
            <p:nvPr/>
          </p:nvSpPr>
          <p:spPr>
            <a:xfrm>
              <a:off x="5435017" y="1059542"/>
              <a:ext cx="2246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1066" name="TextBox 1065">
              <a:extLst>
                <a:ext uri="{FF2B5EF4-FFF2-40B4-BE49-F238E27FC236}">
                  <a16:creationId xmlns:a16="http://schemas.microsoft.com/office/drawing/2014/main" id="{B4947D37-9EEA-4FFD-526D-A6254739AD7E}"/>
                </a:ext>
              </a:extLst>
            </p:cNvPr>
            <p:cNvSpPr txBox="1"/>
            <p:nvPr/>
          </p:nvSpPr>
          <p:spPr>
            <a:xfrm>
              <a:off x="5437817" y="1219626"/>
              <a:ext cx="2218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1067" name="TextBox 1066">
              <a:extLst>
                <a:ext uri="{FF2B5EF4-FFF2-40B4-BE49-F238E27FC236}">
                  <a16:creationId xmlns:a16="http://schemas.microsoft.com/office/drawing/2014/main" id="{789D9987-B3D5-2F1A-4B4C-FF8E28528ED4}"/>
                </a:ext>
              </a:extLst>
            </p:cNvPr>
            <p:cNvSpPr txBox="1"/>
            <p:nvPr/>
          </p:nvSpPr>
          <p:spPr>
            <a:xfrm>
              <a:off x="5450109" y="1379710"/>
              <a:ext cx="209592"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1068" name="TextBox 1067">
              <a:extLst>
                <a:ext uri="{FF2B5EF4-FFF2-40B4-BE49-F238E27FC236}">
                  <a16:creationId xmlns:a16="http://schemas.microsoft.com/office/drawing/2014/main" id="{586F4005-0F65-7C71-9C8A-99E8F430F6D7}"/>
                </a:ext>
              </a:extLst>
            </p:cNvPr>
            <p:cNvSpPr txBox="1"/>
            <p:nvPr/>
          </p:nvSpPr>
          <p:spPr>
            <a:xfrm>
              <a:off x="5446421" y="1539794"/>
              <a:ext cx="213280"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1069" name="TextBox 1068">
              <a:extLst>
                <a:ext uri="{FF2B5EF4-FFF2-40B4-BE49-F238E27FC236}">
                  <a16:creationId xmlns:a16="http://schemas.microsoft.com/office/drawing/2014/main" id="{D2DFE5A8-62CB-70FB-3EF3-1C6B447287A1}"/>
                </a:ext>
              </a:extLst>
            </p:cNvPr>
            <p:cNvSpPr txBox="1"/>
            <p:nvPr/>
          </p:nvSpPr>
          <p:spPr>
            <a:xfrm>
              <a:off x="5435017" y="1699880"/>
              <a:ext cx="2246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grpSp>
      <p:grpSp>
        <p:nvGrpSpPr>
          <p:cNvPr id="1132" name="Group 1131">
            <a:extLst>
              <a:ext uri="{FF2B5EF4-FFF2-40B4-BE49-F238E27FC236}">
                <a16:creationId xmlns:a16="http://schemas.microsoft.com/office/drawing/2014/main" id="{DBEEC808-3986-E8F4-6FEB-688EED6BAB19}"/>
              </a:ext>
            </a:extLst>
          </p:cNvPr>
          <p:cNvGrpSpPr/>
          <p:nvPr/>
        </p:nvGrpSpPr>
        <p:grpSpPr>
          <a:xfrm>
            <a:off x="10149670" y="1141143"/>
            <a:ext cx="2042330" cy="351297"/>
            <a:chOff x="9936607" y="1267153"/>
            <a:chExt cx="1991508" cy="342554"/>
          </a:xfrm>
        </p:grpSpPr>
        <p:sp>
          <p:nvSpPr>
            <p:cNvPr id="1134" name="TextBox 1133">
              <a:extLst>
                <a:ext uri="{FF2B5EF4-FFF2-40B4-BE49-F238E27FC236}">
                  <a16:creationId xmlns:a16="http://schemas.microsoft.com/office/drawing/2014/main" id="{CAD20744-0C21-F074-D607-67DDC63A58C4}"/>
                </a:ext>
              </a:extLst>
            </p:cNvPr>
            <p:cNvSpPr txBox="1"/>
            <p:nvPr/>
          </p:nvSpPr>
          <p:spPr>
            <a:xfrm>
              <a:off x="10093543" y="1267153"/>
              <a:ext cx="1834572"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Endometrial cancer: IHC 3+ </a:t>
              </a:r>
              <a:r>
                <a:rPr kumimoji="0" lang="it-IT" sz="667" b="1" i="0" u="none" strike="noStrike" kern="1200" cap="none" spc="0" normalizeH="0" baseline="0" noProof="0">
                  <a:ln>
                    <a:noFill/>
                  </a:ln>
                  <a:solidFill>
                    <a:srgbClr val="3F4444"/>
                  </a:solidFill>
                  <a:effectLst/>
                  <a:uLnTx/>
                  <a:uFillTx/>
                  <a:latin typeface="Arial"/>
                  <a:ea typeface="+mn-ea"/>
                  <a:cs typeface="+mn-cs"/>
                </a:rPr>
                <a:t>26.0</a:t>
              </a:r>
              <a:r>
                <a:rPr kumimoji="0" lang="it-IT" sz="667" b="0" i="0" u="none" strike="noStrike" kern="1200" cap="none" spc="0" normalizeH="0" baseline="0" noProof="0">
                  <a:ln>
                    <a:noFill/>
                  </a:ln>
                  <a:solidFill>
                    <a:srgbClr val="3F4444"/>
                  </a:solidFill>
                  <a:effectLst/>
                  <a:uLnTx/>
                  <a:uFillTx/>
                  <a:latin typeface="Arial"/>
                  <a:ea typeface="+mn-ea"/>
                  <a:cs typeface="+mn-cs"/>
                </a:rPr>
                <a:t> (18.9-NR)</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1135" name="TextBox 1134">
              <a:extLst>
                <a:ext uri="{FF2B5EF4-FFF2-40B4-BE49-F238E27FC236}">
                  <a16:creationId xmlns:a16="http://schemas.microsoft.com/office/drawing/2014/main" id="{178FEF21-96F9-5BA1-8713-23CEAB7EC789}"/>
                </a:ext>
              </a:extLst>
            </p:cNvPr>
            <p:cNvSpPr txBox="1"/>
            <p:nvPr/>
          </p:nvSpPr>
          <p:spPr>
            <a:xfrm>
              <a:off x="10093545" y="1384221"/>
              <a:ext cx="1695547"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it-IT" sz="667" b="0" i="0" u="none" strike="noStrike" kern="1200" cap="none" spc="0" normalizeH="0" baseline="0" noProof="0">
                  <a:ln>
                    <a:noFill/>
                  </a:ln>
                  <a:solidFill>
                    <a:srgbClr val="3F4444"/>
                  </a:solidFill>
                  <a:effectLst/>
                  <a:uLnTx/>
                  <a:uFillTx/>
                  <a:latin typeface="Arial"/>
                  <a:ea typeface="+mn-ea"/>
                  <a:cs typeface="+mn-cs"/>
                </a:rPr>
                <a:t>Endometrial cancer: IHC 2+ </a:t>
              </a:r>
              <a:r>
                <a:rPr kumimoji="0" lang="it-IT" sz="667" b="1" i="0" u="none" strike="noStrike" kern="1200" cap="none" spc="0" normalizeH="0" baseline="0" noProof="0">
                  <a:ln>
                    <a:noFill/>
                  </a:ln>
                  <a:solidFill>
                    <a:srgbClr val="3F4444"/>
                  </a:solidFill>
                  <a:effectLst/>
                  <a:uLnTx/>
                  <a:uFillTx/>
                  <a:latin typeface="Arial"/>
                  <a:ea typeface="+mn-ea"/>
                  <a:cs typeface="+mn-cs"/>
                </a:rPr>
                <a:t>16.4</a:t>
              </a:r>
              <a:r>
                <a:rPr kumimoji="0" lang="it-IT" sz="667" b="0" i="0" u="none" strike="noStrike" kern="1200" cap="none" spc="0" normalizeH="0" baseline="0" noProof="0">
                  <a:ln>
                    <a:noFill/>
                  </a:ln>
                  <a:solidFill>
                    <a:srgbClr val="3F4444"/>
                  </a:solidFill>
                  <a:effectLst/>
                  <a:uLnTx/>
                  <a:uFillTx/>
                  <a:latin typeface="Arial"/>
                  <a:ea typeface="+mn-ea"/>
                  <a:cs typeface="+mn-cs"/>
                </a:rPr>
                <a:t> (8.0-NR)</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1136" name="TextBox 1135">
              <a:extLst>
                <a:ext uri="{FF2B5EF4-FFF2-40B4-BE49-F238E27FC236}">
                  <a16:creationId xmlns:a16="http://schemas.microsoft.com/office/drawing/2014/main" id="{F3FE0059-1FF4-AFFC-7C9B-79F3A451E383}"/>
                </a:ext>
              </a:extLst>
            </p:cNvPr>
            <p:cNvSpPr txBox="1"/>
            <p:nvPr/>
          </p:nvSpPr>
          <p:spPr>
            <a:xfrm>
              <a:off x="10093543" y="1501291"/>
              <a:ext cx="1695543" cy="10841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Endometrial cancer: Total </a:t>
              </a:r>
              <a:r>
                <a:rPr kumimoji="0" lang="en-GB" sz="667" b="1" i="0" u="none" strike="noStrike" kern="1200" cap="none" spc="0" normalizeH="0" baseline="0" noProof="0">
                  <a:ln>
                    <a:noFill/>
                  </a:ln>
                  <a:solidFill>
                    <a:srgbClr val="3F4444"/>
                  </a:solidFill>
                  <a:effectLst/>
                  <a:uLnTx/>
                  <a:uFillTx/>
                  <a:latin typeface="Arial"/>
                  <a:ea typeface="+mn-ea"/>
                  <a:cs typeface="+mn-cs"/>
                </a:rPr>
                <a:t>26.0</a:t>
              </a:r>
              <a:r>
                <a:rPr kumimoji="0" lang="en-GB" sz="667" b="0" i="0" u="none" strike="noStrike" kern="1200" cap="none" spc="0" normalizeH="0" baseline="0" noProof="0">
                  <a:ln>
                    <a:noFill/>
                  </a:ln>
                  <a:solidFill>
                    <a:srgbClr val="3F4444"/>
                  </a:solidFill>
                  <a:effectLst/>
                  <a:uLnTx/>
                  <a:uFillTx/>
                  <a:latin typeface="Arial"/>
                  <a:ea typeface="+mn-ea"/>
                  <a:cs typeface="+mn-cs"/>
                </a:rPr>
                <a:t> (12.8-NR)</a:t>
              </a:r>
            </a:p>
          </p:txBody>
        </p:sp>
        <p:grpSp>
          <p:nvGrpSpPr>
            <p:cNvPr id="1137" name="Group 1136">
              <a:extLst>
                <a:ext uri="{FF2B5EF4-FFF2-40B4-BE49-F238E27FC236}">
                  <a16:creationId xmlns:a16="http://schemas.microsoft.com/office/drawing/2014/main" id="{5505C629-FB72-EECC-56E8-4752AE5168F2}"/>
                </a:ext>
              </a:extLst>
            </p:cNvPr>
            <p:cNvGrpSpPr/>
            <p:nvPr/>
          </p:nvGrpSpPr>
          <p:grpSpPr>
            <a:xfrm>
              <a:off x="9936607" y="1298501"/>
              <a:ext cx="148431" cy="45720"/>
              <a:chOff x="10275094" y="1292642"/>
              <a:chExt cx="148431" cy="45720"/>
            </a:xfrm>
          </p:grpSpPr>
          <p:cxnSp>
            <p:nvCxnSpPr>
              <p:cNvPr id="1144" name="Straight Connector 1143">
                <a:extLst>
                  <a:ext uri="{FF2B5EF4-FFF2-40B4-BE49-F238E27FC236}">
                    <a16:creationId xmlns:a16="http://schemas.microsoft.com/office/drawing/2014/main" id="{6015FEC2-C242-8F83-839E-75F66111F5EA}"/>
                  </a:ext>
                </a:extLst>
              </p:cNvPr>
              <p:cNvCxnSpPr>
                <a:cxnSpLocks/>
              </p:cNvCxnSpPr>
              <p:nvPr/>
            </p:nvCxnSpPr>
            <p:spPr>
              <a:xfrm>
                <a:off x="10275094" y="1315502"/>
                <a:ext cx="148431" cy="0"/>
              </a:xfrm>
              <a:prstGeom prst="line">
                <a:avLst/>
              </a:prstGeom>
              <a:noFill/>
              <a:ln w="19050" cap="flat">
                <a:solidFill>
                  <a:schemeClr val="accent3"/>
                </a:solidFill>
                <a:prstDash val="solid"/>
                <a:miter/>
              </a:ln>
            </p:spPr>
          </p:cxnSp>
          <p:sp>
            <p:nvSpPr>
              <p:cNvPr id="1145" name="Freeform: Shape 1144">
                <a:extLst>
                  <a:ext uri="{FF2B5EF4-FFF2-40B4-BE49-F238E27FC236}">
                    <a16:creationId xmlns:a16="http://schemas.microsoft.com/office/drawing/2014/main" id="{E084E62F-D7AC-76D8-997F-EEA7494DE8FC}"/>
                  </a:ext>
                </a:extLst>
              </p:cNvPr>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138" name="Group 1137">
              <a:extLst>
                <a:ext uri="{FF2B5EF4-FFF2-40B4-BE49-F238E27FC236}">
                  <a16:creationId xmlns:a16="http://schemas.microsoft.com/office/drawing/2014/main" id="{3D9DAB72-75DA-5336-42F0-2CDBDFE63244}"/>
                </a:ext>
              </a:extLst>
            </p:cNvPr>
            <p:cNvGrpSpPr/>
            <p:nvPr/>
          </p:nvGrpSpPr>
          <p:grpSpPr>
            <a:xfrm>
              <a:off x="9936607" y="1415570"/>
              <a:ext cx="148431" cy="45720"/>
              <a:chOff x="10275094" y="1420342"/>
              <a:chExt cx="148431" cy="45720"/>
            </a:xfrm>
          </p:grpSpPr>
          <p:cxnSp>
            <p:nvCxnSpPr>
              <p:cNvPr id="1142" name="Straight Connector 1141">
                <a:extLst>
                  <a:ext uri="{FF2B5EF4-FFF2-40B4-BE49-F238E27FC236}">
                    <a16:creationId xmlns:a16="http://schemas.microsoft.com/office/drawing/2014/main" id="{8DDEC104-8C97-1D6F-A659-B53BB4922D43}"/>
                  </a:ext>
                </a:extLst>
              </p:cNvPr>
              <p:cNvCxnSpPr>
                <a:cxnSpLocks/>
              </p:cNvCxnSpPr>
              <p:nvPr/>
            </p:nvCxnSpPr>
            <p:spPr>
              <a:xfrm>
                <a:off x="10275094" y="1443202"/>
                <a:ext cx="148431" cy="0"/>
              </a:xfrm>
              <a:prstGeom prst="line">
                <a:avLst/>
              </a:prstGeom>
              <a:noFill/>
              <a:ln w="19050" cap="flat">
                <a:solidFill>
                  <a:schemeClr val="accent2"/>
                </a:solidFill>
                <a:prstDash val="solid"/>
                <a:miter/>
              </a:ln>
            </p:spPr>
          </p:cxnSp>
          <p:sp>
            <p:nvSpPr>
              <p:cNvPr id="1143" name="Freeform: Shape 1142">
                <a:extLst>
                  <a:ext uri="{FF2B5EF4-FFF2-40B4-BE49-F238E27FC236}">
                    <a16:creationId xmlns:a16="http://schemas.microsoft.com/office/drawing/2014/main" id="{30BCEECE-C1BF-EB31-7FA3-7B8DEFFB0337}"/>
                  </a:ext>
                </a:extLst>
              </p:cNvPr>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139" name="Group 1138">
              <a:extLst>
                <a:ext uri="{FF2B5EF4-FFF2-40B4-BE49-F238E27FC236}">
                  <a16:creationId xmlns:a16="http://schemas.microsoft.com/office/drawing/2014/main" id="{42E325C6-6835-3CEF-1E86-848F3518258D}"/>
                </a:ext>
              </a:extLst>
            </p:cNvPr>
            <p:cNvGrpSpPr/>
            <p:nvPr/>
          </p:nvGrpSpPr>
          <p:grpSpPr>
            <a:xfrm>
              <a:off x="9936607" y="1532639"/>
              <a:ext cx="148431" cy="45720"/>
              <a:chOff x="10275094" y="1542183"/>
              <a:chExt cx="148431" cy="45720"/>
            </a:xfrm>
          </p:grpSpPr>
          <p:cxnSp>
            <p:nvCxnSpPr>
              <p:cNvPr id="1140" name="Straight Connector 1139">
                <a:extLst>
                  <a:ext uri="{FF2B5EF4-FFF2-40B4-BE49-F238E27FC236}">
                    <a16:creationId xmlns:a16="http://schemas.microsoft.com/office/drawing/2014/main" id="{6B16A54C-49EB-1C8B-4A83-8F7FBC4D396B}"/>
                  </a:ext>
                </a:extLst>
              </p:cNvPr>
              <p:cNvCxnSpPr>
                <a:cxnSpLocks/>
              </p:cNvCxnSpPr>
              <p:nvPr/>
            </p:nvCxnSpPr>
            <p:spPr>
              <a:xfrm>
                <a:off x="10275094" y="1565043"/>
                <a:ext cx="148431" cy="0"/>
              </a:xfrm>
              <a:prstGeom prst="line">
                <a:avLst/>
              </a:prstGeom>
              <a:noFill/>
              <a:ln w="19050" cap="flat">
                <a:solidFill>
                  <a:schemeClr val="accent4"/>
                </a:solidFill>
                <a:prstDash val="solid"/>
                <a:miter/>
              </a:ln>
            </p:spPr>
          </p:cxnSp>
          <p:sp>
            <p:nvSpPr>
              <p:cNvPr id="1141" name="Freeform: Shape 1140">
                <a:extLst>
                  <a:ext uri="{FF2B5EF4-FFF2-40B4-BE49-F238E27FC236}">
                    <a16:creationId xmlns:a16="http://schemas.microsoft.com/office/drawing/2014/main" id="{44AF7DCD-FBCD-6653-121B-D08E323669F1}"/>
                  </a:ext>
                </a:extLst>
              </p:cNvPr>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sp>
        <p:nvSpPr>
          <p:cNvPr id="1146" name="TextBox 1145">
            <a:extLst>
              <a:ext uri="{FF2B5EF4-FFF2-40B4-BE49-F238E27FC236}">
                <a16:creationId xmlns:a16="http://schemas.microsoft.com/office/drawing/2014/main" id="{F967AE2C-FF16-CAD3-7C6C-0290C8A9461E}"/>
              </a:ext>
            </a:extLst>
          </p:cNvPr>
          <p:cNvSpPr txBox="1"/>
          <p:nvPr/>
        </p:nvSpPr>
        <p:spPr>
          <a:xfrm rot="16200000">
            <a:off x="5899095" y="1531385"/>
            <a:ext cx="1360388" cy="513656"/>
          </a:xfrm>
          <a:prstGeom prst="round2SameRect">
            <a:avLst/>
          </a:prstGeom>
          <a:solidFill>
            <a:srgbClr val="4E8F00"/>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Endometrial</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cancer</a:t>
            </a:r>
            <a:r>
              <a:rPr kumimoji="0" lang="en-US" sz="1333" b="1" i="0" u="none" strike="noStrike" kern="1200" cap="none" spc="0" normalizeH="0" baseline="30000" noProof="0">
                <a:ln>
                  <a:noFill/>
                </a:ln>
                <a:solidFill>
                  <a:srgbClr val="FFFFFF"/>
                </a:solidFill>
                <a:effectLst/>
                <a:uLnTx/>
                <a:uFillTx/>
                <a:latin typeface="Arial"/>
                <a:ea typeface="+mn-ea"/>
                <a:cs typeface="+mn-cs"/>
              </a:rPr>
              <a:t>2</a:t>
            </a:r>
          </a:p>
        </p:txBody>
      </p:sp>
      <p:grpSp>
        <p:nvGrpSpPr>
          <p:cNvPr id="1656" name="Group 1655">
            <a:extLst>
              <a:ext uri="{FF2B5EF4-FFF2-40B4-BE49-F238E27FC236}">
                <a16:creationId xmlns:a16="http://schemas.microsoft.com/office/drawing/2014/main" id="{5629F647-9A75-C8B1-2D1B-863976ACA7CE}"/>
              </a:ext>
            </a:extLst>
          </p:cNvPr>
          <p:cNvGrpSpPr/>
          <p:nvPr/>
        </p:nvGrpSpPr>
        <p:grpSpPr>
          <a:xfrm>
            <a:off x="6336049" y="2834702"/>
            <a:ext cx="5547628" cy="402429"/>
            <a:chOff x="4752036" y="2083159"/>
            <a:chExt cx="4160721" cy="301822"/>
          </a:xfrm>
        </p:grpSpPr>
        <p:grpSp>
          <p:nvGrpSpPr>
            <p:cNvPr id="1100" name="Group 1099">
              <a:extLst>
                <a:ext uri="{FF2B5EF4-FFF2-40B4-BE49-F238E27FC236}">
                  <a16:creationId xmlns:a16="http://schemas.microsoft.com/office/drawing/2014/main" id="{EFDEC17E-C2EE-CC21-28E5-110C83C7A725}"/>
                </a:ext>
              </a:extLst>
            </p:cNvPr>
            <p:cNvGrpSpPr/>
            <p:nvPr/>
          </p:nvGrpSpPr>
          <p:grpSpPr>
            <a:xfrm>
              <a:off x="4752036" y="2182556"/>
              <a:ext cx="4160721" cy="103049"/>
              <a:chOff x="6217880" y="3047528"/>
              <a:chExt cx="5409580" cy="133979"/>
            </a:xfrm>
          </p:grpSpPr>
          <p:grpSp>
            <p:nvGrpSpPr>
              <p:cNvPr id="1101" name="Group 1100">
                <a:extLst>
                  <a:ext uri="{FF2B5EF4-FFF2-40B4-BE49-F238E27FC236}">
                    <a16:creationId xmlns:a16="http://schemas.microsoft.com/office/drawing/2014/main" id="{C932CCB6-FACA-CCEF-0979-C9218F0B9FBD}"/>
                  </a:ext>
                </a:extLst>
              </p:cNvPr>
              <p:cNvGrpSpPr/>
              <p:nvPr/>
            </p:nvGrpSpPr>
            <p:grpSpPr>
              <a:xfrm>
                <a:off x="7384770" y="3047530"/>
                <a:ext cx="4242690" cy="133977"/>
                <a:chOff x="6770777" y="2799723"/>
                <a:chExt cx="4242690" cy="133977"/>
              </a:xfrm>
            </p:grpSpPr>
            <p:sp>
              <p:nvSpPr>
                <p:cNvPr id="1103" name="TextBox 1102">
                  <a:extLst>
                    <a:ext uri="{FF2B5EF4-FFF2-40B4-BE49-F238E27FC236}">
                      <a16:creationId xmlns:a16="http://schemas.microsoft.com/office/drawing/2014/main" id="{4F6FA4E1-FFF4-25C1-03E1-060585294B15}"/>
                    </a:ext>
                  </a:extLst>
                </p:cNvPr>
                <p:cNvSpPr txBox="1"/>
                <p:nvPr/>
              </p:nvSpPr>
              <p:spPr>
                <a:xfrm>
                  <a:off x="677077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17</a:t>
                  </a:r>
                </a:p>
              </p:txBody>
            </p:sp>
            <p:sp>
              <p:nvSpPr>
                <p:cNvPr id="1104" name="TextBox 1103">
                  <a:extLst>
                    <a:ext uri="{FF2B5EF4-FFF2-40B4-BE49-F238E27FC236}">
                      <a16:creationId xmlns:a16="http://schemas.microsoft.com/office/drawing/2014/main" id="{3517C30B-D4F6-7460-C1D8-94CB94FEF51D}"/>
                    </a:ext>
                  </a:extLst>
                </p:cNvPr>
                <p:cNvSpPr txBox="1"/>
                <p:nvPr/>
              </p:nvSpPr>
              <p:spPr>
                <a:xfrm>
                  <a:off x="713476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15</a:t>
                  </a:r>
                </a:p>
              </p:txBody>
            </p:sp>
            <p:sp>
              <p:nvSpPr>
                <p:cNvPr id="1105" name="TextBox 1104">
                  <a:extLst>
                    <a:ext uri="{FF2B5EF4-FFF2-40B4-BE49-F238E27FC236}">
                      <a16:creationId xmlns:a16="http://schemas.microsoft.com/office/drawing/2014/main" id="{F8234431-A838-3AF2-5F18-F3B11800AF9F}"/>
                    </a:ext>
                  </a:extLst>
                </p:cNvPr>
                <p:cNvSpPr txBox="1"/>
                <p:nvPr/>
              </p:nvSpPr>
              <p:spPr>
                <a:xfrm>
                  <a:off x="749875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15</a:t>
                  </a:r>
                </a:p>
              </p:txBody>
            </p:sp>
            <p:sp>
              <p:nvSpPr>
                <p:cNvPr id="1106" name="TextBox 1105">
                  <a:extLst>
                    <a:ext uri="{FF2B5EF4-FFF2-40B4-BE49-F238E27FC236}">
                      <a16:creationId xmlns:a16="http://schemas.microsoft.com/office/drawing/2014/main" id="{E8658767-4D67-CE8A-DDC6-522DD7C72AA0}"/>
                    </a:ext>
                  </a:extLst>
                </p:cNvPr>
                <p:cNvSpPr txBox="1"/>
                <p:nvPr/>
              </p:nvSpPr>
              <p:spPr>
                <a:xfrm>
                  <a:off x="786274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1107" name="TextBox 1106">
                  <a:extLst>
                    <a:ext uri="{FF2B5EF4-FFF2-40B4-BE49-F238E27FC236}">
                      <a16:creationId xmlns:a16="http://schemas.microsoft.com/office/drawing/2014/main" id="{37B9ECFA-FA8D-B01A-66AD-E0FFDE8C5231}"/>
                    </a:ext>
                  </a:extLst>
                </p:cNvPr>
                <p:cNvSpPr txBox="1"/>
                <p:nvPr/>
              </p:nvSpPr>
              <p:spPr>
                <a:xfrm>
                  <a:off x="822672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10</a:t>
                  </a:r>
                </a:p>
              </p:txBody>
            </p:sp>
            <p:sp>
              <p:nvSpPr>
                <p:cNvPr id="1108" name="TextBox 1107">
                  <a:extLst>
                    <a:ext uri="{FF2B5EF4-FFF2-40B4-BE49-F238E27FC236}">
                      <a16:creationId xmlns:a16="http://schemas.microsoft.com/office/drawing/2014/main" id="{2516DB65-5933-1E88-D1C3-079AA56ECD94}"/>
                    </a:ext>
                  </a:extLst>
                </p:cNvPr>
                <p:cNvSpPr txBox="1"/>
                <p:nvPr/>
              </p:nvSpPr>
              <p:spPr>
                <a:xfrm>
                  <a:off x="859071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9</a:t>
                  </a:r>
                </a:p>
              </p:txBody>
            </p:sp>
            <p:sp>
              <p:nvSpPr>
                <p:cNvPr id="1109" name="TextBox 1108">
                  <a:extLst>
                    <a:ext uri="{FF2B5EF4-FFF2-40B4-BE49-F238E27FC236}">
                      <a16:creationId xmlns:a16="http://schemas.microsoft.com/office/drawing/2014/main" id="{EE8E8B6F-3BE4-01C7-2846-47EDABBA6637}"/>
                    </a:ext>
                  </a:extLst>
                </p:cNvPr>
                <p:cNvSpPr txBox="1"/>
                <p:nvPr/>
              </p:nvSpPr>
              <p:spPr>
                <a:xfrm>
                  <a:off x="895470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5</a:t>
                  </a:r>
                </a:p>
              </p:txBody>
            </p:sp>
            <p:sp>
              <p:nvSpPr>
                <p:cNvPr id="1110" name="TextBox 1109">
                  <a:extLst>
                    <a:ext uri="{FF2B5EF4-FFF2-40B4-BE49-F238E27FC236}">
                      <a16:creationId xmlns:a16="http://schemas.microsoft.com/office/drawing/2014/main" id="{B96F8A99-DE0A-C84B-2BAA-C922E75E398C}"/>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6</a:t>
                  </a:r>
                </a:p>
              </p:txBody>
            </p:sp>
            <p:sp>
              <p:nvSpPr>
                <p:cNvPr id="1111" name="TextBox 1110">
                  <a:extLst>
                    <a:ext uri="{FF2B5EF4-FFF2-40B4-BE49-F238E27FC236}">
                      <a16:creationId xmlns:a16="http://schemas.microsoft.com/office/drawing/2014/main" id="{5865A25B-2D51-8F91-8452-CB169AC9E4E2}"/>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a:t>
                  </a:r>
                </a:p>
              </p:txBody>
            </p:sp>
            <p:sp>
              <p:nvSpPr>
                <p:cNvPr id="1112" name="TextBox 1111">
                  <a:extLst>
                    <a:ext uri="{FF2B5EF4-FFF2-40B4-BE49-F238E27FC236}">
                      <a16:creationId xmlns:a16="http://schemas.microsoft.com/office/drawing/2014/main" id="{C1E606A3-13B0-370F-AEA4-D9676AC05518}"/>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sp>
              <p:nvSpPr>
                <p:cNvPr id="1113" name="TextBox 1112">
                  <a:extLst>
                    <a:ext uri="{FF2B5EF4-FFF2-40B4-BE49-F238E27FC236}">
                      <a16:creationId xmlns:a16="http://schemas.microsoft.com/office/drawing/2014/main" id="{0A58B77A-DCC5-0091-36F2-962E0AA6B350}"/>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1114" name="TextBox 1113">
                  <a:extLst>
                    <a:ext uri="{FF2B5EF4-FFF2-40B4-BE49-F238E27FC236}">
                      <a16:creationId xmlns:a16="http://schemas.microsoft.com/office/drawing/2014/main" id="{964D671F-B271-588B-4703-19A553ABDE49}"/>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1102" name="TextBox 1101">
                <a:extLst>
                  <a:ext uri="{FF2B5EF4-FFF2-40B4-BE49-F238E27FC236}">
                    <a16:creationId xmlns:a16="http://schemas.microsoft.com/office/drawing/2014/main" id="{327C35F4-3DFF-B529-F5B5-E783BBF5332D}"/>
                  </a:ext>
                </a:extLst>
              </p:cNvPr>
              <p:cNvSpPr txBox="1"/>
              <p:nvPr/>
            </p:nvSpPr>
            <p:spPr>
              <a:xfrm>
                <a:off x="6217880" y="3047528"/>
                <a:ext cx="1357751" cy="13397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27" normalizeH="0" baseline="0" noProof="0">
                    <a:ln>
                      <a:noFill/>
                    </a:ln>
                    <a:solidFill>
                      <a:srgbClr val="3F4444"/>
                    </a:solidFill>
                    <a:effectLst/>
                    <a:uLnTx/>
                    <a:uFillTx/>
                    <a:latin typeface="Arial"/>
                    <a:ea typeface="+mn-ea"/>
                    <a:cs typeface="+mn-cs"/>
                  </a:rPr>
                  <a:t>Endometrial cancer: IHC 2+</a:t>
                </a:r>
              </a:p>
            </p:txBody>
          </p:sp>
        </p:grpSp>
        <p:grpSp>
          <p:nvGrpSpPr>
            <p:cNvPr id="1115" name="Group 1114">
              <a:extLst>
                <a:ext uri="{FF2B5EF4-FFF2-40B4-BE49-F238E27FC236}">
                  <a16:creationId xmlns:a16="http://schemas.microsoft.com/office/drawing/2014/main" id="{30EE7C9D-E21D-304D-49DF-04CC2A676866}"/>
                </a:ext>
              </a:extLst>
            </p:cNvPr>
            <p:cNvGrpSpPr/>
            <p:nvPr/>
          </p:nvGrpSpPr>
          <p:grpSpPr>
            <a:xfrm>
              <a:off x="4752036" y="2281934"/>
              <a:ext cx="4160716" cy="103047"/>
              <a:chOff x="6217885" y="3229299"/>
              <a:chExt cx="5409575" cy="133977"/>
            </a:xfrm>
          </p:grpSpPr>
          <p:grpSp>
            <p:nvGrpSpPr>
              <p:cNvPr id="1116" name="Group 1115">
                <a:extLst>
                  <a:ext uri="{FF2B5EF4-FFF2-40B4-BE49-F238E27FC236}">
                    <a16:creationId xmlns:a16="http://schemas.microsoft.com/office/drawing/2014/main" id="{F096320A-711C-5A09-EDE4-01022D7D32A0}"/>
                  </a:ext>
                </a:extLst>
              </p:cNvPr>
              <p:cNvGrpSpPr/>
              <p:nvPr/>
            </p:nvGrpSpPr>
            <p:grpSpPr>
              <a:xfrm>
                <a:off x="7384770" y="3229299"/>
                <a:ext cx="4242690" cy="133977"/>
                <a:chOff x="6770777" y="2799723"/>
                <a:chExt cx="4242690" cy="133977"/>
              </a:xfrm>
            </p:grpSpPr>
            <p:sp>
              <p:nvSpPr>
                <p:cNvPr id="1118" name="TextBox 1117">
                  <a:extLst>
                    <a:ext uri="{FF2B5EF4-FFF2-40B4-BE49-F238E27FC236}">
                      <a16:creationId xmlns:a16="http://schemas.microsoft.com/office/drawing/2014/main" id="{F2FA569E-4953-A134-750C-967B461ABD16}"/>
                    </a:ext>
                  </a:extLst>
                </p:cNvPr>
                <p:cNvSpPr txBox="1"/>
                <p:nvPr/>
              </p:nvSpPr>
              <p:spPr>
                <a:xfrm>
                  <a:off x="677077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40</a:t>
                  </a:r>
                </a:p>
              </p:txBody>
            </p:sp>
            <p:sp>
              <p:nvSpPr>
                <p:cNvPr id="1119" name="TextBox 1118">
                  <a:extLst>
                    <a:ext uri="{FF2B5EF4-FFF2-40B4-BE49-F238E27FC236}">
                      <a16:creationId xmlns:a16="http://schemas.microsoft.com/office/drawing/2014/main" id="{12727D36-4DFA-1CD0-830F-218187D38267}"/>
                    </a:ext>
                  </a:extLst>
                </p:cNvPr>
                <p:cNvSpPr txBox="1"/>
                <p:nvPr/>
              </p:nvSpPr>
              <p:spPr>
                <a:xfrm>
                  <a:off x="713476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36</a:t>
                  </a:r>
                </a:p>
              </p:txBody>
            </p:sp>
            <p:sp>
              <p:nvSpPr>
                <p:cNvPr id="1120" name="TextBox 1119">
                  <a:extLst>
                    <a:ext uri="{FF2B5EF4-FFF2-40B4-BE49-F238E27FC236}">
                      <a16:creationId xmlns:a16="http://schemas.microsoft.com/office/drawing/2014/main" id="{10ED641A-444E-195A-D7A4-0A11CD723892}"/>
                    </a:ext>
                  </a:extLst>
                </p:cNvPr>
                <p:cNvSpPr txBox="1"/>
                <p:nvPr/>
              </p:nvSpPr>
              <p:spPr>
                <a:xfrm>
                  <a:off x="749875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33</a:t>
                  </a:r>
                </a:p>
              </p:txBody>
            </p:sp>
            <p:sp>
              <p:nvSpPr>
                <p:cNvPr id="1121" name="TextBox 1120">
                  <a:extLst>
                    <a:ext uri="{FF2B5EF4-FFF2-40B4-BE49-F238E27FC236}">
                      <a16:creationId xmlns:a16="http://schemas.microsoft.com/office/drawing/2014/main" id="{E36DF074-82F5-B54A-BCC0-BE0BD69FBB40}"/>
                    </a:ext>
                  </a:extLst>
                </p:cNvPr>
                <p:cNvSpPr txBox="1"/>
                <p:nvPr/>
              </p:nvSpPr>
              <p:spPr>
                <a:xfrm>
                  <a:off x="786274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28</a:t>
                  </a:r>
                </a:p>
              </p:txBody>
            </p:sp>
            <p:sp>
              <p:nvSpPr>
                <p:cNvPr id="1122" name="TextBox 1121">
                  <a:extLst>
                    <a:ext uri="{FF2B5EF4-FFF2-40B4-BE49-F238E27FC236}">
                      <a16:creationId xmlns:a16="http://schemas.microsoft.com/office/drawing/2014/main" id="{5102A69E-78B9-826C-13F2-4825633A13D2}"/>
                    </a:ext>
                  </a:extLst>
                </p:cNvPr>
                <p:cNvSpPr txBox="1"/>
                <p:nvPr/>
              </p:nvSpPr>
              <p:spPr>
                <a:xfrm>
                  <a:off x="822672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27</a:t>
                  </a:r>
                </a:p>
              </p:txBody>
            </p:sp>
            <p:sp>
              <p:nvSpPr>
                <p:cNvPr id="1123" name="TextBox 1122">
                  <a:extLst>
                    <a:ext uri="{FF2B5EF4-FFF2-40B4-BE49-F238E27FC236}">
                      <a16:creationId xmlns:a16="http://schemas.microsoft.com/office/drawing/2014/main" id="{FF9CFA75-F29B-41E2-55D5-E7DC63C57E4B}"/>
                    </a:ext>
                  </a:extLst>
                </p:cNvPr>
                <p:cNvSpPr txBox="1"/>
                <p:nvPr/>
              </p:nvSpPr>
              <p:spPr>
                <a:xfrm>
                  <a:off x="859071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24</a:t>
                  </a:r>
                </a:p>
              </p:txBody>
            </p:sp>
            <p:sp>
              <p:nvSpPr>
                <p:cNvPr id="1124" name="TextBox 1123">
                  <a:extLst>
                    <a:ext uri="{FF2B5EF4-FFF2-40B4-BE49-F238E27FC236}">
                      <a16:creationId xmlns:a16="http://schemas.microsoft.com/office/drawing/2014/main" id="{8CF985BD-A507-7B09-9241-333232EB4B5A}"/>
                    </a:ext>
                  </a:extLst>
                </p:cNvPr>
                <p:cNvSpPr txBox="1"/>
                <p:nvPr/>
              </p:nvSpPr>
              <p:spPr>
                <a:xfrm>
                  <a:off x="895470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23</a:t>
                  </a:r>
                </a:p>
              </p:txBody>
            </p:sp>
            <p:sp>
              <p:nvSpPr>
                <p:cNvPr id="1125" name="TextBox 1124">
                  <a:extLst>
                    <a:ext uri="{FF2B5EF4-FFF2-40B4-BE49-F238E27FC236}">
                      <a16:creationId xmlns:a16="http://schemas.microsoft.com/office/drawing/2014/main" id="{53F748F5-9AE5-08EF-E136-23E9CAFED1C5}"/>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19</a:t>
                  </a:r>
                </a:p>
              </p:txBody>
            </p:sp>
            <p:sp>
              <p:nvSpPr>
                <p:cNvPr id="1126" name="TextBox 1125">
                  <a:extLst>
                    <a:ext uri="{FF2B5EF4-FFF2-40B4-BE49-F238E27FC236}">
                      <a16:creationId xmlns:a16="http://schemas.microsoft.com/office/drawing/2014/main" id="{59166989-E41D-7EAE-069D-285DA3F355F2}"/>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9</a:t>
                  </a:r>
                </a:p>
              </p:txBody>
            </p:sp>
            <p:sp>
              <p:nvSpPr>
                <p:cNvPr id="1127" name="TextBox 1126">
                  <a:extLst>
                    <a:ext uri="{FF2B5EF4-FFF2-40B4-BE49-F238E27FC236}">
                      <a16:creationId xmlns:a16="http://schemas.microsoft.com/office/drawing/2014/main" id="{5F3EFF8D-06D1-C6A3-EA51-680B88154262}"/>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1128" name="TextBox 1127">
                  <a:extLst>
                    <a:ext uri="{FF2B5EF4-FFF2-40B4-BE49-F238E27FC236}">
                      <a16:creationId xmlns:a16="http://schemas.microsoft.com/office/drawing/2014/main" id="{0D0B1277-BD14-E208-3BDD-9544A01C9653}"/>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a:t>
                  </a:r>
                </a:p>
              </p:txBody>
            </p:sp>
            <p:sp>
              <p:nvSpPr>
                <p:cNvPr id="1129" name="TextBox 1128">
                  <a:extLst>
                    <a:ext uri="{FF2B5EF4-FFF2-40B4-BE49-F238E27FC236}">
                      <a16:creationId xmlns:a16="http://schemas.microsoft.com/office/drawing/2014/main" id="{3C140D4B-6E2F-B742-32A8-680A90D58F47}"/>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sp>
            <p:nvSpPr>
              <p:cNvPr id="1117" name="TextBox 1116">
                <a:extLst>
                  <a:ext uri="{FF2B5EF4-FFF2-40B4-BE49-F238E27FC236}">
                    <a16:creationId xmlns:a16="http://schemas.microsoft.com/office/drawing/2014/main" id="{31F050F3-D6D5-5C0A-6941-C507EC8387F8}"/>
                  </a:ext>
                </a:extLst>
              </p:cNvPr>
              <p:cNvSpPr txBox="1"/>
              <p:nvPr/>
            </p:nvSpPr>
            <p:spPr>
              <a:xfrm>
                <a:off x="6217885" y="3229299"/>
                <a:ext cx="1180105"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27" normalizeH="0" baseline="0" noProof="0">
                    <a:ln>
                      <a:noFill/>
                    </a:ln>
                    <a:solidFill>
                      <a:srgbClr val="3F4444"/>
                    </a:solidFill>
                    <a:effectLst/>
                    <a:uLnTx/>
                    <a:uFillTx/>
                    <a:latin typeface="Arial"/>
                    <a:ea typeface="+mn-ea"/>
                    <a:cs typeface="+mn-cs"/>
                  </a:rPr>
                  <a:t>Endometrial cancer: Total</a:t>
                </a:r>
              </a:p>
            </p:txBody>
          </p:sp>
        </p:grpSp>
        <p:grpSp>
          <p:nvGrpSpPr>
            <p:cNvPr id="1401" name="Group 1400">
              <a:extLst>
                <a:ext uri="{FF2B5EF4-FFF2-40B4-BE49-F238E27FC236}">
                  <a16:creationId xmlns:a16="http://schemas.microsoft.com/office/drawing/2014/main" id="{2224285C-B549-E74F-6945-9847825B0251}"/>
                </a:ext>
              </a:extLst>
            </p:cNvPr>
            <p:cNvGrpSpPr/>
            <p:nvPr/>
          </p:nvGrpSpPr>
          <p:grpSpPr>
            <a:xfrm>
              <a:off x="4752036" y="2083159"/>
              <a:ext cx="4160715" cy="105976"/>
              <a:chOff x="4752036" y="2337989"/>
              <a:chExt cx="4160715" cy="105976"/>
            </a:xfrm>
          </p:grpSpPr>
          <p:grpSp>
            <p:nvGrpSpPr>
              <p:cNvPr id="1085" name="Group 1084">
                <a:extLst>
                  <a:ext uri="{FF2B5EF4-FFF2-40B4-BE49-F238E27FC236}">
                    <a16:creationId xmlns:a16="http://schemas.microsoft.com/office/drawing/2014/main" id="{39635321-EA44-AD64-5264-ED968E2015F9}"/>
                  </a:ext>
                </a:extLst>
              </p:cNvPr>
              <p:cNvGrpSpPr/>
              <p:nvPr/>
            </p:nvGrpSpPr>
            <p:grpSpPr>
              <a:xfrm>
                <a:off x="4752036" y="2337989"/>
                <a:ext cx="4160715" cy="103047"/>
                <a:chOff x="6217886" y="2865761"/>
                <a:chExt cx="5409574" cy="133977"/>
              </a:xfrm>
            </p:grpSpPr>
            <p:grpSp>
              <p:nvGrpSpPr>
                <p:cNvPr id="1086" name="Group 1085">
                  <a:extLst>
                    <a:ext uri="{FF2B5EF4-FFF2-40B4-BE49-F238E27FC236}">
                      <a16:creationId xmlns:a16="http://schemas.microsoft.com/office/drawing/2014/main" id="{5AD40203-D206-2BAA-32EA-553D335A12D3}"/>
                    </a:ext>
                  </a:extLst>
                </p:cNvPr>
                <p:cNvGrpSpPr/>
                <p:nvPr/>
              </p:nvGrpSpPr>
              <p:grpSpPr>
                <a:xfrm>
                  <a:off x="7384770" y="2865761"/>
                  <a:ext cx="4242690" cy="133977"/>
                  <a:chOff x="6770777" y="2799723"/>
                  <a:chExt cx="4242690" cy="133977"/>
                </a:xfrm>
              </p:grpSpPr>
              <p:sp>
                <p:nvSpPr>
                  <p:cNvPr id="1088" name="TextBox 1087">
                    <a:extLst>
                      <a:ext uri="{FF2B5EF4-FFF2-40B4-BE49-F238E27FC236}">
                        <a16:creationId xmlns:a16="http://schemas.microsoft.com/office/drawing/2014/main" id="{CCBD5541-6AD3-3AEB-D81E-53D5361AC022}"/>
                      </a:ext>
                    </a:extLst>
                  </p:cNvPr>
                  <p:cNvSpPr txBox="1"/>
                  <p:nvPr/>
                </p:nvSpPr>
                <p:spPr>
                  <a:xfrm>
                    <a:off x="677077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13</a:t>
                    </a:r>
                  </a:p>
                </p:txBody>
              </p:sp>
              <p:sp>
                <p:nvSpPr>
                  <p:cNvPr id="1089" name="TextBox 1088">
                    <a:extLst>
                      <a:ext uri="{FF2B5EF4-FFF2-40B4-BE49-F238E27FC236}">
                        <a16:creationId xmlns:a16="http://schemas.microsoft.com/office/drawing/2014/main" id="{FB29B0F7-AFC1-EF2E-F86F-C87B0BB2E39C}"/>
                      </a:ext>
                    </a:extLst>
                  </p:cNvPr>
                  <p:cNvSpPr txBox="1"/>
                  <p:nvPr/>
                </p:nvSpPr>
                <p:spPr>
                  <a:xfrm>
                    <a:off x="713476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13</a:t>
                    </a:r>
                  </a:p>
                </p:txBody>
              </p:sp>
              <p:sp>
                <p:nvSpPr>
                  <p:cNvPr id="1090" name="TextBox 1089">
                    <a:extLst>
                      <a:ext uri="{FF2B5EF4-FFF2-40B4-BE49-F238E27FC236}">
                        <a16:creationId xmlns:a16="http://schemas.microsoft.com/office/drawing/2014/main" id="{674FCB49-E342-1754-1452-4019E0E879B0}"/>
                      </a:ext>
                    </a:extLst>
                  </p:cNvPr>
                  <p:cNvSpPr txBox="1"/>
                  <p:nvPr/>
                </p:nvSpPr>
                <p:spPr>
                  <a:xfrm>
                    <a:off x="749875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a:t>
                    </a:r>
                  </a:p>
                </p:txBody>
              </p:sp>
              <p:sp>
                <p:nvSpPr>
                  <p:cNvPr id="1091" name="TextBox 1090">
                    <a:extLst>
                      <a:ext uri="{FF2B5EF4-FFF2-40B4-BE49-F238E27FC236}">
                        <a16:creationId xmlns:a16="http://schemas.microsoft.com/office/drawing/2014/main" id="{93518DA2-5269-A0D5-EE18-B33B370A2A92}"/>
                      </a:ext>
                    </a:extLst>
                  </p:cNvPr>
                  <p:cNvSpPr txBox="1"/>
                  <p:nvPr/>
                </p:nvSpPr>
                <p:spPr>
                  <a:xfrm>
                    <a:off x="786274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a:t>
                    </a:r>
                  </a:p>
                </p:txBody>
              </p:sp>
              <p:sp>
                <p:nvSpPr>
                  <p:cNvPr id="1092" name="TextBox 1091">
                    <a:extLst>
                      <a:ext uri="{FF2B5EF4-FFF2-40B4-BE49-F238E27FC236}">
                        <a16:creationId xmlns:a16="http://schemas.microsoft.com/office/drawing/2014/main" id="{97418496-D633-8714-FCD6-9CD4E6230447}"/>
                      </a:ext>
                    </a:extLst>
                  </p:cNvPr>
                  <p:cNvSpPr txBox="1"/>
                  <p:nvPr/>
                </p:nvSpPr>
                <p:spPr>
                  <a:xfrm>
                    <a:off x="822672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12</a:t>
                    </a:r>
                  </a:p>
                </p:txBody>
              </p:sp>
              <p:sp>
                <p:nvSpPr>
                  <p:cNvPr id="1093" name="TextBox 1092">
                    <a:extLst>
                      <a:ext uri="{FF2B5EF4-FFF2-40B4-BE49-F238E27FC236}">
                        <a16:creationId xmlns:a16="http://schemas.microsoft.com/office/drawing/2014/main" id="{8024B709-448C-D6F7-6FB1-E02E4AB26802}"/>
                      </a:ext>
                    </a:extLst>
                  </p:cNvPr>
                  <p:cNvSpPr txBox="1"/>
                  <p:nvPr/>
                </p:nvSpPr>
                <p:spPr>
                  <a:xfrm>
                    <a:off x="859071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1094" name="TextBox 1093">
                    <a:extLst>
                      <a:ext uri="{FF2B5EF4-FFF2-40B4-BE49-F238E27FC236}">
                        <a16:creationId xmlns:a16="http://schemas.microsoft.com/office/drawing/2014/main" id="{EC6AF55F-3D83-01AE-7C42-C82050C55549}"/>
                      </a:ext>
                    </a:extLst>
                  </p:cNvPr>
                  <p:cNvSpPr txBox="1"/>
                  <p:nvPr/>
                </p:nvSpPr>
                <p:spPr>
                  <a:xfrm>
                    <a:off x="8954705"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11</a:t>
                    </a:r>
                  </a:p>
                </p:txBody>
              </p:sp>
              <p:sp>
                <p:nvSpPr>
                  <p:cNvPr id="1095" name="TextBox 1094">
                    <a:extLst>
                      <a:ext uri="{FF2B5EF4-FFF2-40B4-BE49-F238E27FC236}">
                        <a16:creationId xmlns:a16="http://schemas.microsoft.com/office/drawing/2014/main" id="{BD6EE833-9233-E4DC-16CB-5FCD3E34EED9}"/>
                      </a:ext>
                    </a:extLst>
                  </p:cNvPr>
                  <p:cNvSpPr txBox="1"/>
                  <p:nvPr/>
                </p:nvSpPr>
                <p:spPr>
                  <a:xfrm>
                    <a:off x="9318693"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9</a:t>
                    </a:r>
                  </a:p>
                </p:txBody>
              </p:sp>
              <p:sp>
                <p:nvSpPr>
                  <p:cNvPr id="1096" name="TextBox 1095">
                    <a:extLst>
                      <a:ext uri="{FF2B5EF4-FFF2-40B4-BE49-F238E27FC236}">
                        <a16:creationId xmlns:a16="http://schemas.microsoft.com/office/drawing/2014/main" id="{6DEB9DB0-6650-D58F-681F-F76F164314B1}"/>
                      </a:ext>
                    </a:extLst>
                  </p:cNvPr>
                  <p:cNvSpPr txBox="1"/>
                  <p:nvPr/>
                </p:nvSpPr>
                <p:spPr>
                  <a:xfrm>
                    <a:off x="9682681"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4</a:t>
                    </a:r>
                  </a:p>
                </p:txBody>
              </p:sp>
              <p:sp>
                <p:nvSpPr>
                  <p:cNvPr id="1097" name="TextBox 1096">
                    <a:extLst>
                      <a:ext uri="{FF2B5EF4-FFF2-40B4-BE49-F238E27FC236}">
                        <a16:creationId xmlns:a16="http://schemas.microsoft.com/office/drawing/2014/main" id="{2183A0BD-7BDD-D1D2-51A2-3086EF1BA32A}"/>
                      </a:ext>
                    </a:extLst>
                  </p:cNvPr>
                  <p:cNvSpPr txBox="1"/>
                  <p:nvPr/>
                </p:nvSpPr>
                <p:spPr>
                  <a:xfrm>
                    <a:off x="10046669"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1098" name="TextBox 1097">
                    <a:extLst>
                      <a:ext uri="{FF2B5EF4-FFF2-40B4-BE49-F238E27FC236}">
                        <a16:creationId xmlns:a16="http://schemas.microsoft.com/office/drawing/2014/main" id="{0EE441FA-4C1A-ECE7-1212-33C728431B89}"/>
                      </a:ext>
                    </a:extLst>
                  </p:cNvPr>
                  <p:cNvSpPr txBox="1"/>
                  <p:nvPr/>
                </p:nvSpPr>
                <p:spPr>
                  <a:xfrm>
                    <a:off x="10410657"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1099" name="TextBox 1098">
                    <a:extLst>
                      <a:ext uri="{FF2B5EF4-FFF2-40B4-BE49-F238E27FC236}">
                        <a16:creationId xmlns:a16="http://schemas.microsoft.com/office/drawing/2014/main" id="{8367241B-E2BD-CAB3-867F-A8E5F443726D}"/>
                      </a:ext>
                    </a:extLst>
                  </p:cNvPr>
                  <p:cNvSpPr txBox="1"/>
                  <p:nvPr/>
                </p:nvSpPr>
                <p:spPr>
                  <a:xfrm>
                    <a:off x="10774642" y="2799723"/>
                    <a:ext cx="238825" cy="13397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1087" name="TextBox 1086">
                  <a:extLst>
                    <a:ext uri="{FF2B5EF4-FFF2-40B4-BE49-F238E27FC236}">
                      <a16:creationId xmlns:a16="http://schemas.microsoft.com/office/drawing/2014/main" id="{10A32B2A-EE11-BBE9-1746-FAFB1ABB2743}"/>
                    </a:ext>
                  </a:extLst>
                </p:cNvPr>
                <p:cNvSpPr txBox="1"/>
                <p:nvPr/>
              </p:nvSpPr>
              <p:spPr>
                <a:xfrm>
                  <a:off x="6217886" y="2865761"/>
                  <a:ext cx="1357752" cy="133977"/>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27" normalizeH="0" baseline="0" noProof="0">
                      <a:ln>
                        <a:noFill/>
                      </a:ln>
                      <a:solidFill>
                        <a:srgbClr val="3F4444"/>
                      </a:solidFill>
                      <a:effectLst/>
                      <a:uLnTx/>
                      <a:uFillTx/>
                      <a:latin typeface="Arial"/>
                      <a:ea typeface="+mn-ea"/>
                      <a:cs typeface="+mn-cs"/>
                    </a:rPr>
                    <a:t>Endometrial cancer: IHC 3+</a:t>
                  </a:r>
                </a:p>
              </p:txBody>
            </p:sp>
          </p:grpSp>
          <p:sp>
            <p:nvSpPr>
              <p:cNvPr id="1400" name="TextBox 1399">
                <a:extLst>
                  <a:ext uri="{FF2B5EF4-FFF2-40B4-BE49-F238E27FC236}">
                    <a16:creationId xmlns:a16="http://schemas.microsoft.com/office/drawing/2014/main" id="{F0B01282-6737-D6F7-0053-C8DE36EF1371}"/>
                  </a:ext>
                </a:extLst>
              </p:cNvPr>
              <p:cNvSpPr txBox="1"/>
              <p:nvPr/>
            </p:nvSpPr>
            <p:spPr>
              <a:xfrm>
                <a:off x="8169149" y="2340918"/>
                <a:ext cx="183690" cy="103047"/>
              </a:xfrm>
              <a:prstGeom prst="rect">
                <a:avLst/>
              </a:prstGeom>
              <a:noFill/>
            </p:spPr>
            <p:txBody>
              <a:bodyPr wrap="square" lIns="48000" tIns="0" rIns="4800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3F4444"/>
                    </a:solidFill>
                    <a:effectLst/>
                    <a:uLnTx/>
                    <a:uFillTx/>
                    <a:latin typeface="Arial"/>
                    <a:ea typeface="+mn-ea"/>
                    <a:cs typeface="+mn-cs"/>
                  </a:rPr>
                  <a:t>0</a:t>
                </a:r>
              </a:p>
            </p:txBody>
          </p:sp>
        </p:grpSp>
      </p:grpSp>
      <p:grpSp>
        <p:nvGrpSpPr>
          <p:cNvPr id="1321" name="Group 1320">
            <a:extLst>
              <a:ext uri="{FF2B5EF4-FFF2-40B4-BE49-F238E27FC236}">
                <a16:creationId xmlns:a16="http://schemas.microsoft.com/office/drawing/2014/main" id="{4DFFF5E4-E6F9-E543-A1FB-0A6894AB873F}"/>
              </a:ext>
            </a:extLst>
          </p:cNvPr>
          <p:cNvGrpSpPr/>
          <p:nvPr/>
        </p:nvGrpSpPr>
        <p:grpSpPr>
          <a:xfrm>
            <a:off x="7655261" y="1283270"/>
            <a:ext cx="3257543" cy="1039148"/>
            <a:chOff x="5333284" y="813322"/>
            <a:chExt cx="2268028" cy="1415320"/>
          </a:xfrm>
        </p:grpSpPr>
        <p:sp>
          <p:nvSpPr>
            <p:cNvPr id="1350" name="Freeform: Shape 1349">
              <a:extLst>
                <a:ext uri="{FF2B5EF4-FFF2-40B4-BE49-F238E27FC236}">
                  <a16:creationId xmlns:a16="http://schemas.microsoft.com/office/drawing/2014/main" id="{C0BE0E09-A598-A91A-3991-D7CB45B14394}"/>
                </a:ext>
              </a:extLst>
            </p:cNvPr>
            <p:cNvSpPr/>
            <p:nvPr/>
          </p:nvSpPr>
          <p:spPr>
            <a:xfrm>
              <a:off x="5333284" y="813322"/>
              <a:ext cx="2268028" cy="1415320"/>
            </a:xfrm>
            <a:custGeom>
              <a:avLst/>
              <a:gdLst>
                <a:gd name="connsiteX0" fmla="*/ 0 w 2268028"/>
                <a:gd name="connsiteY0" fmla="*/ 0 h 1415320"/>
                <a:gd name="connsiteX1" fmla="*/ 391191 w 2268028"/>
                <a:gd name="connsiteY1" fmla="*/ 0 h 1415320"/>
                <a:gd name="connsiteX2" fmla="*/ 391191 w 2268028"/>
                <a:gd name="connsiteY2" fmla="*/ 115379 h 1415320"/>
                <a:gd name="connsiteX3" fmla="*/ 1116433 w 2268028"/>
                <a:gd name="connsiteY3" fmla="*/ 115379 h 1415320"/>
                <a:gd name="connsiteX4" fmla="*/ 1116433 w 2268028"/>
                <a:gd name="connsiteY4" fmla="*/ 224166 h 1415320"/>
                <a:gd name="connsiteX5" fmla="*/ 1648277 w 2268028"/>
                <a:gd name="connsiteY5" fmla="*/ 224166 h 1415320"/>
                <a:gd name="connsiteX6" fmla="*/ 1648277 w 2268028"/>
                <a:gd name="connsiteY6" fmla="*/ 345127 h 1415320"/>
                <a:gd name="connsiteX7" fmla="*/ 2268029 w 2268028"/>
                <a:gd name="connsiteY7" fmla="*/ 345127 h 1415320"/>
                <a:gd name="connsiteX8" fmla="*/ 2268029 w 2268028"/>
                <a:gd name="connsiteY8" fmla="*/ 1415321 h 14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8028" h="1415320">
                  <a:moveTo>
                    <a:pt x="0" y="0"/>
                  </a:moveTo>
                  <a:lnTo>
                    <a:pt x="391191" y="0"/>
                  </a:lnTo>
                  <a:lnTo>
                    <a:pt x="391191" y="115379"/>
                  </a:lnTo>
                  <a:lnTo>
                    <a:pt x="1116433" y="115379"/>
                  </a:lnTo>
                  <a:lnTo>
                    <a:pt x="1116433" y="224166"/>
                  </a:lnTo>
                  <a:lnTo>
                    <a:pt x="1648277" y="224166"/>
                  </a:lnTo>
                  <a:lnTo>
                    <a:pt x="1648277" y="345127"/>
                  </a:lnTo>
                  <a:lnTo>
                    <a:pt x="2268029" y="345127"/>
                  </a:lnTo>
                  <a:lnTo>
                    <a:pt x="2268029" y="1415321"/>
                  </a:lnTo>
                </a:path>
              </a:pathLst>
            </a:custGeom>
            <a:noFill/>
            <a:ln w="19050"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nvGrpSpPr>
            <p:cNvPr id="1351" name="Group 1350">
              <a:extLst>
                <a:ext uri="{FF2B5EF4-FFF2-40B4-BE49-F238E27FC236}">
                  <a16:creationId xmlns:a16="http://schemas.microsoft.com/office/drawing/2014/main" id="{0D48A89B-17B4-3637-8A10-70725674B1DE}"/>
                </a:ext>
              </a:extLst>
            </p:cNvPr>
            <p:cNvGrpSpPr/>
            <p:nvPr/>
          </p:nvGrpSpPr>
          <p:grpSpPr>
            <a:xfrm>
              <a:off x="6919212" y="1004624"/>
              <a:ext cx="600961" cy="188395"/>
              <a:chOff x="6919212" y="1004624"/>
              <a:chExt cx="600961" cy="188395"/>
            </a:xfrm>
          </p:grpSpPr>
          <p:sp>
            <p:nvSpPr>
              <p:cNvPr id="1352" name="Freeform: Shape 1351">
                <a:extLst>
                  <a:ext uri="{FF2B5EF4-FFF2-40B4-BE49-F238E27FC236}">
                    <a16:creationId xmlns:a16="http://schemas.microsoft.com/office/drawing/2014/main" id="{C2B8A784-B1C8-A481-8AB6-A6AB23974F0A}"/>
                  </a:ext>
                </a:extLst>
              </p:cNvPr>
              <p:cNvSpPr/>
              <p:nvPr/>
            </p:nvSpPr>
            <p:spPr>
              <a:xfrm>
                <a:off x="6919212" y="1004624"/>
                <a:ext cx="33954" cy="66422"/>
              </a:xfrm>
              <a:custGeom>
                <a:avLst/>
                <a:gdLst>
                  <a:gd name="connsiteX0" fmla="*/ 30768 w 30767"/>
                  <a:gd name="connsiteY0" fmla="*/ 15384 h 30767"/>
                  <a:gd name="connsiteX1" fmla="*/ 15384 w 30767"/>
                  <a:gd name="connsiteY1" fmla="*/ 30768 h 30767"/>
                  <a:gd name="connsiteX2" fmla="*/ 0 w 30767"/>
                  <a:gd name="connsiteY2" fmla="*/ 15384 h 30767"/>
                  <a:gd name="connsiteX3" fmla="*/ 15384 w 30767"/>
                  <a:gd name="connsiteY3" fmla="*/ 0 h 30767"/>
                  <a:gd name="connsiteX4" fmla="*/ 30768 w 30767"/>
                  <a:gd name="connsiteY4" fmla="*/ 15384 h 3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7" h="30767">
                    <a:moveTo>
                      <a:pt x="30768" y="15384"/>
                    </a:moveTo>
                    <a:cubicBezTo>
                      <a:pt x="30768" y="23880"/>
                      <a:pt x="23880" y="30768"/>
                      <a:pt x="15384" y="30768"/>
                    </a:cubicBezTo>
                    <a:cubicBezTo>
                      <a:pt x="6888" y="30768"/>
                      <a:pt x="0" y="23880"/>
                      <a:pt x="0" y="15384"/>
                    </a:cubicBezTo>
                    <a:cubicBezTo>
                      <a:pt x="0" y="6888"/>
                      <a:pt x="6888" y="0"/>
                      <a:pt x="15384" y="0"/>
                    </a:cubicBezTo>
                    <a:cubicBezTo>
                      <a:pt x="23880" y="0"/>
                      <a:pt x="30768" y="6888"/>
                      <a:pt x="30768" y="15384"/>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nvGrpSpPr>
              <p:cNvPr id="1353" name="Group 1352">
                <a:extLst>
                  <a:ext uri="{FF2B5EF4-FFF2-40B4-BE49-F238E27FC236}">
                    <a16:creationId xmlns:a16="http://schemas.microsoft.com/office/drawing/2014/main" id="{24DD791C-1B61-25CD-4A81-17AFF6BD8C8C}"/>
                  </a:ext>
                </a:extLst>
              </p:cNvPr>
              <p:cNvGrpSpPr/>
              <p:nvPr/>
            </p:nvGrpSpPr>
            <p:grpSpPr>
              <a:xfrm>
                <a:off x="7156563" y="1126596"/>
                <a:ext cx="363610" cy="66423"/>
                <a:chOff x="7156563" y="1126596"/>
                <a:chExt cx="363610" cy="66423"/>
              </a:xfrm>
            </p:grpSpPr>
            <p:sp>
              <p:nvSpPr>
                <p:cNvPr id="1354" name="Freeform: Shape 1353">
                  <a:extLst>
                    <a:ext uri="{FF2B5EF4-FFF2-40B4-BE49-F238E27FC236}">
                      <a16:creationId xmlns:a16="http://schemas.microsoft.com/office/drawing/2014/main" id="{570C9FD7-D4B6-C2E9-6BDD-F26E93A9A4A8}"/>
                    </a:ext>
                  </a:extLst>
                </p:cNvPr>
                <p:cNvSpPr/>
                <p:nvPr/>
              </p:nvSpPr>
              <p:spPr>
                <a:xfrm>
                  <a:off x="7156563" y="1126596"/>
                  <a:ext cx="33954" cy="66421"/>
                </a:xfrm>
                <a:custGeom>
                  <a:avLst/>
                  <a:gdLst>
                    <a:gd name="connsiteX0" fmla="*/ 30768 w 30767"/>
                    <a:gd name="connsiteY0" fmla="*/ 15384 h 30767"/>
                    <a:gd name="connsiteX1" fmla="*/ 15384 w 30767"/>
                    <a:gd name="connsiteY1" fmla="*/ 30768 h 30767"/>
                    <a:gd name="connsiteX2" fmla="*/ 0 w 30767"/>
                    <a:gd name="connsiteY2" fmla="*/ 15384 h 30767"/>
                    <a:gd name="connsiteX3" fmla="*/ 15384 w 30767"/>
                    <a:gd name="connsiteY3" fmla="*/ 0 h 30767"/>
                    <a:gd name="connsiteX4" fmla="*/ 30768 w 30767"/>
                    <a:gd name="connsiteY4" fmla="*/ 15384 h 3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7" h="30767">
                      <a:moveTo>
                        <a:pt x="30768" y="15384"/>
                      </a:moveTo>
                      <a:cubicBezTo>
                        <a:pt x="30768" y="23880"/>
                        <a:pt x="23880" y="30768"/>
                        <a:pt x="15384" y="30768"/>
                      </a:cubicBezTo>
                      <a:cubicBezTo>
                        <a:pt x="6888" y="30768"/>
                        <a:pt x="0" y="23880"/>
                        <a:pt x="0" y="15384"/>
                      </a:cubicBezTo>
                      <a:cubicBezTo>
                        <a:pt x="0" y="6888"/>
                        <a:pt x="6888" y="0"/>
                        <a:pt x="15384" y="0"/>
                      </a:cubicBezTo>
                      <a:cubicBezTo>
                        <a:pt x="23880" y="0"/>
                        <a:pt x="30768" y="6888"/>
                        <a:pt x="30768" y="15384"/>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55" name="Freeform: Shape 1354">
                  <a:extLst>
                    <a:ext uri="{FF2B5EF4-FFF2-40B4-BE49-F238E27FC236}">
                      <a16:creationId xmlns:a16="http://schemas.microsoft.com/office/drawing/2014/main" id="{BC10979A-56B1-42CF-CA08-1B373F646979}"/>
                    </a:ext>
                  </a:extLst>
                </p:cNvPr>
                <p:cNvSpPr/>
                <p:nvPr/>
              </p:nvSpPr>
              <p:spPr>
                <a:xfrm>
                  <a:off x="7187332" y="1126598"/>
                  <a:ext cx="33954" cy="66421"/>
                </a:xfrm>
                <a:custGeom>
                  <a:avLst/>
                  <a:gdLst>
                    <a:gd name="connsiteX0" fmla="*/ 30768 w 30767"/>
                    <a:gd name="connsiteY0" fmla="*/ 15384 h 30767"/>
                    <a:gd name="connsiteX1" fmla="*/ 15384 w 30767"/>
                    <a:gd name="connsiteY1" fmla="*/ 30768 h 30767"/>
                    <a:gd name="connsiteX2" fmla="*/ 0 w 30767"/>
                    <a:gd name="connsiteY2" fmla="*/ 15384 h 30767"/>
                    <a:gd name="connsiteX3" fmla="*/ 15384 w 30767"/>
                    <a:gd name="connsiteY3" fmla="*/ 0 h 30767"/>
                    <a:gd name="connsiteX4" fmla="*/ 30768 w 30767"/>
                    <a:gd name="connsiteY4" fmla="*/ 15384 h 3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7" h="30767">
                      <a:moveTo>
                        <a:pt x="30768" y="15384"/>
                      </a:moveTo>
                      <a:cubicBezTo>
                        <a:pt x="30768" y="23880"/>
                        <a:pt x="23880" y="30768"/>
                        <a:pt x="15384" y="30768"/>
                      </a:cubicBezTo>
                      <a:cubicBezTo>
                        <a:pt x="6888" y="30768"/>
                        <a:pt x="0" y="23880"/>
                        <a:pt x="0" y="15384"/>
                      </a:cubicBezTo>
                      <a:cubicBezTo>
                        <a:pt x="0" y="6888"/>
                        <a:pt x="6888" y="0"/>
                        <a:pt x="15384" y="0"/>
                      </a:cubicBezTo>
                      <a:cubicBezTo>
                        <a:pt x="23880" y="0"/>
                        <a:pt x="30768" y="6888"/>
                        <a:pt x="30768" y="15384"/>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56" name="Freeform: Shape 1355">
                  <a:extLst>
                    <a:ext uri="{FF2B5EF4-FFF2-40B4-BE49-F238E27FC236}">
                      <a16:creationId xmlns:a16="http://schemas.microsoft.com/office/drawing/2014/main" id="{5F88B03C-2B7C-F06B-51FA-5DFF13DF8C39}"/>
                    </a:ext>
                  </a:extLst>
                </p:cNvPr>
                <p:cNvSpPr/>
                <p:nvPr/>
              </p:nvSpPr>
              <p:spPr>
                <a:xfrm>
                  <a:off x="7270844" y="1126598"/>
                  <a:ext cx="33954" cy="66421"/>
                </a:xfrm>
                <a:custGeom>
                  <a:avLst/>
                  <a:gdLst>
                    <a:gd name="connsiteX0" fmla="*/ 30768 w 30767"/>
                    <a:gd name="connsiteY0" fmla="*/ 15384 h 30767"/>
                    <a:gd name="connsiteX1" fmla="*/ 15384 w 30767"/>
                    <a:gd name="connsiteY1" fmla="*/ 30768 h 30767"/>
                    <a:gd name="connsiteX2" fmla="*/ 0 w 30767"/>
                    <a:gd name="connsiteY2" fmla="*/ 15384 h 30767"/>
                    <a:gd name="connsiteX3" fmla="*/ 15384 w 30767"/>
                    <a:gd name="connsiteY3" fmla="*/ 0 h 30767"/>
                    <a:gd name="connsiteX4" fmla="*/ 30768 w 30767"/>
                    <a:gd name="connsiteY4" fmla="*/ 15384 h 3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7" h="30767">
                      <a:moveTo>
                        <a:pt x="30768" y="15384"/>
                      </a:moveTo>
                      <a:cubicBezTo>
                        <a:pt x="30768" y="23880"/>
                        <a:pt x="23880" y="30768"/>
                        <a:pt x="15384" y="30768"/>
                      </a:cubicBezTo>
                      <a:cubicBezTo>
                        <a:pt x="6888" y="30768"/>
                        <a:pt x="0" y="23880"/>
                        <a:pt x="0" y="15384"/>
                      </a:cubicBezTo>
                      <a:cubicBezTo>
                        <a:pt x="0" y="6888"/>
                        <a:pt x="6888" y="0"/>
                        <a:pt x="15384" y="0"/>
                      </a:cubicBezTo>
                      <a:cubicBezTo>
                        <a:pt x="23880" y="0"/>
                        <a:pt x="30768" y="6888"/>
                        <a:pt x="30768" y="15384"/>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57" name="Freeform: Shape 1356">
                  <a:extLst>
                    <a:ext uri="{FF2B5EF4-FFF2-40B4-BE49-F238E27FC236}">
                      <a16:creationId xmlns:a16="http://schemas.microsoft.com/office/drawing/2014/main" id="{8B247D2E-310B-6597-E5BC-79E5925C2A9B}"/>
                    </a:ext>
                  </a:extLst>
                </p:cNvPr>
                <p:cNvSpPr/>
                <p:nvPr/>
              </p:nvSpPr>
              <p:spPr>
                <a:xfrm>
                  <a:off x="7306007" y="1126598"/>
                  <a:ext cx="33954" cy="66421"/>
                </a:xfrm>
                <a:custGeom>
                  <a:avLst/>
                  <a:gdLst>
                    <a:gd name="connsiteX0" fmla="*/ 30768 w 30767"/>
                    <a:gd name="connsiteY0" fmla="*/ 15384 h 30767"/>
                    <a:gd name="connsiteX1" fmla="*/ 15384 w 30767"/>
                    <a:gd name="connsiteY1" fmla="*/ 30768 h 30767"/>
                    <a:gd name="connsiteX2" fmla="*/ 0 w 30767"/>
                    <a:gd name="connsiteY2" fmla="*/ 15384 h 30767"/>
                    <a:gd name="connsiteX3" fmla="*/ 15384 w 30767"/>
                    <a:gd name="connsiteY3" fmla="*/ 0 h 30767"/>
                    <a:gd name="connsiteX4" fmla="*/ 30768 w 30767"/>
                    <a:gd name="connsiteY4" fmla="*/ 15384 h 3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7" h="30767">
                      <a:moveTo>
                        <a:pt x="30768" y="15384"/>
                      </a:moveTo>
                      <a:cubicBezTo>
                        <a:pt x="30768" y="23880"/>
                        <a:pt x="23880" y="30768"/>
                        <a:pt x="15384" y="30768"/>
                      </a:cubicBezTo>
                      <a:cubicBezTo>
                        <a:pt x="6888" y="30768"/>
                        <a:pt x="0" y="23880"/>
                        <a:pt x="0" y="15384"/>
                      </a:cubicBezTo>
                      <a:cubicBezTo>
                        <a:pt x="0" y="6888"/>
                        <a:pt x="6888" y="0"/>
                        <a:pt x="15384" y="0"/>
                      </a:cubicBezTo>
                      <a:cubicBezTo>
                        <a:pt x="23880" y="0"/>
                        <a:pt x="30768" y="6888"/>
                        <a:pt x="30768" y="15384"/>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58" name="Freeform: Shape 1357">
                  <a:extLst>
                    <a:ext uri="{FF2B5EF4-FFF2-40B4-BE49-F238E27FC236}">
                      <a16:creationId xmlns:a16="http://schemas.microsoft.com/office/drawing/2014/main" id="{D86937B9-03E4-AEE6-EE6C-6A52C85D8084}"/>
                    </a:ext>
                  </a:extLst>
                </p:cNvPr>
                <p:cNvSpPr/>
                <p:nvPr/>
              </p:nvSpPr>
              <p:spPr>
                <a:xfrm>
                  <a:off x="7336775" y="1126598"/>
                  <a:ext cx="33954" cy="66421"/>
                </a:xfrm>
                <a:custGeom>
                  <a:avLst/>
                  <a:gdLst>
                    <a:gd name="connsiteX0" fmla="*/ 30768 w 30767"/>
                    <a:gd name="connsiteY0" fmla="*/ 15384 h 30767"/>
                    <a:gd name="connsiteX1" fmla="*/ 15384 w 30767"/>
                    <a:gd name="connsiteY1" fmla="*/ 30768 h 30767"/>
                    <a:gd name="connsiteX2" fmla="*/ 0 w 30767"/>
                    <a:gd name="connsiteY2" fmla="*/ 15384 h 30767"/>
                    <a:gd name="connsiteX3" fmla="*/ 15384 w 30767"/>
                    <a:gd name="connsiteY3" fmla="*/ 0 h 30767"/>
                    <a:gd name="connsiteX4" fmla="*/ 30768 w 30767"/>
                    <a:gd name="connsiteY4" fmla="*/ 15384 h 3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7" h="30767">
                      <a:moveTo>
                        <a:pt x="30768" y="15384"/>
                      </a:moveTo>
                      <a:cubicBezTo>
                        <a:pt x="30768" y="23880"/>
                        <a:pt x="23880" y="30768"/>
                        <a:pt x="15384" y="30768"/>
                      </a:cubicBezTo>
                      <a:cubicBezTo>
                        <a:pt x="6888" y="30768"/>
                        <a:pt x="0" y="23880"/>
                        <a:pt x="0" y="15384"/>
                      </a:cubicBezTo>
                      <a:cubicBezTo>
                        <a:pt x="0" y="6888"/>
                        <a:pt x="6888" y="0"/>
                        <a:pt x="15384" y="0"/>
                      </a:cubicBezTo>
                      <a:cubicBezTo>
                        <a:pt x="23880" y="0"/>
                        <a:pt x="30768" y="6888"/>
                        <a:pt x="30768" y="15384"/>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59" name="Freeform: Shape 1358">
                  <a:extLst>
                    <a:ext uri="{FF2B5EF4-FFF2-40B4-BE49-F238E27FC236}">
                      <a16:creationId xmlns:a16="http://schemas.microsoft.com/office/drawing/2014/main" id="{3D23C2D7-A697-AB74-B770-1CC1D05612F9}"/>
                    </a:ext>
                  </a:extLst>
                </p:cNvPr>
                <p:cNvSpPr/>
                <p:nvPr/>
              </p:nvSpPr>
              <p:spPr>
                <a:xfrm>
                  <a:off x="7486219" y="1126596"/>
                  <a:ext cx="33954" cy="66423"/>
                </a:xfrm>
                <a:custGeom>
                  <a:avLst/>
                  <a:gdLst>
                    <a:gd name="connsiteX0" fmla="*/ 30768 w 30767"/>
                    <a:gd name="connsiteY0" fmla="*/ 15384 h 30767"/>
                    <a:gd name="connsiteX1" fmla="*/ 15384 w 30767"/>
                    <a:gd name="connsiteY1" fmla="*/ 30768 h 30767"/>
                    <a:gd name="connsiteX2" fmla="*/ 0 w 30767"/>
                    <a:gd name="connsiteY2" fmla="*/ 15384 h 30767"/>
                    <a:gd name="connsiteX3" fmla="*/ 15384 w 30767"/>
                    <a:gd name="connsiteY3" fmla="*/ 0 h 30767"/>
                    <a:gd name="connsiteX4" fmla="*/ 30768 w 30767"/>
                    <a:gd name="connsiteY4" fmla="*/ 15384 h 3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7" h="30767">
                      <a:moveTo>
                        <a:pt x="30768" y="15384"/>
                      </a:moveTo>
                      <a:cubicBezTo>
                        <a:pt x="30768" y="23880"/>
                        <a:pt x="23880" y="30768"/>
                        <a:pt x="15384" y="30768"/>
                      </a:cubicBezTo>
                      <a:cubicBezTo>
                        <a:pt x="6888" y="30768"/>
                        <a:pt x="0" y="23880"/>
                        <a:pt x="0" y="15384"/>
                      </a:cubicBezTo>
                      <a:cubicBezTo>
                        <a:pt x="0" y="6888"/>
                        <a:pt x="6888" y="0"/>
                        <a:pt x="15384" y="0"/>
                      </a:cubicBezTo>
                      <a:cubicBezTo>
                        <a:pt x="23880" y="0"/>
                        <a:pt x="30768" y="6888"/>
                        <a:pt x="30768" y="15384"/>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60" name="Freeform: Shape 1359">
                  <a:extLst>
                    <a:ext uri="{FF2B5EF4-FFF2-40B4-BE49-F238E27FC236}">
                      <a16:creationId xmlns:a16="http://schemas.microsoft.com/office/drawing/2014/main" id="{C21737D2-6EBB-DA2F-81D2-CAFB3BDE35E7}"/>
                    </a:ext>
                  </a:extLst>
                </p:cNvPr>
                <p:cNvSpPr/>
                <p:nvPr/>
              </p:nvSpPr>
              <p:spPr>
                <a:xfrm>
                  <a:off x="7451056" y="1126598"/>
                  <a:ext cx="33954" cy="66421"/>
                </a:xfrm>
                <a:custGeom>
                  <a:avLst/>
                  <a:gdLst>
                    <a:gd name="connsiteX0" fmla="*/ 30768 w 30767"/>
                    <a:gd name="connsiteY0" fmla="*/ 15384 h 30767"/>
                    <a:gd name="connsiteX1" fmla="*/ 15384 w 30767"/>
                    <a:gd name="connsiteY1" fmla="*/ 30768 h 30767"/>
                    <a:gd name="connsiteX2" fmla="*/ 0 w 30767"/>
                    <a:gd name="connsiteY2" fmla="*/ 15384 h 30767"/>
                    <a:gd name="connsiteX3" fmla="*/ 15384 w 30767"/>
                    <a:gd name="connsiteY3" fmla="*/ 0 h 30767"/>
                    <a:gd name="connsiteX4" fmla="*/ 30768 w 30767"/>
                    <a:gd name="connsiteY4" fmla="*/ 15384 h 3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7" h="30767">
                      <a:moveTo>
                        <a:pt x="30768" y="15384"/>
                      </a:moveTo>
                      <a:cubicBezTo>
                        <a:pt x="30768" y="23880"/>
                        <a:pt x="23880" y="30768"/>
                        <a:pt x="15384" y="30768"/>
                      </a:cubicBezTo>
                      <a:cubicBezTo>
                        <a:pt x="6888" y="30768"/>
                        <a:pt x="0" y="23880"/>
                        <a:pt x="0" y="15384"/>
                      </a:cubicBezTo>
                      <a:cubicBezTo>
                        <a:pt x="0" y="6888"/>
                        <a:pt x="6888" y="0"/>
                        <a:pt x="15384" y="0"/>
                      </a:cubicBezTo>
                      <a:cubicBezTo>
                        <a:pt x="23880" y="0"/>
                        <a:pt x="30768" y="6888"/>
                        <a:pt x="30768" y="15384"/>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61" name="Freeform: Shape 1360">
                  <a:extLst>
                    <a:ext uri="{FF2B5EF4-FFF2-40B4-BE49-F238E27FC236}">
                      <a16:creationId xmlns:a16="http://schemas.microsoft.com/office/drawing/2014/main" id="{B001E4DC-89F7-1690-4711-2BCB1747AC80}"/>
                    </a:ext>
                  </a:extLst>
                </p:cNvPr>
                <p:cNvSpPr/>
                <p:nvPr/>
              </p:nvSpPr>
              <p:spPr>
                <a:xfrm>
                  <a:off x="7442265" y="1126598"/>
                  <a:ext cx="33954" cy="66421"/>
                </a:xfrm>
                <a:custGeom>
                  <a:avLst/>
                  <a:gdLst>
                    <a:gd name="connsiteX0" fmla="*/ 30768 w 30767"/>
                    <a:gd name="connsiteY0" fmla="*/ 15384 h 30767"/>
                    <a:gd name="connsiteX1" fmla="*/ 15384 w 30767"/>
                    <a:gd name="connsiteY1" fmla="*/ 30768 h 30767"/>
                    <a:gd name="connsiteX2" fmla="*/ 0 w 30767"/>
                    <a:gd name="connsiteY2" fmla="*/ 15384 h 30767"/>
                    <a:gd name="connsiteX3" fmla="*/ 15384 w 30767"/>
                    <a:gd name="connsiteY3" fmla="*/ 0 h 30767"/>
                    <a:gd name="connsiteX4" fmla="*/ 30768 w 30767"/>
                    <a:gd name="connsiteY4" fmla="*/ 15384 h 3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7" h="30767">
                      <a:moveTo>
                        <a:pt x="30768" y="15384"/>
                      </a:moveTo>
                      <a:cubicBezTo>
                        <a:pt x="30768" y="23880"/>
                        <a:pt x="23880" y="30768"/>
                        <a:pt x="15384" y="30768"/>
                      </a:cubicBezTo>
                      <a:cubicBezTo>
                        <a:pt x="6888" y="30768"/>
                        <a:pt x="0" y="23880"/>
                        <a:pt x="0" y="15384"/>
                      </a:cubicBezTo>
                      <a:cubicBezTo>
                        <a:pt x="0" y="6888"/>
                        <a:pt x="6888" y="0"/>
                        <a:pt x="15384" y="0"/>
                      </a:cubicBezTo>
                      <a:cubicBezTo>
                        <a:pt x="23880" y="0"/>
                        <a:pt x="30768" y="6888"/>
                        <a:pt x="30768" y="15384"/>
                      </a:cubicBezTo>
                      <a:close/>
                    </a:path>
                  </a:pathLst>
                </a:custGeom>
                <a:solidFill>
                  <a:schemeClr val="accent3"/>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grpSp>
      </p:grpSp>
      <p:grpSp>
        <p:nvGrpSpPr>
          <p:cNvPr id="1322" name="Group 1321">
            <a:extLst>
              <a:ext uri="{FF2B5EF4-FFF2-40B4-BE49-F238E27FC236}">
                <a16:creationId xmlns:a16="http://schemas.microsoft.com/office/drawing/2014/main" id="{28E3AD3B-8B70-C524-ED13-7C29AFFEB15E}"/>
              </a:ext>
            </a:extLst>
          </p:cNvPr>
          <p:cNvGrpSpPr/>
          <p:nvPr/>
        </p:nvGrpSpPr>
        <p:grpSpPr>
          <a:xfrm>
            <a:off x="7752633" y="1283268"/>
            <a:ext cx="3804504" cy="670221"/>
            <a:chOff x="4459871" y="842772"/>
            <a:chExt cx="2648844" cy="912841"/>
          </a:xfrm>
        </p:grpSpPr>
        <p:sp>
          <p:nvSpPr>
            <p:cNvPr id="1331" name="Freeform: Shape 1330">
              <a:extLst>
                <a:ext uri="{FF2B5EF4-FFF2-40B4-BE49-F238E27FC236}">
                  <a16:creationId xmlns:a16="http://schemas.microsoft.com/office/drawing/2014/main" id="{40B1A068-F3EA-91DA-06FF-507EC21E700D}"/>
                </a:ext>
              </a:extLst>
            </p:cNvPr>
            <p:cNvSpPr/>
            <p:nvPr/>
          </p:nvSpPr>
          <p:spPr>
            <a:xfrm>
              <a:off x="4459871" y="842772"/>
              <a:ext cx="2633220" cy="879197"/>
            </a:xfrm>
            <a:custGeom>
              <a:avLst/>
              <a:gdLst>
                <a:gd name="connsiteX0" fmla="*/ 2633221 w 2633220"/>
                <a:gd name="connsiteY0" fmla="*/ 879198 h 879197"/>
                <a:gd name="connsiteX1" fmla="*/ 2195808 w 2633220"/>
                <a:gd name="connsiteY1" fmla="*/ 879198 h 879197"/>
                <a:gd name="connsiteX2" fmla="*/ 2195808 w 2633220"/>
                <a:gd name="connsiteY2" fmla="*/ 699859 h 879197"/>
                <a:gd name="connsiteX3" fmla="*/ 1825845 w 2633220"/>
                <a:gd name="connsiteY3" fmla="*/ 699859 h 879197"/>
                <a:gd name="connsiteX4" fmla="*/ 1825845 w 2633220"/>
                <a:gd name="connsiteY4" fmla="*/ 652881 h 879197"/>
                <a:gd name="connsiteX5" fmla="*/ 1706738 w 2633220"/>
                <a:gd name="connsiteY5" fmla="*/ 652881 h 879197"/>
                <a:gd name="connsiteX6" fmla="*/ 1706738 w 2633220"/>
                <a:gd name="connsiteY6" fmla="*/ 644876 h 879197"/>
                <a:gd name="connsiteX7" fmla="*/ 1688410 w 2633220"/>
                <a:gd name="connsiteY7" fmla="*/ 644876 h 879197"/>
                <a:gd name="connsiteX8" fmla="*/ 1688410 w 2633220"/>
                <a:gd name="connsiteY8" fmla="*/ 612464 h 879197"/>
                <a:gd name="connsiteX9" fmla="*/ 1579057 w 2633220"/>
                <a:gd name="connsiteY9" fmla="*/ 612464 h 879197"/>
                <a:gd name="connsiteX10" fmla="*/ 1579057 w 2633220"/>
                <a:gd name="connsiteY10" fmla="*/ 574147 h 879197"/>
                <a:gd name="connsiteX11" fmla="*/ 1358252 w 2633220"/>
                <a:gd name="connsiteY11" fmla="*/ 574147 h 879197"/>
                <a:gd name="connsiteX12" fmla="*/ 1358252 w 2633220"/>
                <a:gd name="connsiteY12" fmla="*/ 542391 h 879197"/>
                <a:gd name="connsiteX13" fmla="*/ 1191992 w 2633220"/>
                <a:gd name="connsiteY13" fmla="*/ 542391 h 879197"/>
                <a:gd name="connsiteX14" fmla="*/ 1191992 w 2633220"/>
                <a:gd name="connsiteY14" fmla="*/ 503855 h 879197"/>
                <a:gd name="connsiteX15" fmla="*/ 1137271 w 2633220"/>
                <a:gd name="connsiteY15" fmla="*/ 503855 h 879197"/>
                <a:gd name="connsiteX16" fmla="*/ 1137271 w 2633220"/>
                <a:gd name="connsiteY16" fmla="*/ 463044 h 879197"/>
                <a:gd name="connsiteX17" fmla="*/ 1048039 w 2633220"/>
                <a:gd name="connsiteY17" fmla="*/ 463044 h 879197"/>
                <a:gd name="connsiteX18" fmla="*/ 1048039 w 2633220"/>
                <a:gd name="connsiteY18" fmla="*/ 429801 h 879197"/>
                <a:gd name="connsiteX19" fmla="*/ 905443 w 2633220"/>
                <a:gd name="connsiteY19" fmla="*/ 429801 h 879197"/>
                <a:gd name="connsiteX20" fmla="*/ 905443 w 2633220"/>
                <a:gd name="connsiteY20" fmla="*/ 391484 h 879197"/>
                <a:gd name="connsiteX21" fmla="*/ 642996 w 2633220"/>
                <a:gd name="connsiteY21" fmla="*/ 391484 h 879197"/>
                <a:gd name="connsiteX22" fmla="*/ 642996 w 2633220"/>
                <a:gd name="connsiteY22" fmla="*/ 323291 h 879197"/>
                <a:gd name="connsiteX23" fmla="*/ 627993 w 2633220"/>
                <a:gd name="connsiteY23" fmla="*/ 323291 h 879197"/>
                <a:gd name="connsiteX24" fmla="*/ 627993 w 2633220"/>
                <a:gd name="connsiteY24" fmla="*/ 288692 h 879197"/>
                <a:gd name="connsiteX25" fmla="*/ 495413 w 2633220"/>
                <a:gd name="connsiteY25" fmla="*/ 288692 h 879197"/>
                <a:gd name="connsiteX26" fmla="*/ 495413 w 2633220"/>
                <a:gd name="connsiteY26" fmla="*/ 249325 h 879197"/>
                <a:gd name="connsiteX27" fmla="*/ 463394 w 2633220"/>
                <a:gd name="connsiteY27" fmla="*/ 249325 h 879197"/>
                <a:gd name="connsiteX28" fmla="*/ 463394 w 2633220"/>
                <a:gd name="connsiteY28" fmla="*/ 210089 h 879197"/>
                <a:gd name="connsiteX29" fmla="*/ 323685 w 2633220"/>
                <a:gd name="connsiteY29" fmla="*/ 210089 h 879197"/>
                <a:gd name="connsiteX30" fmla="*/ 323685 w 2633220"/>
                <a:gd name="connsiteY30" fmla="*/ 179339 h 879197"/>
                <a:gd name="connsiteX31" fmla="*/ 306188 w 2633220"/>
                <a:gd name="connsiteY31" fmla="*/ 179339 h 879197"/>
                <a:gd name="connsiteX32" fmla="*/ 306188 w 2633220"/>
                <a:gd name="connsiteY32" fmla="*/ 139972 h 879197"/>
                <a:gd name="connsiteX33" fmla="*/ 289173 w 2633220"/>
                <a:gd name="connsiteY33" fmla="*/ 139972 h 879197"/>
                <a:gd name="connsiteX34" fmla="*/ 289173 w 2633220"/>
                <a:gd name="connsiteY34" fmla="*/ 106116 h 879197"/>
                <a:gd name="connsiteX35" fmla="*/ 174965 w 2633220"/>
                <a:gd name="connsiteY35" fmla="*/ 106116 h 879197"/>
                <a:gd name="connsiteX36" fmla="*/ 174965 w 2633220"/>
                <a:gd name="connsiteY36" fmla="*/ 65612 h 879197"/>
                <a:gd name="connsiteX37" fmla="*/ 153094 w 2633220"/>
                <a:gd name="connsiteY37" fmla="*/ 65612 h 879197"/>
                <a:gd name="connsiteX38" fmla="*/ 153094 w 2633220"/>
                <a:gd name="connsiteY38" fmla="*/ 32062 h 879197"/>
                <a:gd name="connsiteX39" fmla="*/ 0 w 2633220"/>
                <a:gd name="connsiteY39" fmla="*/ 32062 h 879197"/>
                <a:gd name="connsiteX40" fmla="*/ 0 w 2633220"/>
                <a:gd name="connsiteY40" fmla="*/ 0 h 87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33220" h="879197">
                  <a:moveTo>
                    <a:pt x="2633221" y="879198"/>
                  </a:moveTo>
                  <a:lnTo>
                    <a:pt x="2195808" y="879198"/>
                  </a:lnTo>
                  <a:lnTo>
                    <a:pt x="2195808" y="699859"/>
                  </a:lnTo>
                  <a:lnTo>
                    <a:pt x="1825845" y="699859"/>
                  </a:lnTo>
                  <a:lnTo>
                    <a:pt x="1825845" y="652881"/>
                  </a:lnTo>
                  <a:lnTo>
                    <a:pt x="1706738" y="652881"/>
                  </a:lnTo>
                  <a:lnTo>
                    <a:pt x="1706738" y="644876"/>
                  </a:lnTo>
                  <a:lnTo>
                    <a:pt x="1688410" y="644876"/>
                  </a:lnTo>
                  <a:lnTo>
                    <a:pt x="1688410" y="612464"/>
                  </a:lnTo>
                  <a:lnTo>
                    <a:pt x="1579057" y="612464"/>
                  </a:lnTo>
                  <a:lnTo>
                    <a:pt x="1579057" y="574147"/>
                  </a:lnTo>
                  <a:lnTo>
                    <a:pt x="1358252" y="574147"/>
                  </a:lnTo>
                  <a:lnTo>
                    <a:pt x="1358252" y="542391"/>
                  </a:lnTo>
                  <a:lnTo>
                    <a:pt x="1191992" y="542391"/>
                  </a:lnTo>
                  <a:lnTo>
                    <a:pt x="1191992" y="503855"/>
                  </a:lnTo>
                  <a:lnTo>
                    <a:pt x="1137271" y="503855"/>
                  </a:lnTo>
                  <a:lnTo>
                    <a:pt x="1137271" y="463044"/>
                  </a:lnTo>
                  <a:lnTo>
                    <a:pt x="1048039" y="463044"/>
                  </a:lnTo>
                  <a:lnTo>
                    <a:pt x="1048039" y="429801"/>
                  </a:lnTo>
                  <a:lnTo>
                    <a:pt x="905443" y="429801"/>
                  </a:lnTo>
                  <a:lnTo>
                    <a:pt x="905443" y="391484"/>
                  </a:lnTo>
                  <a:lnTo>
                    <a:pt x="642996" y="391484"/>
                  </a:lnTo>
                  <a:lnTo>
                    <a:pt x="642996" y="323291"/>
                  </a:lnTo>
                  <a:lnTo>
                    <a:pt x="627993" y="323291"/>
                  </a:lnTo>
                  <a:lnTo>
                    <a:pt x="627993" y="288692"/>
                  </a:lnTo>
                  <a:lnTo>
                    <a:pt x="495413" y="288692"/>
                  </a:lnTo>
                  <a:lnTo>
                    <a:pt x="495413" y="249325"/>
                  </a:lnTo>
                  <a:lnTo>
                    <a:pt x="463394" y="249325"/>
                  </a:lnTo>
                  <a:lnTo>
                    <a:pt x="463394" y="210089"/>
                  </a:lnTo>
                  <a:lnTo>
                    <a:pt x="323685" y="210089"/>
                  </a:lnTo>
                  <a:lnTo>
                    <a:pt x="323685" y="179339"/>
                  </a:lnTo>
                  <a:lnTo>
                    <a:pt x="306188" y="179339"/>
                  </a:lnTo>
                  <a:lnTo>
                    <a:pt x="306188" y="139972"/>
                  </a:lnTo>
                  <a:lnTo>
                    <a:pt x="289173" y="139972"/>
                  </a:lnTo>
                  <a:lnTo>
                    <a:pt x="289173" y="106116"/>
                  </a:lnTo>
                  <a:lnTo>
                    <a:pt x="174965" y="106116"/>
                  </a:lnTo>
                  <a:lnTo>
                    <a:pt x="174965" y="65612"/>
                  </a:lnTo>
                  <a:lnTo>
                    <a:pt x="153094" y="65612"/>
                  </a:lnTo>
                  <a:lnTo>
                    <a:pt x="153094" y="32062"/>
                  </a:lnTo>
                  <a:lnTo>
                    <a:pt x="0" y="32062"/>
                  </a:lnTo>
                  <a:lnTo>
                    <a:pt x="0" y="0"/>
                  </a:lnTo>
                </a:path>
              </a:pathLst>
            </a:custGeom>
            <a:noFill/>
            <a:ln w="19050" cap="flat">
              <a:solidFill>
                <a:schemeClr val="accent2"/>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3865"/>
                  </a:solidFill>
                  <a:effectLst/>
                  <a:uLnTx/>
                  <a:uFillTx/>
                  <a:latin typeface="Arial"/>
                  <a:ea typeface="+mn-ea"/>
                  <a:cs typeface="+mn-cs"/>
                </a:rPr>
                <a:t> </a:t>
              </a: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nvGrpSpPr>
            <p:cNvPr id="1332" name="Group 1331">
              <a:extLst>
                <a:ext uri="{FF2B5EF4-FFF2-40B4-BE49-F238E27FC236}">
                  <a16:creationId xmlns:a16="http://schemas.microsoft.com/office/drawing/2014/main" id="{F96D3027-B48E-CFDF-AB0A-49F217626A18}"/>
                </a:ext>
              </a:extLst>
            </p:cNvPr>
            <p:cNvGrpSpPr/>
            <p:nvPr/>
          </p:nvGrpSpPr>
          <p:grpSpPr>
            <a:xfrm>
              <a:off x="4572764" y="844986"/>
              <a:ext cx="2535951" cy="910627"/>
              <a:chOff x="5513972" y="815535"/>
              <a:chExt cx="2535951" cy="910627"/>
            </a:xfrm>
            <a:solidFill>
              <a:srgbClr val="4E8F00"/>
            </a:solidFill>
          </p:grpSpPr>
          <p:sp>
            <p:nvSpPr>
              <p:cNvPr id="1333" name="Freeform: Shape 1332">
                <a:extLst>
                  <a:ext uri="{FF2B5EF4-FFF2-40B4-BE49-F238E27FC236}">
                    <a16:creationId xmlns:a16="http://schemas.microsoft.com/office/drawing/2014/main" id="{95C44E02-3CC2-13C6-6FE0-8EF2DA9872D2}"/>
                  </a:ext>
                </a:extLst>
              </p:cNvPr>
              <p:cNvSpPr/>
              <p:nvPr/>
            </p:nvSpPr>
            <p:spPr>
              <a:xfrm>
                <a:off x="8015969" y="1659740"/>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34" name="Freeform: Shape 1333">
                <a:extLst>
                  <a:ext uri="{FF2B5EF4-FFF2-40B4-BE49-F238E27FC236}">
                    <a16:creationId xmlns:a16="http://schemas.microsoft.com/office/drawing/2014/main" id="{FDC5EB23-809F-08FD-FF2B-35B2215A9019}"/>
                  </a:ext>
                </a:extLst>
              </p:cNvPr>
              <p:cNvSpPr/>
              <p:nvPr/>
            </p:nvSpPr>
            <p:spPr>
              <a:xfrm>
                <a:off x="7596054" y="1655365"/>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35" name="Freeform: Shape 1334">
                <a:extLst>
                  <a:ext uri="{FF2B5EF4-FFF2-40B4-BE49-F238E27FC236}">
                    <a16:creationId xmlns:a16="http://schemas.microsoft.com/office/drawing/2014/main" id="{8D5ED990-36F3-8989-DDF5-B24BBAC9E051}"/>
                  </a:ext>
                </a:extLst>
              </p:cNvPr>
              <p:cNvSpPr/>
              <p:nvPr/>
            </p:nvSpPr>
            <p:spPr>
              <a:xfrm>
                <a:off x="7578558" y="1655365"/>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36" name="Freeform: Shape 1335">
                <a:extLst>
                  <a:ext uri="{FF2B5EF4-FFF2-40B4-BE49-F238E27FC236}">
                    <a16:creationId xmlns:a16="http://schemas.microsoft.com/office/drawing/2014/main" id="{C263DC04-1E89-E0AF-CCBE-C68679700FB2}"/>
                  </a:ext>
                </a:extLst>
              </p:cNvPr>
              <p:cNvSpPr/>
              <p:nvPr/>
            </p:nvSpPr>
            <p:spPr>
              <a:xfrm>
                <a:off x="7552312" y="1480401"/>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37" name="Freeform: Shape 1336">
                <a:extLst>
                  <a:ext uri="{FF2B5EF4-FFF2-40B4-BE49-F238E27FC236}">
                    <a16:creationId xmlns:a16="http://schemas.microsoft.com/office/drawing/2014/main" id="{C15CB9D9-C483-973F-4D9B-6A111E356AD4}"/>
                  </a:ext>
                </a:extLst>
              </p:cNvPr>
              <p:cNvSpPr/>
              <p:nvPr/>
            </p:nvSpPr>
            <p:spPr>
              <a:xfrm>
                <a:off x="7477953" y="1480401"/>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38" name="Freeform: Shape 1337">
                <a:extLst>
                  <a:ext uri="{FF2B5EF4-FFF2-40B4-BE49-F238E27FC236}">
                    <a16:creationId xmlns:a16="http://schemas.microsoft.com/office/drawing/2014/main" id="{6595D660-6A5B-0841-C86D-2BA82D42C11D}"/>
                  </a:ext>
                </a:extLst>
              </p:cNvPr>
              <p:cNvSpPr/>
              <p:nvPr/>
            </p:nvSpPr>
            <p:spPr>
              <a:xfrm>
                <a:off x="7438585" y="1480401"/>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39" name="Freeform: Shape 1338">
                <a:extLst>
                  <a:ext uri="{FF2B5EF4-FFF2-40B4-BE49-F238E27FC236}">
                    <a16:creationId xmlns:a16="http://schemas.microsoft.com/office/drawing/2014/main" id="{2B2BCA53-0C48-CC58-96B0-6D702AD05179}"/>
                  </a:ext>
                </a:extLst>
              </p:cNvPr>
              <p:cNvSpPr/>
              <p:nvPr/>
            </p:nvSpPr>
            <p:spPr>
              <a:xfrm>
                <a:off x="7359852" y="1480401"/>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40" name="Freeform: Shape 1339">
                <a:extLst>
                  <a:ext uri="{FF2B5EF4-FFF2-40B4-BE49-F238E27FC236}">
                    <a16:creationId xmlns:a16="http://schemas.microsoft.com/office/drawing/2014/main" id="{60450261-1A40-A81D-A089-9E081DF4DBE3}"/>
                  </a:ext>
                </a:extLst>
              </p:cNvPr>
              <p:cNvSpPr/>
              <p:nvPr/>
            </p:nvSpPr>
            <p:spPr>
              <a:xfrm>
                <a:off x="7333606" y="1480401"/>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41" name="Freeform: Shape 1340">
                <a:extLst>
                  <a:ext uri="{FF2B5EF4-FFF2-40B4-BE49-F238E27FC236}">
                    <a16:creationId xmlns:a16="http://schemas.microsoft.com/office/drawing/2014/main" id="{FB946C07-52C8-E5E6-57F8-35E05D905BDE}"/>
                  </a:ext>
                </a:extLst>
              </p:cNvPr>
              <p:cNvSpPr/>
              <p:nvPr/>
            </p:nvSpPr>
            <p:spPr>
              <a:xfrm>
                <a:off x="7298613" y="1480401"/>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42" name="Freeform: Shape 1341">
                <a:extLst>
                  <a:ext uri="{FF2B5EF4-FFF2-40B4-BE49-F238E27FC236}">
                    <a16:creationId xmlns:a16="http://schemas.microsoft.com/office/drawing/2014/main" id="{8DA83EA4-FDC8-A063-C85F-ED5B820C8EDA}"/>
                  </a:ext>
                </a:extLst>
              </p:cNvPr>
              <p:cNvSpPr/>
              <p:nvPr/>
            </p:nvSpPr>
            <p:spPr>
              <a:xfrm>
                <a:off x="7272369" y="1480401"/>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43" name="Freeform: Shape 1342">
                <a:extLst>
                  <a:ext uri="{FF2B5EF4-FFF2-40B4-BE49-F238E27FC236}">
                    <a16:creationId xmlns:a16="http://schemas.microsoft.com/office/drawing/2014/main" id="{228DC959-AB77-EC92-0D08-CDA4E00C7BE3}"/>
                  </a:ext>
                </a:extLst>
              </p:cNvPr>
              <p:cNvSpPr/>
              <p:nvPr/>
            </p:nvSpPr>
            <p:spPr>
              <a:xfrm>
                <a:off x="7241749" y="1480401"/>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44" name="Freeform: Shape 1343">
                <a:extLst>
                  <a:ext uri="{FF2B5EF4-FFF2-40B4-BE49-F238E27FC236}">
                    <a16:creationId xmlns:a16="http://schemas.microsoft.com/office/drawing/2014/main" id="{CAA3A40F-CA96-4B78-E0F5-B3758B0B5149}"/>
                  </a:ext>
                </a:extLst>
              </p:cNvPr>
              <p:cNvSpPr/>
              <p:nvPr/>
            </p:nvSpPr>
            <p:spPr>
              <a:xfrm>
                <a:off x="7215506" y="1480401"/>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45" name="Freeform: Shape 1344">
                <a:extLst>
                  <a:ext uri="{FF2B5EF4-FFF2-40B4-BE49-F238E27FC236}">
                    <a16:creationId xmlns:a16="http://schemas.microsoft.com/office/drawing/2014/main" id="{BD845A6F-89F4-59C9-1FBB-E4AA6473C6CB}"/>
                  </a:ext>
                </a:extLst>
              </p:cNvPr>
              <p:cNvSpPr/>
              <p:nvPr/>
            </p:nvSpPr>
            <p:spPr>
              <a:xfrm>
                <a:off x="7180513" y="1436659"/>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46" name="Freeform: Shape 1345">
                <a:extLst>
                  <a:ext uri="{FF2B5EF4-FFF2-40B4-BE49-F238E27FC236}">
                    <a16:creationId xmlns:a16="http://schemas.microsoft.com/office/drawing/2014/main" id="{880691A0-63BA-5AF5-2D3C-DB208ED5BA36}"/>
                  </a:ext>
                </a:extLst>
              </p:cNvPr>
              <p:cNvSpPr/>
              <p:nvPr/>
            </p:nvSpPr>
            <p:spPr>
              <a:xfrm>
                <a:off x="7154267" y="1436659"/>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47" name="Freeform: Shape 1346">
                <a:extLst>
                  <a:ext uri="{FF2B5EF4-FFF2-40B4-BE49-F238E27FC236}">
                    <a16:creationId xmlns:a16="http://schemas.microsoft.com/office/drawing/2014/main" id="{5DD2E5F1-E240-7670-1053-649DD1D497E1}"/>
                  </a:ext>
                </a:extLst>
              </p:cNvPr>
              <p:cNvSpPr/>
              <p:nvPr/>
            </p:nvSpPr>
            <p:spPr>
              <a:xfrm>
                <a:off x="7014295" y="1392919"/>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48" name="Freeform: Shape 1347">
                <a:extLst>
                  <a:ext uri="{FF2B5EF4-FFF2-40B4-BE49-F238E27FC236}">
                    <a16:creationId xmlns:a16="http://schemas.microsoft.com/office/drawing/2014/main" id="{B7FA32F4-C12D-11A6-F418-4FF6660DCF33}"/>
                  </a:ext>
                </a:extLst>
              </p:cNvPr>
              <p:cNvSpPr/>
              <p:nvPr/>
            </p:nvSpPr>
            <p:spPr>
              <a:xfrm>
                <a:off x="6918064" y="1353552"/>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49" name="Freeform: Shape 1348">
                <a:extLst>
                  <a:ext uri="{FF2B5EF4-FFF2-40B4-BE49-F238E27FC236}">
                    <a16:creationId xmlns:a16="http://schemas.microsoft.com/office/drawing/2014/main" id="{38D2A28A-2E70-4AEA-0891-E82C796DC4DA}"/>
                  </a:ext>
                </a:extLst>
              </p:cNvPr>
              <p:cNvSpPr/>
              <p:nvPr/>
            </p:nvSpPr>
            <p:spPr>
              <a:xfrm>
                <a:off x="5513972" y="815535"/>
                <a:ext cx="33954" cy="66422"/>
              </a:xfrm>
              <a:custGeom>
                <a:avLst/>
                <a:gdLst>
                  <a:gd name="connsiteX0" fmla="*/ 30619 w 30618"/>
                  <a:gd name="connsiteY0" fmla="*/ 15309 h 30618"/>
                  <a:gd name="connsiteX1" fmla="*/ 15309 w 30618"/>
                  <a:gd name="connsiteY1" fmla="*/ 30619 h 30618"/>
                  <a:gd name="connsiteX2" fmla="*/ 0 w 30618"/>
                  <a:gd name="connsiteY2" fmla="*/ 15309 h 30618"/>
                  <a:gd name="connsiteX3" fmla="*/ 15309 w 30618"/>
                  <a:gd name="connsiteY3" fmla="*/ 0 h 30618"/>
                  <a:gd name="connsiteX4" fmla="*/ 30619 w 30618"/>
                  <a:gd name="connsiteY4" fmla="*/ 15309 h 3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8" h="30618">
                    <a:moveTo>
                      <a:pt x="30619" y="15309"/>
                    </a:moveTo>
                    <a:cubicBezTo>
                      <a:pt x="30619" y="23765"/>
                      <a:pt x="23765" y="30619"/>
                      <a:pt x="15309" y="30619"/>
                    </a:cubicBezTo>
                    <a:cubicBezTo>
                      <a:pt x="6854" y="30619"/>
                      <a:pt x="0" y="23765"/>
                      <a:pt x="0" y="15309"/>
                    </a:cubicBezTo>
                    <a:cubicBezTo>
                      <a:pt x="0" y="6854"/>
                      <a:pt x="6854" y="0"/>
                      <a:pt x="15309" y="0"/>
                    </a:cubicBezTo>
                    <a:cubicBezTo>
                      <a:pt x="23765" y="0"/>
                      <a:pt x="30619" y="6854"/>
                      <a:pt x="30619" y="15309"/>
                    </a:cubicBezTo>
                    <a:close/>
                  </a:path>
                </a:pathLst>
              </a:custGeom>
              <a:solidFill>
                <a:schemeClr val="accent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grpSp>
      <p:grpSp>
        <p:nvGrpSpPr>
          <p:cNvPr id="1323" name="Group 1322">
            <a:extLst>
              <a:ext uri="{FF2B5EF4-FFF2-40B4-BE49-F238E27FC236}">
                <a16:creationId xmlns:a16="http://schemas.microsoft.com/office/drawing/2014/main" id="{A41D9732-6859-3BEA-F7ED-F43601056E74}"/>
              </a:ext>
            </a:extLst>
          </p:cNvPr>
          <p:cNvGrpSpPr/>
          <p:nvPr/>
        </p:nvGrpSpPr>
        <p:grpSpPr>
          <a:xfrm>
            <a:off x="7972495" y="1288956"/>
            <a:ext cx="2927492" cy="635229"/>
            <a:chOff x="5554155" y="821068"/>
            <a:chExt cx="2038234" cy="865183"/>
          </a:xfrm>
        </p:grpSpPr>
        <p:sp>
          <p:nvSpPr>
            <p:cNvPr id="1324" name="Freeform: Shape 1323">
              <a:extLst>
                <a:ext uri="{FF2B5EF4-FFF2-40B4-BE49-F238E27FC236}">
                  <a16:creationId xmlns:a16="http://schemas.microsoft.com/office/drawing/2014/main" id="{E3D5B021-5099-6D43-3B56-2E99823B2493}"/>
                </a:ext>
              </a:extLst>
            </p:cNvPr>
            <p:cNvSpPr/>
            <p:nvPr/>
          </p:nvSpPr>
          <p:spPr>
            <a:xfrm>
              <a:off x="5554155" y="821068"/>
              <a:ext cx="2026065" cy="834433"/>
            </a:xfrm>
            <a:custGeom>
              <a:avLst/>
              <a:gdLst>
                <a:gd name="connsiteX0" fmla="*/ 2026066 w 2026065"/>
                <a:gd name="connsiteY0" fmla="*/ 834434 h 834433"/>
                <a:gd name="connsiteX1" fmla="*/ 1533710 w 2026065"/>
                <a:gd name="connsiteY1" fmla="*/ 834434 h 834433"/>
                <a:gd name="connsiteX2" fmla="*/ 1533710 w 2026065"/>
                <a:gd name="connsiteY2" fmla="*/ 741496 h 834433"/>
                <a:gd name="connsiteX3" fmla="*/ 1198211 w 2026065"/>
                <a:gd name="connsiteY3" fmla="*/ 741496 h 834433"/>
                <a:gd name="connsiteX4" fmla="*/ 1198211 w 2026065"/>
                <a:gd name="connsiteY4" fmla="*/ 655835 h 834433"/>
                <a:gd name="connsiteX5" fmla="*/ 1028283 w 2026065"/>
                <a:gd name="connsiteY5" fmla="*/ 655835 h 834433"/>
                <a:gd name="connsiteX6" fmla="*/ 1028283 w 2026065"/>
                <a:gd name="connsiteY6" fmla="*/ 575141 h 834433"/>
                <a:gd name="connsiteX7" fmla="*/ 751605 w 2026065"/>
                <a:gd name="connsiteY7" fmla="*/ 575141 h 834433"/>
                <a:gd name="connsiteX8" fmla="*/ 751605 w 2026065"/>
                <a:gd name="connsiteY8" fmla="*/ 492704 h 834433"/>
                <a:gd name="connsiteX9" fmla="*/ 487999 w 2026065"/>
                <a:gd name="connsiteY9" fmla="*/ 492704 h 834433"/>
                <a:gd name="connsiteX10" fmla="*/ 487999 w 2026065"/>
                <a:gd name="connsiteY10" fmla="*/ 405213 h 834433"/>
                <a:gd name="connsiteX11" fmla="*/ 481332 w 2026065"/>
                <a:gd name="connsiteY11" fmla="*/ 405213 h 834433"/>
                <a:gd name="connsiteX12" fmla="*/ 481332 w 2026065"/>
                <a:gd name="connsiteY12" fmla="*/ 322035 h 834433"/>
                <a:gd name="connsiteX13" fmla="*/ 474927 w 2026065"/>
                <a:gd name="connsiteY13" fmla="*/ 322035 h 834433"/>
                <a:gd name="connsiteX14" fmla="*/ 474927 w 2026065"/>
                <a:gd name="connsiteY14" fmla="*/ 242082 h 834433"/>
                <a:gd name="connsiteX15" fmla="*/ 309095 w 2026065"/>
                <a:gd name="connsiteY15" fmla="*/ 242082 h 834433"/>
                <a:gd name="connsiteX16" fmla="*/ 309095 w 2026065"/>
                <a:gd name="connsiteY16" fmla="*/ 163000 h 834433"/>
                <a:gd name="connsiteX17" fmla="*/ 21786 w 2026065"/>
                <a:gd name="connsiteY17" fmla="*/ 163000 h 834433"/>
                <a:gd name="connsiteX18" fmla="*/ 21786 w 2026065"/>
                <a:gd name="connsiteY18" fmla="*/ 82785 h 834433"/>
                <a:gd name="connsiteX19" fmla="*/ 0 w 2026065"/>
                <a:gd name="connsiteY19" fmla="*/ 82785 h 834433"/>
                <a:gd name="connsiteX20" fmla="*/ 0 w 2026065"/>
                <a:gd name="connsiteY20" fmla="*/ 0 h 83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26065" h="834433">
                  <a:moveTo>
                    <a:pt x="2026066" y="834434"/>
                  </a:moveTo>
                  <a:lnTo>
                    <a:pt x="1533710" y="834434"/>
                  </a:lnTo>
                  <a:lnTo>
                    <a:pt x="1533710" y="741496"/>
                  </a:lnTo>
                  <a:lnTo>
                    <a:pt x="1198211" y="741496"/>
                  </a:lnTo>
                  <a:lnTo>
                    <a:pt x="1198211" y="655835"/>
                  </a:lnTo>
                  <a:lnTo>
                    <a:pt x="1028283" y="655835"/>
                  </a:lnTo>
                  <a:lnTo>
                    <a:pt x="1028283" y="575141"/>
                  </a:lnTo>
                  <a:lnTo>
                    <a:pt x="751605" y="575141"/>
                  </a:lnTo>
                  <a:lnTo>
                    <a:pt x="751605" y="492704"/>
                  </a:lnTo>
                  <a:lnTo>
                    <a:pt x="487999" y="492704"/>
                  </a:lnTo>
                  <a:lnTo>
                    <a:pt x="487999" y="405213"/>
                  </a:lnTo>
                  <a:lnTo>
                    <a:pt x="481332" y="405213"/>
                  </a:lnTo>
                  <a:lnTo>
                    <a:pt x="481332" y="322035"/>
                  </a:lnTo>
                  <a:lnTo>
                    <a:pt x="474927" y="322035"/>
                  </a:lnTo>
                  <a:lnTo>
                    <a:pt x="474927" y="242082"/>
                  </a:lnTo>
                  <a:lnTo>
                    <a:pt x="309095" y="242082"/>
                  </a:lnTo>
                  <a:lnTo>
                    <a:pt x="309095" y="163000"/>
                  </a:lnTo>
                  <a:lnTo>
                    <a:pt x="21786" y="163000"/>
                  </a:lnTo>
                  <a:lnTo>
                    <a:pt x="21786" y="82785"/>
                  </a:lnTo>
                  <a:lnTo>
                    <a:pt x="0" y="82785"/>
                  </a:lnTo>
                  <a:lnTo>
                    <a:pt x="0" y="0"/>
                  </a:lnTo>
                </a:path>
              </a:pathLst>
            </a:custGeom>
            <a:noFill/>
            <a:ln w="19050" cap="flat">
              <a:solidFill>
                <a:schemeClr val="accent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25" name="Freeform: Shape 1324">
              <a:extLst>
                <a:ext uri="{FF2B5EF4-FFF2-40B4-BE49-F238E27FC236}">
                  <a16:creationId xmlns:a16="http://schemas.microsoft.com/office/drawing/2014/main" id="{A0A87B32-A19C-DDCD-DBED-BCC8F91D0C54}"/>
                </a:ext>
              </a:extLst>
            </p:cNvPr>
            <p:cNvSpPr/>
            <p:nvPr/>
          </p:nvSpPr>
          <p:spPr>
            <a:xfrm>
              <a:off x="7558435" y="1619829"/>
              <a:ext cx="33954" cy="66422"/>
            </a:xfrm>
            <a:custGeom>
              <a:avLst/>
              <a:gdLst>
                <a:gd name="connsiteX0" fmla="*/ 30500 w 30499"/>
                <a:gd name="connsiteY0" fmla="*/ 15250 h 30499"/>
                <a:gd name="connsiteX1" fmla="*/ 15250 w 30499"/>
                <a:gd name="connsiteY1" fmla="*/ 30500 h 30499"/>
                <a:gd name="connsiteX2" fmla="*/ 0 w 30499"/>
                <a:gd name="connsiteY2" fmla="*/ 15250 h 30499"/>
                <a:gd name="connsiteX3" fmla="*/ 15250 w 30499"/>
                <a:gd name="connsiteY3" fmla="*/ 0 h 30499"/>
                <a:gd name="connsiteX4" fmla="*/ 30500 w 30499"/>
                <a:gd name="connsiteY4" fmla="*/ 15250 h 30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9" h="30499">
                  <a:moveTo>
                    <a:pt x="30500" y="15250"/>
                  </a:moveTo>
                  <a:cubicBezTo>
                    <a:pt x="30500" y="23672"/>
                    <a:pt x="23672" y="30500"/>
                    <a:pt x="15250" y="30500"/>
                  </a:cubicBezTo>
                  <a:cubicBezTo>
                    <a:pt x="6828" y="30500"/>
                    <a:pt x="0" y="23672"/>
                    <a:pt x="0" y="15250"/>
                  </a:cubicBezTo>
                  <a:cubicBezTo>
                    <a:pt x="0" y="6828"/>
                    <a:pt x="6828" y="0"/>
                    <a:pt x="15250" y="0"/>
                  </a:cubicBezTo>
                  <a:cubicBezTo>
                    <a:pt x="23672" y="0"/>
                    <a:pt x="30500" y="6828"/>
                    <a:pt x="30500" y="15250"/>
                  </a:cubicBezTo>
                  <a:close/>
                </a:path>
              </a:pathLst>
            </a:custGeom>
            <a:solidFill>
              <a:schemeClr val="bg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26" name="Freeform: Shape 1325">
              <a:extLst>
                <a:ext uri="{FF2B5EF4-FFF2-40B4-BE49-F238E27FC236}">
                  <a16:creationId xmlns:a16="http://schemas.microsoft.com/office/drawing/2014/main" id="{1A7576DC-60CD-28A4-1C1A-33415E7AA98E}"/>
                </a:ext>
              </a:extLst>
            </p:cNvPr>
            <p:cNvSpPr/>
            <p:nvPr/>
          </p:nvSpPr>
          <p:spPr>
            <a:xfrm>
              <a:off x="7471292" y="1619829"/>
              <a:ext cx="33954" cy="66422"/>
            </a:xfrm>
            <a:custGeom>
              <a:avLst/>
              <a:gdLst>
                <a:gd name="connsiteX0" fmla="*/ 30500 w 30499"/>
                <a:gd name="connsiteY0" fmla="*/ 15250 h 30499"/>
                <a:gd name="connsiteX1" fmla="*/ 15250 w 30499"/>
                <a:gd name="connsiteY1" fmla="*/ 30500 h 30499"/>
                <a:gd name="connsiteX2" fmla="*/ 0 w 30499"/>
                <a:gd name="connsiteY2" fmla="*/ 15250 h 30499"/>
                <a:gd name="connsiteX3" fmla="*/ 15250 w 30499"/>
                <a:gd name="connsiteY3" fmla="*/ 0 h 30499"/>
                <a:gd name="connsiteX4" fmla="*/ 30500 w 30499"/>
                <a:gd name="connsiteY4" fmla="*/ 15250 h 30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9" h="30499">
                  <a:moveTo>
                    <a:pt x="30500" y="15250"/>
                  </a:moveTo>
                  <a:cubicBezTo>
                    <a:pt x="30500" y="23672"/>
                    <a:pt x="23672" y="30500"/>
                    <a:pt x="15250" y="30500"/>
                  </a:cubicBezTo>
                  <a:cubicBezTo>
                    <a:pt x="6828" y="30500"/>
                    <a:pt x="0" y="23672"/>
                    <a:pt x="0" y="15250"/>
                  </a:cubicBezTo>
                  <a:cubicBezTo>
                    <a:pt x="0" y="6828"/>
                    <a:pt x="6828" y="0"/>
                    <a:pt x="15250" y="0"/>
                  </a:cubicBezTo>
                  <a:cubicBezTo>
                    <a:pt x="23672" y="0"/>
                    <a:pt x="30500" y="6828"/>
                    <a:pt x="30500" y="15250"/>
                  </a:cubicBezTo>
                  <a:close/>
                </a:path>
              </a:pathLst>
            </a:custGeom>
            <a:solidFill>
              <a:schemeClr val="bg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27" name="Freeform: Shape 1326">
              <a:extLst>
                <a:ext uri="{FF2B5EF4-FFF2-40B4-BE49-F238E27FC236}">
                  <a16:creationId xmlns:a16="http://schemas.microsoft.com/office/drawing/2014/main" id="{FB83AC89-5307-7186-9408-9936606F01B8}"/>
                </a:ext>
              </a:extLst>
            </p:cNvPr>
            <p:cNvSpPr/>
            <p:nvPr/>
          </p:nvSpPr>
          <p:spPr>
            <a:xfrm>
              <a:off x="7362364" y="1619829"/>
              <a:ext cx="33954" cy="66422"/>
            </a:xfrm>
            <a:custGeom>
              <a:avLst/>
              <a:gdLst>
                <a:gd name="connsiteX0" fmla="*/ 30500 w 30499"/>
                <a:gd name="connsiteY0" fmla="*/ 15250 h 30499"/>
                <a:gd name="connsiteX1" fmla="*/ 15250 w 30499"/>
                <a:gd name="connsiteY1" fmla="*/ 30500 h 30499"/>
                <a:gd name="connsiteX2" fmla="*/ 0 w 30499"/>
                <a:gd name="connsiteY2" fmla="*/ 15250 h 30499"/>
                <a:gd name="connsiteX3" fmla="*/ 15250 w 30499"/>
                <a:gd name="connsiteY3" fmla="*/ 0 h 30499"/>
                <a:gd name="connsiteX4" fmla="*/ 30500 w 30499"/>
                <a:gd name="connsiteY4" fmla="*/ 15250 h 30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9" h="30499">
                  <a:moveTo>
                    <a:pt x="30500" y="15250"/>
                  </a:moveTo>
                  <a:cubicBezTo>
                    <a:pt x="30500" y="23672"/>
                    <a:pt x="23672" y="30500"/>
                    <a:pt x="15250" y="30500"/>
                  </a:cubicBezTo>
                  <a:cubicBezTo>
                    <a:pt x="6828" y="30500"/>
                    <a:pt x="0" y="23672"/>
                    <a:pt x="0" y="15250"/>
                  </a:cubicBezTo>
                  <a:cubicBezTo>
                    <a:pt x="0" y="6828"/>
                    <a:pt x="6828" y="0"/>
                    <a:pt x="15250" y="0"/>
                  </a:cubicBezTo>
                  <a:cubicBezTo>
                    <a:pt x="23672" y="0"/>
                    <a:pt x="30500" y="6828"/>
                    <a:pt x="30500" y="15250"/>
                  </a:cubicBezTo>
                  <a:close/>
                </a:path>
              </a:pathLst>
            </a:custGeom>
            <a:solidFill>
              <a:schemeClr val="bg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28" name="Freeform: Shape 1327">
              <a:extLst>
                <a:ext uri="{FF2B5EF4-FFF2-40B4-BE49-F238E27FC236}">
                  <a16:creationId xmlns:a16="http://schemas.microsoft.com/office/drawing/2014/main" id="{2837D45C-1985-B298-F2D7-4E14DFBFD0E3}"/>
                </a:ext>
              </a:extLst>
            </p:cNvPr>
            <p:cNvSpPr/>
            <p:nvPr/>
          </p:nvSpPr>
          <p:spPr>
            <a:xfrm>
              <a:off x="7240364" y="1619829"/>
              <a:ext cx="33954" cy="66422"/>
            </a:xfrm>
            <a:custGeom>
              <a:avLst/>
              <a:gdLst>
                <a:gd name="connsiteX0" fmla="*/ 30500 w 30499"/>
                <a:gd name="connsiteY0" fmla="*/ 15250 h 30499"/>
                <a:gd name="connsiteX1" fmla="*/ 15250 w 30499"/>
                <a:gd name="connsiteY1" fmla="*/ 30500 h 30499"/>
                <a:gd name="connsiteX2" fmla="*/ 0 w 30499"/>
                <a:gd name="connsiteY2" fmla="*/ 15250 h 30499"/>
                <a:gd name="connsiteX3" fmla="*/ 15250 w 30499"/>
                <a:gd name="connsiteY3" fmla="*/ 0 h 30499"/>
                <a:gd name="connsiteX4" fmla="*/ 30500 w 30499"/>
                <a:gd name="connsiteY4" fmla="*/ 15250 h 30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9" h="30499">
                  <a:moveTo>
                    <a:pt x="30500" y="15250"/>
                  </a:moveTo>
                  <a:cubicBezTo>
                    <a:pt x="30500" y="23672"/>
                    <a:pt x="23672" y="30500"/>
                    <a:pt x="15250" y="30500"/>
                  </a:cubicBezTo>
                  <a:cubicBezTo>
                    <a:pt x="6828" y="30500"/>
                    <a:pt x="0" y="23672"/>
                    <a:pt x="0" y="15250"/>
                  </a:cubicBezTo>
                  <a:cubicBezTo>
                    <a:pt x="0" y="6828"/>
                    <a:pt x="6828" y="0"/>
                    <a:pt x="15250" y="0"/>
                  </a:cubicBezTo>
                  <a:cubicBezTo>
                    <a:pt x="23672" y="0"/>
                    <a:pt x="30500" y="6828"/>
                    <a:pt x="30500" y="15250"/>
                  </a:cubicBezTo>
                  <a:close/>
                </a:path>
              </a:pathLst>
            </a:custGeom>
            <a:solidFill>
              <a:schemeClr val="bg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29" name="Freeform: Shape 1328">
              <a:extLst>
                <a:ext uri="{FF2B5EF4-FFF2-40B4-BE49-F238E27FC236}">
                  <a16:creationId xmlns:a16="http://schemas.microsoft.com/office/drawing/2014/main" id="{9D61C5E6-4A40-0522-01B8-1E92E9B68A55}"/>
                </a:ext>
              </a:extLst>
            </p:cNvPr>
            <p:cNvSpPr/>
            <p:nvPr/>
          </p:nvSpPr>
          <p:spPr>
            <a:xfrm>
              <a:off x="7214221" y="1619829"/>
              <a:ext cx="33954" cy="66422"/>
            </a:xfrm>
            <a:custGeom>
              <a:avLst/>
              <a:gdLst>
                <a:gd name="connsiteX0" fmla="*/ 30500 w 30499"/>
                <a:gd name="connsiteY0" fmla="*/ 15250 h 30499"/>
                <a:gd name="connsiteX1" fmla="*/ 15250 w 30499"/>
                <a:gd name="connsiteY1" fmla="*/ 30500 h 30499"/>
                <a:gd name="connsiteX2" fmla="*/ 0 w 30499"/>
                <a:gd name="connsiteY2" fmla="*/ 15250 h 30499"/>
                <a:gd name="connsiteX3" fmla="*/ 15250 w 30499"/>
                <a:gd name="connsiteY3" fmla="*/ 0 h 30499"/>
                <a:gd name="connsiteX4" fmla="*/ 30500 w 30499"/>
                <a:gd name="connsiteY4" fmla="*/ 15250 h 30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9" h="30499">
                  <a:moveTo>
                    <a:pt x="30500" y="15250"/>
                  </a:moveTo>
                  <a:cubicBezTo>
                    <a:pt x="30500" y="23672"/>
                    <a:pt x="23672" y="30500"/>
                    <a:pt x="15250" y="30500"/>
                  </a:cubicBezTo>
                  <a:cubicBezTo>
                    <a:pt x="6828" y="30500"/>
                    <a:pt x="0" y="23672"/>
                    <a:pt x="0" y="15250"/>
                  </a:cubicBezTo>
                  <a:cubicBezTo>
                    <a:pt x="0" y="6828"/>
                    <a:pt x="6828" y="0"/>
                    <a:pt x="15250" y="0"/>
                  </a:cubicBezTo>
                  <a:cubicBezTo>
                    <a:pt x="23672" y="0"/>
                    <a:pt x="30500" y="6828"/>
                    <a:pt x="30500" y="15250"/>
                  </a:cubicBezTo>
                  <a:close/>
                </a:path>
              </a:pathLst>
            </a:custGeom>
            <a:solidFill>
              <a:schemeClr val="bg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sp>
          <p:nvSpPr>
            <p:cNvPr id="1330" name="Freeform: Shape 1329">
              <a:extLst>
                <a:ext uri="{FF2B5EF4-FFF2-40B4-BE49-F238E27FC236}">
                  <a16:creationId xmlns:a16="http://schemas.microsoft.com/office/drawing/2014/main" id="{9CDDCF5C-D22C-76BA-F62D-053367F5801A}"/>
                </a:ext>
              </a:extLst>
            </p:cNvPr>
            <p:cNvSpPr/>
            <p:nvPr/>
          </p:nvSpPr>
          <p:spPr>
            <a:xfrm>
              <a:off x="7018150" y="1523973"/>
              <a:ext cx="33954" cy="66422"/>
            </a:xfrm>
            <a:custGeom>
              <a:avLst/>
              <a:gdLst>
                <a:gd name="connsiteX0" fmla="*/ 30500 w 30499"/>
                <a:gd name="connsiteY0" fmla="*/ 15250 h 30499"/>
                <a:gd name="connsiteX1" fmla="*/ 15250 w 30499"/>
                <a:gd name="connsiteY1" fmla="*/ 30500 h 30499"/>
                <a:gd name="connsiteX2" fmla="*/ 0 w 30499"/>
                <a:gd name="connsiteY2" fmla="*/ 15250 h 30499"/>
                <a:gd name="connsiteX3" fmla="*/ 15250 w 30499"/>
                <a:gd name="connsiteY3" fmla="*/ 0 h 30499"/>
                <a:gd name="connsiteX4" fmla="*/ 30500 w 30499"/>
                <a:gd name="connsiteY4" fmla="*/ 15250 h 30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99" h="30499">
                  <a:moveTo>
                    <a:pt x="30500" y="15250"/>
                  </a:moveTo>
                  <a:cubicBezTo>
                    <a:pt x="30500" y="23672"/>
                    <a:pt x="23672" y="30500"/>
                    <a:pt x="15250" y="30500"/>
                  </a:cubicBezTo>
                  <a:cubicBezTo>
                    <a:pt x="6828" y="30500"/>
                    <a:pt x="0" y="23672"/>
                    <a:pt x="0" y="15250"/>
                  </a:cubicBezTo>
                  <a:cubicBezTo>
                    <a:pt x="0" y="6828"/>
                    <a:pt x="6828" y="0"/>
                    <a:pt x="15250" y="0"/>
                  </a:cubicBezTo>
                  <a:cubicBezTo>
                    <a:pt x="23672" y="0"/>
                    <a:pt x="30500" y="6828"/>
                    <a:pt x="30500" y="15250"/>
                  </a:cubicBezTo>
                  <a:close/>
                </a:path>
              </a:pathLst>
            </a:custGeom>
            <a:solidFill>
              <a:schemeClr val="bg2"/>
            </a:solidFill>
            <a:ln w="0" cap="flat">
              <a:no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3865"/>
                </a:solidFill>
                <a:effectLst/>
                <a:uLnTx/>
                <a:uFillTx/>
                <a:latin typeface="Arial"/>
                <a:ea typeface="+mn-ea"/>
                <a:cs typeface="+mn-cs"/>
              </a:endParaRPr>
            </a:p>
          </p:txBody>
        </p:sp>
      </p:grpSp>
      <p:sp>
        <p:nvSpPr>
          <p:cNvPr id="1042" name="Freeform: Shape 1041">
            <a:extLst>
              <a:ext uri="{FF2B5EF4-FFF2-40B4-BE49-F238E27FC236}">
                <a16:creationId xmlns:a16="http://schemas.microsoft.com/office/drawing/2014/main" id="{0F277B48-4015-E0FE-17F9-09F490481E35}"/>
              </a:ext>
            </a:extLst>
          </p:cNvPr>
          <p:cNvSpPr/>
          <p:nvPr/>
        </p:nvSpPr>
        <p:spPr>
          <a:xfrm>
            <a:off x="7583188" y="1283987"/>
            <a:ext cx="4178027" cy="1060837"/>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nvGrpSpPr>
          <p:cNvPr id="1070" name="Group 1069">
            <a:extLst>
              <a:ext uri="{FF2B5EF4-FFF2-40B4-BE49-F238E27FC236}">
                <a16:creationId xmlns:a16="http://schemas.microsoft.com/office/drawing/2014/main" id="{953117B3-DD4A-224A-0E58-EEA54B012119}"/>
              </a:ext>
            </a:extLst>
          </p:cNvPr>
          <p:cNvGrpSpPr/>
          <p:nvPr/>
        </p:nvGrpSpPr>
        <p:grpSpPr>
          <a:xfrm>
            <a:off x="7532711" y="2399106"/>
            <a:ext cx="4350959" cy="152644"/>
            <a:chOff x="7384770" y="2428620"/>
            <a:chExt cx="4242690" cy="148846"/>
          </a:xfrm>
        </p:grpSpPr>
        <p:sp>
          <p:nvSpPr>
            <p:cNvPr id="1071" name="TextBox 1070">
              <a:extLst>
                <a:ext uri="{FF2B5EF4-FFF2-40B4-BE49-F238E27FC236}">
                  <a16:creationId xmlns:a16="http://schemas.microsoft.com/office/drawing/2014/main" id="{E6203798-BFCA-BA4C-9264-1CC392487FD3}"/>
                </a:ext>
              </a:extLst>
            </p:cNvPr>
            <p:cNvSpPr txBox="1"/>
            <p:nvPr/>
          </p:nvSpPr>
          <p:spPr>
            <a:xfrm>
              <a:off x="738477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1072" name="TextBox 1071">
              <a:extLst>
                <a:ext uri="{FF2B5EF4-FFF2-40B4-BE49-F238E27FC236}">
                  <a16:creationId xmlns:a16="http://schemas.microsoft.com/office/drawing/2014/main" id="{7ED9ED29-64F5-34F0-6896-6D59E09DBF1A}"/>
                </a:ext>
              </a:extLst>
            </p:cNvPr>
            <p:cNvSpPr txBox="1"/>
            <p:nvPr/>
          </p:nvSpPr>
          <p:spPr>
            <a:xfrm>
              <a:off x="7748758"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1073" name="TextBox 1072">
              <a:extLst>
                <a:ext uri="{FF2B5EF4-FFF2-40B4-BE49-F238E27FC236}">
                  <a16:creationId xmlns:a16="http://schemas.microsoft.com/office/drawing/2014/main" id="{B019CA02-E1E2-A18B-B764-61ABBD756012}"/>
                </a:ext>
              </a:extLst>
            </p:cNvPr>
            <p:cNvSpPr txBox="1"/>
            <p:nvPr/>
          </p:nvSpPr>
          <p:spPr>
            <a:xfrm>
              <a:off x="8112746"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1074" name="TextBox 1073">
              <a:extLst>
                <a:ext uri="{FF2B5EF4-FFF2-40B4-BE49-F238E27FC236}">
                  <a16:creationId xmlns:a16="http://schemas.microsoft.com/office/drawing/2014/main" id="{AF899591-F32C-9E35-CF90-025EA7D9C334}"/>
                </a:ext>
              </a:extLst>
            </p:cNvPr>
            <p:cNvSpPr txBox="1"/>
            <p:nvPr/>
          </p:nvSpPr>
          <p:spPr>
            <a:xfrm>
              <a:off x="8476734"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1075" name="TextBox 1074">
              <a:extLst>
                <a:ext uri="{FF2B5EF4-FFF2-40B4-BE49-F238E27FC236}">
                  <a16:creationId xmlns:a16="http://schemas.microsoft.com/office/drawing/2014/main" id="{6C142130-3223-EF07-460E-791298CE8192}"/>
                </a:ext>
              </a:extLst>
            </p:cNvPr>
            <p:cNvSpPr txBox="1"/>
            <p:nvPr/>
          </p:nvSpPr>
          <p:spPr>
            <a:xfrm>
              <a:off x="8840722"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1076" name="TextBox 1075">
              <a:extLst>
                <a:ext uri="{FF2B5EF4-FFF2-40B4-BE49-F238E27FC236}">
                  <a16:creationId xmlns:a16="http://schemas.microsoft.com/office/drawing/2014/main" id="{C888CC19-AC1E-3928-9252-AEEBA30ADBBD}"/>
                </a:ext>
              </a:extLst>
            </p:cNvPr>
            <p:cNvSpPr txBox="1"/>
            <p:nvPr/>
          </p:nvSpPr>
          <p:spPr>
            <a:xfrm>
              <a:off x="920471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1077" name="TextBox 1076">
              <a:extLst>
                <a:ext uri="{FF2B5EF4-FFF2-40B4-BE49-F238E27FC236}">
                  <a16:creationId xmlns:a16="http://schemas.microsoft.com/office/drawing/2014/main" id="{D6CF57FA-0198-9489-F27F-19292F10BB72}"/>
                </a:ext>
              </a:extLst>
            </p:cNvPr>
            <p:cNvSpPr txBox="1"/>
            <p:nvPr/>
          </p:nvSpPr>
          <p:spPr>
            <a:xfrm>
              <a:off x="9568698"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1078" name="TextBox 1077">
              <a:extLst>
                <a:ext uri="{FF2B5EF4-FFF2-40B4-BE49-F238E27FC236}">
                  <a16:creationId xmlns:a16="http://schemas.microsoft.com/office/drawing/2014/main" id="{7636C629-A2A0-8311-0402-FC633B125D54}"/>
                </a:ext>
              </a:extLst>
            </p:cNvPr>
            <p:cNvSpPr txBox="1"/>
            <p:nvPr/>
          </p:nvSpPr>
          <p:spPr>
            <a:xfrm>
              <a:off x="9932686"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1079" name="TextBox 1078">
              <a:extLst>
                <a:ext uri="{FF2B5EF4-FFF2-40B4-BE49-F238E27FC236}">
                  <a16:creationId xmlns:a16="http://schemas.microsoft.com/office/drawing/2014/main" id="{85050741-6BF8-4526-721D-17A2F6574FD1}"/>
                </a:ext>
              </a:extLst>
            </p:cNvPr>
            <p:cNvSpPr txBox="1"/>
            <p:nvPr/>
          </p:nvSpPr>
          <p:spPr>
            <a:xfrm>
              <a:off x="10296674"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sp>
          <p:nvSpPr>
            <p:cNvPr id="1080" name="TextBox 1079">
              <a:extLst>
                <a:ext uri="{FF2B5EF4-FFF2-40B4-BE49-F238E27FC236}">
                  <a16:creationId xmlns:a16="http://schemas.microsoft.com/office/drawing/2014/main" id="{5EF3CA43-A1F0-50BE-1786-DC7F9C045276}"/>
                </a:ext>
              </a:extLst>
            </p:cNvPr>
            <p:cNvSpPr txBox="1"/>
            <p:nvPr/>
          </p:nvSpPr>
          <p:spPr>
            <a:xfrm>
              <a:off x="10660662"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1081" name="TextBox 1080">
              <a:extLst>
                <a:ext uri="{FF2B5EF4-FFF2-40B4-BE49-F238E27FC236}">
                  <a16:creationId xmlns:a16="http://schemas.microsoft.com/office/drawing/2014/main" id="{73AB2DF4-F6EE-67B6-E4CE-38AB261883C4}"/>
                </a:ext>
              </a:extLst>
            </p:cNvPr>
            <p:cNvSpPr txBox="1"/>
            <p:nvPr/>
          </p:nvSpPr>
          <p:spPr>
            <a:xfrm>
              <a:off x="11024650"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30</a:t>
              </a:r>
            </a:p>
          </p:txBody>
        </p:sp>
        <p:sp>
          <p:nvSpPr>
            <p:cNvPr id="1082" name="TextBox 1081">
              <a:extLst>
                <a:ext uri="{FF2B5EF4-FFF2-40B4-BE49-F238E27FC236}">
                  <a16:creationId xmlns:a16="http://schemas.microsoft.com/office/drawing/2014/main" id="{2C14F7AD-F140-EFB3-1249-5C18B4528B49}"/>
                </a:ext>
              </a:extLst>
            </p:cNvPr>
            <p:cNvSpPr txBox="1"/>
            <p:nvPr/>
          </p:nvSpPr>
          <p:spPr>
            <a:xfrm>
              <a:off x="11388635" y="2428620"/>
              <a:ext cx="238825" cy="148846"/>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33</a:t>
              </a:r>
            </a:p>
          </p:txBody>
        </p:sp>
      </p:grpSp>
      <p:grpSp>
        <p:nvGrpSpPr>
          <p:cNvPr id="31" name="Group 30">
            <a:extLst>
              <a:ext uri="{FF2B5EF4-FFF2-40B4-BE49-F238E27FC236}">
                <a16:creationId xmlns:a16="http://schemas.microsoft.com/office/drawing/2014/main" id="{88E27F66-32FE-55A1-6D6C-464F13C8BDA5}"/>
              </a:ext>
            </a:extLst>
          </p:cNvPr>
          <p:cNvGrpSpPr/>
          <p:nvPr/>
        </p:nvGrpSpPr>
        <p:grpSpPr>
          <a:xfrm>
            <a:off x="7655170" y="2351184"/>
            <a:ext cx="4105844" cy="55379"/>
            <a:chOff x="6721475" y="2584450"/>
            <a:chExt cx="4003674" cy="36000"/>
          </a:xfrm>
        </p:grpSpPr>
        <p:cxnSp>
          <p:nvCxnSpPr>
            <p:cNvPr id="944" name="Straight Connector 943">
              <a:extLst>
                <a:ext uri="{FF2B5EF4-FFF2-40B4-BE49-F238E27FC236}">
                  <a16:creationId xmlns:a16="http://schemas.microsoft.com/office/drawing/2014/main" id="{039810F6-C76A-A420-6FD2-67EAF90E0D6C}"/>
                </a:ext>
              </a:extLst>
            </p:cNvPr>
            <p:cNvCxnSpPr>
              <a:cxnSpLocks/>
            </p:cNvCxnSpPr>
            <p:nvPr/>
          </p:nvCxnSpPr>
          <p:spPr>
            <a:xfrm>
              <a:off x="672147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45" name="Straight Connector 944">
              <a:extLst>
                <a:ext uri="{FF2B5EF4-FFF2-40B4-BE49-F238E27FC236}">
                  <a16:creationId xmlns:a16="http://schemas.microsoft.com/office/drawing/2014/main" id="{87C452F2-FDCD-20CB-F0A9-8661EEAC1EA4}"/>
                </a:ext>
              </a:extLst>
            </p:cNvPr>
            <p:cNvCxnSpPr>
              <a:cxnSpLocks/>
            </p:cNvCxnSpPr>
            <p:nvPr/>
          </p:nvCxnSpPr>
          <p:spPr>
            <a:xfrm>
              <a:off x="708544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8" name="Straight Connector 957">
              <a:extLst>
                <a:ext uri="{FF2B5EF4-FFF2-40B4-BE49-F238E27FC236}">
                  <a16:creationId xmlns:a16="http://schemas.microsoft.com/office/drawing/2014/main" id="{AB8132B2-D0E6-9B93-E619-023F3381B30B}"/>
                </a:ext>
              </a:extLst>
            </p:cNvPr>
            <p:cNvCxnSpPr>
              <a:cxnSpLocks/>
            </p:cNvCxnSpPr>
            <p:nvPr/>
          </p:nvCxnSpPr>
          <p:spPr>
            <a:xfrm>
              <a:off x="10725149"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id="{A43C3574-8B81-B9B6-89EE-555E3D63E518}"/>
                </a:ext>
              </a:extLst>
            </p:cNvPr>
            <p:cNvCxnSpPr>
              <a:cxnSpLocks/>
            </p:cNvCxnSpPr>
            <p:nvPr/>
          </p:nvCxnSpPr>
          <p:spPr>
            <a:xfrm>
              <a:off x="1036117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0" name="Straight Connector 969">
              <a:extLst>
                <a:ext uri="{FF2B5EF4-FFF2-40B4-BE49-F238E27FC236}">
                  <a16:creationId xmlns:a16="http://schemas.microsoft.com/office/drawing/2014/main" id="{F39E276D-380A-4B8F-6754-8F8DFFBE8E21}"/>
                </a:ext>
              </a:extLst>
            </p:cNvPr>
            <p:cNvCxnSpPr>
              <a:cxnSpLocks/>
            </p:cNvCxnSpPr>
            <p:nvPr/>
          </p:nvCxnSpPr>
          <p:spPr>
            <a:xfrm>
              <a:off x="999720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2" name="Straight Connector 971">
              <a:extLst>
                <a:ext uri="{FF2B5EF4-FFF2-40B4-BE49-F238E27FC236}">
                  <a16:creationId xmlns:a16="http://schemas.microsoft.com/office/drawing/2014/main" id="{E659A9A7-41A4-1A91-171E-A1C8C7952145}"/>
                </a:ext>
              </a:extLst>
            </p:cNvPr>
            <p:cNvCxnSpPr>
              <a:cxnSpLocks/>
            </p:cNvCxnSpPr>
            <p:nvPr/>
          </p:nvCxnSpPr>
          <p:spPr>
            <a:xfrm>
              <a:off x="963323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3" name="Straight Connector 982">
              <a:extLst>
                <a:ext uri="{FF2B5EF4-FFF2-40B4-BE49-F238E27FC236}">
                  <a16:creationId xmlns:a16="http://schemas.microsoft.com/office/drawing/2014/main" id="{CB855CF6-4D93-99C8-9A78-7E5462B898C8}"/>
                </a:ext>
              </a:extLst>
            </p:cNvPr>
            <p:cNvCxnSpPr>
              <a:cxnSpLocks/>
            </p:cNvCxnSpPr>
            <p:nvPr/>
          </p:nvCxnSpPr>
          <p:spPr>
            <a:xfrm>
              <a:off x="926926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4" name="Straight Connector 983">
              <a:extLst>
                <a:ext uri="{FF2B5EF4-FFF2-40B4-BE49-F238E27FC236}">
                  <a16:creationId xmlns:a16="http://schemas.microsoft.com/office/drawing/2014/main" id="{14DFFD7F-3795-0F69-DD9A-90B45E0A20F9}"/>
                </a:ext>
              </a:extLst>
            </p:cNvPr>
            <p:cNvCxnSpPr>
              <a:cxnSpLocks/>
            </p:cNvCxnSpPr>
            <p:nvPr/>
          </p:nvCxnSpPr>
          <p:spPr>
            <a:xfrm>
              <a:off x="890529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5" name="Straight Connector 984">
              <a:extLst>
                <a:ext uri="{FF2B5EF4-FFF2-40B4-BE49-F238E27FC236}">
                  <a16:creationId xmlns:a16="http://schemas.microsoft.com/office/drawing/2014/main" id="{14221DD8-601D-1F19-EB32-076B41C699EC}"/>
                </a:ext>
              </a:extLst>
            </p:cNvPr>
            <p:cNvCxnSpPr>
              <a:cxnSpLocks/>
            </p:cNvCxnSpPr>
            <p:nvPr/>
          </p:nvCxnSpPr>
          <p:spPr>
            <a:xfrm>
              <a:off x="854132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id="{3CD43B70-8740-0514-DF35-ED15FE8B16FC}"/>
                </a:ext>
              </a:extLst>
            </p:cNvPr>
            <p:cNvCxnSpPr>
              <a:cxnSpLocks/>
            </p:cNvCxnSpPr>
            <p:nvPr/>
          </p:nvCxnSpPr>
          <p:spPr>
            <a:xfrm>
              <a:off x="817735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id="{66BDEF78-5838-8693-DDC4-71B060F277E8}"/>
                </a:ext>
              </a:extLst>
            </p:cNvPr>
            <p:cNvCxnSpPr>
              <a:cxnSpLocks/>
            </p:cNvCxnSpPr>
            <p:nvPr/>
          </p:nvCxnSpPr>
          <p:spPr>
            <a:xfrm>
              <a:off x="781338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id="{A0616545-5775-7337-BFED-27DD7BB78516}"/>
                </a:ext>
              </a:extLst>
            </p:cNvPr>
            <p:cNvCxnSpPr>
              <a:cxnSpLocks/>
            </p:cNvCxnSpPr>
            <p:nvPr/>
          </p:nvCxnSpPr>
          <p:spPr>
            <a:xfrm>
              <a:off x="7449415" y="2584450"/>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186" name="TextBox 1185">
            <a:extLst>
              <a:ext uri="{FF2B5EF4-FFF2-40B4-BE49-F238E27FC236}">
                <a16:creationId xmlns:a16="http://schemas.microsoft.com/office/drawing/2014/main" id="{0BDB2F56-6FAC-B94F-4627-6B341272851D}"/>
              </a:ext>
            </a:extLst>
          </p:cNvPr>
          <p:cNvSpPr txBox="1">
            <a:spLocks/>
          </p:cNvSpPr>
          <p:nvPr/>
        </p:nvSpPr>
        <p:spPr>
          <a:xfrm>
            <a:off x="1712773" y="2580243"/>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grpSp>
        <p:nvGrpSpPr>
          <p:cNvPr id="5" name="Group 4">
            <a:extLst>
              <a:ext uri="{FF2B5EF4-FFF2-40B4-BE49-F238E27FC236}">
                <a16:creationId xmlns:a16="http://schemas.microsoft.com/office/drawing/2014/main" id="{B38EA520-FCE1-AD68-7864-638198286765}"/>
              </a:ext>
            </a:extLst>
          </p:cNvPr>
          <p:cNvGrpSpPr/>
          <p:nvPr/>
        </p:nvGrpSpPr>
        <p:grpSpPr>
          <a:xfrm>
            <a:off x="1660225" y="1281979"/>
            <a:ext cx="55379" cy="1061477"/>
            <a:chOff x="7397991" y="1341249"/>
            <a:chExt cx="36000" cy="796108"/>
          </a:xfrm>
        </p:grpSpPr>
        <p:cxnSp>
          <p:nvCxnSpPr>
            <p:cNvPr id="6" name="Straight Connector 5">
              <a:extLst>
                <a:ext uri="{FF2B5EF4-FFF2-40B4-BE49-F238E27FC236}">
                  <a16:creationId xmlns:a16="http://schemas.microsoft.com/office/drawing/2014/main" id="{6008FB94-69F9-E355-70EA-D9A5D2C2EA96}"/>
                </a:ext>
              </a:extLst>
            </p:cNvPr>
            <p:cNvCxnSpPr>
              <a:cxnSpLocks/>
            </p:cNvCxnSpPr>
            <p:nvPr/>
          </p:nvCxnSpPr>
          <p:spPr>
            <a:xfrm rot="5400000">
              <a:off x="7415991" y="1323249"/>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8173A3-D88A-6D5D-D99B-805E83BEFCF7}"/>
                </a:ext>
              </a:extLst>
            </p:cNvPr>
            <p:cNvCxnSpPr>
              <a:cxnSpLocks/>
            </p:cNvCxnSpPr>
            <p:nvPr/>
          </p:nvCxnSpPr>
          <p:spPr>
            <a:xfrm rot="5400000">
              <a:off x="7415991" y="196013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E1AC8F-EEF0-92CA-EA1D-B84E7D746FDF}"/>
                </a:ext>
              </a:extLst>
            </p:cNvPr>
            <p:cNvCxnSpPr>
              <a:cxnSpLocks/>
            </p:cNvCxnSpPr>
            <p:nvPr/>
          </p:nvCxnSpPr>
          <p:spPr>
            <a:xfrm rot="5400000">
              <a:off x="7415991" y="211935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34CC6ED-40C5-DE31-3086-86FD36AF2F29}"/>
                </a:ext>
              </a:extLst>
            </p:cNvPr>
            <p:cNvCxnSpPr>
              <a:cxnSpLocks/>
            </p:cNvCxnSpPr>
            <p:nvPr/>
          </p:nvCxnSpPr>
          <p:spPr>
            <a:xfrm rot="5400000">
              <a:off x="7415991" y="1800915"/>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C3B180-5029-D346-EC83-85326B141AE1}"/>
                </a:ext>
              </a:extLst>
            </p:cNvPr>
            <p:cNvCxnSpPr>
              <a:cxnSpLocks/>
            </p:cNvCxnSpPr>
            <p:nvPr/>
          </p:nvCxnSpPr>
          <p:spPr>
            <a:xfrm rot="5400000">
              <a:off x="7415991" y="1641693"/>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225D1A-B06D-6865-E795-D899EE5C74A8}"/>
                </a:ext>
              </a:extLst>
            </p:cNvPr>
            <p:cNvCxnSpPr>
              <a:cxnSpLocks/>
            </p:cNvCxnSpPr>
            <p:nvPr/>
          </p:nvCxnSpPr>
          <p:spPr>
            <a:xfrm rot="5400000">
              <a:off x="7415991" y="1482471"/>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6FB4FE2-1C4B-F9BC-EBAA-5675E7B34E63}"/>
              </a:ext>
            </a:extLst>
          </p:cNvPr>
          <p:cNvGrpSpPr/>
          <p:nvPr/>
        </p:nvGrpSpPr>
        <p:grpSpPr>
          <a:xfrm>
            <a:off x="1639735" y="3557434"/>
            <a:ext cx="55379" cy="1061477"/>
            <a:chOff x="7397991" y="1341249"/>
            <a:chExt cx="36000" cy="796108"/>
          </a:xfrm>
        </p:grpSpPr>
        <p:cxnSp>
          <p:nvCxnSpPr>
            <p:cNvPr id="14" name="Straight Connector 13">
              <a:extLst>
                <a:ext uri="{FF2B5EF4-FFF2-40B4-BE49-F238E27FC236}">
                  <a16:creationId xmlns:a16="http://schemas.microsoft.com/office/drawing/2014/main" id="{6BECF137-1D62-B4DC-B338-E47027408AEA}"/>
                </a:ext>
              </a:extLst>
            </p:cNvPr>
            <p:cNvCxnSpPr>
              <a:cxnSpLocks/>
            </p:cNvCxnSpPr>
            <p:nvPr/>
          </p:nvCxnSpPr>
          <p:spPr>
            <a:xfrm rot="5400000">
              <a:off x="7415991" y="1323249"/>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BD0D34A-F9C0-5718-8BE7-C81CB6165147}"/>
                </a:ext>
              </a:extLst>
            </p:cNvPr>
            <p:cNvCxnSpPr>
              <a:cxnSpLocks/>
            </p:cNvCxnSpPr>
            <p:nvPr/>
          </p:nvCxnSpPr>
          <p:spPr>
            <a:xfrm rot="5400000">
              <a:off x="7415991" y="196013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5D5E48-A506-E704-7D2B-A5F350CC35BD}"/>
                </a:ext>
              </a:extLst>
            </p:cNvPr>
            <p:cNvCxnSpPr>
              <a:cxnSpLocks/>
            </p:cNvCxnSpPr>
            <p:nvPr/>
          </p:nvCxnSpPr>
          <p:spPr>
            <a:xfrm rot="5400000">
              <a:off x="7415991" y="211935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C8FBA3-AA3B-A7B1-4C31-0071498C9D53}"/>
                </a:ext>
              </a:extLst>
            </p:cNvPr>
            <p:cNvCxnSpPr>
              <a:cxnSpLocks/>
            </p:cNvCxnSpPr>
            <p:nvPr/>
          </p:nvCxnSpPr>
          <p:spPr>
            <a:xfrm rot="5400000">
              <a:off x="7415991" y="1800915"/>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4EC02B6-0138-BC0E-2144-2DD46F26F04A}"/>
                </a:ext>
              </a:extLst>
            </p:cNvPr>
            <p:cNvCxnSpPr>
              <a:cxnSpLocks/>
            </p:cNvCxnSpPr>
            <p:nvPr/>
          </p:nvCxnSpPr>
          <p:spPr>
            <a:xfrm rot="5400000">
              <a:off x="7415991" y="1641693"/>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2083F85-B6B5-BD27-C166-8A0AEFADE8B8}"/>
                </a:ext>
              </a:extLst>
            </p:cNvPr>
            <p:cNvCxnSpPr>
              <a:cxnSpLocks/>
            </p:cNvCxnSpPr>
            <p:nvPr/>
          </p:nvCxnSpPr>
          <p:spPr>
            <a:xfrm rot="5400000">
              <a:off x="7415991" y="1482471"/>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A0A44106-5C52-1BEF-E49A-CC13E5CAA588}"/>
              </a:ext>
            </a:extLst>
          </p:cNvPr>
          <p:cNvGrpSpPr/>
          <p:nvPr/>
        </p:nvGrpSpPr>
        <p:grpSpPr>
          <a:xfrm>
            <a:off x="7530104" y="1280606"/>
            <a:ext cx="55379" cy="1061477"/>
            <a:chOff x="7397991" y="1341249"/>
            <a:chExt cx="36000" cy="796108"/>
          </a:xfrm>
        </p:grpSpPr>
        <p:cxnSp>
          <p:nvCxnSpPr>
            <p:cNvPr id="35" name="Straight Connector 34">
              <a:extLst>
                <a:ext uri="{FF2B5EF4-FFF2-40B4-BE49-F238E27FC236}">
                  <a16:creationId xmlns:a16="http://schemas.microsoft.com/office/drawing/2014/main" id="{B18CACBD-8F0D-7653-204E-B167FAAC0758}"/>
                </a:ext>
              </a:extLst>
            </p:cNvPr>
            <p:cNvCxnSpPr>
              <a:cxnSpLocks/>
            </p:cNvCxnSpPr>
            <p:nvPr/>
          </p:nvCxnSpPr>
          <p:spPr>
            <a:xfrm rot="5400000">
              <a:off x="7415991" y="1323249"/>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78387F-BEEF-0426-F661-65BF16BAC18D}"/>
                </a:ext>
              </a:extLst>
            </p:cNvPr>
            <p:cNvCxnSpPr>
              <a:cxnSpLocks/>
            </p:cNvCxnSpPr>
            <p:nvPr/>
          </p:nvCxnSpPr>
          <p:spPr>
            <a:xfrm rot="5400000">
              <a:off x="7415991" y="196013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CA93166-1374-C772-C84C-6C10F44FA312}"/>
                </a:ext>
              </a:extLst>
            </p:cNvPr>
            <p:cNvCxnSpPr>
              <a:cxnSpLocks/>
            </p:cNvCxnSpPr>
            <p:nvPr/>
          </p:nvCxnSpPr>
          <p:spPr>
            <a:xfrm rot="5400000">
              <a:off x="7415991" y="211935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D2427D-E513-ABE6-B09D-2688F4693CCC}"/>
                </a:ext>
              </a:extLst>
            </p:cNvPr>
            <p:cNvCxnSpPr>
              <a:cxnSpLocks/>
            </p:cNvCxnSpPr>
            <p:nvPr/>
          </p:nvCxnSpPr>
          <p:spPr>
            <a:xfrm rot="5400000">
              <a:off x="7415991" y="1800915"/>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D4A9178-675B-3F52-5070-08C41FF5BBD4}"/>
                </a:ext>
              </a:extLst>
            </p:cNvPr>
            <p:cNvCxnSpPr>
              <a:cxnSpLocks/>
            </p:cNvCxnSpPr>
            <p:nvPr/>
          </p:nvCxnSpPr>
          <p:spPr>
            <a:xfrm rot="5400000">
              <a:off x="7415991" y="1641693"/>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24298B-F321-6B84-B03D-738D61391569}"/>
                </a:ext>
              </a:extLst>
            </p:cNvPr>
            <p:cNvCxnSpPr>
              <a:cxnSpLocks/>
            </p:cNvCxnSpPr>
            <p:nvPr/>
          </p:nvCxnSpPr>
          <p:spPr>
            <a:xfrm rot="5400000">
              <a:off x="7415991" y="1482471"/>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1AEA290-41E5-62C0-334E-293E97F0CBBF}"/>
              </a:ext>
            </a:extLst>
          </p:cNvPr>
          <p:cNvGrpSpPr/>
          <p:nvPr/>
        </p:nvGrpSpPr>
        <p:grpSpPr>
          <a:xfrm>
            <a:off x="7530104" y="3556060"/>
            <a:ext cx="55379" cy="1061477"/>
            <a:chOff x="7397991" y="1341249"/>
            <a:chExt cx="36000" cy="796108"/>
          </a:xfrm>
        </p:grpSpPr>
        <p:cxnSp>
          <p:nvCxnSpPr>
            <p:cNvPr id="42" name="Straight Connector 41">
              <a:extLst>
                <a:ext uri="{FF2B5EF4-FFF2-40B4-BE49-F238E27FC236}">
                  <a16:creationId xmlns:a16="http://schemas.microsoft.com/office/drawing/2014/main" id="{D74D90BD-A4F8-5457-4F5B-F112182BC127}"/>
                </a:ext>
              </a:extLst>
            </p:cNvPr>
            <p:cNvCxnSpPr>
              <a:cxnSpLocks/>
            </p:cNvCxnSpPr>
            <p:nvPr/>
          </p:nvCxnSpPr>
          <p:spPr>
            <a:xfrm rot="5400000">
              <a:off x="7415991" y="1323249"/>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C241629-7631-2EBF-6F40-4BB485F915E3}"/>
                </a:ext>
              </a:extLst>
            </p:cNvPr>
            <p:cNvCxnSpPr>
              <a:cxnSpLocks/>
            </p:cNvCxnSpPr>
            <p:nvPr/>
          </p:nvCxnSpPr>
          <p:spPr>
            <a:xfrm rot="5400000">
              <a:off x="7415991" y="196013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96EAACC-F5F4-825E-5858-3E98E1F63DC0}"/>
                </a:ext>
              </a:extLst>
            </p:cNvPr>
            <p:cNvCxnSpPr>
              <a:cxnSpLocks/>
            </p:cNvCxnSpPr>
            <p:nvPr/>
          </p:nvCxnSpPr>
          <p:spPr>
            <a:xfrm rot="5400000">
              <a:off x="7415991" y="2119357"/>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AD42CA-61BC-A87D-2781-80E3D63FBC6A}"/>
                </a:ext>
              </a:extLst>
            </p:cNvPr>
            <p:cNvCxnSpPr>
              <a:cxnSpLocks/>
            </p:cNvCxnSpPr>
            <p:nvPr/>
          </p:nvCxnSpPr>
          <p:spPr>
            <a:xfrm rot="5400000">
              <a:off x="7415991" y="1800915"/>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1B94D7E-CF81-4F2D-5D86-2EBB502660A7}"/>
                </a:ext>
              </a:extLst>
            </p:cNvPr>
            <p:cNvCxnSpPr>
              <a:cxnSpLocks/>
            </p:cNvCxnSpPr>
            <p:nvPr/>
          </p:nvCxnSpPr>
          <p:spPr>
            <a:xfrm rot="5400000">
              <a:off x="7415991" y="1641693"/>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36904E3-48AD-8B4F-FDC7-1CE7C6B136A3}"/>
                </a:ext>
              </a:extLst>
            </p:cNvPr>
            <p:cNvCxnSpPr>
              <a:cxnSpLocks/>
            </p:cNvCxnSpPr>
            <p:nvPr/>
          </p:nvCxnSpPr>
          <p:spPr>
            <a:xfrm rot="5400000">
              <a:off x="7415991" y="1482471"/>
              <a:ext cx="0" cy="36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C050D350-F954-7804-1191-62AE1C9047B4}"/>
              </a:ext>
            </a:extLst>
          </p:cNvPr>
          <p:cNvGrpSpPr/>
          <p:nvPr/>
        </p:nvGrpSpPr>
        <p:grpSpPr>
          <a:xfrm>
            <a:off x="7243557" y="3472260"/>
            <a:ext cx="299579" cy="1219873"/>
            <a:chOff x="5435017" y="899458"/>
            <a:chExt cx="224684" cy="914905"/>
          </a:xfrm>
        </p:grpSpPr>
        <p:sp>
          <p:nvSpPr>
            <p:cNvPr id="512" name="TextBox 511">
              <a:extLst>
                <a:ext uri="{FF2B5EF4-FFF2-40B4-BE49-F238E27FC236}">
                  <a16:creationId xmlns:a16="http://schemas.microsoft.com/office/drawing/2014/main" id="{E66B6BE8-0CF2-B299-5E54-7470EC9CFE38}"/>
                </a:ext>
              </a:extLst>
            </p:cNvPr>
            <p:cNvSpPr txBox="1"/>
            <p:nvPr/>
          </p:nvSpPr>
          <p:spPr>
            <a:xfrm>
              <a:off x="5450109" y="899458"/>
              <a:ext cx="209592"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513" name="TextBox 512">
              <a:extLst>
                <a:ext uri="{FF2B5EF4-FFF2-40B4-BE49-F238E27FC236}">
                  <a16:creationId xmlns:a16="http://schemas.microsoft.com/office/drawing/2014/main" id="{9823E539-7139-B2ED-0263-CC2C457EEAE7}"/>
                </a:ext>
              </a:extLst>
            </p:cNvPr>
            <p:cNvSpPr txBox="1"/>
            <p:nvPr/>
          </p:nvSpPr>
          <p:spPr>
            <a:xfrm>
              <a:off x="5435017" y="1059542"/>
              <a:ext cx="2246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514" name="TextBox 513">
              <a:extLst>
                <a:ext uri="{FF2B5EF4-FFF2-40B4-BE49-F238E27FC236}">
                  <a16:creationId xmlns:a16="http://schemas.microsoft.com/office/drawing/2014/main" id="{752AC1A9-DBA2-FFE3-2221-39B903DCC2DC}"/>
                </a:ext>
              </a:extLst>
            </p:cNvPr>
            <p:cNvSpPr txBox="1"/>
            <p:nvPr/>
          </p:nvSpPr>
          <p:spPr>
            <a:xfrm>
              <a:off x="5437817" y="1219626"/>
              <a:ext cx="2218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515" name="TextBox 514">
              <a:extLst>
                <a:ext uri="{FF2B5EF4-FFF2-40B4-BE49-F238E27FC236}">
                  <a16:creationId xmlns:a16="http://schemas.microsoft.com/office/drawing/2014/main" id="{16BE3827-D800-2152-6CA3-C980B01FCA53}"/>
                </a:ext>
              </a:extLst>
            </p:cNvPr>
            <p:cNvSpPr txBox="1"/>
            <p:nvPr/>
          </p:nvSpPr>
          <p:spPr>
            <a:xfrm>
              <a:off x="5450109" y="1379710"/>
              <a:ext cx="209592"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516" name="TextBox 515">
              <a:extLst>
                <a:ext uri="{FF2B5EF4-FFF2-40B4-BE49-F238E27FC236}">
                  <a16:creationId xmlns:a16="http://schemas.microsoft.com/office/drawing/2014/main" id="{BE01463D-BA61-9053-609A-6B3DCC3C365F}"/>
                </a:ext>
              </a:extLst>
            </p:cNvPr>
            <p:cNvSpPr txBox="1"/>
            <p:nvPr/>
          </p:nvSpPr>
          <p:spPr>
            <a:xfrm>
              <a:off x="5446421" y="1539794"/>
              <a:ext cx="213280"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517" name="TextBox 516">
              <a:extLst>
                <a:ext uri="{FF2B5EF4-FFF2-40B4-BE49-F238E27FC236}">
                  <a16:creationId xmlns:a16="http://schemas.microsoft.com/office/drawing/2014/main" id="{DD7B56A9-7F15-7A5E-2601-01DB789EC640}"/>
                </a:ext>
              </a:extLst>
            </p:cNvPr>
            <p:cNvSpPr txBox="1"/>
            <p:nvPr/>
          </p:nvSpPr>
          <p:spPr>
            <a:xfrm>
              <a:off x="5435017" y="1699880"/>
              <a:ext cx="2246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grpSp>
      <p:grpSp>
        <p:nvGrpSpPr>
          <p:cNvPr id="518" name="Group 517">
            <a:extLst>
              <a:ext uri="{FF2B5EF4-FFF2-40B4-BE49-F238E27FC236}">
                <a16:creationId xmlns:a16="http://schemas.microsoft.com/office/drawing/2014/main" id="{179633AD-CF42-EFA3-A6B4-17095C3C7F4D}"/>
              </a:ext>
            </a:extLst>
          </p:cNvPr>
          <p:cNvGrpSpPr/>
          <p:nvPr/>
        </p:nvGrpSpPr>
        <p:grpSpPr>
          <a:xfrm>
            <a:off x="1362767" y="1207584"/>
            <a:ext cx="299579" cy="1219873"/>
            <a:chOff x="5435017" y="899458"/>
            <a:chExt cx="224684" cy="914905"/>
          </a:xfrm>
        </p:grpSpPr>
        <p:sp>
          <p:nvSpPr>
            <p:cNvPr id="519" name="TextBox 518">
              <a:extLst>
                <a:ext uri="{FF2B5EF4-FFF2-40B4-BE49-F238E27FC236}">
                  <a16:creationId xmlns:a16="http://schemas.microsoft.com/office/drawing/2014/main" id="{B05B3170-83DF-AE8E-BE20-21D3BED1533E}"/>
                </a:ext>
              </a:extLst>
            </p:cNvPr>
            <p:cNvSpPr txBox="1"/>
            <p:nvPr/>
          </p:nvSpPr>
          <p:spPr>
            <a:xfrm>
              <a:off x="5450109" y="899458"/>
              <a:ext cx="209592"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520" name="TextBox 519">
              <a:extLst>
                <a:ext uri="{FF2B5EF4-FFF2-40B4-BE49-F238E27FC236}">
                  <a16:creationId xmlns:a16="http://schemas.microsoft.com/office/drawing/2014/main" id="{B0ADF4C8-0BCF-318E-DD89-DA3677C0754D}"/>
                </a:ext>
              </a:extLst>
            </p:cNvPr>
            <p:cNvSpPr txBox="1"/>
            <p:nvPr/>
          </p:nvSpPr>
          <p:spPr>
            <a:xfrm>
              <a:off x="5435017" y="1059542"/>
              <a:ext cx="2246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521" name="TextBox 520">
              <a:extLst>
                <a:ext uri="{FF2B5EF4-FFF2-40B4-BE49-F238E27FC236}">
                  <a16:creationId xmlns:a16="http://schemas.microsoft.com/office/drawing/2014/main" id="{3EC731D5-E762-4E51-0EA6-1897567F7293}"/>
                </a:ext>
              </a:extLst>
            </p:cNvPr>
            <p:cNvSpPr txBox="1"/>
            <p:nvPr/>
          </p:nvSpPr>
          <p:spPr>
            <a:xfrm>
              <a:off x="5437817" y="1219626"/>
              <a:ext cx="2218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522" name="TextBox 521">
              <a:extLst>
                <a:ext uri="{FF2B5EF4-FFF2-40B4-BE49-F238E27FC236}">
                  <a16:creationId xmlns:a16="http://schemas.microsoft.com/office/drawing/2014/main" id="{904D0168-2DEC-6485-73C5-8441BEA00169}"/>
                </a:ext>
              </a:extLst>
            </p:cNvPr>
            <p:cNvSpPr txBox="1"/>
            <p:nvPr/>
          </p:nvSpPr>
          <p:spPr>
            <a:xfrm>
              <a:off x="5450109" y="1379710"/>
              <a:ext cx="209592"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523" name="TextBox 522">
              <a:extLst>
                <a:ext uri="{FF2B5EF4-FFF2-40B4-BE49-F238E27FC236}">
                  <a16:creationId xmlns:a16="http://schemas.microsoft.com/office/drawing/2014/main" id="{F568EB62-6391-EE4C-0B8C-2D367DD73CC9}"/>
                </a:ext>
              </a:extLst>
            </p:cNvPr>
            <p:cNvSpPr txBox="1"/>
            <p:nvPr/>
          </p:nvSpPr>
          <p:spPr>
            <a:xfrm>
              <a:off x="5446421" y="1539794"/>
              <a:ext cx="213280"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524" name="TextBox 523">
              <a:extLst>
                <a:ext uri="{FF2B5EF4-FFF2-40B4-BE49-F238E27FC236}">
                  <a16:creationId xmlns:a16="http://schemas.microsoft.com/office/drawing/2014/main" id="{05E1A8D7-3C76-F03B-A5E0-EB304FB7C3A7}"/>
                </a:ext>
              </a:extLst>
            </p:cNvPr>
            <p:cNvSpPr txBox="1"/>
            <p:nvPr/>
          </p:nvSpPr>
          <p:spPr>
            <a:xfrm>
              <a:off x="5435017" y="1699880"/>
              <a:ext cx="2246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grpSp>
      <p:grpSp>
        <p:nvGrpSpPr>
          <p:cNvPr id="525" name="Group 524">
            <a:extLst>
              <a:ext uri="{FF2B5EF4-FFF2-40B4-BE49-F238E27FC236}">
                <a16:creationId xmlns:a16="http://schemas.microsoft.com/office/drawing/2014/main" id="{E3D1A847-0176-0A62-99D7-4097FB2FA3B0}"/>
              </a:ext>
            </a:extLst>
          </p:cNvPr>
          <p:cNvGrpSpPr/>
          <p:nvPr/>
        </p:nvGrpSpPr>
        <p:grpSpPr>
          <a:xfrm>
            <a:off x="1342496" y="3471417"/>
            <a:ext cx="299579" cy="1219873"/>
            <a:chOff x="5435017" y="899458"/>
            <a:chExt cx="224684" cy="914905"/>
          </a:xfrm>
        </p:grpSpPr>
        <p:sp>
          <p:nvSpPr>
            <p:cNvPr id="526" name="TextBox 525">
              <a:extLst>
                <a:ext uri="{FF2B5EF4-FFF2-40B4-BE49-F238E27FC236}">
                  <a16:creationId xmlns:a16="http://schemas.microsoft.com/office/drawing/2014/main" id="{10D1CB07-C9CC-EFA1-3243-EBB3C504ED1A}"/>
                </a:ext>
              </a:extLst>
            </p:cNvPr>
            <p:cNvSpPr txBox="1"/>
            <p:nvPr/>
          </p:nvSpPr>
          <p:spPr>
            <a:xfrm>
              <a:off x="5450109" y="899458"/>
              <a:ext cx="209592"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527" name="TextBox 526">
              <a:extLst>
                <a:ext uri="{FF2B5EF4-FFF2-40B4-BE49-F238E27FC236}">
                  <a16:creationId xmlns:a16="http://schemas.microsoft.com/office/drawing/2014/main" id="{1F0A4C91-8FC6-74DA-B570-58327A227F4D}"/>
                </a:ext>
              </a:extLst>
            </p:cNvPr>
            <p:cNvSpPr txBox="1"/>
            <p:nvPr/>
          </p:nvSpPr>
          <p:spPr>
            <a:xfrm>
              <a:off x="5435017" y="1059542"/>
              <a:ext cx="2246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528" name="TextBox 527">
              <a:extLst>
                <a:ext uri="{FF2B5EF4-FFF2-40B4-BE49-F238E27FC236}">
                  <a16:creationId xmlns:a16="http://schemas.microsoft.com/office/drawing/2014/main" id="{2B6EBAA5-C301-0434-BC37-3A7C7FE8E0E2}"/>
                </a:ext>
              </a:extLst>
            </p:cNvPr>
            <p:cNvSpPr txBox="1"/>
            <p:nvPr/>
          </p:nvSpPr>
          <p:spPr>
            <a:xfrm>
              <a:off x="5437817" y="1219626"/>
              <a:ext cx="2218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529" name="TextBox 528">
              <a:extLst>
                <a:ext uri="{FF2B5EF4-FFF2-40B4-BE49-F238E27FC236}">
                  <a16:creationId xmlns:a16="http://schemas.microsoft.com/office/drawing/2014/main" id="{467B0FFE-0845-9EB7-7A11-46DD04A7234A}"/>
                </a:ext>
              </a:extLst>
            </p:cNvPr>
            <p:cNvSpPr txBox="1"/>
            <p:nvPr/>
          </p:nvSpPr>
          <p:spPr>
            <a:xfrm>
              <a:off x="5450109" y="1379710"/>
              <a:ext cx="209592"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530" name="TextBox 529">
              <a:extLst>
                <a:ext uri="{FF2B5EF4-FFF2-40B4-BE49-F238E27FC236}">
                  <a16:creationId xmlns:a16="http://schemas.microsoft.com/office/drawing/2014/main" id="{86A93622-80E2-1153-5C22-D29C57A95741}"/>
                </a:ext>
              </a:extLst>
            </p:cNvPr>
            <p:cNvSpPr txBox="1"/>
            <p:nvPr/>
          </p:nvSpPr>
          <p:spPr>
            <a:xfrm>
              <a:off x="5446421" y="1539794"/>
              <a:ext cx="213280"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531" name="TextBox 530">
              <a:extLst>
                <a:ext uri="{FF2B5EF4-FFF2-40B4-BE49-F238E27FC236}">
                  <a16:creationId xmlns:a16="http://schemas.microsoft.com/office/drawing/2014/main" id="{5501315F-1D52-F869-795F-7649BBBFF066}"/>
                </a:ext>
              </a:extLst>
            </p:cNvPr>
            <p:cNvSpPr txBox="1"/>
            <p:nvPr/>
          </p:nvSpPr>
          <p:spPr>
            <a:xfrm>
              <a:off x="5435017" y="1699880"/>
              <a:ext cx="224684" cy="114483"/>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grpSp>
    </p:spTree>
    <p:extLst>
      <p:ext uri="{BB962C8B-B14F-4D97-AF65-F5344CB8AC3E}">
        <p14:creationId xmlns:p14="http://schemas.microsoft.com/office/powerpoint/2010/main" val="4012724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TextBox 1246">
            <a:extLst>
              <a:ext uri="{FF2B5EF4-FFF2-40B4-BE49-F238E27FC236}">
                <a16:creationId xmlns:a16="http://schemas.microsoft.com/office/drawing/2014/main" id="{E3CE6DB2-CFF5-313A-C3BB-A5E3028DA44A}"/>
              </a:ext>
            </a:extLst>
          </p:cNvPr>
          <p:cNvSpPr txBox="1">
            <a:spLocks/>
          </p:cNvSpPr>
          <p:nvPr/>
        </p:nvSpPr>
        <p:spPr>
          <a:xfrm rot="16200000">
            <a:off x="6394998" y="3939488"/>
            <a:ext cx="1413909"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OS</a:t>
            </a:r>
          </a:p>
        </p:txBody>
      </p:sp>
      <p:sp>
        <p:nvSpPr>
          <p:cNvPr id="1248" name="TextBox 1247">
            <a:extLst>
              <a:ext uri="{FF2B5EF4-FFF2-40B4-BE49-F238E27FC236}">
                <a16:creationId xmlns:a16="http://schemas.microsoft.com/office/drawing/2014/main" id="{FB177F30-CA04-ABF1-4D92-8F7B56F50695}"/>
              </a:ext>
            </a:extLst>
          </p:cNvPr>
          <p:cNvSpPr txBox="1">
            <a:spLocks/>
          </p:cNvSpPr>
          <p:nvPr/>
        </p:nvSpPr>
        <p:spPr>
          <a:xfrm>
            <a:off x="7583188" y="4855762"/>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1250" name="TextBox 1249">
            <a:extLst>
              <a:ext uri="{FF2B5EF4-FFF2-40B4-BE49-F238E27FC236}">
                <a16:creationId xmlns:a16="http://schemas.microsoft.com/office/drawing/2014/main" id="{BC10BC96-F9CD-C828-973F-7A5B13379FB3}"/>
              </a:ext>
            </a:extLst>
          </p:cNvPr>
          <p:cNvSpPr txBox="1">
            <a:spLocks/>
          </p:cNvSpPr>
          <p:nvPr/>
        </p:nvSpPr>
        <p:spPr>
          <a:xfrm>
            <a:off x="10310611" y="3355311"/>
            <a:ext cx="1597309" cy="111183"/>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OS in months (95% CI)</a:t>
            </a:r>
          </a:p>
        </p:txBody>
      </p:sp>
      <p:grpSp>
        <p:nvGrpSpPr>
          <p:cNvPr id="1363" name="Group 1362">
            <a:extLst>
              <a:ext uri="{FF2B5EF4-FFF2-40B4-BE49-F238E27FC236}">
                <a16:creationId xmlns:a16="http://schemas.microsoft.com/office/drawing/2014/main" id="{E0B8BEF0-577B-9794-32B9-943C5D76925E}"/>
              </a:ext>
            </a:extLst>
          </p:cNvPr>
          <p:cNvGrpSpPr>
            <a:grpSpLocks/>
          </p:cNvGrpSpPr>
          <p:nvPr/>
        </p:nvGrpSpPr>
        <p:grpSpPr>
          <a:xfrm>
            <a:off x="10149668" y="3509110"/>
            <a:ext cx="152219" cy="46887"/>
            <a:chOff x="10275094" y="1292642"/>
            <a:chExt cx="148431" cy="45720"/>
          </a:xfrm>
        </p:grpSpPr>
        <p:cxnSp>
          <p:nvCxnSpPr>
            <p:cNvPr id="1370" name="Straight Connector 1369">
              <a:extLst>
                <a:ext uri="{FF2B5EF4-FFF2-40B4-BE49-F238E27FC236}">
                  <a16:creationId xmlns:a16="http://schemas.microsoft.com/office/drawing/2014/main" id="{7D6EC86A-D07D-9C43-7BC4-B2631EED5D89}"/>
                </a:ext>
              </a:extLst>
            </p:cNvPr>
            <p:cNvCxnSpPr>
              <a:cxnSpLocks/>
            </p:cNvCxnSpPr>
            <p:nvPr/>
          </p:nvCxnSpPr>
          <p:spPr>
            <a:xfrm>
              <a:off x="10275094" y="1315502"/>
              <a:ext cx="148431" cy="0"/>
            </a:xfrm>
            <a:prstGeom prst="line">
              <a:avLst/>
            </a:prstGeom>
            <a:noFill/>
            <a:ln w="19050" cap="flat">
              <a:solidFill>
                <a:schemeClr val="accent3"/>
              </a:solidFill>
              <a:prstDash val="solid"/>
              <a:miter/>
            </a:ln>
          </p:spPr>
        </p:cxnSp>
        <p:sp>
          <p:nvSpPr>
            <p:cNvPr id="1371" name="Freeform: Shape 1370">
              <a:extLst>
                <a:ext uri="{FF2B5EF4-FFF2-40B4-BE49-F238E27FC236}">
                  <a16:creationId xmlns:a16="http://schemas.microsoft.com/office/drawing/2014/main" id="{F54599F0-A6AA-FDBE-E763-432974EF3FF9}"/>
                </a:ext>
              </a:extLst>
            </p:cNvPr>
            <p:cNvSpPr>
              <a:spLocks/>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364" name="Group 1363">
            <a:extLst>
              <a:ext uri="{FF2B5EF4-FFF2-40B4-BE49-F238E27FC236}">
                <a16:creationId xmlns:a16="http://schemas.microsoft.com/office/drawing/2014/main" id="{C2BD091C-72B6-5424-093D-4CCA2777C597}"/>
              </a:ext>
            </a:extLst>
          </p:cNvPr>
          <p:cNvGrpSpPr>
            <a:grpSpLocks/>
          </p:cNvGrpSpPr>
          <p:nvPr/>
        </p:nvGrpSpPr>
        <p:grpSpPr>
          <a:xfrm>
            <a:off x="10149668" y="3629166"/>
            <a:ext cx="152219" cy="46887"/>
            <a:chOff x="10275094" y="1420342"/>
            <a:chExt cx="148431" cy="45720"/>
          </a:xfrm>
        </p:grpSpPr>
        <p:cxnSp>
          <p:nvCxnSpPr>
            <p:cNvPr id="1368" name="Straight Connector 1367">
              <a:extLst>
                <a:ext uri="{FF2B5EF4-FFF2-40B4-BE49-F238E27FC236}">
                  <a16:creationId xmlns:a16="http://schemas.microsoft.com/office/drawing/2014/main" id="{E90B44CD-FC7E-417E-D2F7-319444BD1724}"/>
                </a:ext>
              </a:extLst>
            </p:cNvPr>
            <p:cNvCxnSpPr>
              <a:cxnSpLocks/>
            </p:cNvCxnSpPr>
            <p:nvPr/>
          </p:nvCxnSpPr>
          <p:spPr>
            <a:xfrm>
              <a:off x="10275094" y="1443202"/>
              <a:ext cx="148431" cy="0"/>
            </a:xfrm>
            <a:prstGeom prst="line">
              <a:avLst/>
            </a:prstGeom>
            <a:noFill/>
            <a:ln w="19050" cap="flat">
              <a:solidFill>
                <a:schemeClr val="accent2"/>
              </a:solidFill>
              <a:prstDash val="solid"/>
              <a:miter/>
            </a:ln>
          </p:spPr>
        </p:cxnSp>
        <p:sp>
          <p:nvSpPr>
            <p:cNvPr id="1369" name="Freeform: Shape 1368">
              <a:extLst>
                <a:ext uri="{FF2B5EF4-FFF2-40B4-BE49-F238E27FC236}">
                  <a16:creationId xmlns:a16="http://schemas.microsoft.com/office/drawing/2014/main" id="{BD4FF75F-56E7-D16C-4D50-87EE6575EE94}"/>
                </a:ext>
              </a:extLst>
            </p:cNvPr>
            <p:cNvSpPr>
              <a:spLocks/>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365" name="Group 1364">
            <a:extLst>
              <a:ext uri="{FF2B5EF4-FFF2-40B4-BE49-F238E27FC236}">
                <a16:creationId xmlns:a16="http://schemas.microsoft.com/office/drawing/2014/main" id="{78E2D99B-AFD0-454A-EC2E-9CCFA0911C0A}"/>
              </a:ext>
            </a:extLst>
          </p:cNvPr>
          <p:cNvGrpSpPr>
            <a:grpSpLocks/>
          </p:cNvGrpSpPr>
          <p:nvPr/>
        </p:nvGrpSpPr>
        <p:grpSpPr>
          <a:xfrm>
            <a:off x="10149668" y="3749223"/>
            <a:ext cx="152219" cy="46887"/>
            <a:chOff x="10275094" y="1542183"/>
            <a:chExt cx="148431" cy="45720"/>
          </a:xfrm>
        </p:grpSpPr>
        <p:cxnSp>
          <p:nvCxnSpPr>
            <p:cNvPr id="1366" name="Straight Connector 1365">
              <a:extLst>
                <a:ext uri="{FF2B5EF4-FFF2-40B4-BE49-F238E27FC236}">
                  <a16:creationId xmlns:a16="http://schemas.microsoft.com/office/drawing/2014/main" id="{FA6DB344-CA74-8727-9B9B-2BD0FF6A6862}"/>
                </a:ext>
              </a:extLst>
            </p:cNvPr>
            <p:cNvCxnSpPr>
              <a:cxnSpLocks/>
            </p:cNvCxnSpPr>
            <p:nvPr/>
          </p:nvCxnSpPr>
          <p:spPr>
            <a:xfrm>
              <a:off x="10275094" y="1565043"/>
              <a:ext cx="148431" cy="0"/>
            </a:xfrm>
            <a:prstGeom prst="line">
              <a:avLst/>
            </a:prstGeom>
            <a:noFill/>
            <a:ln w="19050" cap="flat">
              <a:solidFill>
                <a:schemeClr val="accent4"/>
              </a:solidFill>
              <a:prstDash val="solid"/>
              <a:miter/>
            </a:ln>
          </p:spPr>
        </p:cxnSp>
        <p:sp>
          <p:nvSpPr>
            <p:cNvPr id="1367" name="Freeform: Shape 1366">
              <a:extLst>
                <a:ext uri="{FF2B5EF4-FFF2-40B4-BE49-F238E27FC236}">
                  <a16:creationId xmlns:a16="http://schemas.microsoft.com/office/drawing/2014/main" id="{86BCE46E-A08E-6D0F-BAF2-D024F2DA23C2}"/>
                </a:ext>
              </a:extLst>
            </p:cNvPr>
            <p:cNvSpPr>
              <a:spLocks/>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963" name="TextBox 962">
            <a:extLst>
              <a:ext uri="{FF2B5EF4-FFF2-40B4-BE49-F238E27FC236}">
                <a16:creationId xmlns:a16="http://schemas.microsoft.com/office/drawing/2014/main" id="{7427736F-0239-46A6-5693-702FE4559C38}"/>
              </a:ext>
            </a:extLst>
          </p:cNvPr>
          <p:cNvSpPr txBox="1">
            <a:spLocks/>
          </p:cNvSpPr>
          <p:nvPr/>
        </p:nvSpPr>
        <p:spPr>
          <a:xfrm>
            <a:off x="7583188" y="2580243"/>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1006" name="TextBox 1005">
            <a:extLst>
              <a:ext uri="{FF2B5EF4-FFF2-40B4-BE49-F238E27FC236}">
                <a16:creationId xmlns:a16="http://schemas.microsoft.com/office/drawing/2014/main" id="{315886E2-6397-A028-59D2-F57487BF2998}"/>
              </a:ext>
            </a:extLst>
          </p:cNvPr>
          <p:cNvSpPr txBox="1">
            <a:spLocks/>
          </p:cNvSpPr>
          <p:nvPr/>
        </p:nvSpPr>
        <p:spPr>
          <a:xfrm>
            <a:off x="6336049" y="2531183"/>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sp>
        <p:nvSpPr>
          <p:cNvPr id="618" name="TextBox 617">
            <a:extLst>
              <a:ext uri="{FF2B5EF4-FFF2-40B4-BE49-F238E27FC236}">
                <a16:creationId xmlns:a16="http://schemas.microsoft.com/office/drawing/2014/main" id="{C54E4BAB-A5BF-50C9-9A09-EC806F95009B}"/>
              </a:ext>
            </a:extLst>
          </p:cNvPr>
          <p:cNvSpPr txBox="1">
            <a:spLocks/>
          </p:cNvSpPr>
          <p:nvPr/>
        </p:nvSpPr>
        <p:spPr>
          <a:xfrm rot="16200000">
            <a:off x="445177" y="3939488"/>
            <a:ext cx="1412065"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OS</a:t>
            </a:r>
          </a:p>
        </p:txBody>
      </p:sp>
      <p:sp>
        <p:nvSpPr>
          <p:cNvPr id="619" name="TextBox 618">
            <a:extLst>
              <a:ext uri="{FF2B5EF4-FFF2-40B4-BE49-F238E27FC236}">
                <a16:creationId xmlns:a16="http://schemas.microsoft.com/office/drawing/2014/main" id="{9F3C7D3B-8CF9-873D-3EE7-C6B48761892B}"/>
              </a:ext>
            </a:extLst>
          </p:cNvPr>
          <p:cNvSpPr txBox="1">
            <a:spLocks/>
          </p:cNvSpPr>
          <p:nvPr/>
        </p:nvSpPr>
        <p:spPr>
          <a:xfrm>
            <a:off x="1705531" y="4855762"/>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620" name="TextBox 619">
            <a:extLst>
              <a:ext uri="{FF2B5EF4-FFF2-40B4-BE49-F238E27FC236}">
                <a16:creationId xmlns:a16="http://schemas.microsoft.com/office/drawing/2014/main" id="{50908374-EF98-44BF-4054-B9A0471F3A68}"/>
              </a:ext>
            </a:extLst>
          </p:cNvPr>
          <p:cNvSpPr txBox="1">
            <a:spLocks/>
          </p:cNvSpPr>
          <p:nvPr/>
        </p:nvSpPr>
        <p:spPr>
          <a:xfrm>
            <a:off x="458391" y="4806702"/>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cxnSp>
        <p:nvCxnSpPr>
          <p:cNvPr id="622" name="Straight Connector 621">
            <a:extLst>
              <a:ext uri="{FF2B5EF4-FFF2-40B4-BE49-F238E27FC236}">
                <a16:creationId xmlns:a16="http://schemas.microsoft.com/office/drawing/2014/main" id="{2634548A-F199-9067-5AEF-A04CE6B49A51}"/>
              </a:ext>
            </a:extLst>
          </p:cNvPr>
          <p:cNvCxnSpPr>
            <a:cxnSpLocks/>
          </p:cNvCxnSpPr>
          <p:nvPr/>
        </p:nvCxnSpPr>
        <p:spPr>
          <a:xfrm>
            <a:off x="4369769" y="3534240"/>
            <a:ext cx="149689" cy="0"/>
          </a:xfrm>
          <a:prstGeom prst="line">
            <a:avLst/>
          </a:prstGeom>
          <a:solidFill>
            <a:schemeClr val="accent3"/>
          </a:solidFill>
          <a:ln w="19050" cap="flat">
            <a:solidFill>
              <a:schemeClr val="accent3"/>
            </a:solidFill>
            <a:prstDash val="solid"/>
            <a:miter/>
          </a:ln>
        </p:spPr>
      </p:cxnSp>
      <p:sp>
        <p:nvSpPr>
          <p:cNvPr id="623" name="Freeform: Shape 622">
            <a:extLst>
              <a:ext uri="{FF2B5EF4-FFF2-40B4-BE49-F238E27FC236}">
                <a16:creationId xmlns:a16="http://schemas.microsoft.com/office/drawing/2014/main" id="{4C49B06F-2535-4110-5B38-ADF630ADEDED}"/>
              </a:ext>
            </a:extLst>
          </p:cNvPr>
          <p:cNvSpPr>
            <a:spLocks/>
          </p:cNvSpPr>
          <p:nvPr/>
        </p:nvSpPr>
        <p:spPr>
          <a:xfrm>
            <a:off x="4421559" y="3511186"/>
            <a:ext cx="46108" cy="46108"/>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624" name="TextBox 623">
            <a:extLst>
              <a:ext uri="{FF2B5EF4-FFF2-40B4-BE49-F238E27FC236}">
                <a16:creationId xmlns:a16="http://schemas.microsoft.com/office/drawing/2014/main" id="{C080D9F8-1748-917B-522C-BB1821AAF275}"/>
              </a:ext>
            </a:extLst>
          </p:cNvPr>
          <p:cNvSpPr txBox="1">
            <a:spLocks/>
          </p:cNvSpPr>
          <p:nvPr/>
        </p:nvSpPr>
        <p:spPr>
          <a:xfrm>
            <a:off x="4528038" y="3362327"/>
            <a:ext cx="1645633" cy="109336"/>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OS in months (95% CI)</a:t>
            </a:r>
          </a:p>
        </p:txBody>
      </p:sp>
      <p:cxnSp>
        <p:nvCxnSpPr>
          <p:cNvPr id="626" name="Straight Connector 625">
            <a:extLst>
              <a:ext uri="{FF2B5EF4-FFF2-40B4-BE49-F238E27FC236}">
                <a16:creationId xmlns:a16="http://schemas.microsoft.com/office/drawing/2014/main" id="{19B7F8EA-CE99-2295-9013-96EABA593AA7}"/>
              </a:ext>
            </a:extLst>
          </p:cNvPr>
          <p:cNvCxnSpPr>
            <a:cxnSpLocks/>
          </p:cNvCxnSpPr>
          <p:nvPr/>
        </p:nvCxnSpPr>
        <p:spPr>
          <a:xfrm>
            <a:off x="4371802" y="3642739"/>
            <a:ext cx="149689" cy="0"/>
          </a:xfrm>
          <a:prstGeom prst="line">
            <a:avLst/>
          </a:prstGeom>
          <a:solidFill>
            <a:schemeClr val="accent2"/>
          </a:solidFill>
          <a:ln w="19050" cap="flat">
            <a:solidFill>
              <a:schemeClr val="accent2"/>
            </a:solidFill>
            <a:prstDash val="solid"/>
            <a:miter/>
          </a:ln>
        </p:spPr>
      </p:cxnSp>
      <p:sp>
        <p:nvSpPr>
          <p:cNvPr id="629" name="Freeform: Shape 628">
            <a:extLst>
              <a:ext uri="{FF2B5EF4-FFF2-40B4-BE49-F238E27FC236}">
                <a16:creationId xmlns:a16="http://schemas.microsoft.com/office/drawing/2014/main" id="{8AC4C0C0-6206-A32D-5E19-AF189D8FEE8D}"/>
              </a:ext>
            </a:extLst>
          </p:cNvPr>
          <p:cNvSpPr>
            <a:spLocks/>
          </p:cNvSpPr>
          <p:nvPr/>
        </p:nvSpPr>
        <p:spPr>
          <a:xfrm>
            <a:off x="4423593" y="3619685"/>
            <a:ext cx="46108" cy="46108"/>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cxnSp>
        <p:nvCxnSpPr>
          <p:cNvPr id="631" name="Straight Connector 630">
            <a:extLst>
              <a:ext uri="{FF2B5EF4-FFF2-40B4-BE49-F238E27FC236}">
                <a16:creationId xmlns:a16="http://schemas.microsoft.com/office/drawing/2014/main" id="{203D5551-F079-1C2E-87F8-928685F05262}"/>
              </a:ext>
            </a:extLst>
          </p:cNvPr>
          <p:cNvCxnSpPr>
            <a:cxnSpLocks/>
          </p:cNvCxnSpPr>
          <p:nvPr/>
        </p:nvCxnSpPr>
        <p:spPr>
          <a:xfrm>
            <a:off x="4371802" y="3760800"/>
            <a:ext cx="149689" cy="0"/>
          </a:xfrm>
          <a:prstGeom prst="line">
            <a:avLst/>
          </a:prstGeom>
          <a:solidFill>
            <a:schemeClr val="accent4"/>
          </a:solidFill>
          <a:ln w="19050" cap="flat">
            <a:solidFill>
              <a:schemeClr val="accent4"/>
            </a:solidFill>
            <a:prstDash val="solid"/>
            <a:miter/>
          </a:ln>
        </p:spPr>
      </p:cxnSp>
      <p:sp>
        <p:nvSpPr>
          <p:cNvPr id="632" name="Freeform: Shape 631">
            <a:extLst>
              <a:ext uri="{FF2B5EF4-FFF2-40B4-BE49-F238E27FC236}">
                <a16:creationId xmlns:a16="http://schemas.microsoft.com/office/drawing/2014/main" id="{373E5853-6776-B397-290B-095DE2CA2D0B}"/>
              </a:ext>
            </a:extLst>
          </p:cNvPr>
          <p:cNvSpPr>
            <a:spLocks/>
          </p:cNvSpPr>
          <p:nvPr/>
        </p:nvSpPr>
        <p:spPr>
          <a:xfrm>
            <a:off x="4423593" y="3737746"/>
            <a:ext cx="46108" cy="46108"/>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solidFill>
              <a:schemeClr val="accent4"/>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6" name="TextBox 5">
            <a:extLst>
              <a:ext uri="{FF2B5EF4-FFF2-40B4-BE49-F238E27FC236}">
                <a16:creationId xmlns:a16="http://schemas.microsoft.com/office/drawing/2014/main" id="{E259E39B-69F8-49B2-FD8C-C5F0A6A104EC}"/>
              </a:ext>
            </a:extLst>
          </p:cNvPr>
          <p:cNvSpPr txBox="1">
            <a:spLocks/>
          </p:cNvSpPr>
          <p:nvPr/>
        </p:nvSpPr>
        <p:spPr>
          <a:xfrm>
            <a:off x="4541210" y="1086402"/>
            <a:ext cx="1570769" cy="109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OS in months (95% CI)</a:t>
            </a:r>
          </a:p>
        </p:txBody>
      </p:sp>
      <p:sp>
        <p:nvSpPr>
          <p:cNvPr id="7" name="TextBox 6">
            <a:extLst>
              <a:ext uri="{FF2B5EF4-FFF2-40B4-BE49-F238E27FC236}">
                <a16:creationId xmlns:a16="http://schemas.microsoft.com/office/drawing/2014/main" id="{DB0CA083-588F-FE84-1402-4E989381AF0C}"/>
              </a:ext>
            </a:extLst>
          </p:cNvPr>
          <p:cNvSpPr txBox="1">
            <a:spLocks/>
          </p:cNvSpPr>
          <p:nvPr/>
        </p:nvSpPr>
        <p:spPr>
          <a:xfrm>
            <a:off x="465633" y="2532627"/>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sp>
        <p:nvSpPr>
          <p:cNvPr id="11" name="TextBox 10">
            <a:extLst>
              <a:ext uri="{FF2B5EF4-FFF2-40B4-BE49-F238E27FC236}">
                <a16:creationId xmlns:a16="http://schemas.microsoft.com/office/drawing/2014/main" id="{D6C957DF-6B6A-A582-7EB2-6C5583AD6A04}"/>
              </a:ext>
            </a:extLst>
          </p:cNvPr>
          <p:cNvSpPr txBox="1">
            <a:spLocks/>
          </p:cNvSpPr>
          <p:nvPr/>
        </p:nvSpPr>
        <p:spPr>
          <a:xfrm rot="16200000">
            <a:off x="467149" y="1596120"/>
            <a:ext cx="1450809"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OS</a:t>
            </a:r>
          </a:p>
        </p:txBody>
      </p:sp>
      <p:sp>
        <p:nvSpPr>
          <p:cNvPr id="598" name="TextBox 597">
            <a:extLst>
              <a:ext uri="{FF2B5EF4-FFF2-40B4-BE49-F238E27FC236}">
                <a16:creationId xmlns:a16="http://schemas.microsoft.com/office/drawing/2014/main" id="{2833D047-D56F-30C6-051D-E33BAB0DDE4B}"/>
              </a:ext>
            </a:extLst>
          </p:cNvPr>
          <p:cNvSpPr txBox="1">
            <a:spLocks/>
          </p:cNvSpPr>
          <p:nvPr/>
        </p:nvSpPr>
        <p:spPr>
          <a:xfrm>
            <a:off x="1712773" y="2580243"/>
            <a:ext cx="4178027" cy="172327"/>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a:ln>
                  <a:noFill/>
                </a:ln>
                <a:solidFill>
                  <a:srgbClr val="3F4444"/>
                </a:solidFill>
                <a:effectLst/>
                <a:uLnTx/>
                <a:uFillTx/>
                <a:latin typeface="Arial"/>
                <a:ea typeface="+mn-ea"/>
                <a:cs typeface="+mn-cs"/>
              </a:rPr>
              <a:t>Time from first dose, months</a:t>
            </a:r>
          </a:p>
        </p:txBody>
      </p:sp>
      <p:sp>
        <p:nvSpPr>
          <p:cNvPr id="2" name="Title 1">
            <a:extLst>
              <a:ext uri="{FF2B5EF4-FFF2-40B4-BE49-F238E27FC236}">
                <a16:creationId xmlns:a16="http://schemas.microsoft.com/office/drawing/2014/main" id="{3F164645-7A91-A3DF-82E0-3EB0F94EE3E7}"/>
              </a:ext>
            </a:extLst>
          </p:cNvPr>
          <p:cNvSpPr>
            <a:spLocks noGrp="1"/>
          </p:cNvSpPr>
          <p:nvPr>
            <p:ph type="title"/>
          </p:nvPr>
        </p:nvSpPr>
        <p:spPr>
          <a:xfrm>
            <a:off x="431800" y="206057"/>
            <a:ext cx="11663489" cy="721992"/>
          </a:xfrm>
        </p:spPr>
        <p:txBody>
          <a:bodyPr>
            <a:noAutofit/>
          </a:bodyPr>
          <a:lstStyle/>
          <a:p>
            <a:r>
              <a:rPr lang="en-US" sz="2400"/>
              <a:t>DP-02: The Clinically Meaningful OS Outcomes With T-</a:t>
            </a:r>
            <a:r>
              <a:rPr lang="en-US" sz="2400" err="1"/>
              <a:t>DXd</a:t>
            </a:r>
            <a:r>
              <a:rPr lang="en-US" sz="2400"/>
              <a:t> Were Observed Across Various HER2-Expressing Solid Tumors</a:t>
            </a:r>
            <a:r>
              <a:rPr lang="en-US" sz="2400" baseline="30000"/>
              <a:t>1,a,b</a:t>
            </a:r>
            <a:r>
              <a:rPr lang="en-US" sz="2400"/>
              <a:t> (cont’d)</a:t>
            </a:r>
          </a:p>
        </p:txBody>
      </p:sp>
      <p:grpSp>
        <p:nvGrpSpPr>
          <p:cNvPr id="603" name="Group 602">
            <a:extLst>
              <a:ext uri="{FF2B5EF4-FFF2-40B4-BE49-F238E27FC236}">
                <a16:creationId xmlns:a16="http://schemas.microsoft.com/office/drawing/2014/main" id="{082B8386-6F61-25E7-E5CA-3D770D692B92}"/>
              </a:ext>
            </a:extLst>
          </p:cNvPr>
          <p:cNvGrpSpPr/>
          <p:nvPr/>
        </p:nvGrpSpPr>
        <p:grpSpPr>
          <a:xfrm>
            <a:off x="454248" y="1097827"/>
            <a:ext cx="5722081" cy="2133367"/>
            <a:chOff x="348338" y="827528"/>
            <a:chExt cx="4291561" cy="1600025"/>
          </a:xfrm>
        </p:grpSpPr>
        <p:grpSp>
          <p:nvGrpSpPr>
            <p:cNvPr id="1116" name="Group 1115">
              <a:extLst>
                <a:ext uri="{FF2B5EF4-FFF2-40B4-BE49-F238E27FC236}">
                  <a16:creationId xmlns:a16="http://schemas.microsoft.com/office/drawing/2014/main" id="{2CBF2A5D-94D5-A46A-F22D-4BE9D403612E}"/>
                </a:ext>
              </a:extLst>
            </p:cNvPr>
            <p:cNvGrpSpPr/>
            <p:nvPr/>
          </p:nvGrpSpPr>
          <p:grpSpPr>
            <a:xfrm>
              <a:off x="3275096" y="898016"/>
              <a:ext cx="1364803" cy="259094"/>
              <a:chOff x="3267252" y="1078444"/>
              <a:chExt cx="1364803" cy="259094"/>
            </a:xfrm>
          </p:grpSpPr>
          <p:sp>
            <p:nvSpPr>
              <p:cNvPr id="810" name="TextBox 809">
                <a:extLst>
                  <a:ext uri="{FF2B5EF4-FFF2-40B4-BE49-F238E27FC236}">
                    <a16:creationId xmlns:a16="http://schemas.microsoft.com/office/drawing/2014/main" id="{C74CD34F-28CB-3FC5-155C-20BD8E62C4ED}"/>
                  </a:ext>
                </a:extLst>
              </p:cNvPr>
              <p:cNvSpPr txBox="1"/>
              <p:nvPr/>
            </p:nvSpPr>
            <p:spPr>
              <a:xfrm>
                <a:off x="3385954" y="1078444"/>
                <a:ext cx="1178077" cy="82001"/>
              </a:xfrm>
              <a:prstGeom prst="rect">
                <a:avLst/>
              </a:prstGeom>
              <a:noFill/>
            </p:spPr>
            <p:txBody>
              <a:bodyPr wrap="none" lIns="48000" tIns="0" rIns="48000" bIns="0" rtlCol="0" anchor="ctr">
                <a:noAutofit/>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kumimoji="0" lang="en-GB" sz="667" b="0" i="0" u="none" strike="noStrike" kern="0" cap="none" spc="0" normalizeH="0" baseline="0" noProof="0">
                    <a:ln>
                      <a:noFill/>
                    </a:ln>
                    <a:solidFill>
                      <a:srgbClr val="3F4444"/>
                    </a:solidFill>
                    <a:effectLst/>
                    <a:uLnTx/>
                    <a:uFillTx/>
                    <a:latin typeface="Arial"/>
                    <a:ea typeface="+mn-ea"/>
                    <a:cs typeface="+mn-cs"/>
                  </a:rPr>
                  <a:t>Bladder cancer: IHC 3+ </a:t>
                </a:r>
                <a:r>
                  <a:rPr kumimoji="0" lang="en-GB" sz="667" b="1" i="0" u="none" strike="noStrike" kern="0" cap="none" spc="0" normalizeH="0" baseline="0" noProof="0">
                    <a:ln>
                      <a:noFill/>
                    </a:ln>
                    <a:solidFill>
                      <a:srgbClr val="3F4444"/>
                    </a:solidFill>
                    <a:effectLst/>
                    <a:uLnTx/>
                    <a:uFillTx/>
                    <a:latin typeface="Arial"/>
                    <a:ea typeface="+mn-ea"/>
                    <a:cs typeface="+mn-cs"/>
                  </a:rPr>
                  <a:t>13.4 </a:t>
                </a:r>
                <a:r>
                  <a:rPr kumimoji="0" lang="en-GB" sz="667" b="0" i="0" u="none" strike="noStrike" kern="0" cap="none" spc="0" normalizeH="0" baseline="0" noProof="0">
                    <a:ln>
                      <a:noFill/>
                    </a:ln>
                    <a:solidFill>
                      <a:srgbClr val="3F4444"/>
                    </a:solidFill>
                    <a:effectLst/>
                    <a:uLnTx/>
                    <a:uFillTx/>
                    <a:latin typeface="Arial"/>
                    <a:ea typeface="+mn-ea"/>
                    <a:cs typeface="+mn-cs"/>
                  </a:rPr>
                  <a:t>(6.7-19.8) </a:t>
                </a:r>
                <a:endParaRPr kumimoji="0" lang="en-IN" sz="667" b="0" i="0" u="none" strike="noStrike" kern="0" cap="none" spc="0" normalizeH="0" baseline="0" noProof="0">
                  <a:ln>
                    <a:noFill/>
                  </a:ln>
                  <a:solidFill>
                    <a:srgbClr val="3F4444"/>
                  </a:solidFill>
                  <a:effectLst/>
                  <a:uLnTx/>
                  <a:uFillTx/>
                  <a:latin typeface="Arial"/>
                  <a:ea typeface="+mn-ea"/>
                  <a:cs typeface="+mn-cs"/>
                </a:endParaRPr>
              </a:p>
            </p:txBody>
          </p:sp>
          <p:sp>
            <p:nvSpPr>
              <p:cNvPr id="811" name="TextBox 810">
                <a:extLst>
                  <a:ext uri="{FF2B5EF4-FFF2-40B4-BE49-F238E27FC236}">
                    <a16:creationId xmlns:a16="http://schemas.microsoft.com/office/drawing/2014/main" id="{4949107F-19DB-0C63-8FC2-27BECAC9F87D}"/>
                  </a:ext>
                </a:extLst>
              </p:cNvPr>
              <p:cNvSpPr txBox="1"/>
              <p:nvPr/>
            </p:nvSpPr>
            <p:spPr>
              <a:xfrm>
                <a:off x="3385954" y="1169495"/>
                <a:ext cx="1246101" cy="76993"/>
              </a:xfrm>
              <a:prstGeom prst="rect">
                <a:avLst/>
              </a:prstGeom>
              <a:noFill/>
            </p:spPr>
            <p:txBody>
              <a:bodyPr wrap="none" lIns="48000" tIns="0" rIns="4800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Bladder cancer: </a:t>
                </a:r>
                <a:r>
                  <a:rPr kumimoji="0" lang="en-GB" sz="667" b="0" i="0" u="none" strike="noStrike" kern="0" cap="none" spc="0" normalizeH="0" baseline="0" noProof="0">
                    <a:ln>
                      <a:noFill/>
                    </a:ln>
                    <a:solidFill>
                      <a:srgbClr val="3F4444"/>
                    </a:solidFill>
                    <a:effectLst/>
                    <a:uLnTx/>
                    <a:uFillTx/>
                    <a:latin typeface="Arial"/>
                    <a:ea typeface="+mn-ea"/>
                    <a:cs typeface="+mn-cs"/>
                  </a:rPr>
                  <a:t>IHC 2+ </a:t>
                </a:r>
                <a:r>
                  <a:rPr kumimoji="0" lang="en-GB" sz="667" b="1" i="0" u="none" strike="noStrike" kern="0" cap="none" spc="0" normalizeH="0" baseline="0" noProof="0">
                    <a:ln>
                      <a:noFill/>
                    </a:ln>
                    <a:solidFill>
                      <a:srgbClr val="3F4444"/>
                    </a:solidFill>
                    <a:effectLst/>
                    <a:uLnTx/>
                    <a:uFillTx/>
                    <a:latin typeface="Arial"/>
                    <a:ea typeface="+mn-ea"/>
                    <a:cs typeface="+mn-cs"/>
                  </a:rPr>
                  <a:t>13.1</a:t>
                </a:r>
                <a:r>
                  <a:rPr kumimoji="0" lang="en-GB" sz="667" b="0" i="0" u="none" strike="noStrike" kern="0" cap="none" spc="0" normalizeH="0" baseline="0" noProof="0">
                    <a:ln>
                      <a:noFill/>
                    </a:ln>
                    <a:solidFill>
                      <a:srgbClr val="3F4444"/>
                    </a:solidFill>
                    <a:effectLst/>
                    <a:uLnTx/>
                    <a:uFillTx/>
                    <a:latin typeface="Arial"/>
                    <a:ea typeface="+mn-ea"/>
                    <a:cs typeface="+mn-cs"/>
                  </a:rPr>
                  <a:t> (11.0-19.9) </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812" name="TextBox 811">
                <a:extLst>
                  <a:ext uri="{FF2B5EF4-FFF2-40B4-BE49-F238E27FC236}">
                    <a16:creationId xmlns:a16="http://schemas.microsoft.com/office/drawing/2014/main" id="{A4DD94DD-0F7D-0010-AAA4-912A2CEE0B6C}"/>
                  </a:ext>
                </a:extLst>
              </p:cNvPr>
              <p:cNvSpPr txBox="1"/>
              <p:nvPr/>
            </p:nvSpPr>
            <p:spPr>
              <a:xfrm>
                <a:off x="3385954" y="1255537"/>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Bladder cancer: </a:t>
                </a:r>
                <a:r>
                  <a:rPr kumimoji="0" lang="en-GB" sz="667" b="0" i="0" u="none" strike="noStrike" kern="0" cap="none" spc="0" normalizeH="0" baseline="0" noProof="0">
                    <a:ln>
                      <a:noFill/>
                    </a:ln>
                    <a:solidFill>
                      <a:srgbClr val="3F4444"/>
                    </a:solidFill>
                    <a:effectLst/>
                    <a:uLnTx/>
                    <a:uFillTx/>
                    <a:latin typeface="Arial"/>
                    <a:ea typeface="+mn-ea"/>
                    <a:cs typeface="+mn-cs"/>
                  </a:rPr>
                  <a:t>Total </a:t>
                </a:r>
                <a:r>
                  <a:rPr kumimoji="0" lang="en-GB" sz="667" b="1" i="0" u="none" strike="noStrike" kern="0" cap="none" spc="0" normalizeH="0" baseline="0" noProof="0">
                    <a:ln>
                      <a:noFill/>
                    </a:ln>
                    <a:solidFill>
                      <a:srgbClr val="3F4444"/>
                    </a:solidFill>
                    <a:effectLst/>
                    <a:uLnTx/>
                    <a:uFillTx/>
                    <a:latin typeface="Arial"/>
                    <a:ea typeface="+mn-ea"/>
                    <a:cs typeface="+mn-cs"/>
                  </a:rPr>
                  <a:t>12.8</a:t>
                </a:r>
                <a:r>
                  <a:rPr kumimoji="0" lang="en-GB" sz="667" b="0" i="0" u="none" strike="noStrike" kern="0" cap="none" spc="0" normalizeH="0" baseline="0" noProof="0">
                    <a:ln>
                      <a:noFill/>
                    </a:ln>
                    <a:solidFill>
                      <a:srgbClr val="3F4444"/>
                    </a:solidFill>
                    <a:effectLst/>
                    <a:uLnTx/>
                    <a:uFillTx/>
                    <a:latin typeface="Arial"/>
                    <a:ea typeface="+mn-ea"/>
                    <a:cs typeface="+mn-cs"/>
                  </a:rPr>
                  <a:t> (11.2-15.1) </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cxnSp>
            <p:nvCxnSpPr>
              <p:cNvPr id="813" name="Straight Connector 812">
                <a:extLst>
                  <a:ext uri="{FF2B5EF4-FFF2-40B4-BE49-F238E27FC236}">
                    <a16:creationId xmlns:a16="http://schemas.microsoft.com/office/drawing/2014/main" id="{E37ED906-5DDB-6E77-64B8-4D7043D9955F}"/>
                  </a:ext>
                </a:extLst>
              </p:cNvPr>
              <p:cNvCxnSpPr>
                <a:cxnSpLocks/>
              </p:cNvCxnSpPr>
              <p:nvPr/>
            </p:nvCxnSpPr>
            <p:spPr>
              <a:xfrm>
                <a:off x="3267252" y="1119445"/>
                <a:ext cx="112267" cy="0"/>
              </a:xfrm>
              <a:prstGeom prst="line">
                <a:avLst/>
              </a:prstGeom>
              <a:noFill/>
              <a:ln w="19050" cap="flat">
                <a:solidFill>
                  <a:schemeClr val="accent3"/>
                </a:solidFill>
                <a:prstDash val="solid"/>
                <a:miter/>
              </a:ln>
            </p:spPr>
          </p:cxnSp>
          <p:sp>
            <p:nvSpPr>
              <p:cNvPr id="814" name="Freeform: Shape 813">
                <a:extLst>
                  <a:ext uri="{FF2B5EF4-FFF2-40B4-BE49-F238E27FC236}">
                    <a16:creationId xmlns:a16="http://schemas.microsoft.com/office/drawing/2014/main" id="{15043D92-146F-36EC-C2D8-9A21C418FD47}"/>
                  </a:ext>
                </a:extLst>
              </p:cNvPr>
              <p:cNvSpPr/>
              <p:nvPr/>
            </p:nvSpPr>
            <p:spPr>
              <a:xfrm>
                <a:off x="3306095" y="1102154"/>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3"/>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cxnSp>
            <p:nvCxnSpPr>
              <p:cNvPr id="815" name="Straight Connector 814">
                <a:extLst>
                  <a:ext uri="{FF2B5EF4-FFF2-40B4-BE49-F238E27FC236}">
                    <a16:creationId xmlns:a16="http://schemas.microsoft.com/office/drawing/2014/main" id="{8529EBC9-66E2-5511-2875-F59731D3DD40}"/>
                  </a:ext>
                </a:extLst>
              </p:cNvPr>
              <p:cNvCxnSpPr>
                <a:cxnSpLocks/>
              </p:cNvCxnSpPr>
              <p:nvPr/>
            </p:nvCxnSpPr>
            <p:spPr>
              <a:xfrm>
                <a:off x="3267252" y="1207992"/>
                <a:ext cx="112267" cy="0"/>
              </a:xfrm>
              <a:prstGeom prst="line">
                <a:avLst/>
              </a:prstGeom>
              <a:noFill/>
              <a:ln w="19050" cap="flat">
                <a:solidFill>
                  <a:schemeClr val="accent2"/>
                </a:solidFill>
                <a:prstDash val="solid"/>
                <a:miter/>
              </a:ln>
            </p:spPr>
          </p:cxnSp>
          <p:sp>
            <p:nvSpPr>
              <p:cNvPr id="816" name="Freeform: Shape 815">
                <a:extLst>
                  <a:ext uri="{FF2B5EF4-FFF2-40B4-BE49-F238E27FC236}">
                    <a16:creationId xmlns:a16="http://schemas.microsoft.com/office/drawing/2014/main" id="{DB4000AA-697E-6C8A-8419-6E9F73D75310}"/>
                  </a:ext>
                </a:extLst>
              </p:cNvPr>
              <p:cNvSpPr/>
              <p:nvPr/>
            </p:nvSpPr>
            <p:spPr>
              <a:xfrm>
                <a:off x="3306095" y="1190701"/>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2"/>
              </a:solid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cxnSp>
            <p:nvCxnSpPr>
              <p:cNvPr id="817" name="Straight Connector 816">
                <a:extLst>
                  <a:ext uri="{FF2B5EF4-FFF2-40B4-BE49-F238E27FC236}">
                    <a16:creationId xmlns:a16="http://schemas.microsoft.com/office/drawing/2014/main" id="{65BE3B9D-1763-E71D-E5E1-1A8F4EB050C3}"/>
                  </a:ext>
                </a:extLst>
              </p:cNvPr>
              <p:cNvCxnSpPr>
                <a:cxnSpLocks/>
              </p:cNvCxnSpPr>
              <p:nvPr/>
            </p:nvCxnSpPr>
            <p:spPr>
              <a:xfrm>
                <a:off x="3267252" y="1296538"/>
                <a:ext cx="112267" cy="0"/>
              </a:xfrm>
              <a:prstGeom prst="line">
                <a:avLst/>
              </a:prstGeom>
              <a:noFill/>
              <a:ln w="19050" cap="flat">
                <a:solidFill>
                  <a:schemeClr val="accent4"/>
                </a:solidFill>
                <a:prstDash val="solid"/>
                <a:miter/>
              </a:ln>
            </p:spPr>
          </p:cxnSp>
          <p:sp>
            <p:nvSpPr>
              <p:cNvPr id="818" name="Freeform: Shape 817">
                <a:extLst>
                  <a:ext uri="{FF2B5EF4-FFF2-40B4-BE49-F238E27FC236}">
                    <a16:creationId xmlns:a16="http://schemas.microsoft.com/office/drawing/2014/main" id="{34FA3034-93CA-080E-165C-368AD6F83FBE}"/>
                  </a:ext>
                </a:extLst>
              </p:cNvPr>
              <p:cNvSpPr/>
              <p:nvPr/>
            </p:nvSpPr>
            <p:spPr>
              <a:xfrm>
                <a:off x="3306095" y="1279247"/>
                <a:ext cx="34581" cy="34581"/>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solidFill>
                <a:schemeClr val="accent4"/>
              </a:solidFill>
              <a:ln w="0" cap="flat">
                <a:solidFill>
                  <a:schemeClr val="accent4"/>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870" name="TextBox 869">
              <a:extLst>
                <a:ext uri="{FF2B5EF4-FFF2-40B4-BE49-F238E27FC236}">
                  <a16:creationId xmlns:a16="http://schemas.microsoft.com/office/drawing/2014/main" id="{55821211-A9EC-FA9B-A649-A1AA387B556B}"/>
                </a:ext>
              </a:extLst>
            </p:cNvPr>
            <p:cNvSpPr txBox="1"/>
            <p:nvPr/>
          </p:nvSpPr>
          <p:spPr>
            <a:xfrm rot="16200000">
              <a:off x="10673" y="1165193"/>
              <a:ext cx="1020287" cy="344957"/>
            </a:xfrm>
            <a:prstGeom prst="round2SameRect">
              <a:avLst>
                <a:gd name="adj1" fmla="val 16667"/>
                <a:gd name="adj2" fmla="val 0"/>
              </a:avLst>
            </a:prstGeom>
            <a:solidFill>
              <a:srgbClr val="7030A0"/>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Bladder</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cancer </a:t>
              </a:r>
            </a:p>
          </p:txBody>
        </p:sp>
        <p:grpSp>
          <p:nvGrpSpPr>
            <p:cNvPr id="600" name="Group 599">
              <a:extLst>
                <a:ext uri="{FF2B5EF4-FFF2-40B4-BE49-F238E27FC236}">
                  <a16:creationId xmlns:a16="http://schemas.microsoft.com/office/drawing/2014/main" id="{01768584-6518-05BA-B0B9-EFC47EE0FC5E}"/>
                </a:ext>
              </a:extLst>
            </p:cNvPr>
            <p:cNvGrpSpPr/>
            <p:nvPr/>
          </p:nvGrpSpPr>
          <p:grpSpPr>
            <a:xfrm>
              <a:off x="359494" y="2130745"/>
              <a:ext cx="4104099" cy="296808"/>
              <a:chOff x="334532" y="2073683"/>
              <a:chExt cx="4104099" cy="296808"/>
            </a:xfrm>
          </p:grpSpPr>
          <p:sp>
            <p:nvSpPr>
              <p:cNvPr id="707" name="TextBox 706">
                <a:extLst>
                  <a:ext uri="{FF2B5EF4-FFF2-40B4-BE49-F238E27FC236}">
                    <a16:creationId xmlns:a16="http://schemas.microsoft.com/office/drawing/2014/main" id="{E74C45E5-9FC8-9850-93DA-D9F3D7E3C3AA}"/>
                  </a:ext>
                </a:extLst>
              </p:cNvPr>
              <p:cNvSpPr txBox="1"/>
              <p:nvPr/>
            </p:nvSpPr>
            <p:spPr>
              <a:xfrm>
                <a:off x="334532" y="2073683"/>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Bladder cancer: IHC 3+</a:t>
                </a:r>
              </a:p>
            </p:txBody>
          </p:sp>
          <p:sp>
            <p:nvSpPr>
              <p:cNvPr id="717" name="TextBox 716">
                <a:extLst>
                  <a:ext uri="{FF2B5EF4-FFF2-40B4-BE49-F238E27FC236}">
                    <a16:creationId xmlns:a16="http://schemas.microsoft.com/office/drawing/2014/main" id="{84FF1D83-A706-AAC3-B2BB-DAF5C5F96ED3}"/>
                  </a:ext>
                </a:extLst>
              </p:cNvPr>
              <p:cNvSpPr txBox="1"/>
              <p:nvPr/>
            </p:nvSpPr>
            <p:spPr>
              <a:xfrm>
                <a:off x="334532" y="2269156"/>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Bladder cancer: Total</a:t>
                </a:r>
              </a:p>
            </p:txBody>
          </p:sp>
          <p:sp>
            <p:nvSpPr>
              <p:cNvPr id="723" name="TextBox 722">
                <a:extLst>
                  <a:ext uri="{FF2B5EF4-FFF2-40B4-BE49-F238E27FC236}">
                    <a16:creationId xmlns:a16="http://schemas.microsoft.com/office/drawing/2014/main" id="{30507209-ACA4-565B-37EB-B8F86B95D425}"/>
                  </a:ext>
                </a:extLst>
              </p:cNvPr>
              <p:cNvSpPr txBox="1"/>
              <p:nvPr/>
            </p:nvSpPr>
            <p:spPr>
              <a:xfrm>
                <a:off x="334532" y="2171420"/>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Bladder cancer: IHC 2+</a:t>
                </a:r>
              </a:p>
            </p:txBody>
          </p:sp>
          <p:grpSp>
            <p:nvGrpSpPr>
              <p:cNvPr id="900" name="Group 899">
                <a:extLst>
                  <a:ext uri="{FF2B5EF4-FFF2-40B4-BE49-F238E27FC236}">
                    <a16:creationId xmlns:a16="http://schemas.microsoft.com/office/drawing/2014/main" id="{0A08D0D0-33A8-02E2-1198-EBA15293E41D}"/>
                  </a:ext>
                </a:extLst>
              </p:cNvPr>
              <p:cNvGrpSpPr/>
              <p:nvPr/>
            </p:nvGrpSpPr>
            <p:grpSpPr>
              <a:xfrm>
                <a:off x="1229632" y="2082031"/>
                <a:ext cx="2872518" cy="84591"/>
                <a:chOff x="1229632" y="2314376"/>
                <a:chExt cx="2872518" cy="84591"/>
              </a:xfrm>
            </p:grpSpPr>
            <p:sp>
              <p:nvSpPr>
                <p:cNvPr id="890" name="TextBox 889">
                  <a:extLst>
                    <a:ext uri="{FF2B5EF4-FFF2-40B4-BE49-F238E27FC236}">
                      <a16:creationId xmlns:a16="http://schemas.microsoft.com/office/drawing/2014/main" id="{4C215BE9-A5C7-9187-FE92-6718609E94C2}"/>
                    </a:ext>
                  </a:extLst>
                </p:cNvPr>
                <p:cNvSpPr txBox="1"/>
                <p:nvPr/>
              </p:nvSpPr>
              <p:spPr>
                <a:xfrm>
                  <a:off x="122963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16</a:t>
                  </a:r>
                </a:p>
              </p:txBody>
            </p:sp>
            <p:sp>
              <p:nvSpPr>
                <p:cNvPr id="891" name="TextBox 890">
                  <a:extLst>
                    <a:ext uri="{FF2B5EF4-FFF2-40B4-BE49-F238E27FC236}">
                      <a16:creationId xmlns:a16="http://schemas.microsoft.com/office/drawing/2014/main" id="{0846CC9D-9F4D-EC85-8AA8-82269354FD94}"/>
                    </a:ext>
                  </a:extLst>
                </p:cNvPr>
                <p:cNvSpPr txBox="1"/>
                <p:nvPr/>
              </p:nvSpPr>
              <p:spPr>
                <a:xfrm>
                  <a:off x="156611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14</a:t>
                  </a:r>
                </a:p>
              </p:txBody>
            </p:sp>
            <p:sp>
              <p:nvSpPr>
                <p:cNvPr id="892" name="TextBox 891">
                  <a:extLst>
                    <a:ext uri="{FF2B5EF4-FFF2-40B4-BE49-F238E27FC236}">
                      <a16:creationId xmlns:a16="http://schemas.microsoft.com/office/drawing/2014/main" id="{8BE5EAB3-2346-7CF1-5510-21FB2E5BF61E}"/>
                    </a:ext>
                  </a:extLst>
                </p:cNvPr>
                <p:cNvSpPr txBox="1"/>
                <p:nvPr/>
              </p:nvSpPr>
              <p:spPr>
                <a:xfrm>
                  <a:off x="190260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13</a:t>
                  </a:r>
                </a:p>
              </p:txBody>
            </p:sp>
            <p:sp>
              <p:nvSpPr>
                <p:cNvPr id="893" name="TextBox 892">
                  <a:extLst>
                    <a:ext uri="{FF2B5EF4-FFF2-40B4-BE49-F238E27FC236}">
                      <a16:creationId xmlns:a16="http://schemas.microsoft.com/office/drawing/2014/main" id="{465C5150-7165-8E52-20E3-8223172E3BA3}"/>
                    </a:ext>
                  </a:extLst>
                </p:cNvPr>
                <p:cNvSpPr txBox="1"/>
                <p:nvPr/>
              </p:nvSpPr>
              <p:spPr>
                <a:xfrm>
                  <a:off x="223908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11</a:t>
                  </a:r>
                </a:p>
              </p:txBody>
            </p:sp>
            <p:sp>
              <p:nvSpPr>
                <p:cNvPr id="894" name="TextBox 893">
                  <a:extLst>
                    <a:ext uri="{FF2B5EF4-FFF2-40B4-BE49-F238E27FC236}">
                      <a16:creationId xmlns:a16="http://schemas.microsoft.com/office/drawing/2014/main" id="{72B6EAB5-17CE-DD55-3E26-B38C9E93F486}"/>
                    </a:ext>
                  </a:extLst>
                </p:cNvPr>
                <p:cNvSpPr txBox="1"/>
                <p:nvPr/>
              </p:nvSpPr>
              <p:spPr>
                <a:xfrm>
                  <a:off x="257557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895" name="TextBox 894">
                  <a:extLst>
                    <a:ext uri="{FF2B5EF4-FFF2-40B4-BE49-F238E27FC236}">
                      <a16:creationId xmlns:a16="http://schemas.microsoft.com/office/drawing/2014/main" id="{5144F1E9-5C95-1808-8090-2B9D2D15BBA0}"/>
                    </a:ext>
                  </a:extLst>
                </p:cNvPr>
                <p:cNvSpPr txBox="1"/>
                <p:nvPr/>
              </p:nvSpPr>
              <p:spPr>
                <a:xfrm>
                  <a:off x="291205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6</a:t>
                  </a:r>
                </a:p>
              </p:txBody>
            </p:sp>
            <p:sp>
              <p:nvSpPr>
                <p:cNvPr id="896" name="TextBox 895">
                  <a:extLst>
                    <a:ext uri="{FF2B5EF4-FFF2-40B4-BE49-F238E27FC236}">
                      <a16:creationId xmlns:a16="http://schemas.microsoft.com/office/drawing/2014/main" id="{992CC905-CBC0-5F00-A506-5EBC4AB6D51C}"/>
                    </a:ext>
                  </a:extLst>
                </p:cNvPr>
                <p:cNvSpPr txBox="1"/>
                <p:nvPr/>
              </p:nvSpPr>
              <p:spPr>
                <a:xfrm>
                  <a:off x="324854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5</a:t>
                  </a:r>
                </a:p>
              </p:txBody>
            </p:sp>
            <p:sp>
              <p:nvSpPr>
                <p:cNvPr id="897" name="TextBox 896">
                  <a:extLst>
                    <a:ext uri="{FF2B5EF4-FFF2-40B4-BE49-F238E27FC236}">
                      <a16:creationId xmlns:a16="http://schemas.microsoft.com/office/drawing/2014/main" id="{E693B11C-B552-E270-B449-2B9C6F36639E}"/>
                    </a:ext>
                  </a:extLst>
                </p:cNvPr>
                <p:cNvSpPr txBox="1"/>
                <p:nvPr/>
              </p:nvSpPr>
              <p:spPr>
                <a:xfrm>
                  <a:off x="358502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a:t>
                  </a:r>
                </a:p>
              </p:txBody>
            </p:sp>
            <p:sp>
              <p:nvSpPr>
                <p:cNvPr id="899" name="TextBox 898">
                  <a:extLst>
                    <a:ext uri="{FF2B5EF4-FFF2-40B4-BE49-F238E27FC236}">
                      <a16:creationId xmlns:a16="http://schemas.microsoft.com/office/drawing/2014/main" id="{DEB79158-EDBD-E95C-CEB0-7EB0EA05C1B8}"/>
                    </a:ext>
                  </a:extLst>
                </p:cNvPr>
                <p:cNvSpPr txBox="1"/>
                <p:nvPr/>
              </p:nvSpPr>
              <p:spPr>
                <a:xfrm>
                  <a:off x="392151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grpSp>
          <p:grpSp>
            <p:nvGrpSpPr>
              <p:cNvPr id="901" name="Group 900">
                <a:extLst>
                  <a:ext uri="{FF2B5EF4-FFF2-40B4-BE49-F238E27FC236}">
                    <a16:creationId xmlns:a16="http://schemas.microsoft.com/office/drawing/2014/main" id="{C1D887D2-1CB6-E708-73AC-E7074B26E07F}"/>
                  </a:ext>
                </a:extLst>
              </p:cNvPr>
              <p:cNvGrpSpPr/>
              <p:nvPr/>
            </p:nvGrpSpPr>
            <p:grpSpPr>
              <a:xfrm>
                <a:off x="1229632" y="2179768"/>
                <a:ext cx="3208999" cy="84591"/>
                <a:chOff x="1229632" y="2314376"/>
                <a:chExt cx="3208999" cy="84591"/>
              </a:xfrm>
            </p:grpSpPr>
            <p:sp>
              <p:nvSpPr>
                <p:cNvPr id="902" name="TextBox 901">
                  <a:extLst>
                    <a:ext uri="{FF2B5EF4-FFF2-40B4-BE49-F238E27FC236}">
                      <a16:creationId xmlns:a16="http://schemas.microsoft.com/office/drawing/2014/main" id="{8D0E1239-561C-07C2-ECDC-812C941D2270}"/>
                    </a:ext>
                  </a:extLst>
                </p:cNvPr>
                <p:cNvSpPr txBox="1"/>
                <p:nvPr/>
              </p:nvSpPr>
              <p:spPr>
                <a:xfrm>
                  <a:off x="122963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20</a:t>
                  </a:r>
                </a:p>
              </p:txBody>
            </p:sp>
            <p:sp>
              <p:nvSpPr>
                <p:cNvPr id="903" name="TextBox 902">
                  <a:extLst>
                    <a:ext uri="{FF2B5EF4-FFF2-40B4-BE49-F238E27FC236}">
                      <a16:creationId xmlns:a16="http://schemas.microsoft.com/office/drawing/2014/main" id="{5ABF01BC-0B35-A9BC-DA14-EB7AEE528E54}"/>
                    </a:ext>
                  </a:extLst>
                </p:cNvPr>
                <p:cNvSpPr txBox="1"/>
                <p:nvPr/>
              </p:nvSpPr>
              <p:spPr>
                <a:xfrm>
                  <a:off x="156611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20</a:t>
                  </a:r>
                </a:p>
              </p:txBody>
            </p:sp>
            <p:sp>
              <p:nvSpPr>
                <p:cNvPr id="904" name="TextBox 903">
                  <a:extLst>
                    <a:ext uri="{FF2B5EF4-FFF2-40B4-BE49-F238E27FC236}">
                      <a16:creationId xmlns:a16="http://schemas.microsoft.com/office/drawing/2014/main" id="{3EB2EF64-9C32-DF49-8CDE-1EDA429C3F57}"/>
                    </a:ext>
                  </a:extLst>
                </p:cNvPr>
                <p:cNvSpPr txBox="1"/>
                <p:nvPr/>
              </p:nvSpPr>
              <p:spPr>
                <a:xfrm>
                  <a:off x="190260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17</a:t>
                  </a:r>
                </a:p>
              </p:txBody>
            </p:sp>
            <p:sp>
              <p:nvSpPr>
                <p:cNvPr id="905" name="TextBox 904">
                  <a:extLst>
                    <a:ext uri="{FF2B5EF4-FFF2-40B4-BE49-F238E27FC236}">
                      <a16:creationId xmlns:a16="http://schemas.microsoft.com/office/drawing/2014/main" id="{1DC70AAF-22E4-6494-9D51-9F1FEC605666}"/>
                    </a:ext>
                  </a:extLst>
                </p:cNvPr>
                <p:cNvSpPr txBox="1"/>
                <p:nvPr/>
              </p:nvSpPr>
              <p:spPr>
                <a:xfrm>
                  <a:off x="223908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16</a:t>
                  </a:r>
                </a:p>
              </p:txBody>
            </p:sp>
            <p:sp>
              <p:nvSpPr>
                <p:cNvPr id="906" name="TextBox 905">
                  <a:extLst>
                    <a:ext uri="{FF2B5EF4-FFF2-40B4-BE49-F238E27FC236}">
                      <a16:creationId xmlns:a16="http://schemas.microsoft.com/office/drawing/2014/main" id="{673D5064-A611-11FD-498C-BF77BFDEB14D}"/>
                    </a:ext>
                  </a:extLst>
                </p:cNvPr>
                <p:cNvSpPr txBox="1"/>
                <p:nvPr/>
              </p:nvSpPr>
              <p:spPr>
                <a:xfrm>
                  <a:off x="257557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15</a:t>
                  </a:r>
                </a:p>
              </p:txBody>
            </p:sp>
            <p:sp>
              <p:nvSpPr>
                <p:cNvPr id="907" name="TextBox 906">
                  <a:extLst>
                    <a:ext uri="{FF2B5EF4-FFF2-40B4-BE49-F238E27FC236}">
                      <a16:creationId xmlns:a16="http://schemas.microsoft.com/office/drawing/2014/main" id="{4A16E54E-7F9C-5C0A-B2FA-578D55EFA3AE}"/>
                    </a:ext>
                  </a:extLst>
                </p:cNvPr>
                <p:cNvSpPr txBox="1"/>
                <p:nvPr/>
              </p:nvSpPr>
              <p:spPr>
                <a:xfrm>
                  <a:off x="291205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908" name="TextBox 907">
                  <a:extLst>
                    <a:ext uri="{FF2B5EF4-FFF2-40B4-BE49-F238E27FC236}">
                      <a16:creationId xmlns:a16="http://schemas.microsoft.com/office/drawing/2014/main" id="{4511A7C4-C7EF-FCC2-CC07-17F1053AA49B}"/>
                    </a:ext>
                  </a:extLst>
                </p:cNvPr>
                <p:cNvSpPr txBox="1"/>
                <p:nvPr/>
              </p:nvSpPr>
              <p:spPr>
                <a:xfrm>
                  <a:off x="324854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7</a:t>
                  </a:r>
                </a:p>
              </p:txBody>
            </p:sp>
            <p:sp>
              <p:nvSpPr>
                <p:cNvPr id="909" name="TextBox 908">
                  <a:extLst>
                    <a:ext uri="{FF2B5EF4-FFF2-40B4-BE49-F238E27FC236}">
                      <a16:creationId xmlns:a16="http://schemas.microsoft.com/office/drawing/2014/main" id="{A90086A0-21D8-382B-F740-7E9A42768878}"/>
                    </a:ext>
                  </a:extLst>
                </p:cNvPr>
                <p:cNvSpPr txBox="1"/>
                <p:nvPr/>
              </p:nvSpPr>
              <p:spPr>
                <a:xfrm>
                  <a:off x="358502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5</a:t>
                  </a:r>
                </a:p>
              </p:txBody>
            </p:sp>
            <p:sp>
              <p:nvSpPr>
                <p:cNvPr id="910" name="TextBox 909">
                  <a:extLst>
                    <a:ext uri="{FF2B5EF4-FFF2-40B4-BE49-F238E27FC236}">
                      <a16:creationId xmlns:a16="http://schemas.microsoft.com/office/drawing/2014/main" id="{B9F83C45-F9A0-5AEE-E8BF-CA9BCA03E51B}"/>
                    </a:ext>
                  </a:extLst>
                </p:cNvPr>
                <p:cNvSpPr txBox="1"/>
                <p:nvPr/>
              </p:nvSpPr>
              <p:spPr>
                <a:xfrm>
                  <a:off x="4257993"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911" name="TextBox 910">
                  <a:extLst>
                    <a:ext uri="{FF2B5EF4-FFF2-40B4-BE49-F238E27FC236}">
                      <a16:creationId xmlns:a16="http://schemas.microsoft.com/office/drawing/2014/main" id="{8ED2F640-A3EC-1F8E-B649-23ADDA3CCC3C}"/>
                    </a:ext>
                  </a:extLst>
                </p:cNvPr>
                <p:cNvSpPr txBox="1"/>
                <p:nvPr/>
              </p:nvSpPr>
              <p:spPr>
                <a:xfrm>
                  <a:off x="392151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grpSp>
          <p:grpSp>
            <p:nvGrpSpPr>
              <p:cNvPr id="912" name="Group 911">
                <a:extLst>
                  <a:ext uri="{FF2B5EF4-FFF2-40B4-BE49-F238E27FC236}">
                    <a16:creationId xmlns:a16="http://schemas.microsoft.com/office/drawing/2014/main" id="{94E36AB3-CCCE-386E-7183-8C7B09D4DC41}"/>
                  </a:ext>
                </a:extLst>
              </p:cNvPr>
              <p:cNvGrpSpPr/>
              <p:nvPr/>
            </p:nvGrpSpPr>
            <p:grpSpPr>
              <a:xfrm>
                <a:off x="1229632" y="2277504"/>
                <a:ext cx="3208999" cy="84591"/>
                <a:chOff x="1229632" y="2314376"/>
                <a:chExt cx="3208999" cy="84591"/>
              </a:xfrm>
            </p:grpSpPr>
            <p:sp>
              <p:nvSpPr>
                <p:cNvPr id="913" name="TextBox 912">
                  <a:extLst>
                    <a:ext uri="{FF2B5EF4-FFF2-40B4-BE49-F238E27FC236}">
                      <a16:creationId xmlns:a16="http://schemas.microsoft.com/office/drawing/2014/main" id="{3F7CA856-6C59-65C4-620F-3CA3E1366FF1}"/>
                    </a:ext>
                  </a:extLst>
                </p:cNvPr>
                <p:cNvSpPr txBox="1"/>
                <p:nvPr/>
              </p:nvSpPr>
              <p:spPr>
                <a:xfrm>
                  <a:off x="122963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41</a:t>
                  </a:r>
                </a:p>
              </p:txBody>
            </p:sp>
            <p:sp>
              <p:nvSpPr>
                <p:cNvPr id="914" name="TextBox 913">
                  <a:extLst>
                    <a:ext uri="{FF2B5EF4-FFF2-40B4-BE49-F238E27FC236}">
                      <a16:creationId xmlns:a16="http://schemas.microsoft.com/office/drawing/2014/main" id="{98764AEF-134C-9B2F-79C0-CF95F4EB640E}"/>
                    </a:ext>
                  </a:extLst>
                </p:cNvPr>
                <p:cNvSpPr txBox="1"/>
                <p:nvPr/>
              </p:nvSpPr>
              <p:spPr>
                <a:xfrm>
                  <a:off x="156611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37</a:t>
                  </a:r>
                </a:p>
              </p:txBody>
            </p:sp>
            <p:sp>
              <p:nvSpPr>
                <p:cNvPr id="915" name="TextBox 914">
                  <a:extLst>
                    <a:ext uri="{FF2B5EF4-FFF2-40B4-BE49-F238E27FC236}">
                      <a16:creationId xmlns:a16="http://schemas.microsoft.com/office/drawing/2014/main" id="{B4DD8700-CA9E-26FE-32C5-1D60D32C8F32}"/>
                    </a:ext>
                  </a:extLst>
                </p:cNvPr>
                <p:cNvSpPr txBox="1"/>
                <p:nvPr/>
              </p:nvSpPr>
              <p:spPr>
                <a:xfrm>
                  <a:off x="190260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31</a:t>
                  </a:r>
                </a:p>
              </p:txBody>
            </p:sp>
            <p:sp>
              <p:nvSpPr>
                <p:cNvPr id="916" name="TextBox 915">
                  <a:extLst>
                    <a:ext uri="{FF2B5EF4-FFF2-40B4-BE49-F238E27FC236}">
                      <a16:creationId xmlns:a16="http://schemas.microsoft.com/office/drawing/2014/main" id="{A9DC2C3A-07F5-05CD-F835-B6050DA7612F}"/>
                    </a:ext>
                  </a:extLst>
                </p:cNvPr>
                <p:cNvSpPr txBox="1"/>
                <p:nvPr/>
              </p:nvSpPr>
              <p:spPr>
                <a:xfrm>
                  <a:off x="223908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28</a:t>
                  </a:r>
                </a:p>
              </p:txBody>
            </p:sp>
            <p:sp>
              <p:nvSpPr>
                <p:cNvPr id="917" name="TextBox 916">
                  <a:extLst>
                    <a:ext uri="{FF2B5EF4-FFF2-40B4-BE49-F238E27FC236}">
                      <a16:creationId xmlns:a16="http://schemas.microsoft.com/office/drawing/2014/main" id="{54E5E9DB-7E9F-1A93-092F-99DF20AF560B}"/>
                    </a:ext>
                  </a:extLst>
                </p:cNvPr>
                <p:cNvSpPr txBox="1"/>
                <p:nvPr/>
              </p:nvSpPr>
              <p:spPr>
                <a:xfrm>
                  <a:off x="257557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25</a:t>
                  </a:r>
                </a:p>
              </p:txBody>
            </p:sp>
            <p:sp>
              <p:nvSpPr>
                <p:cNvPr id="918" name="TextBox 917">
                  <a:extLst>
                    <a:ext uri="{FF2B5EF4-FFF2-40B4-BE49-F238E27FC236}">
                      <a16:creationId xmlns:a16="http://schemas.microsoft.com/office/drawing/2014/main" id="{E1F1A258-EF65-D0A1-FD95-10C049BCAE1D}"/>
                    </a:ext>
                  </a:extLst>
                </p:cNvPr>
                <p:cNvSpPr txBox="1"/>
                <p:nvPr/>
              </p:nvSpPr>
              <p:spPr>
                <a:xfrm>
                  <a:off x="291205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15</a:t>
                  </a:r>
                </a:p>
              </p:txBody>
            </p:sp>
            <p:sp>
              <p:nvSpPr>
                <p:cNvPr id="919" name="TextBox 918">
                  <a:extLst>
                    <a:ext uri="{FF2B5EF4-FFF2-40B4-BE49-F238E27FC236}">
                      <a16:creationId xmlns:a16="http://schemas.microsoft.com/office/drawing/2014/main" id="{9DC9D0AF-2416-00F7-5BFE-F20C66EDB9FE}"/>
                    </a:ext>
                  </a:extLst>
                </p:cNvPr>
                <p:cNvSpPr txBox="1"/>
                <p:nvPr/>
              </p:nvSpPr>
              <p:spPr>
                <a:xfrm>
                  <a:off x="324854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12</a:t>
                  </a:r>
                </a:p>
              </p:txBody>
            </p:sp>
            <p:sp>
              <p:nvSpPr>
                <p:cNvPr id="920" name="TextBox 919">
                  <a:extLst>
                    <a:ext uri="{FF2B5EF4-FFF2-40B4-BE49-F238E27FC236}">
                      <a16:creationId xmlns:a16="http://schemas.microsoft.com/office/drawing/2014/main" id="{D26DC1E6-48E9-0D73-5094-23CABD9969FE}"/>
                    </a:ext>
                  </a:extLst>
                </p:cNvPr>
                <p:cNvSpPr txBox="1"/>
                <p:nvPr/>
              </p:nvSpPr>
              <p:spPr>
                <a:xfrm>
                  <a:off x="3585027"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921" name="TextBox 920">
                  <a:extLst>
                    <a:ext uri="{FF2B5EF4-FFF2-40B4-BE49-F238E27FC236}">
                      <a16:creationId xmlns:a16="http://schemas.microsoft.com/office/drawing/2014/main" id="{7C550E8A-DD16-FA76-1895-922CBA9EABA2}"/>
                    </a:ext>
                  </a:extLst>
                </p:cNvPr>
                <p:cNvSpPr txBox="1"/>
                <p:nvPr/>
              </p:nvSpPr>
              <p:spPr>
                <a:xfrm>
                  <a:off x="4257993"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922" name="TextBox 921">
                  <a:extLst>
                    <a:ext uri="{FF2B5EF4-FFF2-40B4-BE49-F238E27FC236}">
                      <a16:creationId xmlns:a16="http://schemas.microsoft.com/office/drawing/2014/main" id="{4FB63E6A-1A48-4150-667C-26CA716AE1A0}"/>
                    </a:ext>
                  </a:extLst>
                </p:cNvPr>
                <p:cNvSpPr txBox="1"/>
                <p:nvPr/>
              </p:nvSpPr>
              <p:spPr>
                <a:xfrm>
                  <a:off x="3921512" y="2314376"/>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grpSp>
        </p:grpSp>
        <p:grpSp>
          <p:nvGrpSpPr>
            <p:cNvPr id="602" name="Group 601">
              <a:extLst>
                <a:ext uri="{FF2B5EF4-FFF2-40B4-BE49-F238E27FC236}">
                  <a16:creationId xmlns:a16="http://schemas.microsoft.com/office/drawing/2014/main" id="{A978D532-8CBD-6791-1589-0F59EC185D5D}"/>
                </a:ext>
              </a:extLst>
            </p:cNvPr>
            <p:cNvGrpSpPr/>
            <p:nvPr/>
          </p:nvGrpSpPr>
          <p:grpSpPr>
            <a:xfrm>
              <a:off x="966761" y="920617"/>
              <a:ext cx="3487648" cy="991316"/>
              <a:chOff x="950983" y="862535"/>
              <a:chExt cx="3487648" cy="991316"/>
            </a:xfrm>
          </p:grpSpPr>
          <p:cxnSp>
            <p:nvCxnSpPr>
              <p:cNvPr id="795" name="Straight Connector 794">
                <a:extLst>
                  <a:ext uri="{FF2B5EF4-FFF2-40B4-BE49-F238E27FC236}">
                    <a16:creationId xmlns:a16="http://schemas.microsoft.com/office/drawing/2014/main" id="{6A73FA68-CCC5-0791-3CDC-813BBE249DA5}"/>
                  </a:ext>
                </a:extLst>
              </p:cNvPr>
              <p:cNvCxnSpPr>
                <a:cxnSpLocks/>
              </p:cNvCxnSpPr>
              <p:nvPr/>
            </p:nvCxnSpPr>
            <p:spPr>
              <a:xfrm rot="5400000">
                <a:off x="1248527" y="898406"/>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id="{F0A0B9E5-F4CD-5984-6296-B6A6C1FAA1A9}"/>
                  </a:ext>
                </a:extLst>
              </p:cNvPr>
              <p:cNvCxnSpPr>
                <a:cxnSpLocks/>
              </p:cNvCxnSpPr>
              <p:nvPr/>
            </p:nvCxnSpPr>
            <p:spPr>
              <a:xfrm rot="5400000">
                <a:off x="1248527" y="165530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id="{1E15029F-285C-CA5D-5563-ED0F110B86B3}"/>
                  </a:ext>
                </a:extLst>
              </p:cNvPr>
              <p:cNvCxnSpPr>
                <a:cxnSpLocks/>
              </p:cNvCxnSpPr>
              <p:nvPr/>
            </p:nvCxnSpPr>
            <p:spPr>
              <a:xfrm rot="5400000">
                <a:off x="1248527" y="1503923"/>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id="{050A8446-5248-C445-A5D1-4F1C17C1BE42}"/>
                  </a:ext>
                </a:extLst>
              </p:cNvPr>
              <p:cNvCxnSpPr>
                <a:cxnSpLocks/>
              </p:cNvCxnSpPr>
              <p:nvPr/>
            </p:nvCxnSpPr>
            <p:spPr>
              <a:xfrm rot="5400000">
                <a:off x="1248527" y="135254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id="{B41611C4-63E5-C8B1-9029-8B20B2D489FA}"/>
                  </a:ext>
                </a:extLst>
              </p:cNvPr>
              <p:cNvCxnSpPr>
                <a:cxnSpLocks/>
              </p:cNvCxnSpPr>
              <p:nvPr/>
            </p:nvCxnSpPr>
            <p:spPr>
              <a:xfrm rot="5400000">
                <a:off x="1248527" y="120116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a:extLst>
                  <a:ext uri="{FF2B5EF4-FFF2-40B4-BE49-F238E27FC236}">
                    <a16:creationId xmlns:a16="http://schemas.microsoft.com/office/drawing/2014/main" id="{C031BF1B-6394-D63E-CD77-9152CBB191C9}"/>
                  </a:ext>
                </a:extLst>
              </p:cNvPr>
              <p:cNvCxnSpPr>
                <a:cxnSpLocks/>
              </p:cNvCxnSpPr>
              <p:nvPr/>
            </p:nvCxnSpPr>
            <p:spPr>
              <a:xfrm rot="5400000">
                <a:off x="1248527" y="104978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01" name="Freeform: Shape 800">
                <a:extLst>
                  <a:ext uri="{FF2B5EF4-FFF2-40B4-BE49-F238E27FC236}">
                    <a16:creationId xmlns:a16="http://schemas.microsoft.com/office/drawing/2014/main" id="{C1AF4152-0C1B-97C0-F993-C260E1C58558}"/>
                  </a:ext>
                </a:extLst>
              </p:cNvPr>
              <p:cNvSpPr/>
              <p:nvPr/>
            </p:nvSpPr>
            <p:spPr>
              <a:xfrm>
                <a:off x="1266861" y="918827"/>
                <a:ext cx="3081455" cy="782408"/>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sp>
            <p:nvSpPr>
              <p:cNvPr id="820" name="TextBox 819">
                <a:extLst>
                  <a:ext uri="{FF2B5EF4-FFF2-40B4-BE49-F238E27FC236}">
                    <a16:creationId xmlns:a16="http://schemas.microsoft.com/office/drawing/2014/main" id="{DC2294D6-8D40-2D6E-9082-E4764B7A8D27}"/>
                  </a:ext>
                </a:extLst>
              </p:cNvPr>
              <p:cNvSpPr txBox="1"/>
              <p:nvPr/>
            </p:nvSpPr>
            <p:spPr>
              <a:xfrm>
                <a:off x="950983" y="862535"/>
                <a:ext cx="288225"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821" name="TextBox 820">
                <a:extLst>
                  <a:ext uri="{FF2B5EF4-FFF2-40B4-BE49-F238E27FC236}">
                    <a16:creationId xmlns:a16="http://schemas.microsoft.com/office/drawing/2014/main" id="{6DEBC017-7C87-0450-8ED0-AB69ABD539DC}"/>
                  </a:ext>
                </a:extLst>
              </p:cNvPr>
              <p:cNvSpPr txBox="1"/>
              <p:nvPr/>
            </p:nvSpPr>
            <p:spPr>
              <a:xfrm>
                <a:off x="1035829" y="1013914"/>
                <a:ext cx="203379"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822" name="TextBox 821">
                <a:extLst>
                  <a:ext uri="{FF2B5EF4-FFF2-40B4-BE49-F238E27FC236}">
                    <a16:creationId xmlns:a16="http://schemas.microsoft.com/office/drawing/2014/main" id="{56A00731-EA99-1CF4-7A66-09E75551A3D5}"/>
                  </a:ext>
                </a:extLst>
              </p:cNvPr>
              <p:cNvSpPr txBox="1"/>
              <p:nvPr/>
            </p:nvSpPr>
            <p:spPr>
              <a:xfrm>
                <a:off x="1015665" y="1165295"/>
                <a:ext cx="223543"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823" name="TextBox 822">
                <a:extLst>
                  <a:ext uri="{FF2B5EF4-FFF2-40B4-BE49-F238E27FC236}">
                    <a16:creationId xmlns:a16="http://schemas.microsoft.com/office/drawing/2014/main" id="{9B3A91AA-EBE9-185E-5852-B1ABDCB64C45}"/>
                  </a:ext>
                </a:extLst>
              </p:cNvPr>
              <p:cNvSpPr txBox="1"/>
              <p:nvPr/>
            </p:nvSpPr>
            <p:spPr>
              <a:xfrm>
                <a:off x="1029969" y="1316674"/>
                <a:ext cx="209239"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824" name="TextBox 823">
                <a:extLst>
                  <a:ext uri="{FF2B5EF4-FFF2-40B4-BE49-F238E27FC236}">
                    <a16:creationId xmlns:a16="http://schemas.microsoft.com/office/drawing/2014/main" id="{C22A0BAD-CB15-CBE6-10AE-4968D2F517A6}"/>
                  </a:ext>
                </a:extLst>
              </p:cNvPr>
              <p:cNvSpPr txBox="1"/>
              <p:nvPr/>
            </p:nvSpPr>
            <p:spPr>
              <a:xfrm>
                <a:off x="1006735" y="1468054"/>
                <a:ext cx="232473"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825" name="TextBox 824">
                <a:extLst>
                  <a:ext uri="{FF2B5EF4-FFF2-40B4-BE49-F238E27FC236}">
                    <a16:creationId xmlns:a16="http://schemas.microsoft.com/office/drawing/2014/main" id="{3F169068-6147-44FB-D688-17D32C2D3D29}"/>
                  </a:ext>
                </a:extLst>
              </p:cNvPr>
              <p:cNvSpPr txBox="1"/>
              <p:nvPr/>
            </p:nvSpPr>
            <p:spPr>
              <a:xfrm>
                <a:off x="978657" y="1619433"/>
                <a:ext cx="26055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grpSp>
            <p:nvGrpSpPr>
              <p:cNvPr id="888" name="Group 887">
                <a:extLst>
                  <a:ext uri="{FF2B5EF4-FFF2-40B4-BE49-F238E27FC236}">
                    <a16:creationId xmlns:a16="http://schemas.microsoft.com/office/drawing/2014/main" id="{2A5CFBD6-A6E0-B79A-2A0A-52487611F538}"/>
                  </a:ext>
                </a:extLst>
              </p:cNvPr>
              <p:cNvGrpSpPr/>
              <p:nvPr/>
            </p:nvGrpSpPr>
            <p:grpSpPr>
              <a:xfrm>
                <a:off x="1229632" y="1741270"/>
                <a:ext cx="3208999" cy="112581"/>
                <a:chOff x="1229632" y="1973615"/>
                <a:chExt cx="3208999" cy="112581"/>
              </a:xfrm>
            </p:grpSpPr>
            <p:sp>
              <p:nvSpPr>
                <p:cNvPr id="777" name="TextBox 776">
                  <a:extLst>
                    <a:ext uri="{FF2B5EF4-FFF2-40B4-BE49-F238E27FC236}">
                      <a16:creationId xmlns:a16="http://schemas.microsoft.com/office/drawing/2014/main" id="{170C67B4-FFD2-7727-1986-27D3EEBFDB2D}"/>
                    </a:ext>
                  </a:extLst>
                </p:cNvPr>
                <p:cNvSpPr txBox="1"/>
                <p:nvPr/>
              </p:nvSpPr>
              <p:spPr>
                <a:xfrm>
                  <a:off x="1229632" y="1973615"/>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778" name="TextBox 777">
                  <a:extLst>
                    <a:ext uri="{FF2B5EF4-FFF2-40B4-BE49-F238E27FC236}">
                      <a16:creationId xmlns:a16="http://schemas.microsoft.com/office/drawing/2014/main" id="{121BA3B6-93AD-005C-8840-FE8B38D4C5D0}"/>
                    </a:ext>
                  </a:extLst>
                </p:cNvPr>
                <p:cNvSpPr txBox="1"/>
                <p:nvPr/>
              </p:nvSpPr>
              <p:spPr>
                <a:xfrm>
                  <a:off x="1566117" y="1973615"/>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779" name="TextBox 778">
                  <a:extLst>
                    <a:ext uri="{FF2B5EF4-FFF2-40B4-BE49-F238E27FC236}">
                      <a16:creationId xmlns:a16="http://schemas.microsoft.com/office/drawing/2014/main" id="{4C58D148-83B8-B52B-647C-D39EC63A58B2}"/>
                    </a:ext>
                  </a:extLst>
                </p:cNvPr>
                <p:cNvSpPr txBox="1"/>
                <p:nvPr/>
              </p:nvSpPr>
              <p:spPr>
                <a:xfrm>
                  <a:off x="1902602" y="1973615"/>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780" name="TextBox 779">
                  <a:extLst>
                    <a:ext uri="{FF2B5EF4-FFF2-40B4-BE49-F238E27FC236}">
                      <a16:creationId xmlns:a16="http://schemas.microsoft.com/office/drawing/2014/main" id="{CBE91380-C078-768A-7EE9-C64FC9E3B196}"/>
                    </a:ext>
                  </a:extLst>
                </p:cNvPr>
                <p:cNvSpPr txBox="1"/>
                <p:nvPr/>
              </p:nvSpPr>
              <p:spPr>
                <a:xfrm>
                  <a:off x="2239087" y="1973615"/>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781" name="TextBox 780">
                  <a:extLst>
                    <a:ext uri="{FF2B5EF4-FFF2-40B4-BE49-F238E27FC236}">
                      <a16:creationId xmlns:a16="http://schemas.microsoft.com/office/drawing/2014/main" id="{38BD3D73-F14E-0DB4-A745-7539777F4963}"/>
                    </a:ext>
                  </a:extLst>
                </p:cNvPr>
                <p:cNvSpPr txBox="1"/>
                <p:nvPr/>
              </p:nvSpPr>
              <p:spPr>
                <a:xfrm>
                  <a:off x="2575572" y="1973615"/>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782" name="TextBox 781">
                  <a:extLst>
                    <a:ext uri="{FF2B5EF4-FFF2-40B4-BE49-F238E27FC236}">
                      <a16:creationId xmlns:a16="http://schemas.microsoft.com/office/drawing/2014/main" id="{406C16DE-3A9C-811D-F444-BEE823390D48}"/>
                    </a:ext>
                  </a:extLst>
                </p:cNvPr>
                <p:cNvSpPr txBox="1"/>
                <p:nvPr/>
              </p:nvSpPr>
              <p:spPr>
                <a:xfrm>
                  <a:off x="2912057" y="1973615"/>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783" name="TextBox 782">
                  <a:extLst>
                    <a:ext uri="{FF2B5EF4-FFF2-40B4-BE49-F238E27FC236}">
                      <a16:creationId xmlns:a16="http://schemas.microsoft.com/office/drawing/2014/main" id="{932FA1B8-A8D8-5E99-EDB8-E598D62B13A3}"/>
                    </a:ext>
                  </a:extLst>
                </p:cNvPr>
                <p:cNvSpPr txBox="1"/>
                <p:nvPr/>
              </p:nvSpPr>
              <p:spPr>
                <a:xfrm>
                  <a:off x="3248542" y="1973615"/>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784" name="TextBox 783">
                  <a:extLst>
                    <a:ext uri="{FF2B5EF4-FFF2-40B4-BE49-F238E27FC236}">
                      <a16:creationId xmlns:a16="http://schemas.microsoft.com/office/drawing/2014/main" id="{6779534F-2007-793D-B32A-BF81AFEEC55F}"/>
                    </a:ext>
                  </a:extLst>
                </p:cNvPr>
                <p:cNvSpPr txBox="1"/>
                <p:nvPr/>
              </p:nvSpPr>
              <p:spPr>
                <a:xfrm>
                  <a:off x="3585027" y="1973615"/>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785" name="TextBox 784">
                  <a:extLst>
                    <a:ext uri="{FF2B5EF4-FFF2-40B4-BE49-F238E27FC236}">
                      <a16:creationId xmlns:a16="http://schemas.microsoft.com/office/drawing/2014/main" id="{74F330D8-200B-7E77-63C7-9E3DC2734F8A}"/>
                    </a:ext>
                  </a:extLst>
                </p:cNvPr>
                <p:cNvSpPr txBox="1"/>
                <p:nvPr/>
              </p:nvSpPr>
              <p:spPr>
                <a:xfrm>
                  <a:off x="4257993" y="1973615"/>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885" name="TextBox 884">
                  <a:extLst>
                    <a:ext uri="{FF2B5EF4-FFF2-40B4-BE49-F238E27FC236}">
                      <a16:creationId xmlns:a16="http://schemas.microsoft.com/office/drawing/2014/main" id="{CE142497-6D05-D65E-8994-2ECAD60D57D9}"/>
                    </a:ext>
                  </a:extLst>
                </p:cNvPr>
                <p:cNvSpPr txBox="1"/>
                <p:nvPr/>
              </p:nvSpPr>
              <p:spPr>
                <a:xfrm>
                  <a:off x="3921512" y="1973615"/>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grpSp>
          <p:grpSp>
            <p:nvGrpSpPr>
              <p:cNvPr id="887" name="Group 886">
                <a:extLst>
                  <a:ext uri="{FF2B5EF4-FFF2-40B4-BE49-F238E27FC236}">
                    <a16:creationId xmlns:a16="http://schemas.microsoft.com/office/drawing/2014/main" id="{A41F2BA2-3101-0D3A-0FD0-D0FB52011F8A}"/>
                  </a:ext>
                </a:extLst>
              </p:cNvPr>
              <p:cNvGrpSpPr/>
              <p:nvPr/>
            </p:nvGrpSpPr>
            <p:grpSpPr>
              <a:xfrm>
                <a:off x="1320099" y="1700493"/>
                <a:ext cx="3028217" cy="40843"/>
                <a:chOff x="1320099" y="1932838"/>
                <a:chExt cx="3028217" cy="40843"/>
              </a:xfrm>
            </p:grpSpPr>
            <p:cxnSp>
              <p:nvCxnSpPr>
                <p:cNvPr id="786" name="Straight Connector 785">
                  <a:extLst>
                    <a:ext uri="{FF2B5EF4-FFF2-40B4-BE49-F238E27FC236}">
                      <a16:creationId xmlns:a16="http://schemas.microsoft.com/office/drawing/2014/main" id="{911B078D-E5B2-03CB-9715-C1BE6A828960}"/>
                    </a:ext>
                  </a:extLst>
                </p:cNvPr>
                <p:cNvCxnSpPr>
                  <a:cxnSpLocks/>
                </p:cNvCxnSpPr>
                <p:nvPr/>
              </p:nvCxnSpPr>
              <p:spPr>
                <a:xfrm>
                  <a:off x="1320099" y="193283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7" name="Straight Connector 786">
                  <a:extLst>
                    <a:ext uri="{FF2B5EF4-FFF2-40B4-BE49-F238E27FC236}">
                      <a16:creationId xmlns:a16="http://schemas.microsoft.com/office/drawing/2014/main" id="{812B8CC4-3837-696E-3B73-DCEF37B0701B}"/>
                    </a:ext>
                  </a:extLst>
                </p:cNvPr>
                <p:cNvCxnSpPr>
                  <a:cxnSpLocks/>
                </p:cNvCxnSpPr>
                <p:nvPr/>
              </p:nvCxnSpPr>
              <p:spPr>
                <a:xfrm>
                  <a:off x="1656568" y="193283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ADAF7FCE-55FA-74D6-1A74-C618F297CE2E}"/>
                    </a:ext>
                  </a:extLst>
                </p:cNvPr>
                <p:cNvCxnSpPr>
                  <a:cxnSpLocks/>
                </p:cNvCxnSpPr>
                <p:nvPr/>
              </p:nvCxnSpPr>
              <p:spPr>
                <a:xfrm>
                  <a:off x="4348316" y="193283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id="{CBDB23D3-48D3-35C1-B056-B78B9A12647D}"/>
                    </a:ext>
                  </a:extLst>
                </p:cNvPr>
                <p:cNvCxnSpPr>
                  <a:cxnSpLocks/>
                </p:cNvCxnSpPr>
                <p:nvPr/>
              </p:nvCxnSpPr>
              <p:spPr>
                <a:xfrm>
                  <a:off x="3675382" y="193283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id="{0106B0B4-8070-5427-1DA4-EF903BE2CA9F}"/>
                    </a:ext>
                  </a:extLst>
                </p:cNvPr>
                <p:cNvCxnSpPr>
                  <a:cxnSpLocks/>
                </p:cNvCxnSpPr>
                <p:nvPr/>
              </p:nvCxnSpPr>
              <p:spPr>
                <a:xfrm>
                  <a:off x="3338913" y="193283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id="{A75CF93A-7740-0126-B810-47B41AD345D8}"/>
                    </a:ext>
                  </a:extLst>
                </p:cNvPr>
                <p:cNvCxnSpPr>
                  <a:cxnSpLocks/>
                </p:cNvCxnSpPr>
                <p:nvPr/>
              </p:nvCxnSpPr>
              <p:spPr>
                <a:xfrm>
                  <a:off x="3002444" y="193283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5E7861B1-8E25-F4C6-2563-0024336294AE}"/>
                    </a:ext>
                  </a:extLst>
                </p:cNvPr>
                <p:cNvCxnSpPr>
                  <a:cxnSpLocks/>
                </p:cNvCxnSpPr>
                <p:nvPr/>
              </p:nvCxnSpPr>
              <p:spPr>
                <a:xfrm>
                  <a:off x="2665975" y="193283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a:extLst>
                    <a:ext uri="{FF2B5EF4-FFF2-40B4-BE49-F238E27FC236}">
                      <a16:creationId xmlns:a16="http://schemas.microsoft.com/office/drawing/2014/main" id="{AA2B6E0D-154D-35F6-D0AE-2B6FAB41FC88}"/>
                    </a:ext>
                  </a:extLst>
                </p:cNvPr>
                <p:cNvCxnSpPr>
                  <a:cxnSpLocks/>
                </p:cNvCxnSpPr>
                <p:nvPr/>
              </p:nvCxnSpPr>
              <p:spPr>
                <a:xfrm>
                  <a:off x="2329506" y="193283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2FFC48DC-8779-4952-43FD-DAA0DD82C18E}"/>
                    </a:ext>
                  </a:extLst>
                </p:cNvPr>
                <p:cNvCxnSpPr>
                  <a:cxnSpLocks/>
                </p:cNvCxnSpPr>
                <p:nvPr/>
              </p:nvCxnSpPr>
              <p:spPr>
                <a:xfrm>
                  <a:off x="1993037" y="193283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id="{07B9FB53-FA1E-F441-458D-5E851273E865}"/>
                    </a:ext>
                  </a:extLst>
                </p:cNvPr>
                <p:cNvCxnSpPr>
                  <a:cxnSpLocks/>
                </p:cNvCxnSpPr>
                <p:nvPr/>
              </p:nvCxnSpPr>
              <p:spPr>
                <a:xfrm>
                  <a:off x="4011851" y="193283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89" name="Group 1088">
                <a:extLst>
                  <a:ext uri="{FF2B5EF4-FFF2-40B4-BE49-F238E27FC236}">
                    <a16:creationId xmlns:a16="http://schemas.microsoft.com/office/drawing/2014/main" id="{9E875903-5765-E049-234D-4842B5827E40}"/>
                  </a:ext>
                </a:extLst>
              </p:cNvPr>
              <p:cNvGrpSpPr/>
              <p:nvPr/>
            </p:nvGrpSpPr>
            <p:grpSpPr>
              <a:xfrm>
                <a:off x="1341511" y="918872"/>
                <a:ext cx="2575314" cy="685809"/>
                <a:chOff x="1341511" y="1151217"/>
                <a:chExt cx="2575314" cy="685809"/>
              </a:xfrm>
            </p:grpSpPr>
            <p:grpSp>
              <p:nvGrpSpPr>
                <p:cNvPr id="1088" name="Group 1087">
                  <a:extLst>
                    <a:ext uri="{FF2B5EF4-FFF2-40B4-BE49-F238E27FC236}">
                      <a16:creationId xmlns:a16="http://schemas.microsoft.com/office/drawing/2014/main" id="{5B519D02-4DAC-96C8-3743-0CACFD95248F}"/>
                    </a:ext>
                  </a:extLst>
                </p:cNvPr>
                <p:cNvGrpSpPr/>
                <p:nvPr/>
              </p:nvGrpSpPr>
              <p:grpSpPr>
                <a:xfrm>
                  <a:off x="3758590" y="1801026"/>
                  <a:ext cx="158235" cy="36000"/>
                  <a:chOff x="3758590" y="1808169"/>
                  <a:chExt cx="158235" cy="36000"/>
                </a:xfrm>
                <a:solidFill>
                  <a:schemeClr val="accent3"/>
                </a:solidFill>
              </p:grpSpPr>
              <p:sp>
                <p:nvSpPr>
                  <p:cNvPr id="483" name="Freeform: Shape 482">
                    <a:extLst>
                      <a:ext uri="{FF2B5EF4-FFF2-40B4-BE49-F238E27FC236}">
                        <a16:creationId xmlns:a16="http://schemas.microsoft.com/office/drawing/2014/main" id="{E43C0B1D-083A-F235-95B2-381CAA932169}"/>
                      </a:ext>
                    </a:extLst>
                  </p:cNvPr>
                  <p:cNvSpPr/>
                  <p:nvPr/>
                </p:nvSpPr>
                <p:spPr>
                  <a:xfrm>
                    <a:off x="3880825" y="1808169"/>
                    <a:ext cx="36000" cy="36000"/>
                  </a:xfrm>
                  <a:custGeom>
                    <a:avLst/>
                    <a:gdLst>
                      <a:gd name="connsiteX0" fmla="*/ 26091 w 26090"/>
                      <a:gd name="connsiteY0" fmla="*/ 13117 h 26233"/>
                      <a:gd name="connsiteX1" fmla="*/ 13045 w 26090"/>
                      <a:gd name="connsiteY1" fmla="*/ 26233 h 26233"/>
                      <a:gd name="connsiteX2" fmla="*/ 0 w 26090"/>
                      <a:gd name="connsiteY2" fmla="*/ 13117 h 26233"/>
                      <a:gd name="connsiteX3" fmla="*/ 13045 w 26090"/>
                      <a:gd name="connsiteY3" fmla="*/ 0 h 26233"/>
                      <a:gd name="connsiteX4" fmla="*/ 26091 w 26090"/>
                      <a:gd name="connsiteY4" fmla="*/ 13117 h 2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0" h="26233">
                        <a:moveTo>
                          <a:pt x="26091" y="13117"/>
                        </a:moveTo>
                        <a:cubicBezTo>
                          <a:pt x="26091" y="20361"/>
                          <a:pt x="20250" y="26233"/>
                          <a:pt x="13045" y="26233"/>
                        </a:cubicBezTo>
                        <a:cubicBezTo>
                          <a:pt x="5841" y="26233"/>
                          <a:pt x="0" y="20361"/>
                          <a:pt x="0" y="13117"/>
                        </a:cubicBezTo>
                        <a:cubicBezTo>
                          <a:pt x="0" y="5873"/>
                          <a:pt x="5841" y="0"/>
                          <a:pt x="13045" y="0"/>
                        </a:cubicBezTo>
                        <a:cubicBezTo>
                          <a:pt x="20250" y="0"/>
                          <a:pt x="26091" y="5873"/>
                          <a:pt x="26091" y="13117"/>
                        </a:cubicBezTo>
                        <a:close/>
                      </a:path>
                    </a:pathLst>
                  </a:custGeom>
                  <a:grp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84" name="Freeform: Shape 483">
                    <a:extLst>
                      <a:ext uri="{FF2B5EF4-FFF2-40B4-BE49-F238E27FC236}">
                        <a16:creationId xmlns:a16="http://schemas.microsoft.com/office/drawing/2014/main" id="{1397B03A-F786-EF11-02F9-C3CFEC988C39}"/>
                      </a:ext>
                    </a:extLst>
                  </p:cNvPr>
                  <p:cNvSpPr/>
                  <p:nvPr/>
                </p:nvSpPr>
                <p:spPr>
                  <a:xfrm>
                    <a:off x="3758590" y="1808169"/>
                    <a:ext cx="36000" cy="36000"/>
                  </a:xfrm>
                  <a:custGeom>
                    <a:avLst/>
                    <a:gdLst>
                      <a:gd name="connsiteX0" fmla="*/ 26091 w 26090"/>
                      <a:gd name="connsiteY0" fmla="*/ 13117 h 26233"/>
                      <a:gd name="connsiteX1" fmla="*/ 13045 w 26090"/>
                      <a:gd name="connsiteY1" fmla="*/ 26233 h 26233"/>
                      <a:gd name="connsiteX2" fmla="*/ 0 w 26090"/>
                      <a:gd name="connsiteY2" fmla="*/ 13117 h 26233"/>
                      <a:gd name="connsiteX3" fmla="*/ 13045 w 26090"/>
                      <a:gd name="connsiteY3" fmla="*/ 0 h 26233"/>
                      <a:gd name="connsiteX4" fmla="*/ 26091 w 26090"/>
                      <a:gd name="connsiteY4" fmla="*/ 13117 h 26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0" h="26233">
                        <a:moveTo>
                          <a:pt x="26091" y="13117"/>
                        </a:moveTo>
                        <a:cubicBezTo>
                          <a:pt x="26091" y="20361"/>
                          <a:pt x="20250" y="26233"/>
                          <a:pt x="13045" y="26233"/>
                        </a:cubicBezTo>
                        <a:cubicBezTo>
                          <a:pt x="5841" y="26233"/>
                          <a:pt x="0" y="20361"/>
                          <a:pt x="0" y="13117"/>
                        </a:cubicBezTo>
                        <a:cubicBezTo>
                          <a:pt x="0" y="5873"/>
                          <a:pt x="5841" y="0"/>
                          <a:pt x="13045" y="0"/>
                        </a:cubicBezTo>
                        <a:cubicBezTo>
                          <a:pt x="20250" y="0"/>
                          <a:pt x="26091" y="5873"/>
                          <a:pt x="26091" y="13117"/>
                        </a:cubicBezTo>
                        <a:close/>
                      </a:path>
                    </a:pathLst>
                  </a:custGeom>
                  <a:grp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sp>
              <p:nvSpPr>
                <p:cNvPr id="481" name="Freeform: Shape 480">
                  <a:extLst>
                    <a:ext uri="{FF2B5EF4-FFF2-40B4-BE49-F238E27FC236}">
                      <a16:creationId xmlns:a16="http://schemas.microsoft.com/office/drawing/2014/main" id="{61A26F00-A754-4380-1F07-17249FDBA014}"/>
                    </a:ext>
                  </a:extLst>
                </p:cNvPr>
                <p:cNvSpPr/>
                <p:nvPr/>
              </p:nvSpPr>
              <p:spPr>
                <a:xfrm>
                  <a:off x="1341511" y="1151217"/>
                  <a:ext cx="2566914" cy="663706"/>
                </a:xfrm>
                <a:custGeom>
                  <a:avLst/>
                  <a:gdLst>
                    <a:gd name="connsiteX0" fmla="*/ 0 w 2426460"/>
                    <a:gd name="connsiteY0" fmla="*/ 0 h 1219138"/>
                    <a:gd name="connsiteX1" fmla="*/ 0 w 2426460"/>
                    <a:gd name="connsiteY1" fmla="*/ 93691 h 1219138"/>
                    <a:gd name="connsiteX2" fmla="*/ 257891 w 2426460"/>
                    <a:gd name="connsiteY2" fmla="*/ 93691 h 1219138"/>
                    <a:gd name="connsiteX3" fmla="*/ 257891 w 2426460"/>
                    <a:gd name="connsiteY3" fmla="*/ 172391 h 1219138"/>
                    <a:gd name="connsiteX4" fmla="*/ 472992 w 2426460"/>
                    <a:gd name="connsiteY4" fmla="*/ 172391 h 1219138"/>
                    <a:gd name="connsiteX5" fmla="*/ 472992 w 2426460"/>
                    <a:gd name="connsiteY5" fmla="*/ 269829 h 1219138"/>
                    <a:gd name="connsiteX6" fmla="*/ 682093 w 2426460"/>
                    <a:gd name="connsiteY6" fmla="*/ 269829 h 1219138"/>
                    <a:gd name="connsiteX7" fmla="*/ 682093 w 2426460"/>
                    <a:gd name="connsiteY7" fmla="*/ 348529 h 1219138"/>
                    <a:gd name="connsiteX8" fmla="*/ 703748 w 2426460"/>
                    <a:gd name="connsiteY8" fmla="*/ 348529 h 1219138"/>
                    <a:gd name="connsiteX9" fmla="*/ 703748 w 2426460"/>
                    <a:gd name="connsiteY9" fmla="*/ 438472 h 1219138"/>
                    <a:gd name="connsiteX10" fmla="*/ 1174094 w 2426460"/>
                    <a:gd name="connsiteY10" fmla="*/ 438472 h 1219138"/>
                    <a:gd name="connsiteX11" fmla="*/ 1174094 w 2426460"/>
                    <a:gd name="connsiteY11" fmla="*/ 524667 h 1219138"/>
                    <a:gd name="connsiteX12" fmla="*/ 1243831 w 2426460"/>
                    <a:gd name="connsiteY12" fmla="*/ 524667 h 1219138"/>
                    <a:gd name="connsiteX13" fmla="*/ 1243831 w 2426460"/>
                    <a:gd name="connsiteY13" fmla="*/ 612848 h 1219138"/>
                    <a:gd name="connsiteX14" fmla="*/ 1321545 w 2426460"/>
                    <a:gd name="connsiteY14" fmla="*/ 612848 h 1219138"/>
                    <a:gd name="connsiteX15" fmla="*/ 1321545 w 2426460"/>
                    <a:gd name="connsiteY15" fmla="*/ 629600 h 1219138"/>
                    <a:gd name="connsiteX16" fmla="*/ 1339884 w 2426460"/>
                    <a:gd name="connsiteY16" fmla="*/ 629600 h 1219138"/>
                    <a:gd name="connsiteX17" fmla="*/ 1339884 w 2426460"/>
                    <a:gd name="connsiteY17" fmla="*/ 697132 h 1219138"/>
                    <a:gd name="connsiteX18" fmla="*/ 1487111 w 2426460"/>
                    <a:gd name="connsiteY18" fmla="*/ 697132 h 1219138"/>
                    <a:gd name="connsiteX19" fmla="*/ 1487111 w 2426460"/>
                    <a:gd name="connsiteY19" fmla="*/ 783253 h 1219138"/>
                    <a:gd name="connsiteX20" fmla="*/ 1564154 w 2426460"/>
                    <a:gd name="connsiteY20" fmla="*/ 783253 h 1219138"/>
                    <a:gd name="connsiteX21" fmla="*/ 1564154 w 2426460"/>
                    <a:gd name="connsiteY21" fmla="*/ 868399 h 1219138"/>
                    <a:gd name="connsiteX22" fmla="*/ 1818914 w 2426460"/>
                    <a:gd name="connsiteY22" fmla="*/ 868399 h 1219138"/>
                    <a:gd name="connsiteX23" fmla="*/ 1818914 w 2426460"/>
                    <a:gd name="connsiteY23" fmla="*/ 959391 h 1219138"/>
                    <a:gd name="connsiteX24" fmla="*/ 2102187 w 2426460"/>
                    <a:gd name="connsiteY24" fmla="*/ 959391 h 1219138"/>
                    <a:gd name="connsiteX25" fmla="*/ 2102187 w 2426460"/>
                    <a:gd name="connsiteY25" fmla="*/ 1041838 h 1219138"/>
                    <a:gd name="connsiteX26" fmla="*/ 2230965 w 2426460"/>
                    <a:gd name="connsiteY26" fmla="*/ 1041838 h 1219138"/>
                    <a:gd name="connsiteX27" fmla="*/ 2230965 w 2426460"/>
                    <a:gd name="connsiteY27" fmla="*/ 1128034 h 1219138"/>
                    <a:gd name="connsiteX28" fmla="*/ 2251279 w 2426460"/>
                    <a:gd name="connsiteY28" fmla="*/ 1128034 h 1219138"/>
                    <a:gd name="connsiteX29" fmla="*/ 2251279 w 2426460"/>
                    <a:gd name="connsiteY29" fmla="*/ 1219138 h 1219138"/>
                    <a:gd name="connsiteX30" fmla="*/ 2426461 w 2426460"/>
                    <a:gd name="connsiteY30" fmla="*/ 1219138 h 12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26460" h="1219138">
                      <a:moveTo>
                        <a:pt x="0" y="0"/>
                      </a:moveTo>
                      <a:lnTo>
                        <a:pt x="0" y="93691"/>
                      </a:lnTo>
                      <a:lnTo>
                        <a:pt x="257891" y="93691"/>
                      </a:lnTo>
                      <a:lnTo>
                        <a:pt x="257891" y="172391"/>
                      </a:lnTo>
                      <a:lnTo>
                        <a:pt x="472992" y="172391"/>
                      </a:lnTo>
                      <a:lnTo>
                        <a:pt x="472992" y="269829"/>
                      </a:lnTo>
                      <a:lnTo>
                        <a:pt x="682093" y="269829"/>
                      </a:lnTo>
                      <a:lnTo>
                        <a:pt x="682093" y="348529"/>
                      </a:lnTo>
                      <a:lnTo>
                        <a:pt x="703748" y="348529"/>
                      </a:lnTo>
                      <a:lnTo>
                        <a:pt x="703748" y="438472"/>
                      </a:lnTo>
                      <a:lnTo>
                        <a:pt x="1174094" y="438472"/>
                      </a:lnTo>
                      <a:lnTo>
                        <a:pt x="1174094" y="524667"/>
                      </a:lnTo>
                      <a:lnTo>
                        <a:pt x="1243831" y="524667"/>
                      </a:lnTo>
                      <a:lnTo>
                        <a:pt x="1243831" y="612848"/>
                      </a:lnTo>
                      <a:lnTo>
                        <a:pt x="1321545" y="612848"/>
                      </a:lnTo>
                      <a:lnTo>
                        <a:pt x="1321545" y="629600"/>
                      </a:lnTo>
                      <a:lnTo>
                        <a:pt x="1339884" y="629600"/>
                      </a:lnTo>
                      <a:lnTo>
                        <a:pt x="1339884" y="697132"/>
                      </a:lnTo>
                      <a:lnTo>
                        <a:pt x="1487111" y="697132"/>
                      </a:lnTo>
                      <a:lnTo>
                        <a:pt x="1487111" y="783253"/>
                      </a:lnTo>
                      <a:lnTo>
                        <a:pt x="1564154" y="783253"/>
                      </a:lnTo>
                      <a:lnTo>
                        <a:pt x="1564154" y="868399"/>
                      </a:lnTo>
                      <a:lnTo>
                        <a:pt x="1818914" y="868399"/>
                      </a:lnTo>
                      <a:lnTo>
                        <a:pt x="1818914" y="959391"/>
                      </a:lnTo>
                      <a:lnTo>
                        <a:pt x="2102187" y="959391"/>
                      </a:lnTo>
                      <a:lnTo>
                        <a:pt x="2102187" y="1041838"/>
                      </a:lnTo>
                      <a:lnTo>
                        <a:pt x="2230965" y="1041838"/>
                      </a:lnTo>
                      <a:lnTo>
                        <a:pt x="2230965" y="1128034"/>
                      </a:lnTo>
                      <a:lnTo>
                        <a:pt x="2251279" y="1128034"/>
                      </a:lnTo>
                      <a:lnTo>
                        <a:pt x="2251279" y="1219138"/>
                      </a:lnTo>
                      <a:lnTo>
                        <a:pt x="2426461" y="1219138"/>
                      </a:lnTo>
                    </a:path>
                  </a:pathLst>
                </a:custGeom>
                <a:noFill/>
                <a:ln w="19050" cap="flat">
                  <a:solidFill>
                    <a:schemeClr val="accent3"/>
                  </a:solid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grpSp>
            <p:nvGrpSpPr>
              <p:cNvPr id="1091" name="Group 1090">
                <a:extLst>
                  <a:ext uri="{FF2B5EF4-FFF2-40B4-BE49-F238E27FC236}">
                    <a16:creationId xmlns:a16="http://schemas.microsoft.com/office/drawing/2014/main" id="{5A464E6F-2606-FFBF-1526-70C4049DDF8C}"/>
                  </a:ext>
                </a:extLst>
              </p:cNvPr>
              <p:cNvGrpSpPr/>
              <p:nvPr/>
            </p:nvGrpSpPr>
            <p:grpSpPr>
              <a:xfrm>
                <a:off x="1314450" y="918872"/>
                <a:ext cx="3044723" cy="654188"/>
                <a:chOff x="1314450" y="1151217"/>
                <a:chExt cx="3044723" cy="654188"/>
              </a:xfrm>
            </p:grpSpPr>
            <p:sp>
              <p:nvSpPr>
                <p:cNvPr id="463" name="Freeform: Shape 462">
                  <a:extLst>
                    <a:ext uri="{FF2B5EF4-FFF2-40B4-BE49-F238E27FC236}">
                      <a16:creationId xmlns:a16="http://schemas.microsoft.com/office/drawing/2014/main" id="{BB63E42B-EE82-0BD2-C7DF-BA01963BCEF9}"/>
                    </a:ext>
                  </a:extLst>
                </p:cNvPr>
                <p:cNvSpPr/>
                <p:nvPr/>
              </p:nvSpPr>
              <p:spPr>
                <a:xfrm>
                  <a:off x="1314450" y="1151217"/>
                  <a:ext cx="3034138" cy="634869"/>
                </a:xfrm>
                <a:custGeom>
                  <a:avLst/>
                  <a:gdLst>
                    <a:gd name="connsiteX0" fmla="*/ 0 w 2868507"/>
                    <a:gd name="connsiteY0" fmla="*/ 0 h 1171230"/>
                    <a:gd name="connsiteX1" fmla="*/ 365957 w 2868507"/>
                    <a:gd name="connsiteY1" fmla="*/ 0 h 1171230"/>
                    <a:gd name="connsiteX2" fmla="*/ 365957 w 2868507"/>
                    <a:gd name="connsiteY2" fmla="*/ 73398 h 1171230"/>
                    <a:gd name="connsiteX3" fmla="*/ 377046 w 2868507"/>
                    <a:gd name="connsiteY3" fmla="*/ 73398 h 1171230"/>
                    <a:gd name="connsiteX4" fmla="*/ 377046 w 2868507"/>
                    <a:gd name="connsiteY4" fmla="*/ 142693 h 1171230"/>
                    <a:gd name="connsiteX5" fmla="*/ 521211 w 2868507"/>
                    <a:gd name="connsiteY5" fmla="*/ 142693 h 1171230"/>
                    <a:gd name="connsiteX6" fmla="*/ 521211 w 2868507"/>
                    <a:gd name="connsiteY6" fmla="*/ 208855 h 1171230"/>
                    <a:gd name="connsiteX7" fmla="*/ 853899 w 2868507"/>
                    <a:gd name="connsiteY7" fmla="*/ 208855 h 1171230"/>
                    <a:gd name="connsiteX8" fmla="*/ 853899 w 2868507"/>
                    <a:gd name="connsiteY8" fmla="*/ 282365 h 1171230"/>
                    <a:gd name="connsiteX9" fmla="*/ 1175497 w 2868507"/>
                    <a:gd name="connsiteY9" fmla="*/ 282365 h 1171230"/>
                    <a:gd name="connsiteX10" fmla="*/ 1175497 w 2868507"/>
                    <a:gd name="connsiteY10" fmla="*/ 352182 h 1171230"/>
                    <a:gd name="connsiteX11" fmla="*/ 1277706 w 2868507"/>
                    <a:gd name="connsiteY11" fmla="*/ 352182 h 1171230"/>
                    <a:gd name="connsiteX12" fmla="*/ 1277706 w 2868507"/>
                    <a:gd name="connsiteY12" fmla="*/ 421440 h 1171230"/>
                    <a:gd name="connsiteX13" fmla="*/ 1292529 w 2868507"/>
                    <a:gd name="connsiteY13" fmla="*/ 421440 h 1171230"/>
                    <a:gd name="connsiteX14" fmla="*/ 1292529 w 2868507"/>
                    <a:gd name="connsiteY14" fmla="*/ 486857 h 1171230"/>
                    <a:gd name="connsiteX15" fmla="*/ 1345944 w 2868507"/>
                    <a:gd name="connsiteY15" fmla="*/ 486857 h 1171230"/>
                    <a:gd name="connsiteX16" fmla="*/ 1345944 w 2868507"/>
                    <a:gd name="connsiteY16" fmla="*/ 625522 h 1171230"/>
                    <a:gd name="connsiteX17" fmla="*/ 1360323 w 2868507"/>
                    <a:gd name="connsiteY17" fmla="*/ 625522 h 1171230"/>
                    <a:gd name="connsiteX18" fmla="*/ 1360323 w 2868507"/>
                    <a:gd name="connsiteY18" fmla="*/ 693698 h 1171230"/>
                    <a:gd name="connsiteX19" fmla="*/ 1434254 w 2868507"/>
                    <a:gd name="connsiteY19" fmla="*/ 693698 h 1171230"/>
                    <a:gd name="connsiteX20" fmla="*/ 1434254 w 2868507"/>
                    <a:gd name="connsiteY20" fmla="*/ 765194 h 1171230"/>
                    <a:gd name="connsiteX21" fmla="*/ 1434254 w 2868507"/>
                    <a:gd name="connsiteY21" fmla="*/ 796112 h 1171230"/>
                    <a:gd name="connsiteX22" fmla="*/ 1508111 w 2868507"/>
                    <a:gd name="connsiteY22" fmla="*/ 796112 h 1171230"/>
                    <a:gd name="connsiteX23" fmla="*/ 1508184 w 2868507"/>
                    <a:gd name="connsiteY23" fmla="*/ 835421 h 1171230"/>
                    <a:gd name="connsiteX24" fmla="*/ 1587179 w 2868507"/>
                    <a:gd name="connsiteY24" fmla="*/ 835421 h 1171230"/>
                    <a:gd name="connsiteX25" fmla="*/ 1587179 w 2868507"/>
                    <a:gd name="connsiteY25" fmla="*/ 866936 h 1171230"/>
                    <a:gd name="connsiteX26" fmla="*/ 1617861 w 2868507"/>
                    <a:gd name="connsiteY26" fmla="*/ 866936 h 1171230"/>
                    <a:gd name="connsiteX27" fmla="*/ 1617861 w 2868507"/>
                    <a:gd name="connsiteY27" fmla="*/ 905873 h 1171230"/>
                    <a:gd name="connsiteX28" fmla="*/ 1840318 w 2868507"/>
                    <a:gd name="connsiteY28" fmla="*/ 905873 h 1171230"/>
                    <a:gd name="connsiteX29" fmla="*/ 1840318 w 2868507"/>
                    <a:gd name="connsiteY29" fmla="*/ 936791 h 1171230"/>
                    <a:gd name="connsiteX30" fmla="*/ 2058856 w 2868507"/>
                    <a:gd name="connsiteY30" fmla="*/ 936791 h 1171230"/>
                    <a:gd name="connsiteX31" fmla="*/ 2058856 w 2868507"/>
                    <a:gd name="connsiteY31" fmla="*/ 973713 h 1171230"/>
                    <a:gd name="connsiteX32" fmla="*/ 2118149 w 2868507"/>
                    <a:gd name="connsiteY32" fmla="*/ 973713 h 1171230"/>
                    <a:gd name="connsiteX33" fmla="*/ 2118112 w 2868507"/>
                    <a:gd name="connsiteY33" fmla="*/ 1018170 h 1171230"/>
                    <a:gd name="connsiteX34" fmla="*/ 2125098 w 2868507"/>
                    <a:gd name="connsiteY34" fmla="*/ 1018170 h 1171230"/>
                    <a:gd name="connsiteX35" fmla="*/ 2125098 w 2868507"/>
                    <a:gd name="connsiteY35" fmla="*/ 1047521 h 1171230"/>
                    <a:gd name="connsiteX36" fmla="*/ 2247491 w 2868507"/>
                    <a:gd name="connsiteY36" fmla="*/ 1048006 h 1171230"/>
                    <a:gd name="connsiteX37" fmla="*/ 2247491 w 2868507"/>
                    <a:gd name="connsiteY37" fmla="*/ 1105367 h 1171230"/>
                    <a:gd name="connsiteX38" fmla="*/ 2271407 w 2868507"/>
                    <a:gd name="connsiteY38" fmla="*/ 1105367 h 1171230"/>
                    <a:gd name="connsiteX39" fmla="*/ 2271407 w 2868507"/>
                    <a:gd name="connsiteY39" fmla="*/ 1123344 h 1171230"/>
                    <a:gd name="connsiteX40" fmla="*/ 2319869 w 2868507"/>
                    <a:gd name="connsiteY40" fmla="*/ 1123344 h 1171230"/>
                    <a:gd name="connsiteX41" fmla="*/ 2319869 w 2868507"/>
                    <a:gd name="connsiteY41" fmla="*/ 1171231 h 1171230"/>
                    <a:gd name="connsiteX42" fmla="*/ 2868508 w 2868507"/>
                    <a:gd name="connsiteY42" fmla="*/ 1171082 h 117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68507" h="1171230">
                      <a:moveTo>
                        <a:pt x="0" y="0"/>
                      </a:moveTo>
                      <a:lnTo>
                        <a:pt x="365957" y="0"/>
                      </a:lnTo>
                      <a:lnTo>
                        <a:pt x="365957" y="73398"/>
                      </a:lnTo>
                      <a:lnTo>
                        <a:pt x="377046" y="73398"/>
                      </a:lnTo>
                      <a:lnTo>
                        <a:pt x="377046" y="142693"/>
                      </a:lnTo>
                      <a:lnTo>
                        <a:pt x="521211" y="142693"/>
                      </a:lnTo>
                      <a:lnTo>
                        <a:pt x="521211" y="208855"/>
                      </a:lnTo>
                      <a:lnTo>
                        <a:pt x="853899" y="208855"/>
                      </a:lnTo>
                      <a:lnTo>
                        <a:pt x="853899" y="282365"/>
                      </a:lnTo>
                      <a:lnTo>
                        <a:pt x="1175497" y="282365"/>
                      </a:lnTo>
                      <a:lnTo>
                        <a:pt x="1175497" y="352182"/>
                      </a:lnTo>
                      <a:lnTo>
                        <a:pt x="1277706" y="352182"/>
                      </a:lnTo>
                      <a:lnTo>
                        <a:pt x="1277706" y="421440"/>
                      </a:lnTo>
                      <a:lnTo>
                        <a:pt x="1292529" y="421440"/>
                      </a:lnTo>
                      <a:lnTo>
                        <a:pt x="1292529" y="486857"/>
                      </a:lnTo>
                      <a:lnTo>
                        <a:pt x="1345944" y="486857"/>
                      </a:lnTo>
                      <a:lnTo>
                        <a:pt x="1345944" y="625522"/>
                      </a:lnTo>
                      <a:lnTo>
                        <a:pt x="1360323" y="625522"/>
                      </a:lnTo>
                      <a:lnTo>
                        <a:pt x="1360323" y="693698"/>
                      </a:lnTo>
                      <a:lnTo>
                        <a:pt x="1434254" y="693698"/>
                      </a:lnTo>
                      <a:lnTo>
                        <a:pt x="1434254" y="765194"/>
                      </a:lnTo>
                      <a:lnTo>
                        <a:pt x="1434254" y="796112"/>
                      </a:lnTo>
                      <a:lnTo>
                        <a:pt x="1508111" y="796112"/>
                      </a:lnTo>
                      <a:lnTo>
                        <a:pt x="1508184" y="835421"/>
                      </a:lnTo>
                      <a:lnTo>
                        <a:pt x="1587179" y="835421"/>
                      </a:lnTo>
                      <a:lnTo>
                        <a:pt x="1587179" y="866936"/>
                      </a:lnTo>
                      <a:lnTo>
                        <a:pt x="1617861" y="866936"/>
                      </a:lnTo>
                      <a:lnTo>
                        <a:pt x="1617861" y="905873"/>
                      </a:lnTo>
                      <a:lnTo>
                        <a:pt x="1840318" y="905873"/>
                      </a:lnTo>
                      <a:lnTo>
                        <a:pt x="1840318" y="936791"/>
                      </a:lnTo>
                      <a:lnTo>
                        <a:pt x="2058856" y="936791"/>
                      </a:lnTo>
                      <a:lnTo>
                        <a:pt x="2058856" y="973713"/>
                      </a:lnTo>
                      <a:lnTo>
                        <a:pt x="2118149" y="973713"/>
                      </a:lnTo>
                      <a:lnTo>
                        <a:pt x="2118112" y="1018170"/>
                      </a:lnTo>
                      <a:lnTo>
                        <a:pt x="2125098" y="1018170"/>
                      </a:lnTo>
                      <a:lnTo>
                        <a:pt x="2125098" y="1047521"/>
                      </a:lnTo>
                      <a:lnTo>
                        <a:pt x="2247491" y="1048006"/>
                      </a:lnTo>
                      <a:lnTo>
                        <a:pt x="2247491" y="1105367"/>
                      </a:lnTo>
                      <a:lnTo>
                        <a:pt x="2271407" y="1105367"/>
                      </a:lnTo>
                      <a:lnTo>
                        <a:pt x="2271407" y="1123344"/>
                      </a:lnTo>
                      <a:lnTo>
                        <a:pt x="2319869" y="1123344"/>
                      </a:lnTo>
                      <a:lnTo>
                        <a:pt x="2319869" y="1171231"/>
                      </a:lnTo>
                      <a:lnTo>
                        <a:pt x="2868508" y="1171082"/>
                      </a:lnTo>
                    </a:path>
                  </a:pathLst>
                </a:custGeom>
                <a:noFill/>
                <a:ln w="19050" cap="flat">
                  <a:solidFill>
                    <a:schemeClr val="accent2"/>
                  </a:solid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nvGrpSpPr>
                <p:cNvPr id="1090" name="Group 1089">
                  <a:extLst>
                    <a:ext uri="{FF2B5EF4-FFF2-40B4-BE49-F238E27FC236}">
                      <a16:creationId xmlns:a16="http://schemas.microsoft.com/office/drawing/2014/main" id="{BAAD02DF-3543-A86C-1AA2-FD719EE02FA9}"/>
                    </a:ext>
                  </a:extLst>
                </p:cNvPr>
                <p:cNvGrpSpPr/>
                <p:nvPr/>
              </p:nvGrpSpPr>
              <p:grpSpPr>
                <a:xfrm>
                  <a:off x="3271390" y="1642043"/>
                  <a:ext cx="1087783" cy="163362"/>
                  <a:chOff x="3271390" y="1651567"/>
                  <a:chExt cx="1087783" cy="163362"/>
                </a:xfrm>
              </p:grpSpPr>
              <p:sp>
                <p:nvSpPr>
                  <p:cNvPr id="465" name="Freeform: Shape 464">
                    <a:extLst>
                      <a:ext uri="{FF2B5EF4-FFF2-40B4-BE49-F238E27FC236}">
                        <a16:creationId xmlns:a16="http://schemas.microsoft.com/office/drawing/2014/main" id="{AD508E2B-C44D-F3D0-7F3C-166F0465480D}"/>
                      </a:ext>
                    </a:extLst>
                  </p:cNvPr>
                  <p:cNvSpPr/>
                  <p:nvPr/>
                </p:nvSpPr>
                <p:spPr>
                  <a:xfrm>
                    <a:off x="4323173" y="1778929"/>
                    <a:ext cx="36000" cy="36000"/>
                  </a:xfrm>
                  <a:custGeom>
                    <a:avLst/>
                    <a:gdLst>
                      <a:gd name="connsiteX0" fmla="*/ 25876 w 25875"/>
                      <a:gd name="connsiteY0" fmla="*/ 13053 h 26106"/>
                      <a:gd name="connsiteX1" fmla="*/ 12938 w 25875"/>
                      <a:gd name="connsiteY1" fmla="*/ 26107 h 26106"/>
                      <a:gd name="connsiteX2" fmla="*/ 0 w 25875"/>
                      <a:gd name="connsiteY2" fmla="*/ 13053 h 26106"/>
                      <a:gd name="connsiteX3" fmla="*/ 12938 w 25875"/>
                      <a:gd name="connsiteY3" fmla="*/ 0 h 26106"/>
                      <a:gd name="connsiteX4" fmla="*/ 25876 w 25875"/>
                      <a:gd name="connsiteY4" fmla="*/ 13053 h 2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5" h="26106">
                        <a:moveTo>
                          <a:pt x="25876" y="13053"/>
                        </a:moveTo>
                        <a:cubicBezTo>
                          <a:pt x="25876" y="20263"/>
                          <a:pt x="20083" y="26107"/>
                          <a:pt x="12938" y="26107"/>
                        </a:cubicBezTo>
                        <a:cubicBezTo>
                          <a:pt x="5793" y="26107"/>
                          <a:pt x="0" y="20263"/>
                          <a:pt x="0" y="13053"/>
                        </a:cubicBezTo>
                        <a:cubicBezTo>
                          <a:pt x="0" y="5844"/>
                          <a:pt x="5793" y="0"/>
                          <a:pt x="12938" y="0"/>
                        </a:cubicBezTo>
                        <a:cubicBezTo>
                          <a:pt x="20083" y="0"/>
                          <a:pt x="25876" y="5844"/>
                          <a:pt x="25876" y="13053"/>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66" name="Freeform: Shape 465">
                    <a:extLst>
                      <a:ext uri="{FF2B5EF4-FFF2-40B4-BE49-F238E27FC236}">
                        <a16:creationId xmlns:a16="http://schemas.microsoft.com/office/drawing/2014/main" id="{AA33F267-2248-73FE-3D95-22CE053C4435}"/>
                      </a:ext>
                    </a:extLst>
                  </p:cNvPr>
                  <p:cNvSpPr/>
                  <p:nvPr/>
                </p:nvSpPr>
                <p:spPr>
                  <a:xfrm>
                    <a:off x="4084664" y="1778929"/>
                    <a:ext cx="36000" cy="36000"/>
                  </a:xfrm>
                  <a:custGeom>
                    <a:avLst/>
                    <a:gdLst>
                      <a:gd name="connsiteX0" fmla="*/ 25876 w 25875"/>
                      <a:gd name="connsiteY0" fmla="*/ 13053 h 26106"/>
                      <a:gd name="connsiteX1" fmla="*/ 12938 w 25875"/>
                      <a:gd name="connsiteY1" fmla="*/ 26107 h 26106"/>
                      <a:gd name="connsiteX2" fmla="*/ 0 w 25875"/>
                      <a:gd name="connsiteY2" fmla="*/ 13053 h 26106"/>
                      <a:gd name="connsiteX3" fmla="*/ 12938 w 25875"/>
                      <a:gd name="connsiteY3" fmla="*/ 0 h 26106"/>
                      <a:gd name="connsiteX4" fmla="*/ 25876 w 25875"/>
                      <a:gd name="connsiteY4" fmla="*/ 13053 h 2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5" h="26106">
                        <a:moveTo>
                          <a:pt x="25876" y="13053"/>
                        </a:moveTo>
                        <a:cubicBezTo>
                          <a:pt x="25876" y="20263"/>
                          <a:pt x="20083" y="26107"/>
                          <a:pt x="12938" y="26107"/>
                        </a:cubicBezTo>
                        <a:cubicBezTo>
                          <a:pt x="5793" y="26107"/>
                          <a:pt x="0" y="20263"/>
                          <a:pt x="0" y="13053"/>
                        </a:cubicBezTo>
                        <a:cubicBezTo>
                          <a:pt x="0" y="5844"/>
                          <a:pt x="5793" y="0"/>
                          <a:pt x="12938" y="0"/>
                        </a:cubicBezTo>
                        <a:cubicBezTo>
                          <a:pt x="20083" y="0"/>
                          <a:pt x="25876" y="5844"/>
                          <a:pt x="25876" y="13053"/>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67" name="Freeform: Shape 466">
                    <a:extLst>
                      <a:ext uri="{FF2B5EF4-FFF2-40B4-BE49-F238E27FC236}">
                        <a16:creationId xmlns:a16="http://schemas.microsoft.com/office/drawing/2014/main" id="{8A822090-B8AD-40D6-137B-159C045C0B91}"/>
                      </a:ext>
                    </a:extLst>
                  </p:cNvPr>
                  <p:cNvSpPr/>
                  <p:nvPr/>
                </p:nvSpPr>
                <p:spPr>
                  <a:xfrm>
                    <a:off x="3877436" y="1778929"/>
                    <a:ext cx="36000" cy="36000"/>
                  </a:xfrm>
                  <a:custGeom>
                    <a:avLst/>
                    <a:gdLst>
                      <a:gd name="connsiteX0" fmla="*/ 25876 w 25875"/>
                      <a:gd name="connsiteY0" fmla="*/ 13053 h 26106"/>
                      <a:gd name="connsiteX1" fmla="*/ 12938 w 25875"/>
                      <a:gd name="connsiteY1" fmla="*/ 26107 h 26106"/>
                      <a:gd name="connsiteX2" fmla="*/ 0 w 25875"/>
                      <a:gd name="connsiteY2" fmla="*/ 13053 h 26106"/>
                      <a:gd name="connsiteX3" fmla="*/ 12938 w 25875"/>
                      <a:gd name="connsiteY3" fmla="*/ 0 h 26106"/>
                      <a:gd name="connsiteX4" fmla="*/ 25876 w 25875"/>
                      <a:gd name="connsiteY4" fmla="*/ 13053 h 2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5" h="26106">
                        <a:moveTo>
                          <a:pt x="25876" y="13053"/>
                        </a:moveTo>
                        <a:cubicBezTo>
                          <a:pt x="25876" y="20263"/>
                          <a:pt x="20083" y="26107"/>
                          <a:pt x="12938" y="26107"/>
                        </a:cubicBezTo>
                        <a:cubicBezTo>
                          <a:pt x="5793" y="26107"/>
                          <a:pt x="0" y="20263"/>
                          <a:pt x="0" y="13053"/>
                        </a:cubicBezTo>
                        <a:cubicBezTo>
                          <a:pt x="0" y="5844"/>
                          <a:pt x="5793" y="0"/>
                          <a:pt x="12938" y="0"/>
                        </a:cubicBezTo>
                        <a:cubicBezTo>
                          <a:pt x="20083" y="0"/>
                          <a:pt x="25876" y="5844"/>
                          <a:pt x="25876" y="13053"/>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68" name="Freeform: Shape 467">
                    <a:extLst>
                      <a:ext uri="{FF2B5EF4-FFF2-40B4-BE49-F238E27FC236}">
                        <a16:creationId xmlns:a16="http://schemas.microsoft.com/office/drawing/2014/main" id="{3BC9E554-C396-A9B3-5727-CBBA6D224800}"/>
                      </a:ext>
                    </a:extLst>
                  </p:cNvPr>
                  <p:cNvSpPr/>
                  <p:nvPr/>
                </p:nvSpPr>
                <p:spPr>
                  <a:xfrm>
                    <a:off x="3842246" y="1778929"/>
                    <a:ext cx="36000" cy="36000"/>
                  </a:xfrm>
                  <a:custGeom>
                    <a:avLst/>
                    <a:gdLst>
                      <a:gd name="connsiteX0" fmla="*/ 25876 w 25875"/>
                      <a:gd name="connsiteY0" fmla="*/ 13053 h 26106"/>
                      <a:gd name="connsiteX1" fmla="*/ 12938 w 25875"/>
                      <a:gd name="connsiteY1" fmla="*/ 26107 h 26106"/>
                      <a:gd name="connsiteX2" fmla="*/ 0 w 25875"/>
                      <a:gd name="connsiteY2" fmla="*/ 13053 h 26106"/>
                      <a:gd name="connsiteX3" fmla="*/ 12938 w 25875"/>
                      <a:gd name="connsiteY3" fmla="*/ 0 h 26106"/>
                      <a:gd name="connsiteX4" fmla="*/ 25876 w 25875"/>
                      <a:gd name="connsiteY4" fmla="*/ 13053 h 2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5" h="26106">
                        <a:moveTo>
                          <a:pt x="25876" y="13053"/>
                        </a:moveTo>
                        <a:cubicBezTo>
                          <a:pt x="25876" y="20263"/>
                          <a:pt x="20083" y="26107"/>
                          <a:pt x="12938" y="26107"/>
                        </a:cubicBezTo>
                        <a:cubicBezTo>
                          <a:pt x="5793" y="26107"/>
                          <a:pt x="0" y="20263"/>
                          <a:pt x="0" y="13053"/>
                        </a:cubicBezTo>
                        <a:cubicBezTo>
                          <a:pt x="0" y="5844"/>
                          <a:pt x="5793" y="0"/>
                          <a:pt x="12938" y="0"/>
                        </a:cubicBezTo>
                        <a:cubicBezTo>
                          <a:pt x="20083" y="0"/>
                          <a:pt x="25876" y="5844"/>
                          <a:pt x="25876" y="13053"/>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69" name="Freeform: Shape 468">
                    <a:extLst>
                      <a:ext uri="{FF2B5EF4-FFF2-40B4-BE49-F238E27FC236}">
                        <a16:creationId xmlns:a16="http://schemas.microsoft.com/office/drawing/2014/main" id="{926E0EC6-A281-61E4-E616-957C548E9F4D}"/>
                      </a:ext>
                    </a:extLst>
                  </p:cNvPr>
                  <p:cNvSpPr/>
                  <p:nvPr/>
                </p:nvSpPr>
                <p:spPr>
                  <a:xfrm>
                    <a:off x="3764047" y="1778929"/>
                    <a:ext cx="36000" cy="36000"/>
                  </a:xfrm>
                  <a:custGeom>
                    <a:avLst/>
                    <a:gdLst>
                      <a:gd name="connsiteX0" fmla="*/ 25876 w 25875"/>
                      <a:gd name="connsiteY0" fmla="*/ 13053 h 26106"/>
                      <a:gd name="connsiteX1" fmla="*/ 12938 w 25875"/>
                      <a:gd name="connsiteY1" fmla="*/ 26107 h 26106"/>
                      <a:gd name="connsiteX2" fmla="*/ 0 w 25875"/>
                      <a:gd name="connsiteY2" fmla="*/ 13053 h 26106"/>
                      <a:gd name="connsiteX3" fmla="*/ 12938 w 25875"/>
                      <a:gd name="connsiteY3" fmla="*/ 0 h 26106"/>
                      <a:gd name="connsiteX4" fmla="*/ 25876 w 25875"/>
                      <a:gd name="connsiteY4" fmla="*/ 13053 h 2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5" h="26106">
                        <a:moveTo>
                          <a:pt x="25876" y="13053"/>
                        </a:moveTo>
                        <a:cubicBezTo>
                          <a:pt x="25876" y="20263"/>
                          <a:pt x="20083" y="26107"/>
                          <a:pt x="12938" y="26107"/>
                        </a:cubicBezTo>
                        <a:cubicBezTo>
                          <a:pt x="5793" y="26107"/>
                          <a:pt x="0" y="20263"/>
                          <a:pt x="0" y="13053"/>
                        </a:cubicBezTo>
                        <a:cubicBezTo>
                          <a:pt x="0" y="5844"/>
                          <a:pt x="5793" y="0"/>
                          <a:pt x="12938" y="0"/>
                        </a:cubicBezTo>
                        <a:cubicBezTo>
                          <a:pt x="20083" y="0"/>
                          <a:pt x="25876" y="5844"/>
                          <a:pt x="25876" y="13053"/>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70" name="Freeform: Shape 469">
                    <a:extLst>
                      <a:ext uri="{FF2B5EF4-FFF2-40B4-BE49-F238E27FC236}">
                        <a16:creationId xmlns:a16="http://schemas.microsoft.com/office/drawing/2014/main" id="{346F69A7-A787-C9F0-EF7D-C9E3CCA37A65}"/>
                      </a:ext>
                    </a:extLst>
                  </p:cNvPr>
                  <p:cNvSpPr/>
                  <p:nvPr/>
                </p:nvSpPr>
                <p:spPr>
                  <a:xfrm>
                    <a:off x="3748407" y="1752648"/>
                    <a:ext cx="36000" cy="36000"/>
                  </a:xfrm>
                  <a:custGeom>
                    <a:avLst/>
                    <a:gdLst>
                      <a:gd name="connsiteX0" fmla="*/ 25876 w 25875"/>
                      <a:gd name="connsiteY0" fmla="*/ 13053 h 26106"/>
                      <a:gd name="connsiteX1" fmla="*/ 12938 w 25875"/>
                      <a:gd name="connsiteY1" fmla="*/ 26107 h 26106"/>
                      <a:gd name="connsiteX2" fmla="*/ 0 w 25875"/>
                      <a:gd name="connsiteY2" fmla="*/ 13053 h 26106"/>
                      <a:gd name="connsiteX3" fmla="*/ 12938 w 25875"/>
                      <a:gd name="connsiteY3" fmla="*/ 0 h 26106"/>
                      <a:gd name="connsiteX4" fmla="*/ 25876 w 25875"/>
                      <a:gd name="connsiteY4" fmla="*/ 13053 h 2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5" h="26106">
                        <a:moveTo>
                          <a:pt x="25876" y="13053"/>
                        </a:moveTo>
                        <a:cubicBezTo>
                          <a:pt x="25876" y="20263"/>
                          <a:pt x="20083" y="26107"/>
                          <a:pt x="12938" y="26107"/>
                        </a:cubicBezTo>
                        <a:cubicBezTo>
                          <a:pt x="5793" y="26107"/>
                          <a:pt x="0" y="20263"/>
                          <a:pt x="0" y="13053"/>
                        </a:cubicBezTo>
                        <a:cubicBezTo>
                          <a:pt x="0" y="5844"/>
                          <a:pt x="5793" y="0"/>
                          <a:pt x="12938" y="0"/>
                        </a:cubicBezTo>
                        <a:cubicBezTo>
                          <a:pt x="20083" y="0"/>
                          <a:pt x="25876" y="5844"/>
                          <a:pt x="25876" y="13053"/>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71" name="Freeform: Shape 470">
                    <a:extLst>
                      <a:ext uri="{FF2B5EF4-FFF2-40B4-BE49-F238E27FC236}">
                        <a16:creationId xmlns:a16="http://schemas.microsoft.com/office/drawing/2014/main" id="{CA799D2B-6A81-BD2E-B137-F9A49170405F}"/>
                      </a:ext>
                    </a:extLst>
                  </p:cNvPr>
                  <p:cNvSpPr/>
                  <p:nvPr/>
                </p:nvSpPr>
                <p:spPr>
                  <a:xfrm>
                    <a:off x="3271390" y="1651567"/>
                    <a:ext cx="36000" cy="36000"/>
                  </a:xfrm>
                  <a:custGeom>
                    <a:avLst/>
                    <a:gdLst>
                      <a:gd name="connsiteX0" fmla="*/ 25876 w 25875"/>
                      <a:gd name="connsiteY0" fmla="*/ 13053 h 26106"/>
                      <a:gd name="connsiteX1" fmla="*/ 12938 w 25875"/>
                      <a:gd name="connsiteY1" fmla="*/ 26107 h 26106"/>
                      <a:gd name="connsiteX2" fmla="*/ 0 w 25875"/>
                      <a:gd name="connsiteY2" fmla="*/ 13053 h 26106"/>
                      <a:gd name="connsiteX3" fmla="*/ 12938 w 25875"/>
                      <a:gd name="connsiteY3" fmla="*/ 0 h 26106"/>
                      <a:gd name="connsiteX4" fmla="*/ 25876 w 25875"/>
                      <a:gd name="connsiteY4" fmla="*/ 13053 h 26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5" h="26106">
                        <a:moveTo>
                          <a:pt x="25876" y="13053"/>
                        </a:moveTo>
                        <a:cubicBezTo>
                          <a:pt x="25876" y="20263"/>
                          <a:pt x="20083" y="26107"/>
                          <a:pt x="12938" y="26107"/>
                        </a:cubicBezTo>
                        <a:cubicBezTo>
                          <a:pt x="5793" y="26107"/>
                          <a:pt x="0" y="20263"/>
                          <a:pt x="0" y="13053"/>
                        </a:cubicBezTo>
                        <a:cubicBezTo>
                          <a:pt x="0" y="5844"/>
                          <a:pt x="5793" y="0"/>
                          <a:pt x="12938" y="0"/>
                        </a:cubicBezTo>
                        <a:cubicBezTo>
                          <a:pt x="20083" y="0"/>
                          <a:pt x="25876" y="5844"/>
                          <a:pt x="25876" y="13053"/>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grpSp>
          <p:grpSp>
            <p:nvGrpSpPr>
              <p:cNvPr id="1094" name="Group 1093">
                <a:extLst>
                  <a:ext uri="{FF2B5EF4-FFF2-40B4-BE49-F238E27FC236}">
                    <a16:creationId xmlns:a16="http://schemas.microsoft.com/office/drawing/2014/main" id="{942DB84F-FD57-34AA-D3F1-BD1A1EB32201}"/>
                  </a:ext>
                </a:extLst>
              </p:cNvPr>
              <p:cNvGrpSpPr/>
              <p:nvPr/>
            </p:nvGrpSpPr>
            <p:grpSpPr>
              <a:xfrm>
                <a:off x="1314450" y="918873"/>
                <a:ext cx="3052963" cy="603551"/>
                <a:chOff x="1314450" y="1151218"/>
                <a:chExt cx="3052963" cy="603551"/>
              </a:xfrm>
            </p:grpSpPr>
            <p:sp>
              <p:nvSpPr>
                <p:cNvPr id="472" name="Freeform: Shape 471">
                  <a:extLst>
                    <a:ext uri="{FF2B5EF4-FFF2-40B4-BE49-F238E27FC236}">
                      <a16:creationId xmlns:a16="http://schemas.microsoft.com/office/drawing/2014/main" id="{C71B6C9D-8E1E-E449-9295-891A62D42209}"/>
                    </a:ext>
                  </a:extLst>
                </p:cNvPr>
                <p:cNvSpPr/>
                <p:nvPr/>
              </p:nvSpPr>
              <p:spPr>
                <a:xfrm>
                  <a:off x="1314450" y="1151218"/>
                  <a:ext cx="3034875" cy="585249"/>
                </a:xfrm>
                <a:custGeom>
                  <a:avLst/>
                  <a:gdLst>
                    <a:gd name="connsiteX0" fmla="*/ 2839560 w 2839559"/>
                    <a:gd name="connsiteY0" fmla="*/ 1044803 h 1044802"/>
                    <a:gd name="connsiteX1" fmla="*/ 2305164 w 2839559"/>
                    <a:gd name="connsiteY1" fmla="*/ 1044803 h 1044802"/>
                    <a:gd name="connsiteX2" fmla="*/ 2305164 w 2839559"/>
                    <a:gd name="connsiteY2" fmla="*/ 965187 h 1044802"/>
                    <a:gd name="connsiteX3" fmla="*/ 2102615 w 2839559"/>
                    <a:gd name="connsiteY3" fmla="*/ 965187 h 1044802"/>
                    <a:gd name="connsiteX4" fmla="*/ 2102615 w 2839559"/>
                    <a:gd name="connsiteY4" fmla="*/ 882179 h 1044802"/>
                    <a:gd name="connsiteX5" fmla="*/ 2033311 w 2839559"/>
                    <a:gd name="connsiteY5" fmla="*/ 882179 h 1044802"/>
                    <a:gd name="connsiteX6" fmla="*/ 2033311 w 2839559"/>
                    <a:gd name="connsiteY6" fmla="*/ 806861 h 1044802"/>
                    <a:gd name="connsiteX7" fmla="*/ 1593878 w 2839559"/>
                    <a:gd name="connsiteY7" fmla="*/ 806861 h 1044802"/>
                    <a:gd name="connsiteX8" fmla="*/ 1593878 w 2839559"/>
                    <a:gd name="connsiteY8" fmla="*/ 733201 h 1044802"/>
                    <a:gd name="connsiteX9" fmla="*/ 1405815 w 2839559"/>
                    <a:gd name="connsiteY9" fmla="*/ 733201 h 1044802"/>
                    <a:gd name="connsiteX10" fmla="*/ 1405815 w 2839559"/>
                    <a:gd name="connsiteY10" fmla="*/ 701310 h 1044802"/>
                    <a:gd name="connsiteX11" fmla="*/ 1342395 w 2839559"/>
                    <a:gd name="connsiteY11" fmla="*/ 701310 h 1044802"/>
                    <a:gd name="connsiteX12" fmla="*/ 1342395 w 2839559"/>
                    <a:gd name="connsiteY12" fmla="*/ 661728 h 1044802"/>
                    <a:gd name="connsiteX13" fmla="*/ 1308879 w 2839559"/>
                    <a:gd name="connsiteY13" fmla="*/ 661728 h 1044802"/>
                    <a:gd name="connsiteX14" fmla="*/ 1308879 w 2839559"/>
                    <a:gd name="connsiteY14" fmla="*/ 554330 h 1044802"/>
                    <a:gd name="connsiteX15" fmla="*/ 1262440 w 2839559"/>
                    <a:gd name="connsiteY15" fmla="*/ 554330 h 1044802"/>
                    <a:gd name="connsiteX16" fmla="*/ 1262440 w 2839559"/>
                    <a:gd name="connsiteY16" fmla="*/ 491641 h 1044802"/>
                    <a:gd name="connsiteX17" fmla="*/ 1236708 w 2839559"/>
                    <a:gd name="connsiteY17" fmla="*/ 491641 h 1044802"/>
                    <a:gd name="connsiteX18" fmla="*/ 1236708 w 2839559"/>
                    <a:gd name="connsiteY18" fmla="*/ 456545 h 1044802"/>
                    <a:gd name="connsiteX19" fmla="*/ 1165616 w 2839559"/>
                    <a:gd name="connsiteY19" fmla="*/ 456545 h 1044802"/>
                    <a:gd name="connsiteX20" fmla="*/ 1165616 w 2839559"/>
                    <a:gd name="connsiteY20" fmla="*/ 418584 h 1044802"/>
                    <a:gd name="connsiteX21" fmla="*/ 1146996 w 2839559"/>
                    <a:gd name="connsiteY21" fmla="*/ 418584 h 1044802"/>
                    <a:gd name="connsiteX22" fmla="*/ 1146996 w 2839559"/>
                    <a:gd name="connsiteY22" fmla="*/ 381001 h 1044802"/>
                    <a:gd name="connsiteX23" fmla="*/ 823007 w 2839559"/>
                    <a:gd name="connsiteY23" fmla="*/ 381001 h 1044802"/>
                    <a:gd name="connsiteX24" fmla="*/ 823007 w 2839559"/>
                    <a:gd name="connsiteY24" fmla="*/ 350730 h 1044802"/>
                    <a:gd name="connsiteX25" fmla="*/ 703839 w 2839559"/>
                    <a:gd name="connsiteY25" fmla="*/ 350730 h 1044802"/>
                    <a:gd name="connsiteX26" fmla="*/ 703839 w 2839559"/>
                    <a:gd name="connsiteY26" fmla="*/ 316803 h 1044802"/>
                    <a:gd name="connsiteX27" fmla="*/ 677435 w 2839559"/>
                    <a:gd name="connsiteY27" fmla="*/ 316803 h 1044802"/>
                    <a:gd name="connsiteX28" fmla="*/ 677435 w 2839559"/>
                    <a:gd name="connsiteY28" fmla="*/ 280049 h 1044802"/>
                    <a:gd name="connsiteX29" fmla="*/ 510190 w 2839559"/>
                    <a:gd name="connsiteY29" fmla="*/ 280049 h 1044802"/>
                    <a:gd name="connsiteX30" fmla="*/ 510190 w 2839559"/>
                    <a:gd name="connsiteY30" fmla="*/ 245820 h 1044802"/>
                    <a:gd name="connsiteX31" fmla="*/ 484159 w 2839559"/>
                    <a:gd name="connsiteY31" fmla="*/ 245820 h 1044802"/>
                    <a:gd name="connsiteX32" fmla="*/ 484159 w 2839559"/>
                    <a:gd name="connsiteY32" fmla="*/ 207671 h 1044802"/>
                    <a:gd name="connsiteX33" fmla="*/ 475817 w 2839559"/>
                    <a:gd name="connsiteY33" fmla="*/ 207671 h 1044802"/>
                    <a:gd name="connsiteX34" fmla="*/ 475817 w 2839559"/>
                    <a:gd name="connsiteY34" fmla="*/ 183244 h 1044802"/>
                    <a:gd name="connsiteX35" fmla="*/ 468183 w 2839559"/>
                    <a:gd name="connsiteY35" fmla="*/ 183244 h 1044802"/>
                    <a:gd name="connsiteX36" fmla="*/ 468183 w 2839559"/>
                    <a:gd name="connsiteY36" fmla="*/ 136462 h 1044802"/>
                    <a:gd name="connsiteX37" fmla="*/ 338885 w 2839559"/>
                    <a:gd name="connsiteY37" fmla="*/ 136462 h 1044802"/>
                    <a:gd name="connsiteX38" fmla="*/ 338885 w 2839559"/>
                    <a:gd name="connsiteY38" fmla="*/ 98162 h 1044802"/>
                    <a:gd name="connsiteX39" fmla="*/ 331437 w 2839559"/>
                    <a:gd name="connsiteY39" fmla="*/ 98162 h 1044802"/>
                    <a:gd name="connsiteX40" fmla="*/ 331437 w 2839559"/>
                    <a:gd name="connsiteY40" fmla="*/ 64235 h 1044802"/>
                    <a:gd name="connsiteX41" fmla="*/ 253233 w 2839559"/>
                    <a:gd name="connsiteY41" fmla="*/ 64235 h 1044802"/>
                    <a:gd name="connsiteX42" fmla="*/ 253233 w 2839559"/>
                    <a:gd name="connsiteY42" fmla="*/ 34078 h 1044802"/>
                    <a:gd name="connsiteX43" fmla="*/ 67032 w 2839559"/>
                    <a:gd name="connsiteY43" fmla="*/ 34078 h 1044802"/>
                    <a:gd name="connsiteX44" fmla="*/ 67032 w 2839559"/>
                    <a:gd name="connsiteY44" fmla="*/ 0 h 1044802"/>
                    <a:gd name="connsiteX45" fmla="*/ 0 w 2839559"/>
                    <a:gd name="connsiteY45" fmla="*/ 0 h 10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9559" h="1044802">
                      <a:moveTo>
                        <a:pt x="2839560" y="1044803"/>
                      </a:moveTo>
                      <a:lnTo>
                        <a:pt x="2305164" y="1044803"/>
                      </a:lnTo>
                      <a:lnTo>
                        <a:pt x="2305164" y="965187"/>
                      </a:lnTo>
                      <a:lnTo>
                        <a:pt x="2102615" y="965187"/>
                      </a:lnTo>
                      <a:lnTo>
                        <a:pt x="2102615" y="882179"/>
                      </a:lnTo>
                      <a:lnTo>
                        <a:pt x="2033311" y="882179"/>
                      </a:lnTo>
                      <a:lnTo>
                        <a:pt x="2033311" y="806861"/>
                      </a:lnTo>
                      <a:lnTo>
                        <a:pt x="1593878" y="806861"/>
                      </a:lnTo>
                      <a:lnTo>
                        <a:pt x="1593878" y="733201"/>
                      </a:lnTo>
                      <a:lnTo>
                        <a:pt x="1405815" y="733201"/>
                      </a:lnTo>
                      <a:lnTo>
                        <a:pt x="1405815" y="701310"/>
                      </a:lnTo>
                      <a:lnTo>
                        <a:pt x="1342395" y="701310"/>
                      </a:lnTo>
                      <a:lnTo>
                        <a:pt x="1342395" y="661728"/>
                      </a:lnTo>
                      <a:lnTo>
                        <a:pt x="1308879" y="661728"/>
                      </a:lnTo>
                      <a:lnTo>
                        <a:pt x="1308879" y="554330"/>
                      </a:lnTo>
                      <a:lnTo>
                        <a:pt x="1262440" y="554330"/>
                      </a:lnTo>
                      <a:lnTo>
                        <a:pt x="1262440" y="491641"/>
                      </a:lnTo>
                      <a:lnTo>
                        <a:pt x="1236708" y="491641"/>
                      </a:lnTo>
                      <a:lnTo>
                        <a:pt x="1236708" y="456545"/>
                      </a:lnTo>
                      <a:lnTo>
                        <a:pt x="1165616" y="456545"/>
                      </a:lnTo>
                      <a:lnTo>
                        <a:pt x="1165616" y="418584"/>
                      </a:lnTo>
                      <a:lnTo>
                        <a:pt x="1146996" y="418584"/>
                      </a:lnTo>
                      <a:lnTo>
                        <a:pt x="1146996" y="381001"/>
                      </a:lnTo>
                      <a:lnTo>
                        <a:pt x="823007" y="381001"/>
                      </a:lnTo>
                      <a:lnTo>
                        <a:pt x="823007" y="350730"/>
                      </a:lnTo>
                      <a:lnTo>
                        <a:pt x="703839" y="350730"/>
                      </a:lnTo>
                      <a:lnTo>
                        <a:pt x="703839" y="316803"/>
                      </a:lnTo>
                      <a:lnTo>
                        <a:pt x="677435" y="316803"/>
                      </a:lnTo>
                      <a:lnTo>
                        <a:pt x="677435" y="280049"/>
                      </a:lnTo>
                      <a:lnTo>
                        <a:pt x="510190" y="280049"/>
                      </a:lnTo>
                      <a:lnTo>
                        <a:pt x="510190" y="245820"/>
                      </a:lnTo>
                      <a:lnTo>
                        <a:pt x="484159" y="245820"/>
                      </a:lnTo>
                      <a:lnTo>
                        <a:pt x="484159" y="207671"/>
                      </a:lnTo>
                      <a:lnTo>
                        <a:pt x="475817" y="207671"/>
                      </a:lnTo>
                      <a:lnTo>
                        <a:pt x="475817" y="183244"/>
                      </a:lnTo>
                      <a:lnTo>
                        <a:pt x="468183" y="183244"/>
                      </a:lnTo>
                      <a:lnTo>
                        <a:pt x="468183" y="136462"/>
                      </a:lnTo>
                      <a:lnTo>
                        <a:pt x="338885" y="136462"/>
                      </a:lnTo>
                      <a:lnTo>
                        <a:pt x="338885" y="98162"/>
                      </a:lnTo>
                      <a:lnTo>
                        <a:pt x="331437" y="98162"/>
                      </a:lnTo>
                      <a:lnTo>
                        <a:pt x="331437" y="64235"/>
                      </a:lnTo>
                      <a:lnTo>
                        <a:pt x="253233" y="64235"/>
                      </a:lnTo>
                      <a:lnTo>
                        <a:pt x="253233" y="34078"/>
                      </a:lnTo>
                      <a:lnTo>
                        <a:pt x="67032" y="34078"/>
                      </a:lnTo>
                      <a:lnTo>
                        <a:pt x="67032" y="0"/>
                      </a:lnTo>
                      <a:lnTo>
                        <a:pt x="0" y="0"/>
                      </a:lnTo>
                    </a:path>
                  </a:pathLst>
                </a:custGeom>
                <a:noFill/>
                <a:ln w="19050" cap="flat">
                  <a:solidFill>
                    <a:schemeClr val="accent4"/>
                  </a:solid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nvGrpSpPr>
                <p:cNvPr id="1093" name="Group 1092">
                  <a:extLst>
                    <a:ext uri="{FF2B5EF4-FFF2-40B4-BE49-F238E27FC236}">
                      <a16:creationId xmlns:a16="http://schemas.microsoft.com/office/drawing/2014/main" id="{75A431CE-CC9C-E5B1-4EEA-E357BBF83E0D}"/>
                    </a:ext>
                  </a:extLst>
                </p:cNvPr>
                <p:cNvGrpSpPr/>
                <p:nvPr/>
              </p:nvGrpSpPr>
              <p:grpSpPr>
                <a:xfrm>
                  <a:off x="1493556" y="1154446"/>
                  <a:ext cx="2873857" cy="600323"/>
                  <a:chOff x="1493556" y="1163971"/>
                  <a:chExt cx="2873857" cy="600323"/>
                </a:xfrm>
              </p:grpSpPr>
              <p:sp>
                <p:nvSpPr>
                  <p:cNvPr id="474" name="Freeform: Shape 473">
                    <a:extLst>
                      <a:ext uri="{FF2B5EF4-FFF2-40B4-BE49-F238E27FC236}">
                        <a16:creationId xmlns:a16="http://schemas.microsoft.com/office/drawing/2014/main" id="{2A90E7F2-3E1D-ED96-BE5B-540DA069F465}"/>
                      </a:ext>
                    </a:extLst>
                  </p:cNvPr>
                  <p:cNvSpPr/>
                  <p:nvPr/>
                </p:nvSpPr>
                <p:spPr>
                  <a:xfrm>
                    <a:off x="4331413" y="1728294"/>
                    <a:ext cx="36000" cy="36000"/>
                  </a:xfrm>
                  <a:custGeom>
                    <a:avLst/>
                    <a:gdLst>
                      <a:gd name="connsiteX0" fmla="*/ 26068 w 26068"/>
                      <a:gd name="connsiteY0" fmla="*/ 13194 h 26387"/>
                      <a:gd name="connsiteX1" fmla="*/ 13034 w 26068"/>
                      <a:gd name="connsiteY1" fmla="*/ 26388 h 26387"/>
                      <a:gd name="connsiteX2" fmla="*/ 0 w 26068"/>
                      <a:gd name="connsiteY2" fmla="*/ 13194 h 26387"/>
                      <a:gd name="connsiteX3" fmla="*/ 13034 w 26068"/>
                      <a:gd name="connsiteY3" fmla="*/ 0 h 26387"/>
                      <a:gd name="connsiteX4" fmla="*/ 26068 w 26068"/>
                      <a:gd name="connsiteY4" fmla="*/ 13194 h 2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8" h="26387">
                        <a:moveTo>
                          <a:pt x="26068" y="13194"/>
                        </a:moveTo>
                        <a:cubicBezTo>
                          <a:pt x="26068" y="20481"/>
                          <a:pt x="20233" y="26388"/>
                          <a:pt x="13034" y="26388"/>
                        </a:cubicBezTo>
                        <a:cubicBezTo>
                          <a:pt x="5836" y="26388"/>
                          <a:pt x="0" y="20481"/>
                          <a:pt x="0" y="13194"/>
                        </a:cubicBezTo>
                        <a:cubicBezTo>
                          <a:pt x="0" y="5907"/>
                          <a:pt x="5836" y="0"/>
                          <a:pt x="13034" y="0"/>
                        </a:cubicBezTo>
                        <a:cubicBezTo>
                          <a:pt x="20233" y="0"/>
                          <a:pt x="26068" y="5907"/>
                          <a:pt x="26068" y="13194"/>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75" name="Freeform: Shape 474">
                    <a:extLst>
                      <a:ext uri="{FF2B5EF4-FFF2-40B4-BE49-F238E27FC236}">
                        <a16:creationId xmlns:a16="http://schemas.microsoft.com/office/drawing/2014/main" id="{97659441-8D20-1730-A525-3C9F0F4F8EDD}"/>
                      </a:ext>
                    </a:extLst>
                  </p:cNvPr>
                  <p:cNvSpPr/>
                  <p:nvPr/>
                </p:nvSpPr>
                <p:spPr>
                  <a:xfrm>
                    <a:off x="4088624" y="1728294"/>
                    <a:ext cx="36000" cy="36000"/>
                  </a:xfrm>
                  <a:custGeom>
                    <a:avLst/>
                    <a:gdLst>
                      <a:gd name="connsiteX0" fmla="*/ 26068 w 26068"/>
                      <a:gd name="connsiteY0" fmla="*/ 13194 h 26387"/>
                      <a:gd name="connsiteX1" fmla="*/ 13034 w 26068"/>
                      <a:gd name="connsiteY1" fmla="*/ 26388 h 26387"/>
                      <a:gd name="connsiteX2" fmla="*/ 0 w 26068"/>
                      <a:gd name="connsiteY2" fmla="*/ 13194 h 26387"/>
                      <a:gd name="connsiteX3" fmla="*/ 13034 w 26068"/>
                      <a:gd name="connsiteY3" fmla="*/ 0 h 26387"/>
                      <a:gd name="connsiteX4" fmla="*/ 26068 w 26068"/>
                      <a:gd name="connsiteY4" fmla="*/ 13194 h 2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8" h="26387">
                        <a:moveTo>
                          <a:pt x="26068" y="13194"/>
                        </a:moveTo>
                        <a:cubicBezTo>
                          <a:pt x="26068" y="20481"/>
                          <a:pt x="20233" y="26388"/>
                          <a:pt x="13034" y="26388"/>
                        </a:cubicBezTo>
                        <a:cubicBezTo>
                          <a:pt x="5836" y="26388"/>
                          <a:pt x="0" y="20481"/>
                          <a:pt x="0" y="13194"/>
                        </a:cubicBezTo>
                        <a:cubicBezTo>
                          <a:pt x="0" y="5907"/>
                          <a:pt x="5836" y="0"/>
                          <a:pt x="13034" y="0"/>
                        </a:cubicBezTo>
                        <a:cubicBezTo>
                          <a:pt x="20233" y="0"/>
                          <a:pt x="26068" y="5907"/>
                          <a:pt x="26068" y="13194"/>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76" name="Freeform: Shape 475">
                    <a:extLst>
                      <a:ext uri="{FF2B5EF4-FFF2-40B4-BE49-F238E27FC236}">
                        <a16:creationId xmlns:a16="http://schemas.microsoft.com/office/drawing/2014/main" id="{F6C2F367-1394-F361-5853-68F0ABC02AC9}"/>
                      </a:ext>
                    </a:extLst>
                  </p:cNvPr>
                  <p:cNvSpPr/>
                  <p:nvPr/>
                </p:nvSpPr>
                <p:spPr>
                  <a:xfrm>
                    <a:off x="3845834" y="1728294"/>
                    <a:ext cx="36000" cy="36000"/>
                  </a:xfrm>
                  <a:custGeom>
                    <a:avLst/>
                    <a:gdLst>
                      <a:gd name="connsiteX0" fmla="*/ 26068 w 26068"/>
                      <a:gd name="connsiteY0" fmla="*/ 13194 h 26387"/>
                      <a:gd name="connsiteX1" fmla="*/ 13034 w 26068"/>
                      <a:gd name="connsiteY1" fmla="*/ 26388 h 26387"/>
                      <a:gd name="connsiteX2" fmla="*/ 0 w 26068"/>
                      <a:gd name="connsiteY2" fmla="*/ 13194 h 26387"/>
                      <a:gd name="connsiteX3" fmla="*/ 13034 w 26068"/>
                      <a:gd name="connsiteY3" fmla="*/ 0 h 26387"/>
                      <a:gd name="connsiteX4" fmla="*/ 26068 w 26068"/>
                      <a:gd name="connsiteY4" fmla="*/ 13194 h 2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8" h="26387">
                        <a:moveTo>
                          <a:pt x="26068" y="13194"/>
                        </a:moveTo>
                        <a:cubicBezTo>
                          <a:pt x="26068" y="20481"/>
                          <a:pt x="20233" y="26388"/>
                          <a:pt x="13034" y="26388"/>
                        </a:cubicBezTo>
                        <a:cubicBezTo>
                          <a:pt x="5836" y="26388"/>
                          <a:pt x="0" y="20481"/>
                          <a:pt x="0" y="13194"/>
                        </a:cubicBezTo>
                        <a:cubicBezTo>
                          <a:pt x="0" y="5907"/>
                          <a:pt x="5836" y="0"/>
                          <a:pt x="13034" y="0"/>
                        </a:cubicBezTo>
                        <a:cubicBezTo>
                          <a:pt x="20233" y="0"/>
                          <a:pt x="26068" y="5907"/>
                          <a:pt x="26068" y="13194"/>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77" name="Freeform: Shape 476">
                    <a:extLst>
                      <a:ext uri="{FF2B5EF4-FFF2-40B4-BE49-F238E27FC236}">
                        <a16:creationId xmlns:a16="http://schemas.microsoft.com/office/drawing/2014/main" id="{81CBAD07-CBF7-A00F-3CDE-0DC3FE47D564}"/>
                      </a:ext>
                    </a:extLst>
                  </p:cNvPr>
                  <p:cNvSpPr/>
                  <p:nvPr/>
                </p:nvSpPr>
                <p:spPr>
                  <a:xfrm>
                    <a:off x="3762250" y="1728294"/>
                    <a:ext cx="36000" cy="36000"/>
                  </a:xfrm>
                  <a:custGeom>
                    <a:avLst/>
                    <a:gdLst>
                      <a:gd name="connsiteX0" fmla="*/ 26068 w 26068"/>
                      <a:gd name="connsiteY0" fmla="*/ 13194 h 26387"/>
                      <a:gd name="connsiteX1" fmla="*/ 13034 w 26068"/>
                      <a:gd name="connsiteY1" fmla="*/ 26388 h 26387"/>
                      <a:gd name="connsiteX2" fmla="*/ 0 w 26068"/>
                      <a:gd name="connsiteY2" fmla="*/ 13194 h 26387"/>
                      <a:gd name="connsiteX3" fmla="*/ 13034 w 26068"/>
                      <a:gd name="connsiteY3" fmla="*/ 0 h 26387"/>
                      <a:gd name="connsiteX4" fmla="*/ 26068 w 26068"/>
                      <a:gd name="connsiteY4" fmla="*/ 13194 h 2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8" h="26387">
                        <a:moveTo>
                          <a:pt x="26068" y="13194"/>
                        </a:moveTo>
                        <a:cubicBezTo>
                          <a:pt x="26068" y="20481"/>
                          <a:pt x="20233" y="26388"/>
                          <a:pt x="13034" y="26388"/>
                        </a:cubicBezTo>
                        <a:cubicBezTo>
                          <a:pt x="5836" y="26388"/>
                          <a:pt x="0" y="20481"/>
                          <a:pt x="0" y="13194"/>
                        </a:cubicBezTo>
                        <a:cubicBezTo>
                          <a:pt x="0" y="5907"/>
                          <a:pt x="5836" y="0"/>
                          <a:pt x="13034" y="0"/>
                        </a:cubicBezTo>
                        <a:cubicBezTo>
                          <a:pt x="20233" y="0"/>
                          <a:pt x="26068" y="5907"/>
                          <a:pt x="26068" y="13194"/>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78" name="Freeform: Shape 477">
                    <a:extLst>
                      <a:ext uri="{FF2B5EF4-FFF2-40B4-BE49-F238E27FC236}">
                        <a16:creationId xmlns:a16="http://schemas.microsoft.com/office/drawing/2014/main" id="{B97CE204-5EA1-59E3-51B4-509D30132A63}"/>
                      </a:ext>
                    </a:extLst>
                  </p:cNvPr>
                  <p:cNvSpPr/>
                  <p:nvPr/>
                </p:nvSpPr>
                <p:spPr>
                  <a:xfrm>
                    <a:off x="3264729" y="1594736"/>
                    <a:ext cx="36000" cy="36000"/>
                  </a:xfrm>
                  <a:custGeom>
                    <a:avLst/>
                    <a:gdLst>
                      <a:gd name="connsiteX0" fmla="*/ 26068 w 26068"/>
                      <a:gd name="connsiteY0" fmla="*/ 13194 h 26387"/>
                      <a:gd name="connsiteX1" fmla="*/ 13034 w 26068"/>
                      <a:gd name="connsiteY1" fmla="*/ 26388 h 26387"/>
                      <a:gd name="connsiteX2" fmla="*/ 0 w 26068"/>
                      <a:gd name="connsiteY2" fmla="*/ 13194 h 26387"/>
                      <a:gd name="connsiteX3" fmla="*/ 13034 w 26068"/>
                      <a:gd name="connsiteY3" fmla="*/ 0 h 26387"/>
                      <a:gd name="connsiteX4" fmla="*/ 26068 w 26068"/>
                      <a:gd name="connsiteY4" fmla="*/ 13194 h 2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8" h="26387">
                        <a:moveTo>
                          <a:pt x="26068" y="13194"/>
                        </a:moveTo>
                        <a:cubicBezTo>
                          <a:pt x="26068" y="20481"/>
                          <a:pt x="20233" y="26388"/>
                          <a:pt x="13034" y="26388"/>
                        </a:cubicBezTo>
                        <a:cubicBezTo>
                          <a:pt x="5836" y="26388"/>
                          <a:pt x="0" y="20481"/>
                          <a:pt x="0" y="13194"/>
                        </a:cubicBezTo>
                        <a:cubicBezTo>
                          <a:pt x="0" y="5907"/>
                          <a:pt x="5836" y="0"/>
                          <a:pt x="13034" y="0"/>
                        </a:cubicBezTo>
                        <a:cubicBezTo>
                          <a:pt x="20233" y="0"/>
                          <a:pt x="26068" y="5907"/>
                          <a:pt x="26068" y="13194"/>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479" name="Freeform: Shape 478">
                    <a:extLst>
                      <a:ext uri="{FF2B5EF4-FFF2-40B4-BE49-F238E27FC236}">
                        <a16:creationId xmlns:a16="http://schemas.microsoft.com/office/drawing/2014/main" id="{21D8EE96-BEEF-E194-CD57-5CFDF9F5ABFB}"/>
                      </a:ext>
                    </a:extLst>
                  </p:cNvPr>
                  <p:cNvSpPr/>
                  <p:nvPr/>
                </p:nvSpPr>
                <p:spPr>
                  <a:xfrm>
                    <a:off x="1493556" y="1163971"/>
                    <a:ext cx="36000" cy="36000"/>
                  </a:xfrm>
                  <a:custGeom>
                    <a:avLst/>
                    <a:gdLst>
                      <a:gd name="connsiteX0" fmla="*/ 26068 w 26068"/>
                      <a:gd name="connsiteY0" fmla="*/ 13194 h 26387"/>
                      <a:gd name="connsiteX1" fmla="*/ 13034 w 26068"/>
                      <a:gd name="connsiteY1" fmla="*/ 26388 h 26387"/>
                      <a:gd name="connsiteX2" fmla="*/ 0 w 26068"/>
                      <a:gd name="connsiteY2" fmla="*/ 13194 h 26387"/>
                      <a:gd name="connsiteX3" fmla="*/ 13034 w 26068"/>
                      <a:gd name="connsiteY3" fmla="*/ 0 h 26387"/>
                      <a:gd name="connsiteX4" fmla="*/ 26068 w 26068"/>
                      <a:gd name="connsiteY4" fmla="*/ 13194 h 2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8" h="26387">
                        <a:moveTo>
                          <a:pt x="26068" y="13194"/>
                        </a:moveTo>
                        <a:cubicBezTo>
                          <a:pt x="26068" y="20481"/>
                          <a:pt x="20233" y="26388"/>
                          <a:pt x="13034" y="26388"/>
                        </a:cubicBezTo>
                        <a:cubicBezTo>
                          <a:pt x="5836" y="26388"/>
                          <a:pt x="0" y="20481"/>
                          <a:pt x="0" y="13194"/>
                        </a:cubicBezTo>
                        <a:cubicBezTo>
                          <a:pt x="0" y="5907"/>
                          <a:pt x="5836" y="0"/>
                          <a:pt x="13034" y="0"/>
                        </a:cubicBezTo>
                        <a:cubicBezTo>
                          <a:pt x="20233" y="0"/>
                          <a:pt x="26068" y="5907"/>
                          <a:pt x="26068" y="13194"/>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grpSp>
        </p:grpSp>
      </p:grpSp>
      <p:grpSp>
        <p:nvGrpSpPr>
          <p:cNvPr id="1246" name="Group 1245">
            <a:extLst>
              <a:ext uri="{FF2B5EF4-FFF2-40B4-BE49-F238E27FC236}">
                <a16:creationId xmlns:a16="http://schemas.microsoft.com/office/drawing/2014/main" id="{C5D347F0-3404-3D7C-9F6C-FF5336A798B8}"/>
              </a:ext>
            </a:extLst>
          </p:cNvPr>
          <p:cNvGrpSpPr/>
          <p:nvPr/>
        </p:nvGrpSpPr>
        <p:grpSpPr>
          <a:xfrm>
            <a:off x="6322770" y="1103367"/>
            <a:ext cx="5498333" cy="2146045"/>
            <a:chOff x="4742077" y="827525"/>
            <a:chExt cx="4123750" cy="1609534"/>
          </a:xfrm>
        </p:grpSpPr>
        <p:sp>
          <p:nvSpPr>
            <p:cNvPr id="567" name="TextBox 566">
              <a:extLst>
                <a:ext uri="{FF2B5EF4-FFF2-40B4-BE49-F238E27FC236}">
                  <a16:creationId xmlns:a16="http://schemas.microsoft.com/office/drawing/2014/main" id="{708D3FE1-50AD-1C7B-B944-5C7DEAFB931E}"/>
                </a:ext>
              </a:extLst>
            </p:cNvPr>
            <p:cNvSpPr txBox="1"/>
            <p:nvPr/>
          </p:nvSpPr>
          <p:spPr>
            <a:xfrm>
              <a:off x="5398562" y="921285"/>
              <a:ext cx="246129"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568" name="TextBox 567">
              <a:extLst>
                <a:ext uri="{FF2B5EF4-FFF2-40B4-BE49-F238E27FC236}">
                  <a16:creationId xmlns:a16="http://schemas.microsoft.com/office/drawing/2014/main" id="{7CB64D23-A78B-A9C2-2547-1C91559AF70B}"/>
                </a:ext>
              </a:extLst>
            </p:cNvPr>
            <p:cNvSpPr txBox="1"/>
            <p:nvPr/>
          </p:nvSpPr>
          <p:spPr>
            <a:xfrm>
              <a:off x="5420725" y="1072664"/>
              <a:ext cx="223966"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569" name="TextBox 568">
              <a:extLst>
                <a:ext uri="{FF2B5EF4-FFF2-40B4-BE49-F238E27FC236}">
                  <a16:creationId xmlns:a16="http://schemas.microsoft.com/office/drawing/2014/main" id="{7F4944A5-352C-B792-AAAD-2D9DBDED53C3}"/>
                </a:ext>
              </a:extLst>
            </p:cNvPr>
            <p:cNvSpPr txBox="1"/>
            <p:nvPr/>
          </p:nvSpPr>
          <p:spPr>
            <a:xfrm>
              <a:off x="5420725" y="1224045"/>
              <a:ext cx="223966"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570" name="TextBox 569">
              <a:extLst>
                <a:ext uri="{FF2B5EF4-FFF2-40B4-BE49-F238E27FC236}">
                  <a16:creationId xmlns:a16="http://schemas.microsoft.com/office/drawing/2014/main" id="{06F405FF-8DFF-355E-1276-97D26E14198F}"/>
                </a:ext>
              </a:extLst>
            </p:cNvPr>
            <p:cNvSpPr txBox="1"/>
            <p:nvPr/>
          </p:nvSpPr>
          <p:spPr>
            <a:xfrm>
              <a:off x="5398562" y="1375424"/>
              <a:ext cx="246129"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571" name="TextBox 570">
              <a:extLst>
                <a:ext uri="{FF2B5EF4-FFF2-40B4-BE49-F238E27FC236}">
                  <a16:creationId xmlns:a16="http://schemas.microsoft.com/office/drawing/2014/main" id="{902C3C37-E7D4-FDD6-0D74-D4B341E6674B}"/>
                </a:ext>
              </a:extLst>
            </p:cNvPr>
            <p:cNvSpPr txBox="1"/>
            <p:nvPr/>
          </p:nvSpPr>
          <p:spPr>
            <a:xfrm>
              <a:off x="5398562" y="1526804"/>
              <a:ext cx="246129"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572" name="TextBox 571">
              <a:extLst>
                <a:ext uri="{FF2B5EF4-FFF2-40B4-BE49-F238E27FC236}">
                  <a16:creationId xmlns:a16="http://schemas.microsoft.com/office/drawing/2014/main" id="{1A51A538-B1C4-AE09-CD85-420CC1C80BE2}"/>
                </a:ext>
              </a:extLst>
            </p:cNvPr>
            <p:cNvSpPr txBox="1"/>
            <p:nvPr/>
          </p:nvSpPr>
          <p:spPr>
            <a:xfrm>
              <a:off x="5411391" y="1678183"/>
              <a:ext cx="233300"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sp>
          <p:nvSpPr>
            <p:cNvPr id="879" name="TextBox 878">
              <a:extLst>
                <a:ext uri="{FF2B5EF4-FFF2-40B4-BE49-F238E27FC236}">
                  <a16:creationId xmlns:a16="http://schemas.microsoft.com/office/drawing/2014/main" id="{16794C39-7D29-BEF1-93AB-A7EECA81245A}"/>
                </a:ext>
              </a:extLst>
            </p:cNvPr>
            <p:cNvSpPr txBox="1"/>
            <p:nvPr/>
          </p:nvSpPr>
          <p:spPr>
            <a:xfrm rot="16200000">
              <a:off x="4424552" y="1145050"/>
              <a:ext cx="1020291" cy="385242"/>
            </a:xfrm>
            <a:prstGeom prst="round2SameRect">
              <a:avLst/>
            </a:prstGeom>
            <a:solidFill>
              <a:srgbClr val="C9473E"/>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Other</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tumors</a:t>
              </a:r>
            </a:p>
          </p:txBody>
        </p:sp>
        <p:grpSp>
          <p:nvGrpSpPr>
            <p:cNvPr id="1243" name="Group 1242">
              <a:extLst>
                <a:ext uri="{FF2B5EF4-FFF2-40B4-BE49-F238E27FC236}">
                  <a16:creationId xmlns:a16="http://schemas.microsoft.com/office/drawing/2014/main" id="{0E737E7F-D106-B1A6-F363-DCCD3D7101EB}"/>
                </a:ext>
              </a:extLst>
            </p:cNvPr>
            <p:cNvGrpSpPr/>
            <p:nvPr/>
          </p:nvGrpSpPr>
          <p:grpSpPr>
            <a:xfrm>
              <a:off x="4748271" y="2140251"/>
              <a:ext cx="4117556" cy="296808"/>
              <a:chOff x="4726136" y="2054533"/>
              <a:chExt cx="4117556" cy="296808"/>
            </a:xfrm>
          </p:grpSpPr>
          <p:sp>
            <p:nvSpPr>
              <p:cNvPr id="524" name="TextBox 523">
                <a:extLst>
                  <a:ext uri="{FF2B5EF4-FFF2-40B4-BE49-F238E27FC236}">
                    <a16:creationId xmlns:a16="http://schemas.microsoft.com/office/drawing/2014/main" id="{098E2601-49F9-A78B-3C15-E07ABE66DCFD}"/>
                  </a:ext>
                </a:extLst>
              </p:cNvPr>
              <p:cNvSpPr txBox="1"/>
              <p:nvPr/>
            </p:nvSpPr>
            <p:spPr>
              <a:xfrm>
                <a:off x="4726136" y="2054533"/>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Other </a:t>
                </a:r>
                <a:r>
                  <a:rPr kumimoji="0" lang="en-GB" sz="733" b="0" i="0" u="none" strike="noStrike" kern="1200" cap="none" spc="0" normalizeH="0" baseline="0" noProof="0" err="1">
                    <a:ln>
                      <a:noFill/>
                    </a:ln>
                    <a:solidFill>
                      <a:srgbClr val="3F4444"/>
                    </a:solidFill>
                    <a:effectLst/>
                    <a:uLnTx/>
                    <a:uFillTx/>
                    <a:latin typeface="Arial"/>
                    <a:ea typeface="+mn-ea"/>
                    <a:cs typeface="+mn-cs"/>
                  </a:rPr>
                  <a:t>tumors</a:t>
                </a:r>
                <a:r>
                  <a:rPr kumimoji="0" lang="en-GB" sz="733" b="0" i="0" u="none" strike="noStrike" kern="1200" cap="none" spc="0" normalizeH="0" baseline="0" noProof="0">
                    <a:ln>
                      <a:noFill/>
                    </a:ln>
                    <a:solidFill>
                      <a:srgbClr val="3F4444"/>
                    </a:solidFill>
                    <a:effectLst/>
                    <a:uLnTx/>
                    <a:uFillTx/>
                    <a:latin typeface="Arial"/>
                    <a:ea typeface="+mn-ea"/>
                    <a:cs typeface="+mn-cs"/>
                  </a:rPr>
                  <a:t>: IHC 3+</a:t>
                </a:r>
              </a:p>
            </p:txBody>
          </p:sp>
          <p:sp>
            <p:nvSpPr>
              <p:cNvPr id="537" name="TextBox 536">
                <a:extLst>
                  <a:ext uri="{FF2B5EF4-FFF2-40B4-BE49-F238E27FC236}">
                    <a16:creationId xmlns:a16="http://schemas.microsoft.com/office/drawing/2014/main" id="{6ED93B56-FE70-3C9E-EF73-4C758A23CD83}"/>
                  </a:ext>
                </a:extLst>
              </p:cNvPr>
              <p:cNvSpPr txBox="1"/>
              <p:nvPr/>
            </p:nvSpPr>
            <p:spPr>
              <a:xfrm>
                <a:off x="4727517" y="2152270"/>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Other </a:t>
                </a:r>
                <a:r>
                  <a:rPr kumimoji="0" lang="en-GB" sz="733" b="0" i="0" u="none" strike="noStrike" kern="1200" cap="none" spc="0" normalizeH="0" baseline="0" noProof="0" err="1">
                    <a:ln>
                      <a:noFill/>
                    </a:ln>
                    <a:solidFill>
                      <a:srgbClr val="3F4444"/>
                    </a:solidFill>
                    <a:effectLst/>
                    <a:uLnTx/>
                    <a:uFillTx/>
                    <a:latin typeface="Arial"/>
                    <a:ea typeface="+mn-ea"/>
                    <a:cs typeface="+mn-cs"/>
                  </a:rPr>
                  <a:t>tumors</a:t>
                </a:r>
                <a:r>
                  <a:rPr kumimoji="0" lang="en-GB" sz="733" b="0" i="0" u="none" strike="noStrike" kern="1200" cap="none" spc="0" normalizeH="0" baseline="0" noProof="0">
                    <a:ln>
                      <a:noFill/>
                    </a:ln>
                    <a:solidFill>
                      <a:srgbClr val="3F4444"/>
                    </a:solidFill>
                    <a:effectLst/>
                    <a:uLnTx/>
                    <a:uFillTx/>
                    <a:latin typeface="Arial"/>
                    <a:ea typeface="+mn-ea"/>
                    <a:cs typeface="+mn-cs"/>
                  </a:rPr>
                  <a:t>: IHC 2+</a:t>
                </a:r>
              </a:p>
            </p:txBody>
          </p:sp>
          <p:sp>
            <p:nvSpPr>
              <p:cNvPr id="549" name="TextBox 548">
                <a:extLst>
                  <a:ext uri="{FF2B5EF4-FFF2-40B4-BE49-F238E27FC236}">
                    <a16:creationId xmlns:a16="http://schemas.microsoft.com/office/drawing/2014/main" id="{807E07CD-0D96-EE72-EED9-5F21EB58208C}"/>
                  </a:ext>
                </a:extLst>
              </p:cNvPr>
              <p:cNvSpPr txBox="1"/>
              <p:nvPr/>
            </p:nvSpPr>
            <p:spPr>
              <a:xfrm>
                <a:off x="4727064" y="2250006"/>
                <a:ext cx="892584"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Other </a:t>
                </a:r>
                <a:r>
                  <a:rPr kumimoji="0" lang="en-GB" sz="733" b="0" i="0" u="none" strike="noStrike" kern="1200" cap="none" spc="0" normalizeH="0" baseline="0" noProof="0" err="1">
                    <a:ln>
                      <a:noFill/>
                    </a:ln>
                    <a:solidFill>
                      <a:srgbClr val="3F4444"/>
                    </a:solidFill>
                    <a:effectLst/>
                    <a:uLnTx/>
                    <a:uFillTx/>
                    <a:latin typeface="Arial"/>
                    <a:ea typeface="+mn-ea"/>
                    <a:cs typeface="+mn-cs"/>
                  </a:rPr>
                  <a:t>tumors</a:t>
                </a:r>
                <a:r>
                  <a:rPr kumimoji="0" lang="en-GB" sz="733" b="0" i="0" u="none" strike="noStrike" kern="1200" cap="none" spc="0" normalizeH="0" baseline="0" noProof="0">
                    <a:ln>
                      <a:noFill/>
                    </a:ln>
                    <a:solidFill>
                      <a:srgbClr val="3F4444"/>
                    </a:solidFill>
                    <a:effectLst/>
                    <a:uLnTx/>
                    <a:uFillTx/>
                    <a:latin typeface="Arial"/>
                    <a:ea typeface="+mn-ea"/>
                    <a:cs typeface="+mn-cs"/>
                  </a:rPr>
                  <a:t>: Total</a:t>
                </a:r>
              </a:p>
            </p:txBody>
          </p:sp>
          <p:grpSp>
            <p:nvGrpSpPr>
              <p:cNvPr id="996" name="Group 995">
                <a:extLst>
                  <a:ext uri="{FF2B5EF4-FFF2-40B4-BE49-F238E27FC236}">
                    <a16:creationId xmlns:a16="http://schemas.microsoft.com/office/drawing/2014/main" id="{4AFB5FD9-8EC1-11DC-1B5B-0BB53E8B3CA2}"/>
                  </a:ext>
                </a:extLst>
              </p:cNvPr>
              <p:cNvGrpSpPr/>
              <p:nvPr/>
            </p:nvGrpSpPr>
            <p:grpSpPr>
              <a:xfrm>
                <a:off x="5634693" y="2062881"/>
                <a:ext cx="2933698" cy="84591"/>
                <a:chOff x="5634693" y="1968381"/>
                <a:chExt cx="2933698" cy="84591"/>
              </a:xfrm>
            </p:grpSpPr>
            <p:sp>
              <p:nvSpPr>
                <p:cNvPr id="997" name="TextBox 996">
                  <a:extLst>
                    <a:ext uri="{FF2B5EF4-FFF2-40B4-BE49-F238E27FC236}">
                      <a16:creationId xmlns:a16="http://schemas.microsoft.com/office/drawing/2014/main" id="{29045F28-B684-81AA-A90B-CB57290E9DF3}"/>
                    </a:ext>
                  </a:extLst>
                </p:cNvPr>
                <p:cNvSpPr txBox="1"/>
                <p:nvPr/>
              </p:nvSpPr>
              <p:spPr>
                <a:xfrm>
                  <a:off x="5634693"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998" name="TextBox 997">
                  <a:extLst>
                    <a:ext uri="{FF2B5EF4-FFF2-40B4-BE49-F238E27FC236}">
                      <a16:creationId xmlns:a16="http://schemas.microsoft.com/office/drawing/2014/main" id="{524E8CBB-8184-13B4-DFD3-E7C2EB2DDDD4}"/>
                    </a:ext>
                  </a:extLst>
                </p:cNvPr>
                <p:cNvSpPr txBox="1"/>
                <p:nvPr/>
              </p:nvSpPr>
              <p:spPr>
                <a:xfrm>
                  <a:off x="5909999"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999" name="TextBox 998">
                  <a:extLst>
                    <a:ext uri="{FF2B5EF4-FFF2-40B4-BE49-F238E27FC236}">
                      <a16:creationId xmlns:a16="http://schemas.microsoft.com/office/drawing/2014/main" id="{0D15FC9A-0271-7313-5C9F-DF415282FAED}"/>
                    </a:ext>
                  </a:extLst>
                </p:cNvPr>
                <p:cNvSpPr txBox="1"/>
                <p:nvPr/>
              </p:nvSpPr>
              <p:spPr>
                <a:xfrm>
                  <a:off x="6185305"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1000" name="TextBox 999">
                  <a:extLst>
                    <a:ext uri="{FF2B5EF4-FFF2-40B4-BE49-F238E27FC236}">
                      <a16:creationId xmlns:a16="http://schemas.microsoft.com/office/drawing/2014/main" id="{3EB9B70C-D3F2-88DB-974E-593E87D9611A}"/>
                    </a:ext>
                  </a:extLst>
                </p:cNvPr>
                <p:cNvSpPr txBox="1"/>
                <p:nvPr/>
              </p:nvSpPr>
              <p:spPr>
                <a:xfrm>
                  <a:off x="6460611"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1001" name="TextBox 1000">
                  <a:extLst>
                    <a:ext uri="{FF2B5EF4-FFF2-40B4-BE49-F238E27FC236}">
                      <a16:creationId xmlns:a16="http://schemas.microsoft.com/office/drawing/2014/main" id="{BBD5BF8E-D56B-681F-7ACA-E3DBA36E859E}"/>
                    </a:ext>
                  </a:extLst>
                </p:cNvPr>
                <p:cNvSpPr txBox="1"/>
                <p:nvPr/>
              </p:nvSpPr>
              <p:spPr>
                <a:xfrm>
                  <a:off x="6735917"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1002" name="TextBox 1001">
                  <a:extLst>
                    <a:ext uri="{FF2B5EF4-FFF2-40B4-BE49-F238E27FC236}">
                      <a16:creationId xmlns:a16="http://schemas.microsoft.com/office/drawing/2014/main" id="{AE920105-9FEA-E300-FFDC-6BE8DBCD8C42}"/>
                    </a:ext>
                  </a:extLst>
                </p:cNvPr>
                <p:cNvSpPr txBox="1"/>
                <p:nvPr/>
              </p:nvSpPr>
              <p:spPr>
                <a:xfrm>
                  <a:off x="7011223"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1003" name="TextBox 1002">
                  <a:extLst>
                    <a:ext uri="{FF2B5EF4-FFF2-40B4-BE49-F238E27FC236}">
                      <a16:creationId xmlns:a16="http://schemas.microsoft.com/office/drawing/2014/main" id="{3F5C6C49-27D1-FD63-8550-3A3F4641DC8F}"/>
                    </a:ext>
                  </a:extLst>
                </p:cNvPr>
                <p:cNvSpPr txBox="1"/>
                <p:nvPr/>
              </p:nvSpPr>
              <p:spPr>
                <a:xfrm>
                  <a:off x="7286529"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7</a:t>
                  </a:r>
                </a:p>
              </p:txBody>
            </p:sp>
            <p:sp>
              <p:nvSpPr>
                <p:cNvPr id="1004" name="TextBox 1003">
                  <a:extLst>
                    <a:ext uri="{FF2B5EF4-FFF2-40B4-BE49-F238E27FC236}">
                      <a16:creationId xmlns:a16="http://schemas.microsoft.com/office/drawing/2014/main" id="{B576537B-9C9D-AD26-3883-59FF606F2192}"/>
                    </a:ext>
                  </a:extLst>
                </p:cNvPr>
                <p:cNvSpPr txBox="1"/>
                <p:nvPr/>
              </p:nvSpPr>
              <p:spPr>
                <a:xfrm>
                  <a:off x="7561835"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5</a:t>
                  </a:r>
                </a:p>
              </p:txBody>
            </p:sp>
            <p:sp>
              <p:nvSpPr>
                <p:cNvPr id="1005" name="TextBox 1004">
                  <a:extLst>
                    <a:ext uri="{FF2B5EF4-FFF2-40B4-BE49-F238E27FC236}">
                      <a16:creationId xmlns:a16="http://schemas.microsoft.com/office/drawing/2014/main" id="{54A8F04F-505A-083D-E6F7-EB0D359D45E1}"/>
                    </a:ext>
                  </a:extLst>
                </p:cNvPr>
                <p:cNvSpPr txBox="1"/>
                <p:nvPr/>
              </p:nvSpPr>
              <p:spPr>
                <a:xfrm>
                  <a:off x="7837141"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a:t>
                  </a:r>
                </a:p>
              </p:txBody>
            </p:sp>
            <p:sp>
              <p:nvSpPr>
                <p:cNvPr id="1007" name="TextBox 1006">
                  <a:extLst>
                    <a:ext uri="{FF2B5EF4-FFF2-40B4-BE49-F238E27FC236}">
                      <a16:creationId xmlns:a16="http://schemas.microsoft.com/office/drawing/2014/main" id="{610E4780-AEDE-9915-5970-D1F813172674}"/>
                    </a:ext>
                  </a:extLst>
                </p:cNvPr>
                <p:cNvSpPr txBox="1"/>
                <p:nvPr/>
              </p:nvSpPr>
              <p:spPr>
                <a:xfrm>
                  <a:off x="8112447"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1008" name="TextBox 1007">
                  <a:extLst>
                    <a:ext uri="{FF2B5EF4-FFF2-40B4-BE49-F238E27FC236}">
                      <a16:creationId xmlns:a16="http://schemas.microsoft.com/office/drawing/2014/main" id="{2B952519-2BF4-B568-D716-1F78364B0255}"/>
                    </a:ext>
                  </a:extLst>
                </p:cNvPr>
                <p:cNvSpPr txBox="1"/>
                <p:nvPr/>
              </p:nvSpPr>
              <p:spPr>
                <a:xfrm>
                  <a:off x="8387753"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grpSp>
          <p:grpSp>
            <p:nvGrpSpPr>
              <p:cNvPr id="1009" name="Group 1008">
                <a:extLst>
                  <a:ext uri="{FF2B5EF4-FFF2-40B4-BE49-F238E27FC236}">
                    <a16:creationId xmlns:a16="http://schemas.microsoft.com/office/drawing/2014/main" id="{2577EF91-A46F-623B-0255-DA7CC7F758BF}"/>
                  </a:ext>
                </a:extLst>
              </p:cNvPr>
              <p:cNvGrpSpPr/>
              <p:nvPr/>
            </p:nvGrpSpPr>
            <p:grpSpPr>
              <a:xfrm>
                <a:off x="5634693" y="2160618"/>
                <a:ext cx="2658392" cy="84591"/>
                <a:chOff x="5634693" y="1968381"/>
                <a:chExt cx="2658392" cy="84591"/>
              </a:xfrm>
            </p:grpSpPr>
            <p:sp>
              <p:nvSpPr>
                <p:cNvPr id="1010" name="TextBox 1009">
                  <a:extLst>
                    <a:ext uri="{FF2B5EF4-FFF2-40B4-BE49-F238E27FC236}">
                      <a16:creationId xmlns:a16="http://schemas.microsoft.com/office/drawing/2014/main" id="{EEC57754-209A-F08E-401E-D02D5E68BB1F}"/>
                    </a:ext>
                  </a:extLst>
                </p:cNvPr>
                <p:cNvSpPr txBox="1"/>
                <p:nvPr/>
              </p:nvSpPr>
              <p:spPr>
                <a:xfrm>
                  <a:off x="5634693"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16</a:t>
                  </a:r>
                </a:p>
              </p:txBody>
            </p:sp>
            <p:sp>
              <p:nvSpPr>
                <p:cNvPr id="1011" name="TextBox 1010">
                  <a:extLst>
                    <a:ext uri="{FF2B5EF4-FFF2-40B4-BE49-F238E27FC236}">
                      <a16:creationId xmlns:a16="http://schemas.microsoft.com/office/drawing/2014/main" id="{00697BEE-F9F6-1DE0-3338-757CED10EA23}"/>
                    </a:ext>
                  </a:extLst>
                </p:cNvPr>
                <p:cNvSpPr txBox="1"/>
                <p:nvPr/>
              </p:nvSpPr>
              <p:spPr>
                <a:xfrm>
                  <a:off x="5909999"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16</a:t>
                  </a:r>
                </a:p>
              </p:txBody>
            </p:sp>
            <p:sp>
              <p:nvSpPr>
                <p:cNvPr id="1012" name="TextBox 1011">
                  <a:extLst>
                    <a:ext uri="{FF2B5EF4-FFF2-40B4-BE49-F238E27FC236}">
                      <a16:creationId xmlns:a16="http://schemas.microsoft.com/office/drawing/2014/main" id="{977B86A4-5B7B-7198-FDC5-F87533657ECA}"/>
                    </a:ext>
                  </a:extLst>
                </p:cNvPr>
                <p:cNvSpPr txBox="1"/>
                <p:nvPr/>
              </p:nvSpPr>
              <p:spPr>
                <a:xfrm>
                  <a:off x="6185305"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13</a:t>
                  </a:r>
                </a:p>
              </p:txBody>
            </p:sp>
            <p:sp>
              <p:nvSpPr>
                <p:cNvPr id="1013" name="TextBox 1012">
                  <a:extLst>
                    <a:ext uri="{FF2B5EF4-FFF2-40B4-BE49-F238E27FC236}">
                      <a16:creationId xmlns:a16="http://schemas.microsoft.com/office/drawing/2014/main" id="{46CB3DC6-7BD9-DE9F-EBA1-CE2663F821AF}"/>
                    </a:ext>
                  </a:extLst>
                </p:cNvPr>
                <p:cNvSpPr txBox="1"/>
                <p:nvPr/>
              </p:nvSpPr>
              <p:spPr>
                <a:xfrm>
                  <a:off x="6460611"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10</a:t>
                  </a:r>
                </a:p>
              </p:txBody>
            </p:sp>
            <p:sp>
              <p:nvSpPr>
                <p:cNvPr id="1014" name="TextBox 1013">
                  <a:extLst>
                    <a:ext uri="{FF2B5EF4-FFF2-40B4-BE49-F238E27FC236}">
                      <a16:creationId xmlns:a16="http://schemas.microsoft.com/office/drawing/2014/main" id="{EFB80A0F-0F99-74A9-BCEE-A095EEAA1F9A}"/>
                    </a:ext>
                  </a:extLst>
                </p:cNvPr>
                <p:cNvSpPr txBox="1"/>
                <p:nvPr/>
              </p:nvSpPr>
              <p:spPr>
                <a:xfrm>
                  <a:off x="6735917"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1015" name="TextBox 1014">
                  <a:extLst>
                    <a:ext uri="{FF2B5EF4-FFF2-40B4-BE49-F238E27FC236}">
                      <a16:creationId xmlns:a16="http://schemas.microsoft.com/office/drawing/2014/main" id="{54C23E95-B470-E840-411B-8D47934AC773}"/>
                    </a:ext>
                  </a:extLst>
                </p:cNvPr>
                <p:cNvSpPr txBox="1"/>
                <p:nvPr/>
              </p:nvSpPr>
              <p:spPr>
                <a:xfrm>
                  <a:off x="7011223"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6</a:t>
                  </a:r>
                </a:p>
              </p:txBody>
            </p:sp>
            <p:sp>
              <p:nvSpPr>
                <p:cNvPr id="1016" name="TextBox 1015">
                  <a:extLst>
                    <a:ext uri="{FF2B5EF4-FFF2-40B4-BE49-F238E27FC236}">
                      <a16:creationId xmlns:a16="http://schemas.microsoft.com/office/drawing/2014/main" id="{7332A88B-340D-4804-A96B-ECF633345473}"/>
                    </a:ext>
                  </a:extLst>
                </p:cNvPr>
                <p:cNvSpPr txBox="1"/>
                <p:nvPr/>
              </p:nvSpPr>
              <p:spPr>
                <a:xfrm>
                  <a:off x="7286529"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a:t>
                  </a:r>
                </a:p>
              </p:txBody>
            </p:sp>
            <p:sp>
              <p:nvSpPr>
                <p:cNvPr id="1017" name="TextBox 1016">
                  <a:extLst>
                    <a:ext uri="{FF2B5EF4-FFF2-40B4-BE49-F238E27FC236}">
                      <a16:creationId xmlns:a16="http://schemas.microsoft.com/office/drawing/2014/main" id="{B74C1710-8632-4E22-7D26-BBAD80430DA1}"/>
                    </a:ext>
                  </a:extLst>
                </p:cNvPr>
                <p:cNvSpPr txBox="1"/>
                <p:nvPr/>
              </p:nvSpPr>
              <p:spPr>
                <a:xfrm>
                  <a:off x="7561835"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018" name="TextBox 1017">
                  <a:extLst>
                    <a:ext uri="{FF2B5EF4-FFF2-40B4-BE49-F238E27FC236}">
                      <a16:creationId xmlns:a16="http://schemas.microsoft.com/office/drawing/2014/main" id="{621DE30A-8963-511D-A5EA-D3304A1B50EE}"/>
                    </a:ext>
                  </a:extLst>
                </p:cNvPr>
                <p:cNvSpPr txBox="1"/>
                <p:nvPr/>
              </p:nvSpPr>
              <p:spPr>
                <a:xfrm>
                  <a:off x="7837141"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1020" name="TextBox 1019">
                  <a:extLst>
                    <a:ext uri="{FF2B5EF4-FFF2-40B4-BE49-F238E27FC236}">
                      <a16:creationId xmlns:a16="http://schemas.microsoft.com/office/drawing/2014/main" id="{41244500-A2A1-88FA-D0E9-4FD83F1C88F7}"/>
                    </a:ext>
                  </a:extLst>
                </p:cNvPr>
                <p:cNvSpPr txBox="1"/>
                <p:nvPr/>
              </p:nvSpPr>
              <p:spPr>
                <a:xfrm>
                  <a:off x="8112447"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grpSp>
          <p:grpSp>
            <p:nvGrpSpPr>
              <p:cNvPr id="1022" name="Group 1021">
                <a:extLst>
                  <a:ext uri="{FF2B5EF4-FFF2-40B4-BE49-F238E27FC236}">
                    <a16:creationId xmlns:a16="http://schemas.microsoft.com/office/drawing/2014/main" id="{8074F09B-2935-F1D7-994C-4FABB4D982BF}"/>
                  </a:ext>
                </a:extLst>
              </p:cNvPr>
              <p:cNvGrpSpPr/>
              <p:nvPr/>
            </p:nvGrpSpPr>
            <p:grpSpPr>
              <a:xfrm>
                <a:off x="5634693" y="2250006"/>
                <a:ext cx="3208999" cy="84591"/>
                <a:chOff x="5634693" y="1968381"/>
                <a:chExt cx="3208999" cy="84591"/>
              </a:xfrm>
            </p:grpSpPr>
            <p:sp>
              <p:nvSpPr>
                <p:cNvPr id="1023" name="TextBox 1022">
                  <a:extLst>
                    <a:ext uri="{FF2B5EF4-FFF2-40B4-BE49-F238E27FC236}">
                      <a16:creationId xmlns:a16="http://schemas.microsoft.com/office/drawing/2014/main" id="{5616A167-1FE5-7049-4D0B-CD64093A79A5}"/>
                    </a:ext>
                  </a:extLst>
                </p:cNvPr>
                <p:cNvSpPr txBox="1"/>
                <p:nvPr/>
              </p:nvSpPr>
              <p:spPr>
                <a:xfrm>
                  <a:off x="5634693"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40</a:t>
                  </a:r>
                </a:p>
              </p:txBody>
            </p:sp>
            <p:sp>
              <p:nvSpPr>
                <p:cNvPr id="1024" name="TextBox 1023">
                  <a:extLst>
                    <a:ext uri="{FF2B5EF4-FFF2-40B4-BE49-F238E27FC236}">
                      <a16:creationId xmlns:a16="http://schemas.microsoft.com/office/drawing/2014/main" id="{9605572F-6876-7013-F727-124CEC114D50}"/>
                    </a:ext>
                  </a:extLst>
                </p:cNvPr>
                <p:cNvSpPr txBox="1"/>
                <p:nvPr/>
              </p:nvSpPr>
              <p:spPr>
                <a:xfrm>
                  <a:off x="5909999"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39</a:t>
                  </a:r>
                </a:p>
              </p:txBody>
            </p:sp>
            <p:sp>
              <p:nvSpPr>
                <p:cNvPr id="1025" name="TextBox 1024">
                  <a:extLst>
                    <a:ext uri="{FF2B5EF4-FFF2-40B4-BE49-F238E27FC236}">
                      <a16:creationId xmlns:a16="http://schemas.microsoft.com/office/drawing/2014/main" id="{866AFFC5-7687-4983-7F81-6C12856CB634}"/>
                    </a:ext>
                  </a:extLst>
                </p:cNvPr>
                <p:cNvSpPr txBox="1"/>
                <p:nvPr/>
              </p:nvSpPr>
              <p:spPr>
                <a:xfrm>
                  <a:off x="6185305"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35</a:t>
                  </a:r>
                </a:p>
              </p:txBody>
            </p:sp>
            <p:sp>
              <p:nvSpPr>
                <p:cNvPr id="1026" name="TextBox 1025">
                  <a:extLst>
                    <a:ext uri="{FF2B5EF4-FFF2-40B4-BE49-F238E27FC236}">
                      <a16:creationId xmlns:a16="http://schemas.microsoft.com/office/drawing/2014/main" id="{2CE3103A-4EC7-D86D-B0AF-C8FA1499BDD7}"/>
                    </a:ext>
                  </a:extLst>
                </p:cNvPr>
                <p:cNvSpPr txBox="1"/>
                <p:nvPr/>
              </p:nvSpPr>
              <p:spPr>
                <a:xfrm>
                  <a:off x="6460611"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30</a:t>
                  </a:r>
                </a:p>
              </p:txBody>
            </p:sp>
            <p:sp>
              <p:nvSpPr>
                <p:cNvPr id="1027" name="TextBox 1026">
                  <a:extLst>
                    <a:ext uri="{FF2B5EF4-FFF2-40B4-BE49-F238E27FC236}">
                      <a16:creationId xmlns:a16="http://schemas.microsoft.com/office/drawing/2014/main" id="{D8DF3944-036F-4EA9-7123-21828A35655A}"/>
                    </a:ext>
                  </a:extLst>
                </p:cNvPr>
                <p:cNvSpPr txBox="1"/>
                <p:nvPr/>
              </p:nvSpPr>
              <p:spPr>
                <a:xfrm>
                  <a:off x="6735917"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27</a:t>
                  </a:r>
                </a:p>
              </p:txBody>
            </p:sp>
            <p:sp>
              <p:nvSpPr>
                <p:cNvPr id="1028" name="TextBox 1027">
                  <a:extLst>
                    <a:ext uri="{FF2B5EF4-FFF2-40B4-BE49-F238E27FC236}">
                      <a16:creationId xmlns:a16="http://schemas.microsoft.com/office/drawing/2014/main" id="{03F26218-9D0D-4715-B7FE-4C34BA530D22}"/>
                    </a:ext>
                  </a:extLst>
                </p:cNvPr>
                <p:cNvSpPr txBox="1"/>
                <p:nvPr/>
              </p:nvSpPr>
              <p:spPr>
                <a:xfrm>
                  <a:off x="7011223"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23</a:t>
                  </a:r>
                </a:p>
              </p:txBody>
            </p:sp>
            <p:sp>
              <p:nvSpPr>
                <p:cNvPr id="1029" name="TextBox 1028">
                  <a:extLst>
                    <a:ext uri="{FF2B5EF4-FFF2-40B4-BE49-F238E27FC236}">
                      <a16:creationId xmlns:a16="http://schemas.microsoft.com/office/drawing/2014/main" id="{2A7154D8-D040-072F-EDDF-0F0338A383CE}"/>
                    </a:ext>
                  </a:extLst>
                </p:cNvPr>
                <p:cNvSpPr txBox="1"/>
                <p:nvPr/>
              </p:nvSpPr>
              <p:spPr>
                <a:xfrm>
                  <a:off x="7286529"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19</a:t>
                  </a:r>
                </a:p>
              </p:txBody>
            </p:sp>
            <p:sp>
              <p:nvSpPr>
                <p:cNvPr id="1030" name="TextBox 1029">
                  <a:extLst>
                    <a:ext uri="{FF2B5EF4-FFF2-40B4-BE49-F238E27FC236}">
                      <a16:creationId xmlns:a16="http://schemas.microsoft.com/office/drawing/2014/main" id="{2C0A4139-35EA-A009-0C0F-50FD0D23A79B}"/>
                    </a:ext>
                  </a:extLst>
                </p:cNvPr>
                <p:cNvSpPr txBox="1"/>
                <p:nvPr/>
              </p:nvSpPr>
              <p:spPr>
                <a:xfrm>
                  <a:off x="7561835"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13</a:t>
                  </a:r>
                </a:p>
              </p:txBody>
            </p:sp>
            <p:sp>
              <p:nvSpPr>
                <p:cNvPr id="1031" name="TextBox 1030">
                  <a:extLst>
                    <a:ext uri="{FF2B5EF4-FFF2-40B4-BE49-F238E27FC236}">
                      <a16:creationId xmlns:a16="http://schemas.microsoft.com/office/drawing/2014/main" id="{4CA31398-CEC3-42CC-6BAF-52B01C8F77EA}"/>
                    </a:ext>
                  </a:extLst>
                </p:cNvPr>
                <p:cNvSpPr txBox="1"/>
                <p:nvPr/>
              </p:nvSpPr>
              <p:spPr>
                <a:xfrm>
                  <a:off x="7837141"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7</a:t>
                  </a:r>
                </a:p>
              </p:txBody>
            </p:sp>
            <p:sp>
              <p:nvSpPr>
                <p:cNvPr id="1032" name="TextBox 1031">
                  <a:extLst>
                    <a:ext uri="{FF2B5EF4-FFF2-40B4-BE49-F238E27FC236}">
                      <a16:creationId xmlns:a16="http://schemas.microsoft.com/office/drawing/2014/main" id="{84A1FAB1-5909-CB5E-742B-3B3C7350DF58}"/>
                    </a:ext>
                  </a:extLst>
                </p:cNvPr>
                <p:cNvSpPr txBox="1"/>
                <p:nvPr/>
              </p:nvSpPr>
              <p:spPr>
                <a:xfrm>
                  <a:off x="8663054"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1033" name="TextBox 1032">
                  <a:extLst>
                    <a:ext uri="{FF2B5EF4-FFF2-40B4-BE49-F238E27FC236}">
                      <a16:creationId xmlns:a16="http://schemas.microsoft.com/office/drawing/2014/main" id="{197179ED-4DCA-D5D7-463C-CD7EB79BA018}"/>
                    </a:ext>
                  </a:extLst>
                </p:cNvPr>
                <p:cNvSpPr txBox="1"/>
                <p:nvPr/>
              </p:nvSpPr>
              <p:spPr>
                <a:xfrm>
                  <a:off x="8112447"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034" name="TextBox 1033">
                  <a:extLst>
                    <a:ext uri="{FF2B5EF4-FFF2-40B4-BE49-F238E27FC236}">
                      <a16:creationId xmlns:a16="http://schemas.microsoft.com/office/drawing/2014/main" id="{16956BCB-253E-0527-8659-DDE5D70492DD}"/>
                    </a:ext>
                  </a:extLst>
                </p:cNvPr>
                <p:cNvSpPr txBox="1"/>
                <p:nvPr/>
              </p:nvSpPr>
              <p:spPr>
                <a:xfrm>
                  <a:off x="8387753" y="1968381"/>
                  <a:ext cx="180638" cy="84591"/>
                </a:xfrm>
                <a:prstGeom prst="rect">
                  <a:avLst/>
                </a:prstGeom>
                <a:noFill/>
              </p:spPr>
              <p:txBody>
                <a:bodyPr wrap="square" lIns="48000" tIns="0" rIns="48000" bIns="0" rtlCol="0" anchor="t">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grpSp>
        </p:grpSp>
        <p:grpSp>
          <p:nvGrpSpPr>
            <p:cNvPr id="1245" name="Group 1244">
              <a:extLst>
                <a:ext uri="{FF2B5EF4-FFF2-40B4-BE49-F238E27FC236}">
                  <a16:creationId xmlns:a16="http://schemas.microsoft.com/office/drawing/2014/main" id="{4EFB0A45-A3CC-5F5C-E653-980165BB0932}"/>
                </a:ext>
              </a:extLst>
            </p:cNvPr>
            <p:cNvGrpSpPr/>
            <p:nvPr/>
          </p:nvGrpSpPr>
          <p:grpSpPr>
            <a:xfrm>
              <a:off x="5648586" y="976263"/>
              <a:ext cx="3210526" cy="935024"/>
              <a:chOff x="5633166" y="913593"/>
              <a:chExt cx="3210526" cy="935024"/>
            </a:xfrm>
          </p:grpSpPr>
          <p:grpSp>
            <p:nvGrpSpPr>
              <p:cNvPr id="1106" name="Group 1105">
                <a:extLst>
                  <a:ext uri="{FF2B5EF4-FFF2-40B4-BE49-F238E27FC236}">
                    <a16:creationId xmlns:a16="http://schemas.microsoft.com/office/drawing/2014/main" id="{7BF9C0F9-6A78-E25E-E2D1-F1D7C8F8C9BE}"/>
                  </a:ext>
                </a:extLst>
              </p:cNvPr>
              <p:cNvGrpSpPr/>
              <p:nvPr/>
            </p:nvGrpSpPr>
            <p:grpSpPr>
              <a:xfrm>
                <a:off x="5708650" y="928303"/>
                <a:ext cx="2599251" cy="440824"/>
                <a:chOff x="5708650" y="1160648"/>
                <a:chExt cx="2599251" cy="440824"/>
              </a:xfrm>
            </p:grpSpPr>
            <p:sp>
              <p:nvSpPr>
                <p:cNvPr id="84" name="Freeform: Shape 83">
                  <a:extLst>
                    <a:ext uri="{FF2B5EF4-FFF2-40B4-BE49-F238E27FC236}">
                      <a16:creationId xmlns:a16="http://schemas.microsoft.com/office/drawing/2014/main" id="{3C7D5F73-7D91-59C2-C436-4A14EC02266B}"/>
                    </a:ext>
                  </a:extLst>
                </p:cNvPr>
                <p:cNvSpPr/>
                <p:nvPr/>
              </p:nvSpPr>
              <p:spPr>
                <a:xfrm>
                  <a:off x="5708650" y="1160648"/>
                  <a:ext cx="2576727" cy="421695"/>
                </a:xfrm>
                <a:custGeom>
                  <a:avLst/>
                  <a:gdLst>
                    <a:gd name="connsiteX0" fmla="*/ 0 w 2431332"/>
                    <a:gd name="connsiteY0" fmla="*/ 0 h 779756"/>
                    <a:gd name="connsiteX1" fmla="*/ 964962 w 2431332"/>
                    <a:gd name="connsiteY1" fmla="*/ 0 h 779756"/>
                    <a:gd name="connsiteX2" fmla="*/ 964962 w 2431332"/>
                    <a:gd name="connsiteY2" fmla="*/ 161517 h 779756"/>
                    <a:gd name="connsiteX3" fmla="*/ 2037603 w 2431332"/>
                    <a:gd name="connsiteY3" fmla="*/ 161517 h 779756"/>
                    <a:gd name="connsiteX4" fmla="*/ 2037603 w 2431332"/>
                    <a:gd name="connsiteY4" fmla="*/ 471921 h 779756"/>
                    <a:gd name="connsiteX5" fmla="*/ 2115255 w 2431332"/>
                    <a:gd name="connsiteY5" fmla="*/ 471921 h 779756"/>
                    <a:gd name="connsiteX6" fmla="*/ 2115255 w 2431332"/>
                    <a:gd name="connsiteY6" fmla="*/ 779756 h 779756"/>
                    <a:gd name="connsiteX7" fmla="*/ 2431332 w 2431332"/>
                    <a:gd name="connsiteY7" fmla="*/ 779756 h 77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332" h="779756">
                      <a:moveTo>
                        <a:pt x="0" y="0"/>
                      </a:moveTo>
                      <a:lnTo>
                        <a:pt x="964962" y="0"/>
                      </a:lnTo>
                      <a:lnTo>
                        <a:pt x="964962" y="161517"/>
                      </a:lnTo>
                      <a:lnTo>
                        <a:pt x="2037603" y="161517"/>
                      </a:lnTo>
                      <a:lnTo>
                        <a:pt x="2037603" y="471921"/>
                      </a:lnTo>
                      <a:lnTo>
                        <a:pt x="2115255" y="471921"/>
                      </a:lnTo>
                      <a:lnTo>
                        <a:pt x="2115255" y="779756"/>
                      </a:lnTo>
                      <a:lnTo>
                        <a:pt x="2431332" y="779756"/>
                      </a:lnTo>
                    </a:path>
                  </a:pathLst>
                </a:custGeom>
                <a:noFill/>
                <a:ln w="19050" cap="flat">
                  <a:solidFill>
                    <a:schemeClr val="accent3"/>
                  </a:solid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nvGrpSpPr>
                <p:cNvPr id="1105" name="Group 1104">
                  <a:extLst>
                    <a:ext uri="{FF2B5EF4-FFF2-40B4-BE49-F238E27FC236}">
                      <a16:creationId xmlns:a16="http://schemas.microsoft.com/office/drawing/2014/main" id="{570FD69B-2E82-357B-B799-6ADCEA07E1B1}"/>
                    </a:ext>
                  </a:extLst>
                </p:cNvPr>
                <p:cNvGrpSpPr/>
                <p:nvPr/>
              </p:nvGrpSpPr>
              <p:grpSpPr>
                <a:xfrm>
                  <a:off x="7148284" y="1229513"/>
                  <a:ext cx="1159617" cy="371959"/>
                  <a:chOff x="7148284" y="1239038"/>
                  <a:chExt cx="1159617" cy="371959"/>
                </a:xfrm>
              </p:grpSpPr>
              <p:sp>
                <p:nvSpPr>
                  <p:cNvPr id="86" name="Freeform: Shape 85">
                    <a:extLst>
                      <a:ext uri="{FF2B5EF4-FFF2-40B4-BE49-F238E27FC236}">
                        <a16:creationId xmlns:a16="http://schemas.microsoft.com/office/drawing/2014/main" id="{F5BFB510-3D81-CA18-0902-96F5765F729F}"/>
                      </a:ext>
                    </a:extLst>
                  </p:cNvPr>
                  <p:cNvSpPr/>
                  <p:nvPr/>
                </p:nvSpPr>
                <p:spPr>
                  <a:xfrm>
                    <a:off x="7148284" y="1239038"/>
                    <a:ext cx="36000" cy="36000"/>
                  </a:xfrm>
                  <a:custGeom>
                    <a:avLst/>
                    <a:gdLst>
                      <a:gd name="connsiteX0" fmla="*/ 28990 w 28990"/>
                      <a:gd name="connsiteY0" fmla="*/ 14495 h 28990"/>
                      <a:gd name="connsiteX1" fmla="*/ 14495 w 28990"/>
                      <a:gd name="connsiteY1" fmla="*/ 28990 h 28990"/>
                      <a:gd name="connsiteX2" fmla="*/ 0 w 28990"/>
                      <a:gd name="connsiteY2" fmla="*/ 14495 h 28990"/>
                      <a:gd name="connsiteX3" fmla="*/ 14495 w 28990"/>
                      <a:gd name="connsiteY3" fmla="*/ 0 h 28990"/>
                      <a:gd name="connsiteX4" fmla="*/ 28990 w 28990"/>
                      <a:gd name="connsiteY4" fmla="*/ 14495 h 28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0" h="28990">
                        <a:moveTo>
                          <a:pt x="28990" y="14495"/>
                        </a:moveTo>
                        <a:cubicBezTo>
                          <a:pt x="28990" y="22501"/>
                          <a:pt x="22501" y="28990"/>
                          <a:pt x="14495" y="28990"/>
                        </a:cubicBezTo>
                        <a:cubicBezTo>
                          <a:pt x="6490" y="28990"/>
                          <a:pt x="0" y="22501"/>
                          <a:pt x="0" y="14495"/>
                        </a:cubicBezTo>
                        <a:cubicBezTo>
                          <a:pt x="0" y="6490"/>
                          <a:pt x="6490" y="0"/>
                          <a:pt x="14495" y="0"/>
                        </a:cubicBezTo>
                        <a:cubicBezTo>
                          <a:pt x="22501" y="0"/>
                          <a:pt x="28990" y="6490"/>
                          <a:pt x="28990" y="14495"/>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87" name="Freeform: Shape 86">
                    <a:extLst>
                      <a:ext uri="{FF2B5EF4-FFF2-40B4-BE49-F238E27FC236}">
                        <a16:creationId xmlns:a16="http://schemas.microsoft.com/office/drawing/2014/main" id="{5D8F538D-4479-544E-7270-EE2A536D757F}"/>
                      </a:ext>
                    </a:extLst>
                  </p:cNvPr>
                  <p:cNvSpPr/>
                  <p:nvPr/>
                </p:nvSpPr>
                <p:spPr>
                  <a:xfrm>
                    <a:off x="7420410" y="1239038"/>
                    <a:ext cx="36000" cy="36000"/>
                  </a:xfrm>
                  <a:custGeom>
                    <a:avLst/>
                    <a:gdLst>
                      <a:gd name="connsiteX0" fmla="*/ 28990 w 28990"/>
                      <a:gd name="connsiteY0" fmla="*/ 14495 h 28990"/>
                      <a:gd name="connsiteX1" fmla="*/ 14495 w 28990"/>
                      <a:gd name="connsiteY1" fmla="*/ 28990 h 28990"/>
                      <a:gd name="connsiteX2" fmla="*/ 0 w 28990"/>
                      <a:gd name="connsiteY2" fmla="*/ 14495 h 28990"/>
                      <a:gd name="connsiteX3" fmla="*/ 14495 w 28990"/>
                      <a:gd name="connsiteY3" fmla="*/ 0 h 28990"/>
                      <a:gd name="connsiteX4" fmla="*/ 28990 w 28990"/>
                      <a:gd name="connsiteY4" fmla="*/ 14495 h 28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0" h="28990">
                        <a:moveTo>
                          <a:pt x="28990" y="14495"/>
                        </a:moveTo>
                        <a:cubicBezTo>
                          <a:pt x="28990" y="22501"/>
                          <a:pt x="22501" y="28990"/>
                          <a:pt x="14495" y="28990"/>
                        </a:cubicBezTo>
                        <a:cubicBezTo>
                          <a:pt x="6490" y="28990"/>
                          <a:pt x="0" y="22501"/>
                          <a:pt x="0" y="14495"/>
                        </a:cubicBezTo>
                        <a:cubicBezTo>
                          <a:pt x="0" y="6490"/>
                          <a:pt x="6490" y="0"/>
                          <a:pt x="14495" y="0"/>
                        </a:cubicBezTo>
                        <a:cubicBezTo>
                          <a:pt x="22501" y="0"/>
                          <a:pt x="28990" y="6490"/>
                          <a:pt x="28990" y="14495"/>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88" name="Freeform: Shape 87">
                    <a:extLst>
                      <a:ext uri="{FF2B5EF4-FFF2-40B4-BE49-F238E27FC236}">
                        <a16:creationId xmlns:a16="http://schemas.microsoft.com/office/drawing/2014/main" id="{19EA5189-BDCC-51FB-ABBC-73261611D460}"/>
                      </a:ext>
                    </a:extLst>
                  </p:cNvPr>
                  <p:cNvSpPr/>
                  <p:nvPr/>
                </p:nvSpPr>
                <p:spPr>
                  <a:xfrm>
                    <a:off x="7591587" y="1239038"/>
                    <a:ext cx="36000" cy="36000"/>
                  </a:xfrm>
                  <a:custGeom>
                    <a:avLst/>
                    <a:gdLst>
                      <a:gd name="connsiteX0" fmla="*/ 28990 w 28990"/>
                      <a:gd name="connsiteY0" fmla="*/ 14495 h 28990"/>
                      <a:gd name="connsiteX1" fmla="*/ 14495 w 28990"/>
                      <a:gd name="connsiteY1" fmla="*/ 28990 h 28990"/>
                      <a:gd name="connsiteX2" fmla="*/ 0 w 28990"/>
                      <a:gd name="connsiteY2" fmla="*/ 14495 h 28990"/>
                      <a:gd name="connsiteX3" fmla="*/ 14495 w 28990"/>
                      <a:gd name="connsiteY3" fmla="*/ 0 h 28990"/>
                      <a:gd name="connsiteX4" fmla="*/ 28990 w 28990"/>
                      <a:gd name="connsiteY4" fmla="*/ 14495 h 28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0" h="28990">
                        <a:moveTo>
                          <a:pt x="28990" y="14495"/>
                        </a:moveTo>
                        <a:cubicBezTo>
                          <a:pt x="28990" y="22501"/>
                          <a:pt x="22501" y="28990"/>
                          <a:pt x="14495" y="28990"/>
                        </a:cubicBezTo>
                        <a:cubicBezTo>
                          <a:pt x="6490" y="28990"/>
                          <a:pt x="0" y="22501"/>
                          <a:pt x="0" y="14495"/>
                        </a:cubicBezTo>
                        <a:cubicBezTo>
                          <a:pt x="0" y="6490"/>
                          <a:pt x="6490" y="0"/>
                          <a:pt x="14495" y="0"/>
                        </a:cubicBezTo>
                        <a:cubicBezTo>
                          <a:pt x="22501" y="0"/>
                          <a:pt x="28990" y="6490"/>
                          <a:pt x="28990" y="14495"/>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89" name="Freeform: Shape 88">
                    <a:extLst>
                      <a:ext uri="{FF2B5EF4-FFF2-40B4-BE49-F238E27FC236}">
                        <a16:creationId xmlns:a16="http://schemas.microsoft.com/office/drawing/2014/main" id="{BCFD79D2-0AFF-DCAF-01D8-F4C3C1363397}"/>
                      </a:ext>
                    </a:extLst>
                  </p:cNvPr>
                  <p:cNvSpPr/>
                  <p:nvPr/>
                </p:nvSpPr>
                <p:spPr>
                  <a:xfrm>
                    <a:off x="7753984" y="1239038"/>
                    <a:ext cx="36000" cy="36000"/>
                  </a:xfrm>
                  <a:custGeom>
                    <a:avLst/>
                    <a:gdLst>
                      <a:gd name="connsiteX0" fmla="*/ 28990 w 28990"/>
                      <a:gd name="connsiteY0" fmla="*/ 14495 h 28990"/>
                      <a:gd name="connsiteX1" fmla="*/ 14495 w 28990"/>
                      <a:gd name="connsiteY1" fmla="*/ 28990 h 28990"/>
                      <a:gd name="connsiteX2" fmla="*/ 0 w 28990"/>
                      <a:gd name="connsiteY2" fmla="*/ 14495 h 28990"/>
                      <a:gd name="connsiteX3" fmla="*/ 14495 w 28990"/>
                      <a:gd name="connsiteY3" fmla="*/ 0 h 28990"/>
                      <a:gd name="connsiteX4" fmla="*/ 28990 w 28990"/>
                      <a:gd name="connsiteY4" fmla="*/ 14495 h 28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0" h="28990">
                        <a:moveTo>
                          <a:pt x="28990" y="14495"/>
                        </a:moveTo>
                        <a:cubicBezTo>
                          <a:pt x="28990" y="22501"/>
                          <a:pt x="22501" y="28990"/>
                          <a:pt x="14495" y="28990"/>
                        </a:cubicBezTo>
                        <a:cubicBezTo>
                          <a:pt x="6490" y="28990"/>
                          <a:pt x="0" y="22501"/>
                          <a:pt x="0" y="14495"/>
                        </a:cubicBezTo>
                        <a:cubicBezTo>
                          <a:pt x="0" y="6490"/>
                          <a:pt x="6490" y="0"/>
                          <a:pt x="14495" y="0"/>
                        </a:cubicBezTo>
                        <a:cubicBezTo>
                          <a:pt x="22501" y="0"/>
                          <a:pt x="28990" y="6490"/>
                          <a:pt x="28990" y="14495"/>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90" name="Freeform: Shape 89">
                    <a:extLst>
                      <a:ext uri="{FF2B5EF4-FFF2-40B4-BE49-F238E27FC236}">
                        <a16:creationId xmlns:a16="http://schemas.microsoft.com/office/drawing/2014/main" id="{8F755403-B264-F90A-DBC4-F7D3E5D6C441}"/>
                      </a:ext>
                    </a:extLst>
                  </p:cNvPr>
                  <p:cNvSpPr/>
                  <p:nvPr/>
                </p:nvSpPr>
                <p:spPr>
                  <a:xfrm>
                    <a:off x="7986608" y="1574997"/>
                    <a:ext cx="36000" cy="36000"/>
                  </a:xfrm>
                  <a:custGeom>
                    <a:avLst/>
                    <a:gdLst>
                      <a:gd name="connsiteX0" fmla="*/ 28990 w 28990"/>
                      <a:gd name="connsiteY0" fmla="*/ 14495 h 28990"/>
                      <a:gd name="connsiteX1" fmla="*/ 14495 w 28990"/>
                      <a:gd name="connsiteY1" fmla="*/ 28990 h 28990"/>
                      <a:gd name="connsiteX2" fmla="*/ 0 w 28990"/>
                      <a:gd name="connsiteY2" fmla="*/ 14495 h 28990"/>
                      <a:gd name="connsiteX3" fmla="*/ 14495 w 28990"/>
                      <a:gd name="connsiteY3" fmla="*/ 0 h 28990"/>
                      <a:gd name="connsiteX4" fmla="*/ 28990 w 28990"/>
                      <a:gd name="connsiteY4" fmla="*/ 14495 h 28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0" h="28990">
                        <a:moveTo>
                          <a:pt x="28990" y="14495"/>
                        </a:moveTo>
                        <a:cubicBezTo>
                          <a:pt x="28990" y="22501"/>
                          <a:pt x="22501" y="28990"/>
                          <a:pt x="14495" y="28990"/>
                        </a:cubicBezTo>
                        <a:cubicBezTo>
                          <a:pt x="6490" y="28990"/>
                          <a:pt x="0" y="22501"/>
                          <a:pt x="0" y="14495"/>
                        </a:cubicBezTo>
                        <a:cubicBezTo>
                          <a:pt x="0" y="6490"/>
                          <a:pt x="6490" y="0"/>
                          <a:pt x="14495" y="0"/>
                        </a:cubicBezTo>
                        <a:cubicBezTo>
                          <a:pt x="22501" y="0"/>
                          <a:pt x="28990" y="6490"/>
                          <a:pt x="28990" y="14495"/>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91" name="Freeform: Shape 90">
                    <a:extLst>
                      <a:ext uri="{FF2B5EF4-FFF2-40B4-BE49-F238E27FC236}">
                        <a16:creationId xmlns:a16="http://schemas.microsoft.com/office/drawing/2014/main" id="{4F996EB9-99DE-C8F5-2E48-716401623597}"/>
                      </a:ext>
                    </a:extLst>
                  </p:cNvPr>
                  <p:cNvSpPr/>
                  <p:nvPr/>
                </p:nvSpPr>
                <p:spPr>
                  <a:xfrm>
                    <a:off x="8271901" y="1574997"/>
                    <a:ext cx="36000" cy="36000"/>
                  </a:xfrm>
                  <a:custGeom>
                    <a:avLst/>
                    <a:gdLst>
                      <a:gd name="connsiteX0" fmla="*/ 28990 w 28990"/>
                      <a:gd name="connsiteY0" fmla="*/ 14495 h 28990"/>
                      <a:gd name="connsiteX1" fmla="*/ 14495 w 28990"/>
                      <a:gd name="connsiteY1" fmla="*/ 28990 h 28990"/>
                      <a:gd name="connsiteX2" fmla="*/ 0 w 28990"/>
                      <a:gd name="connsiteY2" fmla="*/ 14495 h 28990"/>
                      <a:gd name="connsiteX3" fmla="*/ 14495 w 28990"/>
                      <a:gd name="connsiteY3" fmla="*/ 0 h 28990"/>
                      <a:gd name="connsiteX4" fmla="*/ 28990 w 28990"/>
                      <a:gd name="connsiteY4" fmla="*/ 14495 h 28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0" h="28990">
                        <a:moveTo>
                          <a:pt x="28990" y="14495"/>
                        </a:moveTo>
                        <a:cubicBezTo>
                          <a:pt x="28990" y="22501"/>
                          <a:pt x="22501" y="28990"/>
                          <a:pt x="14495" y="28990"/>
                        </a:cubicBezTo>
                        <a:cubicBezTo>
                          <a:pt x="6490" y="28990"/>
                          <a:pt x="0" y="22501"/>
                          <a:pt x="0" y="14495"/>
                        </a:cubicBezTo>
                        <a:cubicBezTo>
                          <a:pt x="0" y="6490"/>
                          <a:pt x="6490" y="0"/>
                          <a:pt x="14495" y="0"/>
                        </a:cubicBezTo>
                        <a:cubicBezTo>
                          <a:pt x="22501" y="0"/>
                          <a:pt x="28990" y="6490"/>
                          <a:pt x="28990" y="14495"/>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grpSp>
          <p:grpSp>
            <p:nvGrpSpPr>
              <p:cNvPr id="1120" name="Group 1119">
                <a:extLst>
                  <a:ext uri="{FF2B5EF4-FFF2-40B4-BE49-F238E27FC236}">
                    <a16:creationId xmlns:a16="http://schemas.microsoft.com/office/drawing/2014/main" id="{8D54CB5B-FB6C-0551-75C8-85185E90CC1D}"/>
                  </a:ext>
                </a:extLst>
              </p:cNvPr>
              <p:cNvGrpSpPr/>
              <p:nvPr/>
            </p:nvGrpSpPr>
            <p:grpSpPr>
              <a:xfrm>
                <a:off x="6116204" y="928303"/>
                <a:ext cx="2049828" cy="676819"/>
                <a:chOff x="6116204" y="1160648"/>
                <a:chExt cx="2049828" cy="676819"/>
              </a:xfrm>
            </p:grpSpPr>
            <p:sp>
              <p:nvSpPr>
                <p:cNvPr id="115" name="Freeform: Shape 114">
                  <a:extLst>
                    <a:ext uri="{FF2B5EF4-FFF2-40B4-BE49-F238E27FC236}">
                      <a16:creationId xmlns:a16="http://schemas.microsoft.com/office/drawing/2014/main" id="{EC53AB36-C75E-2FFC-1261-DF24707820B6}"/>
                    </a:ext>
                  </a:extLst>
                </p:cNvPr>
                <p:cNvSpPr/>
                <p:nvPr/>
              </p:nvSpPr>
              <p:spPr>
                <a:xfrm>
                  <a:off x="8130032" y="1801467"/>
                  <a:ext cx="36000" cy="36000"/>
                </a:xfrm>
                <a:custGeom>
                  <a:avLst/>
                  <a:gdLst>
                    <a:gd name="connsiteX0" fmla="*/ 28854 w 28853"/>
                    <a:gd name="connsiteY0" fmla="*/ 14427 h 28853"/>
                    <a:gd name="connsiteX1" fmla="*/ 14427 w 28853"/>
                    <a:gd name="connsiteY1" fmla="*/ 28854 h 28853"/>
                    <a:gd name="connsiteX2" fmla="*/ 0 w 28853"/>
                    <a:gd name="connsiteY2" fmla="*/ 14427 h 28853"/>
                    <a:gd name="connsiteX3" fmla="*/ 14427 w 28853"/>
                    <a:gd name="connsiteY3" fmla="*/ 0 h 28853"/>
                    <a:gd name="connsiteX4" fmla="*/ 28854 w 28853"/>
                    <a:gd name="connsiteY4" fmla="*/ 14427 h 2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53" h="28853">
                      <a:moveTo>
                        <a:pt x="28854" y="14427"/>
                      </a:moveTo>
                      <a:cubicBezTo>
                        <a:pt x="28854" y="22395"/>
                        <a:pt x="22395" y="28854"/>
                        <a:pt x="14427" y="28854"/>
                      </a:cubicBezTo>
                      <a:cubicBezTo>
                        <a:pt x="6459" y="28854"/>
                        <a:pt x="0" y="22395"/>
                        <a:pt x="0" y="14427"/>
                      </a:cubicBezTo>
                      <a:cubicBezTo>
                        <a:pt x="0" y="6459"/>
                        <a:pt x="6459" y="0"/>
                        <a:pt x="14427" y="0"/>
                      </a:cubicBezTo>
                      <a:cubicBezTo>
                        <a:pt x="22395" y="0"/>
                        <a:pt x="28854" y="6459"/>
                        <a:pt x="28854" y="14427"/>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16" name="Freeform: Shape 115">
                  <a:extLst>
                    <a:ext uri="{FF2B5EF4-FFF2-40B4-BE49-F238E27FC236}">
                      <a16:creationId xmlns:a16="http://schemas.microsoft.com/office/drawing/2014/main" id="{49394352-5D93-2860-E93C-7CA6CFF16BFE}"/>
                    </a:ext>
                  </a:extLst>
                </p:cNvPr>
                <p:cNvSpPr/>
                <p:nvPr/>
              </p:nvSpPr>
              <p:spPr>
                <a:xfrm>
                  <a:off x="7436961" y="1622946"/>
                  <a:ext cx="36000" cy="36000"/>
                </a:xfrm>
                <a:custGeom>
                  <a:avLst/>
                  <a:gdLst>
                    <a:gd name="connsiteX0" fmla="*/ 28854 w 28853"/>
                    <a:gd name="connsiteY0" fmla="*/ 14427 h 28853"/>
                    <a:gd name="connsiteX1" fmla="*/ 14427 w 28853"/>
                    <a:gd name="connsiteY1" fmla="*/ 28854 h 28853"/>
                    <a:gd name="connsiteX2" fmla="*/ 0 w 28853"/>
                    <a:gd name="connsiteY2" fmla="*/ 14427 h 28853"/>
                    <a:gd name="connsiteX3" fmla="*/ 14427 w 28853"/>
                    <a:gd name="connsiteY3" fmla="*/ 0 h 28853"/>
                    <a:gd name="connsiteX4" fmla="*/ 28854 w 28853"/>
                    <a:gd name="connsiteY4" fmla="*/ 14427 h 2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53" h="28853">
                      <a:moveTo>
                        <a:pt x="28854" y="14427"/>
                      </a:moveTo>
                      <a:cubicBezTo>
                        <a:pt x="28854" y="22395"/>
                        <a:pt x="22395" y="28854"/>
                        <a:pt x="14427" y="28854"/>
                      </a:cubicBezTo>
                      <a:cubicBezTo>
                        <a:pt x="6459" y="28854"/>
                        <a:pt x="0" y="22395"/>
                        <a:pt x="0" y="14427"/>
                      </a:cubicBezTo>
                      <a:cubicBezTo>
                        <a:pt x="0" y="6459"/>
                        <a:pt x="6459" y="0"/>
                        <a:pt x="14427" y="0"/>
                      </a:cubicBezTo>
                      <a:cubicBezTo>
                        <a:pt x="22395" y="0"/>
                        <a:pt x="28854" y="6459"/>
                        <a:pt x="28854" y="14427"/>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17" name="Freeform: Shape 116">
                  <a:extLst>
                    <a:ext uri="{FF2B5EF4-FFF2-40B4-BE49-F238E27FC236}">
                      <a16:creationId xmlns:a16="http://schemas.microsoft.com/office/drawing/2014/main" id="{5D11C37B-AC3D-10A6-6162-4A076ACB17D6}"/>
                    </a:ext>
                  </a:extLst>
                </p:cNvPr>
                <p:cNvSpPr/>
                <p:nvPr/>
              </p:nvSpPr>
              <p:spPr>
                <a:xfrm>
                  <a:off x="7223373" y="1622946"/>
                  <a:ext cx="36000" cy="36000"/>
                </a:xfrm>
                <a:custGeom>
                  <a:avLst/>
                  <a:gdLst>
                    <a:gd name="connsiteX0" fmla="*/ 28854 w 28853"/>
                    <a:gd name="connsiteY0" fmla="*/ 14427 h 28853"/>
                    <a:gd name="connsiteX1" fmla="*/ 14427 w 28853"/>
                    <a:gd name="connsiteY1" fmla="*/ 28854 h 28853"/>
                    <a:gd name="connsiteX2" fmla="*/ 0 w 28853"/>
                    <a:gd name="connsiteY2" fmla="*/ 14427 h 28853"/>
                    <a:gd name="connsiteX3" fmla="*/ 14427 w 28853"/>
                    <a:gd name="connsiteY3" fmla="*/ 0 h 28853"/>
                    <a:gd name="connsiteX4" fmla="*/ 28854 w 28853"/>
                    <a:gd name="connsiteY4" fmla="*/ 14427 h 2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53" h="28853">
                      <a:moveTo>
                        <a:pt x="28854" y="14427"/>
                      </a:moveTo>
                      <a:cubicBezTo>
                        <a:pt x="28854" y="22395"/>
                        <a:pt x="22395" y="28854"/>
                        <a:pt x="14427" y="28854"/>
                      </a:cubicBezTo>
                      <a:cubicBezTo>
                        <a:pt x="6459" y="28854"/>
                        <a:pt x="0" y="22395"/>
                        <a:pt x="0" y="14427"/>
                      </a:cubicBezTo>
                      <a:cubicBezTo>
                        <a:pt x="0" y="6459"/>
                        <a:pt x="6459" y="0"/>
                        <a:pt x="14427" y="0"/>
                      </a:cubicBezTo>
                      <a:cubicBezTo>
                        <a:pt x="22395" y="0"/>
                        <a:pt x="28854" y="6459"/>
                        <a:pt x="28854" y="14427"/>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18" name="Freeform: Shape 117">
                  <a:extLst>
                    <a:ext uri="{FF2B5EF4-FFF2-40B4-BE49-F238E27FC236}">
                      <a16:creationId xmlns:a16="http://schemas.microsoft.com/office/drawing/2014/main" id="{0970E48A-BBAE-7295-CE61-EEADEE42677C}"/>
                    </a:ext>
                  </a:extLst>
                </p:cNvPr>
                <p:cNvSpPr/>
                <p:nvPr/>
              </p:nvSpPr>
              <p:spPr>
                <a:xfrm>
                  <a:off x="6177229" y="1193175"/>
                  <a:ext cx="36000" cy="36000"/>
                </a:xfrm>
                <a:custGeom>
                  <a:avLst/>
                  <a:gdLst>
                    <a:gd name="connsiteX0" fmla="*/ 28854 w 28853"/>
                    <a:gd name="connsiteY0" fmla="*/ 14427 h 28853"/>
                    <a:gd name="connsiteX1" fmla="*/ 14427 w 28853"/>
                    <a:gd name="connsiteY1" fmla="*/ 28854 h 28853"/>
                    <a:gd name="connsiteX2" fmla="*/ 0 w 28853"/>
                    <a:gd name="connsiteY2" fmla="*/ 14427 h 28853"/>
                    <a:gd name="connsiteX3" fmla="*/ 14427 w 28853"/>
                    <a:gd name="connsiteY3" fmla="*/ 0 h 28853"/>
                    <a:gd name="connsiteX4" fmla="*/ 28854 w 28853"/>
                    <a:gd name="connsiteY4" fmla="*/ 14427 h 2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53" h="28853">
                      <a:moveTo>
                        <a:pt x="28854" y="14427"/>
                      </a:moveTo>
                      <a:cubicBezTo>
                        <a:pt x="28854" y="22395"/>
                        <a:pt x="22395" y="28854"/>
                        <a:pt x="14427" y="28854"/>
                      </a:cubicBezTo>
                      <a:cubicBezTo>
                        <a:pt x="6459" y="28854"/>
                        <a:pt x="0" y="22395"/>
                        <a:pt x="0" y="14427"/>
                      </a:cubicBezTo>
                      <a:cubicBezTo>
                        <a:pt x="0" y="6459"/>
                        <a:pt x="6459" y="0"/>
                        <a:pt x="14427" y="0"/>
                      </a:cubicBezTo>
                      <a:cubicBezTo>
                        <a:pt x="22395" y="0"/>
                        <a:pt x="28854" y="6459"/>
                        <a:pt x="28854" y="14427"/>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19" name="Freeform: Shape 118">
                  <a:extLst>
                    <a:ext uri="{FF2B5EF4-FFF2-40B4-BE49-F238E27FC236}">
                      <a16:creationId xmlns:a16="http://schemas.microsoft.com/office/drawing/2014/main" id="{F5ABCA91-B7A5-44F0-AFB7-1A41BDC0B396}"/>
                    </a:ext>
                  </a:extLst>
                </p:cNvPr>
                <p:cNvSpPr/>
                <p:nvPr/>
              </p:nvSpPr>
              <p:spPr>
                <a:xfrm>
                  <a:off x="6129281" y="1193175"/>
                  <a:ext cx="36000" cy="36000"/>
                </a:xfrm>
                <a:custGeom>
                  <a:avLst/>
                  <a:gdLst>
                    <a:gd name="connsiteX0" fmla="*/ 28854 w 28853"/>
                    <a:gd name="connsiteY0" fmla="*/ 14427 h 28853"/>
                    <a:gd name="connsiteX1" fmla="*/ 14427 w 28853"/>
                    <a:gd name="connsiteY1" fmla="*/ 28854 h 28853"/>
                    <a:gd name="connsiteX2" fmla="*/ 0 w 28853"/>
                    <a:gd name="connsiteY2" fmla="*/ 14427 h 28853"/>
                    <a:gd name="connsiteX3" fmla="*/ 14427 w 28853"/>
                    <a:gd name="connsiteY3" fmla="*/ 0 h 28853"/>
                    <a:gd name="connsiteX4" fmla="*/ 28854 w 28853"/>
                    <a:gd name="connsiteY4" fmla="*/ 14427 h 28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53" h="28853">
                      <a:moveTo>
                        <a:pt x="28854" y="14427"/>
                      </a:moveTo>
                      <a:cubicBezTo>
                        <a:pt x="28854" y="22395"/>
                        <a:pt x="22395" y="28854"/>
                        <a:pt x="14427" y="28854"/>
                      </a:cubicBezTo>
                      <a:cubicBezTo>
                        <a:pt x="6459" y="28854"/>
                        <a:pt x="0" y="22395"/>
                        <a:pt x="0" y="14427"/>
                      </a:cubicBezTo>
                      <a:cubicBezTo>
                        <a:pt x="0" y="6459"/>
                        <a:pt x="6459" y="0"/>
                        <a:pt x="14427" y="0"/>
                      </a:cubicBezTo>
                      <a:cubicBezTo>
                        <a:pt x="22395" y="0"/>
                        <a:pt x="28854" y="6459"/>
                        <a:pt x="28854" y="14427"/>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14" name="Freeform: Shape 113">
                  <a:extLst>
                    <a:ext uri="{FF2B5EF4-FFF2-40B4-BE49-F238E27FC236}">
                      <a16:creationId xmlns:a16="http://schemas.microsoft.com/office/drawing/2014/main" id="{92FA1936-190B-F92E-D867-ED2B91BF4CF7}"/>
                    </a:ext>
                  </a:extLst>
                </p:cNvPr>
                <p:cNvSpPr/>
                <p:nvPr/>
              </p:nvSpPr>
              <p:spPr>
                <a:xfrm>
                  <a:off x="6116204" y="1160648"/>
                  <a:ext cx="2022544" cy="655324"/>
                </a:xfrm>
                <a:custGeom>
                  <a:avLst/>
                  <a:gdLst>
                    <a:gd name="connsiteX0" fmla="*/ 1912606 w 1912606"/>
                    <a:gd name="connsiteY0" fmla="*/ 1225635 h 1225634"/>
                    <a:gd name="connsiteX1" fmla="*/ 1570480 w 1912606"/>
                    <a:gd name="connsiteY1" fmla="*/ 1225635 h 1225634"/>
                    <a:gd name="connsiteX2" fmla="*/ 1570480 w 1912606"/>
                    <a:gd name="connsiteY2" fmla="*/ 1066237 h 1225634"/>
                    <a:gd name="connsiteX3" fmla="*/ 1370646 w 1912606"/>
                    <a:gd name="connsiteY3" fmla="*/ 1066237 h 1225634"/>
                    <a:gd name="connsiteX4" fmla="*/ 1370646 w 1912606"/>
                    <a:gd name="connsiteY4" fmla="*/ 894020 h 1225634"/>
                    <a:gd name="connsiteX5" fmla="*/ 967721 w 1912606"/>
                    <a:gd name="connsiteY5" fmla="*/ 894020 h 1225634"/>
                    <a:gd name="connsiteX6" fmla="*/ 967721 w 1912606"/>
                    <a:gd name="connsiteY6" fmla="*/ 794020 h 1225634"/>
                    <a:gd name="connsiteX7" fmla="*/ 887754 w 1912606"/>
                    <a:gd name="connsiteY7" fmla="*/ 794020 h 1225634"/>
                    <a:gd name="connsiteX8" fmla="*/ 887754 w 1912606"/>
                    <a:gd name="connsiteY8" fmla="*/ 691012 h 1225634"/>
                    <a:gd name="connsiteX9" fmla="*/ 790846 w 1912606"/>
                    <a:gd name="connsiteY9" fmla="*/ 691012 h 1225634"/>
                    <a:gd name="connsiteX10" fmla="*/ 791423 w 1912606"/>
                    <a:gd name="connsiteY10" fmla="*/ 593568 h 1225634"/>
                    <a:gd name="connsiteX11" fmla="*/ 741671 w 1912606"/>
                    <a:gd name="connsiteY11" fmla="*/ 593568 h 1225634"/>
                    <a:gd name="connsiteX12" fmla="*/ 741671 w 1912606"/>
                    <a:gd name="connsiteY12" fmla="*/ 489858 h 1225634"/>
                    <a:gd name="connsiteX13" fmla="*/ 457171 w 1912606"/>
                    <a:gd name="connsiteY13" fmla="*/ 489858 h 1225634"/>
                    <a:gd name="connsiteX14" fmla="*/ 457171 w 1912606"/>
                    <a:gd name="connsiteY14" fmla="*/ 394187 h 1225634"/>
                    <a:gd name="connsiteX15" fmla="*/ 354121 w 1912606"/>
                    <a:gd name="connsiteY15" fmla="*/ 394187 h 1225634"/>
                    <a:gd name="connsiteX16" fmla="*/ 356594 w 1912606"/>
                    <a:gd name="connsiteY16" fmla="*/ 287839 h 1225634"/>
                    <a:gd name="connsiteX17" fmla="*/ 214179 w 1912606"/>
                    <a:gd name="connsiteY17" fmla="*/ 287839 h 1225634"/>
                    <a:gd name="connsiteX18" fmla="*/ 214344 w 1912606"/>
                    <a:gd name="connsiteY18" fmla="*/ 189612 h 1225634"/>
                    <a:gd name="connsiteX19" fmla="*/ 189571 w 1912606"/>
                    <a:gd name="connsiteY19" fmla="*/ 189612 h 1225634"/>
                    <a:gd name="connsiteX20" fmla="*/ 189571 w 1912606"/>
                    <a:gd name="connsiteY20" fmla="*/ 86562 h 1225634"/>
                    <a:gd name="connsiteX21" fmla="*/ 0 w 1912606"/>
                    <a:gd name="connsiteY21" fmla="*/ 86562 h 1225634"/>
                    <a:gd name="connsiteX22" fmla="*/ 0 w 1912606"/>
                    <a:gd name="connsiteY22" fmla="*/ 0 h 122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606" h="1225634">
                      <a:moveTo>
                        <a:pt x="1912606" y="1225635"/>
                      </a:moveTo>
                      <a:lnTo>
                        <a:pt x="1570480" y="1225635"/>
                      </a:lnTo>
                      <a:lnTo>
                        <a:pt x="1570480" y="1066237"/>
                      </a:lnTo>
                      <a:lnTo>
                        <a:pt x="1370646" y="1066237"/>
                      </a:lnTo>
                      <a:lnTo>
                        <a:pt x="1370646" y="894020"/>
                      </a:lnTo>
                      <a:lnTo>
                        <a:pt x="967721" y="894020"/>
                      </a:lnTo>
                      <a:lnTo>
                        <a:pt x="967721" y="794020"/>
                      </a:lnTo>
                      <a:lnTo>
                        <a:pt x="887754" y="794020"/>
                      </a:lnTo>
                      <a:lnTo>
                        <a:pt x="887754" y="691012"/>
                      </a:lnTo>
                      <a:lnTo>
                        <a:pt x="790846" y="691012"/>
                      </a:lnTo>
                      <a:lnTo>
                        <a:pt x="791423" y="593568"/>
                      </a:lnTo>
                      <a:lnTo>
                        <a:pt x="741671" y="593568"/>
                      </a:lnTo>
                      <a:lnTo>
                        <a:pt x="741671" y="489858"/>
                      </a:lnTo>
                      <a:lnTo>
                        <a:pt x="457171" y="489858"/>
                      </a:lnTo>
                      <a:lnTo>
                        <a:pt x="457171" y="394187"/>
                      </a:lnTo>
                      <a:lnTo>
                        <a:pt x="354121" y="394187"/>
                      </a:lnTo>
                      <a:lnTo>
                        <a:pt x="356594" y="287839"/>
                      </a:lnTo>
                      <a:lnTo>
                        <a:pt x="214179" y="287839"/>
                      </a:lnTo>
                      <a:lnTo>
                        <a:pt x="214344" y="189612"/>
                      </a:lnTo>
                      <a:lnTo>
                        <a:pt x="189571" y="189612"/>
                      </a:lnTo>
                      <a:lnTo>
                        <a:pt x="189571" y="86562"/>
                      </a:lnTo>
                      <a:lnTo>
                        <a:pt x="0" y="86562"/>
                      </a:lnTo>
                      <a:lnTo>
                        <a:pt x="0" y="0"/>
                      </a:lnTo>
                    </a:path>
                  </a:pathLst>
                </a:custGeom>
                <a:noFill/>
                <a:ln w="19050" cap="flat">
                  <a:solidFill>
                    <a:schemeClr val="accent2"/>
                  </a:solid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sp>
            <p:nvSpPr>
              <p:cNvPr id="550" name="Freeform: Shape 549">
                <a:extLst>
                  <a:ext uri="{FF2B5EF4-FFF2-40B4-BE49-F238E27FC236}">
                    <a16:creationId xmlns:a16="http://schemas.microsoft.com/office/drawing/2014/main" id="{910D6EA6-3A3D-4C40-FA9A-A3B978A6E945}"/>
                  </a:ext>
                </a:extLst>
              </p:cNvPr>
              <p:cNvSpPr/>
              <p:nvPr/>
            </p:nvSpPr>
            <p:spPr>
              <a:xfrm>
                <a:off x="5671921" y="913593"/>
                <a:ext cx="3081455" cy="782408"/>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cxnSp>
            <p:nvCxnSpPr>
              <p:cNvPr id="561" name="Straight Connector 560">
                <a:extLst>
                  <a:ext uri="{FF2B5EF4-FFF2-40B4-BE49-F238E27FC236}">
                    <a16:creationId xmlns:a16="http://schemas.microsoft.com/office/drawing/2014/main" id="{F85AD70F-BFFE-8EEE-45CB-6350B02ADA8B}"/>
                  </a:ext>
                </a:extLst>
              </p:cNvPr>
              <p:cNvCxnSpPr>
                <a:cxnSpLocks/>
              </p:cNvCxnSpPr>
              <p:nvPr/>
            </p:nvCxnSpPr>
            <p:spPr>
              <a:xfrm rot="5400000">
                <a:off x="5653588" y="893172"/>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32DFD2BF-631F-B27E-24D7-0DE7ACBC4A88}"/>
                  </a:ext>
                </a:extLst>
              </p:cNvPr>
              <p:cNvCxnSpPr>
                <a:cxnSpLocks/>
              </p:cNvCxnSpPr>
              <p:nvPr/>
            </p:nvCxnSpPr>
            <p:spPr>
              <a:xfrm rot="5400000">
                <a:off x="5653588" y="165006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3C69A2FD-7F99-A0A1-3CCC-1E20B009A101}"/>
                  </a:ext>
                </a:extLst>
              </p:cNvPr>
              <p:cNvCxnSpPr>
                <a:cxnSpLocks/>
              </p:cNvCxnSpPr>
              <p:nvPr/>
            </p:nvCxnSpPr>
            <p:spPr>
              <a:xfrm rot="5400000">
                <a:off x="5653588" y="1498689"/>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09F7AD5B-9943-0807-7B97-DECF09E08878}"/>
                  </a:ext>
                </a:extLst>
              </p:cNvPr>
              <p:cNvCxnSpPr>
                <a:cxnSpLocks/>
              </p:cNvCxnSpPr>
              <p:nvPr/>
            </p:nvCxnSpPr>
            <p:spPr>
              <a:xfrm rot="5400000">
                <a:off x="5653588" y="1347310"/>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81D46366-F619-69C1-30A8-F2DC8316274C}"/>
                  </a:ext>
                </a:extLst>
              </p:cNvPr>
              <p:cNvCxnSpPr>
                <a:cxnSpLocks/>
              </p:cNvCxnSpPr>
              <p:nvPr/>
            </p:nvCxnSpPr>
            <p:spPr>
              <a:xfrm rot="5400000">
                <a:off x="5653588" y="1195930"/>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343D3FCF-3501-D0BC-B9B2-F9762B7E7C33}"/>
                  </a:ext>
                </a:extLst>
              </p:cNvPr>
              <p:cNvCxnSpPr>
                <a:cxnSpLocks/>
              </p:cNvCxnSpPr>
              <p:nvPr/>
            </p:nvCxnSpPr>
            <p:spPr>
              <a:xfrm rot="5400000">
                <a:off x="5653588" y="104455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4" name="TextBox 603">
                <a:extLst>
                  <a:ext uri="{FF2B5EF4-FFF2-40B4-BE49-F238E27FC236}">
                    <a16:creationId xmlns:a16="http://schemas.microsoft.com/office/drawing/2014/main" id="{F6EEF0DC-C523-F0CE-C4AB-43010E450EDE}"/>
                  </a:ext>
                </a:extLst>
              </p:cNvPr>
              <p:cNvSpPr txBox="1"/>
              <p:nvPr/>
            </p:nvSpPr>
            <p:spPr>
              <a:xfrm>
                <a:off x="5872289" y="1377687"/>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Other </a:t>
                </a:r>
                <a:r>
                  <a:rPr kumimoji="0" lang="en-GB" sz="667" b="0" i="0" u="none" strike="noStrike" kern="1200" cap="none" spc="0" normalizeH="0" baseline="0" noProof="0" err="1">
                    <a:ln>
                      <a:noFill/>
                    </a:ln>
                    <a:solidFill>
                      <a:srgbClr val="3F4444"/>
                    </a:solidFill>
                    <a:effectLst/>
                    <a:uLnTx/>
                    <a:uFillTx/>
                    <a:latin typeface="Arial"/>
                    <a:ea typeface="+mn-ea"/>
                    <a:cs typeface="+mn-cs"/>
                  </a:rPr>
                  <a:t>tumors</a:t>
                </a:r>
                <a:r>
                  <a:rPr kumimoji="0" lang="en-GB" sz="667" b="0" i="0" u="none" strike="noStrike" kern="1200" cap="none" spc="0" normalizeH="0" baseline="0" noProof="0">
                    <a:ln>
                      <a:noFill/>
                    </a:ln>
                    <a:solidFill>
                      <a:srgbClr val="3F4444"/>
                    </a:solidFill>
                    <a:effectLst/>
                    <a:uLnTx/>
                    <a:uFillTx/>
                    <a:latin typeface="Arial"/>
                    <a:ea typeface="+mn-ea"/>
                    <a:cs typeface="+mn-cs"/>
                  </a:rPr>
                  <a:t>: </a:t>
                </a:r>
                <a:r>
                  <a:rPr kumimoji="0" lang="en-GB" sz="667" b="0" i="0" u="none" strike="noStrike" kern="0" cap="none" spc="0" normalizeH="0" baseline="0" noProof="0">
                    <a:ln>
                      <a:noFill/>
                    </a:ln>
                    <a:solidFill>
                      <a:srgbClr val="3F4444"/>
                    </a:solidFill>
                    <a:effectLst/>
                    <a:uLnTx/>
                    <a:uFillTx/>
                    <a:latin typeface="Arial"/>
                    <a:ea typeface="+mn-ea"/>
                    <a:cs typeface="+mn-cs"/>
                  </a:rPr>
                  <a:t>IHC 3+ </a:t>
                </a:r>
                <a:r>
                  <a:rPr kumimoji="0" lang="en-GB" sz="667" b="1" i="0" u="none" strike="noStrike" kern="0" cap="none" spc="0" normalizeH="0" baseline="0" noProof="0">
                    <a:ln>
                      <a:noFill/>
                    </a:ln>
                    <a:solidFill>
                      <a:srgbClr val="3F4444"/>
                    </a:solidFill>
                    <a:effectLst/>
                    <a:uLnTx/>
                    <a:uFillTx/>
                    <a:latin typeface="Arial"/>
                    <a:ea typeface="+mn-ea"/>
                    <a:cs typeface="+mn-cs"/>
                  </a:rPr>
                  <a:t>24.3</a:t>
                </a:r>
                <a:r>
                  <a:rPr kumimoji="0" lang="en-GB" sz="667" b="0" i="0" u="none" strike="noStrike" kern="0" cap="none" spc="0" normalizeH="0" baseline="0" noProof="0">
                    <a:ln>
                      <a:noFill/>
                    </a:ln>
                    <a:solidFill>
                      <a:srgbClr val="3F4444"/>
                    </a:solidFill>
                    <a:effectLst/>
                    <a:uLnTx/>
                    <a:uFillTx/>
                    <a:latin typeface="Arial"/>
                    <a:ea typeface="+mn-ea"/>
                    <a:cs typeface="+mn-cs"/>
                  </a:rPr>
                  <a:t> (11.1-NR) </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605" name="TextBox 604">
                <a:extLst>
                  <a:ext uri="{FF2B5EF4-FFF2-40B4-BE49-F238E27FC236}">
                    <a16:creationId xmlns:a16="http://schemas.microsoft.com/office/drawing/2014/main" id="{2D4987F5-A843-32CB-B4AE-51FE87195DAB}"/>
                  </a:ext>
                </a:extLst>
              </p:cNvPr>
              <p:cNvSpPr txBox="1"/>
              <p:nvPr/>
            </p:nvSpPr>
            <p:spPr>
              <a:xfrm>
                <a:off x="5872289" y="1466233"/>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Other </a:t>
                </a:r>
                <a:r>
                  <a:rPr kumimoji="0" lang="en-GB" sz="667" b="0" i="0" u="none" strike="noStrike" kern="1200" cap="none" spc="0" normalizeH="0" baseline="0" noProof="0" err="1">
                    <a:ln>
                      <a:noFill/>
                    </a:ln>
                    <a:solidFill>
                      <a:srgbClr val="3F4444"/>
                    </a:solidFill>
                    <a:effectLst/>
                    <a:uLnTx/>
                    <a:uFillTx/>
                    <a:latin typeface="Arial"/>
                    <a:ea typeface="+mn-ea"/>
                    <a:cs typeface="+mn-cs"/>
                  </a:rPr>
                  <a:t>tumors</a:t>
                </a:r>
                <a:r>
                  <a:rPr kumimoji="0" lang="en-GB" sz="667" b="0" i="0" u="none" strike="noStrike" kern="1200" cap="none" spc="0" normalizeH="0" baseline="0" noProof="0">
                    <a:ln>
                      <a:noFill/>
                    </a:ln>
                    <a:solidFill>
                      <a:srgbClr val="3F4444"/>
                    </a:solidFill>
                    <a:effectLst/>
                    <a:uLnTx/>
                    <a:uFillTx/>
                    <a:latin typeface="Arial"/>
                    <a:ea typeface="+mn-ea"/>
                    <a:cs typeface="+mn-cs"/>
                  </a:rPr>
                  <a:t>: </a:t>
                </a:r>
                <a:r>
                  <a:rPr kumimoji="0" lang="en-GB" sz="667" b="0" i="0" u="none" strike="noStrike" kern="0" cap="none" spc="0" normalizeH="0" baseline="0" noProof="0">
                    <a:ln>
                      <a:noFill/>
                    </a:ln>
                    <a:solidFill>
                      <a:srgbClr val="3F4444"/>
                    </a:solidFill>
                    <a:effectLst/>
                    <a:uLnTx/>
                    <a:uFillTx/>
                    <a:latin typeface="Arial"/>
                    <a:ea typeface="+mn-ea"/>
                    <a:cs typeface="+mn-cs"/>
                  </a:rPr>
                  <a:t>IHC 2+ </a:t>
                </a:r>
                <a:r>
                  <a:rPr kumimoji="0" lang="en-GB" sz="667" b="1" i="0" u="none" strike="noStrike" kern="0" cap="none" spc="0" normalizeH="0" baseline="0" noProof="0">
                    <a:ln>
                      <a:noFill/>
                    </a:ln>
                    <a:solidFill>
                      <a:srgbClr val="3F4444"/>
                    </a:solidFill>
                    <a:effectLst/>
                    <a:uLnTx/>
                    <a:uFillTx/>
                    <a:latin typeface="Arial"/>
                    <a:ea typeface="+mn-ea"/>
                    <a:cs typeface="+mn-cs"/>
                  </a:rPr>
                  <a:t>14.6 </a:t>
                </a:r>
                <a:r>
                  <a:rPr kumimoji="0" lang="en-GB" sz="667" b="0" i="0" u="none" strike="noStrike" kern="0" cap="none" spc="0" normalizeH="0" baseline="0" noProof="0">
                    <a:ln>
                      <a:noFill/>
                    </a:ln>
                    <a:solidFill>
                      <a:srgbClr val="3F4444"/>
                    </a:solidFill>
                    <a:effectLst/>
                    <a:uLnTx/>
                    <a:uFillTx/>
                    <a:latin typeface="Arial"/>
                    <a:ea typeface="+mn-ea"/>
                    <a:cs typeface="+mn-cs"/>
                  </a:rPr>
                  <a:t>(6.8-22.4) </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606" name="TextBox 605">
                <a:extLst>
                  <a:ext uri="{FF2B5EF4-FFF2-40B4-BE49-F238E27FC236}">
                    <a16:creationId xmlns:a16="http://schemas.microsoft.com/office/drawing/2014/main" id="{A221CE14-B097-86CD-F1B6-EBDDF9DC8BA5}"/>
                  </a:ext>
                </a:extLst>
              </p:cNvPr>
              <p:cNvSpPr txBox="1"/>
              <p:nvPr/>
            </p:nvSpPr>
            <p:spPr>
              <a:xfrm>
                <a:off x="5872289" y="1554780"/>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Other </a:t>
                </a:r>
                <a:r>
                  <a:rPr kumimoji="0" lang="en-GB" sz="667" b="0" i="0" u="none" strike="noStrike" kern="1200" cap="none" spc="0" normalizeH="0" baseline="0" noProof="0" err="1">
                    <a:ln>
                      <a:noFill/>
                    </a:ln>
                    <a:solidFill>
                      <a:srgbClr val="3F4444"/>
                    </a:solidFill>
                    <a:effectLst/>
                    <a:uLnTx/>
                    <a:uFillTx/>
                    <a:latin typeface="Arial"/>
                    <a:ea typeface="+mn-ea"/>
                    <a:cs typeface="+mn-cs"/>
                  </a:rPr>
                  <a:t>tumors</a:t>
                </a:r>
                <a:r>
                  <a:rPr kumimoji="0" lang="en-GB" sz="667" b="0" i="0" u="none" strike="noStrike" kern="1200" cap="none" spc="0" normalizeH="0" baseline="0" noProof="0">
                    <a:ln>
                      <a:noFill/>
                    </a:ln>
                    <a:solidFill>
                      <a:srgbClr val="3F4444"/>
                    </a:solidFill>
                    <a:effectLst/>
                    <a:uLnTx/>
                    <a:uFillTx/>
                    <a:latin typeface="Arial"/>
                    <a:ea typeface="+mn-ea"/>
                    <a:cs typeface="+mn-cs"/>
                  </a:rPr>
                  <a:t>: </a:t>
                </a:r>
                <a:r>
                  <a:rPr kumimoji="0" lang="en-GB" sz="667" b="0" i="0" u="none" strike="noStrike" kern="0" cap="none" spc="0" normalizeH="0" baseline="0" noProof="0">
                    <a:ln>
                      <a:noFill/>
                    </a:ln>
                    <a:solidFill>
                      <a:srgbClr val="3F4444"/>
                    </a:solidFill>
                    <a:effectLst/>
                    <a:uLnTx/>
                    <a:uFillTx/>
                    <a:latin typeface="Arial"/>
                    <a:ea typeface="+mn-ea"/>
                    <a:cs typeface="+mn-cs"/>
                  </a:rPr>
                  <a:t>Total </a:t>
                </a:r>
                <a:r>
                  <a:rPr kumimoji="0" lang="en-GB" sz="667" b="1" i="0" u="none" strike="noStrike" kern="0" cap="none" spc="0" normalizeH="0" baseline="0" noProof="0">
                    <a:ln>
                      <a:noFill/>
                    </a:ln>
                    <a:solidFill>
                      <a:srgbClr val="3F4444"/>
                    </a:solidFill>
                    <a:effectLst/>
                    <a:uLnTx/>
                    <a:uFillTx/>
                    <a:latin typeface="Arial"/>
                    <a:ea typeface="+mn-ea"/>
                    <a:cs typeface="+mn-cs"/>
                  </a:rPr>
                  <a:t>21.0</a:t>
                </a:r>
                <a:r>
                  <a:rPr kumimoji="0" lang="en-GB" sz="667" b="0" i="0" u="none" strike="noStrike" kern="0" cap="none" spc="0" normalizeH="0" baseline="0" noProof="0">
                    <a:ln>
                      <a:noFill/>
                    </a:ln>
                    <a:solidFill>
                      <a:srgbClr val="3F4444"/>
                    </a:solidFill>
                    <a:effectLst/>
                    <a:uLnTx/>
                    <a:uFillTx/>
                    <a:latin typeface="Arial"/>
                    <a:ea typeface="+mn-ea"/>
                    <a:cs typeface="+mn-cs"/>
                  </a:rPr>
                  <a:t> (12.9-24.3) </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grpSp>
            <p:nvGrpSpPr>
              <p:cNvPr id="1244" name="Group 1243">
                <a:extLst>
                  <a:ext uri="{FF2B5EF4-FFF2-40B4-BE49-F238E27FC236}">
                    <a16:creationId xmlns:a16="http://schemas.microsoft.com/office/drawing/2014/main" id="{68695C3D-BA55-D216-79F2-70A44C862357}"/>
                  </a:ext>
                </a:extLst>
              </p:cNvPr>
              <p:cNvGrpSpPr/>
              <p:nvPr/>
            </p:nvGrpSpPr>
            <p:grpSpPr>
              <a:xfrm>
                <a:off x="5767263" y="1340947"/>
                <a:ext cx="112267" cy="283610"/>
                <a:chOff x="5753587" y="1716330"/>
                <a:chExt cx="112267" cy="283610"/>
              </a:xfrm>
            </p:grpSpPr>
            <p:grpSp>
              <p:nvGrpSpPr>
                <p:cNvPr id="607" name="Group 606">
                  <a:extLst>
                    <a:ext uri="{FF2B5EF4-FFF2-40B4-BE49-F238E27FC236}">
                      <a16:creationId xmlns:a16="http://schemas.microsoft.com/office/drawing/2014/main" id="{06DDFF24-C611-6588-D8A8-AB48D8861965}"/>
                    </a:ext>
                  </a:extLst>
                </p:cNvPr>
                <p:cNvGrpSpPr/>
                <p:nvPr/>
              </p:nvGrpSpPr>
              <p:grpSpPr>
                <a:xfrm>
                  <a:off x="5753587" y="1716330"/>
                  <a:ext cx="112267" cy="45720"/>
                  <a:chOff x="10275094" y="1292642"/>
                  <a:chExt cx="148431" cy="45720"/>
                </a:xfrm>
                <a:solidFill>
                  <a:schemeClr val="accent3"/>
                </a:solidFill>
              </p:grpSpPr>
              <p:cxnSp>
                <p:nvCxnSpPr>
                  <p:cNvPr id="608" name="Straight Connector 607">
                    <a:extLst>
                      <a:ext uri="{FF2B5EF4-FFF2-40B4-BE49-F238E27FC236}">
                        <a16:creationId xmlns:a16="http://schemas.microsoft.com/office/drawing/2014/main" id="{127E0461-9CB6-4F84-BE8F-E30AFDF46E58}"/>
                      </a:ext>
                    </a:extLst>
                  </p:cNvPr>
                  <p:cNvCxnSpPr>
                    <a:cxnSpLocks/>
                  </p:cNvCxnSpPr>
                  <p:nvPr/>
                </p:nvCxnSpPr>
                <p:spPr>
                  <a:xfrm>
                    <a:off x="10275094" y="1315502"/>
                    <a:ext cx="148431" cy="0"/>
                  </a:xfrm>
                  <a:prstGeom prst="line">
                    <a:avLst/>
                  </a:prstGeom>
                  <a:grpFill/>
                  <a:ln w="19050" cap="flat">
                    <a:solidFill>
                      <a:schemeClr val="accent3"/>
                    </a:solidFill>
                    <a:prstDash val="solid"/>
                    <a:miter/>
                  </a:ln>
                </p:spPr>
              </p:cxnSp>
              <p:sp>
                <p:nvSpPr>
                  <p:cNvPr id="609" name="Freeform: Shape 608">
                    <a:extLst>
                      <a:ext uri="{FF2B5EF4-FFF2-40B4-BE49-F238E27FC236}">
                        <a16:creationId xmlns:a16="http://schemas.microsoft.com/office/drawing/2014/main" id="{2E1B7C1C-C4F9-11A8-ED34-8F86EE58860D}"/>
                      </a:ext>
                    </a:extLst>
                  </p:cNvPr>
                  <p:cNvSpPr/>
                  <p:nvPr/>
                </p:nvSpPr>
                <p:spPr>
                  <a:xfrm>
                    <a:off x="10326449" y="12926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610" name="Group 609">
                  <a:extLst>
                    <a:ext uri="{FF2B5EF4-FFF2-40B4-BE49-F238E27FC236}">
                      <a16:creationId xmlns:a16="http://schemas.microsoft.com/office/drawing/2014/main" id="{5515C80E-6973-ACE0-78CE-D8D6043DE307}"/>
                    </a:ext>
                  </a:extLst>
                </p:cNvPr>
                <p:cNvGrpSpPr/>
                <p:nvPr/>
              </p:nvGrpSpPr>
              <p:grpSpPr>
                <a:xfrm>
                  <a:off x="5753587" y="1835989"/>
                  <a:ext cx="112267" cy="45720"/>
                  <a:chOff x="10275094" y="1420342"/>
                  <a:chExt cx="148431" cy="45720"/>
                </a:xfrm>
                <a:solidFill>
                  <a:schemeClr val="accent2"/>
                </a:solidFill>
              </p:grpSpPr>
              <p:cxnSp>
                <p:nvCxnSpPr>
                  <p:cNvPr id="611" name="Straight Connector 610">
                    <a:extLst>
                      <a:ext uri="{FF2B5EF4-FFF2-40B4-BE49-F238E27FC236}">
                        <a16:creationId xmlns:a16="http://schemas.microsoft.com/office/drawing/2014/main" id="{5FDB61AA-1F83-1BC9-711D-ED0A9CE4620E}"/>
                      </a:ext>
                    </a:extLst>
                  </p:cNvPr>
                  <p:cNvCxnSpPr>
                    <a:cxnSpLocks/>
                  </p:cNvCxnSpPr>
                  <p:nvPr/>
                </p:nvCxnSpPr>
                <p:spPr>
                  <a:xfrm>
                    <a:off x="10275094" y="1443202"/>
                    <a:ext cx="148431" cy="0"/>
                  </a:xfrm>
                  <a:prstGeom prst="line">
                    <a:avLst/>
                  </a:prstGeom>
                  <a:grpFill/>
                  <a:ln w="19050" cap="flat">
                    <a:solidFill>
                      <a:schemeClr val="accent2"/>
                    </a:solidFill>
                    <a:prstDash val="solid"/>
                    <a:miter/>
                  </a:ln>
                </p:spPr>
              </p:cxnSp>
              <p:sp>
                <p:nvSpPr>
                  <p:cNvPr id="612" name="Freeform: Shape 611">
                    <a:extLst>
                      <a:ext uri="{FF2B5EF4-FFF2-40B4-BE49-F238E27FC236}">
                        <a16:creationId xmlns:a16="http://schemas.microsoft.com/office/drawing/2014/main" id="{2D3B0D2A-73F4-DF39-78F9-D2F096ADE884}"/>
                      </a:ext>
                    </a:extLst>
                  </p:cNvPr>
                  <p:cNvSpPr/>
                  <p:nvPr/>
                </p:nvSpPr>
                <p:spPr>
                  <a:xfrm>
                    <a:off x="10326449" y="1420342"/>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613" name="Group 612">
                  <a:extLst>
                    <a:ext uri="{FF2B5EF4-FFF2-40B4-BE49-F238E27FC236}">
                      <a16:creationId xmlns:a16="http://schemas.microsoft.com/office/drawing/2014/main" id="{057D32D1-3FE2-72E6-8AB4-2E0B3C41BDD7}"/>
                    </a:ext>
                  </a:extLst>
                </p:cNvPr>
                <p:cNvGrpSpPr/>
                <p:nvPr/>
              </p:nvGrpSpPr>
              <p:grpSpPr>
                <a:xfrm>
                  <a:off x="5753587" y="1954220"/>
                  <a:ext cx="112267" cy="45720"/>
                  <a:chOff x="10275094" y="1542183"/>
                  <a:chExt cx="148431" cy="45720"/>
                </a:xfrm>
                <a:solidFill>
                  <a:schemeClr val="accent4"/>
                </a:solidFill>
              </p:grpSpPr>
              <p:cxnSp>
                <p:nvCxnSpPr>
                  <p:cNvPr id="614" name="Straight Connector 613">
                    <a:extLst>
                      <a:ext uri="{FF2B5EF4-FFF2-40B4-BE49-F238E27FC236}">
                        <a16:creationId xmlns:a16="http://schemas.microsoft.com/office/drawing/2014/main" id="{633DCD40-E7C2-7A38-E9CD-82E1343EE395}"/>
                      </a:ext>
                    </a:extLst>
                  </p:cNvPr>
                  <p:cNvCxnSpPr>
                    <a:cxnSpLocks/>
                  </p:cNvCxnSpPr>
                  <p:nvPr/>
                </p:nvCxnSpPr>
                <p:spPr>
                  <a:xfrm>
                    <a:off x="10275094" y="1565043"/>
                    <a:ext cx="148431" cy="0"/>
                  </a:xfrm>
                  <a:prstGeom prst="line">
                    <a:avLst/>
                  </a:prstGeom>
                  <a:grpFill/>
                  <a:ln w="19050" cap="flat">
                    <a:solidFill>
                      <a:schemeClr val="accent4"/>
                    </a:solidFill>
                    <a:prstDash val="solid"/>
                    <a:miter/>
                  </a:ln>
                </p:spPr>
              </p:cxnSp>
              <p:sp>
                <p:nvSpPr>
                  <p:cNvPr id="615" name="Freeform: Shape 614">
                    <a:extLst>
                      <a:ext uri="{FF2B5EF4-FFF2-40B4-BE49-F238E27FC236}">
                        <a16:creationId xmlns:a16="http://schemas.microsoft.com/office/drawing/2014/main" id="{ED54581C-2E90-408C-9212-584FC74A31AE}"/>
                      </a:ext>
                    </a:extLst>
                  </p:cNvPr>
                  <p:cNvSpPr/>
                  <p:nvPr/>
                </p:nvSpPr>
                <p:spPr>
                  <a:xfrm>
                    <a:off x="10326449" y="1542183"/>
                    <a:ext cx="45720" cy="45720"/>
                  </a:xfrm>
                  <a:custGeom>
                    <a:avLst/>
                    <a:gdLst>
                      <a:gd name="connsiteX0" fmla="*/ 26994 w 26993"/>
                      <a:gd name="connsiteY0" fmla="*/ 13497 h 26993"/>
                      <a:gd name="connsiteX1" fmla="*/ 13497 w 26993"/>
                      <a:gd name="connsiteY1" fmla="*/ 26994 h 26993"/>
                      <a:gd name="connsiteX2" fmla="*/ 0 w 26993"/>
                      <a:gd name="connsiteY2" fmla="*/ 13497 h 26993"/>
                      <a:gd name="connsiteX3" fmla="*/ 13497 w 26993"/>
                      <a:gd name="connsiteY3" fmla="*/ 0 h 26993"/>
                      <a:gd name="connsiteX4" fmla="*/ 26994 w 26993"/>
                      <a:gd name="connsiteY4" fmla="*/ 13497 h 2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 h="26993">
                        <a:moveTo>
                          <a:pt x="26994" y="13497"/>
                        </a:moveTo>
                        <a:cubicBezTo>
                          <a:pt x="26994" y="20951"/>
                          <a:pt x="20951" y="26994"/>
                          <a:pt x="13497" y="26994"/>
                        </a:cubicBezTo>
                        <a:cubicBezTo>
                          <a:pt x="6043" y="26994"/>
                          <a:pt x="0" y="20951"/>
                          <a:pt x="0" y="13497"/>
                        </a:cubicBezTo>
                        <a:cubicBezTo>
                          <a:pt x="0" y="6043"/>
                          <a:pt x="6043" y="0"/>
                          <a:pt x="13497" y="0"/>
                        </a:cubicBezTo>
                        <a:cubicBezTo>
                          <a:pt x="20951" y="0"/>
                          <a:pt x="26994" y="6043"/>
                          <a:pt x="26994" y="13497"/>
                        </a:cubicBezTo>
                        <a:close/>
                      </a:path>
                    </a:pathLst>
                  </a:custGeom>
                  <a:grpFill/>
                  <a:ln w="0" cap="flat">
                    <a:solidFill>
                      <a:schemeClr val="accent4"/>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grpSp>
          <p:sp>
            <p:nvSpPr>
              <p:cNvPr id="616" name="TextBox 615">
                <a:extLst>
                  <a:ext uri="{FF2B5EF4-FFF2-40B4-BE49-F238E27FC236}">
                    <a16:creationId xmlns:a16="http://schemas.microsoft.com/office/drawing/2014/main" id="{0FAE7728-85AD-3D56-721D-DEFFC83FA6D8}"/>
                  </a:ext>
                </a:extLst>
              </p:cNvPr>
              <p:cNvSpPr txBox="1"/>
              <p:nvPr/>
            </p:nvSpPr>
            <p:spPr>
              <a:xfrm>
                <a:off x="5872289" y="1289324"/>
                <a:ext cx="117807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1" i="0" u="none" strike="noStrike" kern="1200" cap="none" spc="0" normalizeH="0" baseline="0" noProof="0">
                    <a:ln>
                      <a:noFill/>
                    </a:ln>
                    <a:solidFill>
                      <a:srgbClr val="3F4444"/>
                    </a:solidFill>
                    <a:effectLst/>
                    <a:uLnTx/>
                    <a:uFillTx/>
                    <a:latin typeface="Arial"/>
                    <a:ea typeface="+mn-ea"/>
                    <a:cs typeface="+mn-cs"/>
                  </a:rPr>
                  <a:t>Median OS in months (95% CI)</a:t>
                </a:r>
              </a:p>
            </p:txBody>
          </p:sp>
          <p:grpSp>
            <p:nvGrpSpPr>
              <p:cNvPr id="992" name="Group 991">
                <a:extLst>
                  <a:ext uri="{FF2B5EF4-FFF2-40B4-BE49-F238E27FC236}">
                    <a16:creationId xmlns:a16="http://schemas.microsoft.com/office/drawing/2014/main" id="{6A4B2B0B-8240-7973-2FFB-3742E9F0CFD1}"/>
                  </a:ext>
                </a:extLst>
              </p:cNvPr>
              <p:cNvGrpSpPr/>
              <p:nvPr/>
            </p:nvGrpSpPr>
            <p:grpSpPr>
              <a:xfrm>
                <a:off x="5634693" y="1736036"/>
                <a:ext cx="3208999" cy="112581"/>
                <a:chOff x="5634693" y="1968381"/>
                <a:chExt cx="3208999" cy="112581"/>
              </a:xfrm>
            </p:grpSpPr>
            <p:sp>
              <p:nvSpPr>
                <p:cNvPr id="573" name="TextBox 572">
                  <a:extLst>
                    <a:ext uri="{FF2B5EF4-FFF2-40B4-BE49-F238E27FC236}">
                      <a16:creationId xmlns:a16="http://schemas.microsoft.com/office/drawing/2014/main" id="{9BB02CBE-7A4C-4694-42D2-B320954ECB0D}"/>
                    </a:ext>
                  </a:extLst>
                </p:cNvPr>
                <p:cNvSpPr txBox="1"/>
                <p:nvPr/>
              </p:nvSpPr>
              <p:spPr>
                <a:xfrm>
                  <a:off x="5634693"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574" name="TextBox 573">
                  <a:extLst>
                    <a:ext uri="{FF2B5EF4-FFF2-40B4-BE49-F238E27FC236}">
                      <a16:creationId xmlns:a16="http://schemas.microsoft.com/office/drawing/2014/main" id="{C844357F-5176-A2A5-1EEB-43D41C0BB2ED}"/>
                    </a:ext>
                  </a:extLst>
                </p:cNvPr>
                <p:cNvSpPr txBox="1"/>
                <p:nvPr/>
              </p:nvSpPr>
              <p:spPr>
                <a:xfrm>
                  <a:off x="5909999"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575" name="TextBox 574">
                  <a:extLst>
                    <a:ext uri="{FF2B5EF4-FFF2-40B4-BE49-F238E27FC236}">
                      <a16:creationId xmlns:a16="http://schemas.microsoft.com/office/drawing/2014/main" id="{016F86D6-09F1-04C9-1A55-E44305DD94F1}"/>
                    </a:ext>
                  </a:extLst>
                </p:cNvPr>
                <p:cNvSpPr txBox="1"/>
                <p:nvPr/>
              </p:nvSpPr>
              <p:spPr>
                <a:xfrm>
                  <a:off x="6185305"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576" name="TextBox 575">
                  <a:extLst>
                    <a:ext uri="{FF2B5EF4-FFF2-40B4-BE49-F238E27FC236}">
                      <a16:creationId xmlns:a16="http://schemas.microsoft.com/office/drawing/2014/main" id="{11ACD477-8710-5524-BF1F-54BA24BE03D0}"/>
                    </a:ext>
                  </a:extLst>
                </p:cNvPr>
                <p:cNvSpPr txBox="1"/>
                <p:nvPr/>
              </p:nvSpPr>
              <p:spPr>
                <a:xfrm>
                  <a:off x="6460611"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577" name="TextBox 576">
                  <a:extLst>
                    <a:ext uri="{FF2B5EF4-FFF2-40B4-BE49-F238E27FC236}">
                      <a16:creationId xmlns:a16="http://schemas.microsoft.com/office/drawing/2014/main" id="{E7CEB4CE-903D-0E65-E172-DE7511EB11F0}"/>
                    </a:ext>
                  </a:extLst>
                </p:cNvPr>
                <p:cNvSpPr txBox="1"/>
                <p:nvPr/>
              </p:nvSpPr>
              <p:spPr>
                <a:xfrm>
                  <a:off x="6735917"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578" name="TextBox 577">
                  <a:extLst>
                    <a:ext uri="{FF2B5EF4-FFF2-40B4-BE49-F238E27FC236}">
                      <a16:creationId xmlns:a16="http://schemas.microsoft.com/office/drawing/2014/main" id="{97D3A737-E139-F7DC-6189-97D55C020B08}"/>
                    </a:ext>
                  </a:extLst>
                </p:cNvPr>
                <p:cNvSpPr txBox="1"/>
                <p:nvPr/>
              </p:nvSpPr>
              <p:spPr>
                <a:xfrm>
                  <a:off x="7011223"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579" name="TextBox 578">
                  <a:extLst>
                    <a:ext uri="{FF2B5EF4-FFF2-40B4-BE49-F238E27FC236}">
                      <a16:creationId xmlns:a16="http://schemas.microsoft.com/office/drawing/2014/main" id="{5EA39BCE-FC85-5790-6C7A-9C26A7E4DE3A}"/>
                    </a:ext>
                  </a:extLst>
                </p:cNvPr>
                <p:cNvSpPr txBox="1"/>
                <p:nvPr/>
              </p:nvSpPr>
              <p:spPr>
                <a:xfrm>
                  <a:off x="7286529"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580" name="TextBox 579">
                  <a:extLst>
                    <a:ext uri="{FF2B5EF4-FFF2-40B4-BE49-F238E27FC236}">
                      <a16:creationId xmlns:a16="http://schemas.microsoft.com/office/drawing/2014/main" id="{F96E423B-64E3-5D83-3572-E55F4B6F733A}"/>
                    </a:ext>
                  </a:extLst>
                </p:cNvPr>
                <p:cNvSpPr txBox="1"/>
                <p:nvPr/>
              </p:nvSpPr>
              <p:spPr>
                <a:xfrm>
                  <a:off x="7561835"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sp>
              <p:nvSpPr>
                <p:cNvPr id="581" name="TextBox 580">
                  <a:extLst>
                    <a:ext uri="{FF2B5EF4-FFF2-40B4-BE49-F238E27FC236}">
                      <a16:creationId xmlns:a16="http://schemas.microsoft.com/office/drawing/2014/main" id="{B8736B99-1545-D29A-B58F-0467A2DD1CB7}"/>
                    </a:ext>
                  </a:extLst>
                </p:cNvPr>
                <p:cNvSpPr txBox="1"/>
                <p:nvPr/>
              </p:nvSpPr>
              <p:spPr>
                <a:xfrm>
                  <a:off x="7837141"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sp>
              <p:nvSpPr>
                <p:cNvPr id="582" name="TextBox 581">
                  <a:extLst>
                    <a:ext uri="{FF2B5EF4-FFF2-40B4-BE49-F238E27FC236}">
                      <a16:creationId xmlns:a16="http://schemas.microsoft.com/office/drawing/2014/main" id="{D34E9FF3-75A8-9336-41B4-E1F77A94727D}"/>
                    </a:ext>
                  </a:extLst>
                </p:cNvPr>
                <p:cNvSpPr txBox="1"/>
                <p:nvPr/>
              </p:nvSpPr>
              <p:spPr>
                <a:xfrm>
                  <a:off x="8663054"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33</a:t>
                  </a:r>
                </a:p>
              </p:txBody>
            </p:sp>
            <p:sp>
              <p:nvSpPr>
                <p:cNvPr id="990" name="TextBox 989">
                  <a:extLst>
                    <a:ext uri="{FF2B5EF4-FFF2-40B4-BE49-F238E27FC236}">
                      <a16:creationId xmlns:a16="http://schemas.microsoft.com/office/drawing/2014/main" id="{08073CAE-424B-DBF0-A188-E51150400467}"/>
                    </a:ext>
                  </a:extLst>
                </p:cNvPr>
                <p:cNvSpPr txBox="1"/>
                <p:nvPr/>
              </p:nvSpPr>
              <p:spPr>
                <a:xfrm>
                  <a:off x="8112447"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991" name="TextBox 990">
                  <a:extLst>
                    <a:ext uri="{FF2B5EF4-FFF2-40B4-BE49-F238E27FC236}">
                      <a16:creationId xmlns:a16="http://schemas.microsoft.com/office/drawing/2014/main" id="{2DF82F39-5C7C-BE72-ABAF-317218B73DE7}"/>
                    </a:ext>
                  </a:extLst>
                </p:cNvPr>
                <p:cNvSpPr txBox="1"/>
                <p:nvPr/>
              </p:nvSpPr>
              <p:spPr>
                <a:xfrm>
                  <a:off x="8387753" y="1968381"/>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30</a:t>
                  </a:r>
                </a:p>
              </p:txBody>
            </p:sp>
          </p:grpSp>
          <p:grpSp>
            <p:nvGrpSpPr>
              <p:cNvPr id="995" name="Group 994">
                <a:extLst>
                  <a:ext uri="{FF2B5EF4-FFF2-40B4-BE49-F238E27FC236}">
                    <a16:creationId xmlns:a16="http://schemas.microsoft.com/office/drawing/2014/main" id="{2E7F9D0A-C452-75C9-C344-F61FEA3C241F}"/>
                  </a:ext>
                </a:extLst>
              </p:cNvPr>
              <p:cNvGrpSpPr/>
              <p:nvPr/>
            </p:nvGrpSpPr>
            <p:grpSpPr>
              <a:xfrm>
                <a:off x="5725159" y="1695259"/>
                <a:ext cx="3028217" cy="40843"/>
                <a:chOff x="5725159" y="1927604"/>
                <a:chExt cx="3028217" cy="40843"/>
              </a:xfrm>
            </p:grpSpPr>
            <p:cxnSp>
              <p:nvCxnSpPr>
                <p:cNvPr id="551" name="Straight Connector 550">
                  <a:extLst>
                    <a:ext uri="{FF2B5EF4-FFF2-40B4-BE49-F238E27FC236}">
                      <a16:creationId xmlns:a16="http://schemas.microsoft.com/office/drawing/2014/main" id="{05EB62C2-B879-7954-251D-064AED0FBFEE}"/>
                    </a:ext>
                  </a:extLst>
                </p:cNvPr>
                <p:cNvCxnSpPr>
                  <a:cxnSpLocks/>
                </p:cNvCxnSpPr>
                <p:nvPr/>
              </p:nvCxnSpPr>
              <p:spPr>
                <a:xfrm>
                  <a:off x="5725159"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80CB0B43-4435-7C6E-8034-6E7852290A5D}"/>
                    </a:ext>
                  </a:extLst>
                </p:cNvPr>
                <p:cNvCxnSpPr>
                  <a:cxnSpLocks/>
                </p:cNvCxnSpPr>
                <p:nvPr/>
              </p:nvCxnSpPr>
              <p:spPr>
                <a:xfrm>
                  <a:off x="6000451"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B7E84CC3-DC85-05F3-B281-25168344BE8C}"/>
                    </a:ext>
                  </a:extLst>
                </p:cNvPr>
                <p:cNvCxnSpPr>
                  <a:cxnSpLocks/>
                </p:cNvCxnSpPr>
                <p:nvPr/>
              </p:nvCxnSpPr>
              <p:spPr>
                <a:xfrm>
                  <a:off x="8753376"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6EDBE251-8CFD-1322-76AB-81BE1676D67F}"/>
                    </a:ext>
                  </a:extLst>
                </p:cNvPr>
                <p:cNvCxnSpPr>
                  <a:cxnSpLocks/>
                </p:cNvCxnSpPr>
                <p:nvPr/>
              </p:nvCxnSpPr>
              <p:spPr>
                <a:xfrm>
                  <a:off x="8478079"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2E273D6A-7077-6AA5-F201-D5807329F057}"/>
                    </a:ext>
                  </a:extLst>
                </p:cNvPr>
                <p:cNvCxnSpPr>
                  <a:cxnSpLocks/>
                </p:cNvCxnSpPr>
                <p:nvPr/>
              </p:nvCxnSpPr>
              <p:spPr>
                <a:xfrm>
                  <a:off x="7652203"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B95F38B8-8EEB-BFE9-386A-44314AAE86D5}"/>
                    </a:ext>
                  </a:extLst>
                </p:cNvPr>
                <p:cNvCxnSpPr>
                  <a:cxnSpLocks/>
                </p:cNvCxnSpPr>
                <p:nvPr/>
              </p:nvCxnSpPr>
              <p:spPr>
                <a:xfrm>
                  <a:off x="7376911"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B15A0724-93CD-CF1B-1975-816280BD19A3}"/>
                    </a:ext>
                  </a:extLst>
                </p:cNvPr>
                <p:cNvCxnSpPr>
                  <a:cxnSpLocks/>
                </p:cNvCxnSpPr>
                <p:nvPr/>
              </p:nvCxnSpPr>
              <p:spPr>
                <a:xfrm>
                  <a:off x="7101619"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657B51A2-F9FB-14A4-87C0-5898A6003CE2}"/>
                    </a:ext>
                  </a:extLst>
                </p:cNvPr>
                <p:cNvCxnSpPr>
                  <a:cxnSpLocks/>
                </p:cNvCxnSpPr>
                <p:nvPr/>
              </p:nvCxnSpPr>
              <p:spPr>
                <a:xfrm>
                  <a:off x="6826327"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73CFB141-DC7F-C49E-D508-5BF35DF4306D}"/>
                    </a:ext>
                  </a:extLst>
                </p:cNvPr>
                <p:cNvCxnSpPr>
                  <a:cxnSpLocks/>
                </p:cNvCxnSpPr>
                <p:nvPr/>
              </p:nvCxnSpPr>
              <p:spPr>
                <a:xfrm>
                  <a:off x="6551035"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EA96E8C7-A5AA-34BC-7952-DDCCEF69819B}"/>
                    </a:ext>
                  </a:extLst>
                </p:cNvPr>
                <p:cNvCxnSpPr>
                  <a:cxnSpLocks/>
                </p:cNvCxnSpPr>
                <p:nvPr/>
              </p:nvCxnSpPr>
              <p:spPr>
                <a:xfrm>
                  <a:off x="6275743"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id="{0B51FE38-8DEA-6088-CE93-7A561CDA3844}"/>
                    </a:ext>
                  </a:extLst>
                </p:cNvPr>
                <p:cNvCxnSpPr>
                  <a:cxnSpLocks/>
                </p:cNvCxnSpPr>
                <p:nvPr/>
              </p:nvCxnSpPr>
              <p:spPr>
                <a:xfrm>
                  <a:off x="8202787"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id="{C01AEA14-882A-9FAC-04A0-38FA7F9AB89C}"/>
                    </a:ext>
                  </a:extLst>
                </p:cNvPr>
                <p:cNvCxnSpPr>
                  <a:cxnSpLocks/>
                </p:cNvCxnSpPr>
                <p:nvPr/>
              </p:nvCxnSpPr>
              <p:spPr>
                <a:xfrm>
                  <a:off x="7927495" y="1927604"/>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22" name="Group 1121">
                <a:extLst>
                  <a:ext uri="{FF2B5EF4-FFF2-40B4-BE49-F238E27FC236}">
                    <a16:creationId xmlns:a16="http://schemas.microsoft.com/office/drawing/2014/main" id="{4072C9FF-BDAE-19BD-F15D-22A0015F4064}"/>
                  </a:ext>
                </a:extLst>
              </p:cNvPr>
              <p:cNvGrpSpPr/>
              <p:nvPr/>
            </p:nvGrpSpPr>
            <p:grpSpPr>
              <a:xfrm>
                <a:off x="5772819" y="928304"/>
                <a:ext cx="2852546" cy="548125"/>
                <a:chOff x="5772819" y="1160649"/>
                <a:chExt cx="2852546" cy="548125"/>
              </a:xfrm>
            </p:grpSpPr>
            <p:sp>
              <p:nvSpPr>
                <p:cNvPr id="93" name="Freeform: Shape 92">
                  <a:extLst>
                    <a:ext uri="{FF2B5EF4-FFF2-40B4-BE49-F238E27FC236}">
                      <a16:creationId xmlns:a16="http://schemas.microsoft.com/office/drawing/2014/main" id="{7B2716BA-D05F-EFC5-1F95-952B15A1A497}"/>
                    </a:ext>
                  </a:extLst>
                </p:cNvPr>
                <p:cNvSpPr/>
                <p:nvPr/>
              </p:nvSpPr>
              <p:spPr>
                <a:xfrm>
                  <a:off x="5772819" y="1160649"/>
                  <a:ext cx="2838885" cy="527457"/>
                </a:xfrm>
                <a:custGeom>
                  <a:avLst/>
                  <a:gdLst>
                    <a:gd name="connsiteX0" fmla="*/ 0 w 2683381"/>
                    <a:gd name="connsiteY0" fmla="*/ 0 h 987326"/>
                    <a:gd name="connsiteX1" fmla="*/ 0 w 2683381"/>
                    <a:gd name="connsiteY1" fmla="*/ 34726 h 987326"/>
                    <a:gd name="connsiteX2" fmla="*/ 308090 w 2683381"/>
                    <a:gd name="connsiteY2" fmla="*/ 34726 h 987326"/>
                    <a:gd name="connsiteX3" fmla="*/ 308090 w 2683381"/>
                    <a:gd name="connsiteY3" fmla="*/ 74271 h 987326"/>
                    <a:gd name="connsiteX4" fmla="*/ 344187 w 2683381"/>
                    <a:gd name="connsiteY4" fmla="*/ 74271 h 987326"/>
                    <a:gd name="connsiteX5" fmla="*/ 344187 w 2683381"/>
                    <a:gd name="connsiteY5" fmla="*/ 112071 h 987326"/>
                    <a:gd name="connsiteX6" fmla="*/ 506686 w 2683381"/>
                    <a:gd name="connsiteY6" fmla="*/ 112071 h 987326"/>
                    <a:gd name="connsiteX7" fmla="*/ 506686 w 2683381"/>
                    <a:gd name="connsiteY7" fmla="*/ 143017 h 987326"/>
                    <a:gd name="connsiteX8" fmla="*/ 525586 w 2683381"/>
                    <a:gd name="connsiteY8" fmla="*/ 143017 h 987326"/>
                    <a:gd name="connsiteX9" fmla="*/ 525586 w 2683381"/>
                    <a:gd name="connsiteY9" fmla="*/ 182769 h 987326"/>
                    <a:gd name="connsiteX10" fmla="*/ 575473 w 2683381"/>
                    <a:gd name="connsiteY10" fmla="*/ 182769 h 987326"/>
                    <a:gd name="connsiteX11" fmla="*/ 575473 w 2683381"/>
                    <a:gd name="connsiteY11" fmla="*/ 220154 h 987326"/>
                    <a:gd name="connsiteX12" fmla="*/ 606461 w 2683381"/>
                    <a:gd name="connsiteY12" fmla="*/ 220154 h 987326"/>
                    <a:gd name="connsiteX13" fmla="*/ 606461 w 2683381"/>
                    <a:gd name="connsiteY13" fmla="*/ 257372 h 987326"/>
                    <a:gd name="connsiteX14" fmla="*/ 670887 w 2683381"/>
                    <a:gd name="connsiteY14" fmla="*/ 257372 h 987326"/>
                    <a:gd name="connsiteX15" fmla="*/ 670887 w 2683381"/>
                    <a:gd name="connsiteY15" fmla="*/ 290063 h 987326"/>
                    <a:gd name="connsiteX16" fmla="*/ 764307 w 2683381"/>
                    <a:gd name="connsiteY16" fmla="*/ 290063 h 987326"/>
                    <a:gd name="connsiteX17" fmla="*/ 764307 w 2683381"/>
                    <a:gd name="connsiteY17" fmla="*/ 328735 h 987326"/>
                    <a:gd name="connsiteX18" fmla="*/ 905537 w 2683381"/>
                    <a:gd name="connsiteY18" fmla="*/ 328735 h 987326"/>
                    <a:gd name="connsiteX19" fmla="*/ 905537 w 2683381"/>
                    <a:gd name="connsiteY19" fmla="*/ 369152 h 987326"/>
                    <a:gd name="connsiteX20" fmla="*/ 938768 w 2683381"/>
                    <a:gd name="connsiteY20" fmla="*/ 369152 h 987326"/>
                    <a:gd name="connsiteX21" fmla="*/ 938768 w 2683381"/>
                    <a:gd name="connsiteY21" fmla="*/ 402674 h 987326"/>
                    <a:gd name="connsiteX22" fmla="*/ 1011377 w 2683381"/>
                    <a:gd name="connsiteY22" fmla="*/ 402674 h 987326"/>
                    <a:gd name="connsiteX23" fmla="*/ 1011377 w 2683381"/>
                    <a:gd name="connsiteY23" fmla="*/ 445666 h 987326"/>
                    <a:gd name="connsiteX24" fmla="*/ 1064671 w 2683381"/>
                    <a:gd name="connsiteY24" fmla="*/ 445666 h 987326"/>
                    <a:gd name="connsiteX25" fmla="*/ 1064671 w 2683381"/>
                    <a:gd name="connsiteY25" fmla="*/ 474909 h 987326"/>
                    <a:gd name="connsiteX26" fmla="*/ 1113230 w 2683381"/>
                    <a:gd name="connsiteY26" fmla="*/ 474909 h 987326"/>
                    <a:gd name="connsiteX27" fmla="*/ 1113230 w 2683381"/>
                    <a:gd name="connsiteY27" fmla="*/ 520476 h 987326"/>
                    <a:gd name="connsiteX28" fmla="*/ 1205694 w 2683381"/>
                    <a:gd name="connsiteY28" fmla="*/ 520476 h 987326"/>
                    <a:gd name="connsiteX29" fmla="*/ 1205694 w 2683381"/>
                    <a:gd name="connsiteY29" fmla="*/ 550550 h 987326"/>
                    <a:gd name="connsiteX30" fmla="*/ 1287691 w 2683381"/>
                    <a:gd name="connsiteY30" fmla="*/ 550550 h 987326"/>
                    <a:gd name="connsiteX31" fmla="*/ 1287691 w 2683381"/>
                    <a:gd name="connsiteY31" fmla="*/ 631384 h 987326"/>
                    <a:gd name="connsiteX32" fmla="*/ 1688869 w 2683381"/>
                    <a:gd name="connsiteY32" fmla="*/ 631384 h 987326"/>
                    <a:gd name="connsiteX33" fmla="*/ 1688869 w 2683381"/>
                    <a:gd name="connsiteY33" fmla="*/ 674376 h 987326"/>
                    <a:gd name="connsiteX34" fmla="*/ 1762807 w 2683381"/>
                    <a:gd name="connsiteY34" fmla="*/ 674376 h 987326"/>
                    <a:gd name="connsiteX35" fmla="*/ 1762807 w 2683381"/>
                    <a:gd name="connsiteY35" fmla="*/ 727670 h 987326"/>
                    <a:gd name="connsiteX36" fmla="*/ 1881690 w 2683381"/>
                    <a:gd name="connsiteY36" fmla="*/ 727670 h 987326"/>
                    <a:gd name="connsiteX37" fmla="*/ 1881690 w 2683381"/>
                    <a:gd name="connsiteY37" fmla="*/ 786987 h 987326"/>
                    <a:gd name="connsiteX38" fmla="*/ 1935690 w 2683381"/>
                    <a:gd name="connsiteY38" fmla="*/ 786987 h 987326"/>
                    <a:gd name="connsiteX39" fmla="*/ 1935690 w 2683381"/>
                    <a:gd name="connsiteY39" fmla="*/ 853199 h 987326"/>
                    <a:gd name="connsiteX40" fmla="*/ 1975152 w 2683381"/>
                    <a:gd name="connsiteY40" fmla="*/ 853199 h 987326"/>
                    <a:gd name="connsiteX41" fmla="*/ 1975152 w 2683381"/>
                    <a:gd name="connsiteY41" fmla="*/ 920284 h 987326"/>
                    <a:gd name="connsiteX42" fmla="*/ 2051998 w 2683381"/>
                    <a:gd name="connsiteY42" fmla="*/ 920284 h 987326"/>
                    <a:gd name="connsiteX43" fmla="*/ 2051998 w 2683381"/>
                    <a:gd name="connsiteY43" fmla="*/ 987327 h 987326"/>
                    <a:gd name="connsiteX44" fmla="*/ 2683382 w 2683381"/>
                    <a:gd name="connsiteY44" fmla="*/ 987327 h 98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83381" h="987326">
                      <a:moveTo>
                        <a:pt x="0" y="0"/>
                      </a:moveTo>
                      <a:lnTo>
                        <a:pt x="0" y="34726"/>
                      </a:lnTo>
                      <a:lnTo>
                        <a:pt x="308090" y="34726"/>
                      </a:lnTo>
                      <a:lnTo>
                        <a:pt x="308090" y="74271"/>
                      </a:lnTo>
                      <a:lnTo>
                        <a:pt x="344187" y="74271"/>
                      </a:lnTo>
                      <a:lnTo>
                        <a:pt x="344187" y="112071"/>
                      </a:lnTo>
                      <a:lnTo>
                        <a:pt x="506686" y="112071"/>
                      </a:lnTo>
                      <a:lnTo>
                        <a:pt x="506686" y="143017"/>
                      </a:lnTo>
                      <a:lnTo>
                        <a:pt x="525586" y="143017"/>
                      </a:lnTo>
                      <a:lnTo>
                        <a:pt x="525586" y="182769"/>
                      </a:lnTo>
                      <a:lnTo>
                        <a:pt x="575473" y="182769"/>
                      </a:lnTo>
                      <a:lnTo>
                        <a:pt x="575473" y="220154"/>
                      </a:lnTo>
                      <a:lnTo>
                        <a:pt x="606461" y="220154"/>
                      </a:lnTo>
                      <a:lnTo>
                        <a:pt x="606461" y="257372"/>
                      </a:lnTo>
                      <a:lnTo>
                        <a:pt x="670887" y="257372"/>
                      </a:lnTo>
                      <a:lnTo>
                        <a:pt x="670887" y="290063"/>
                      </a:lnTo>
                      <a:lnTo>
                        <a:pt x="764307" y="290063"/>
                      </a:lnTo>
                      <a:lnTo>
                        <a:pt x="764307" y="328735"/>
                      </a:lnTo>
                      <a:lnTo>
                        <a:pt x="905537" y="328735"/>
                      </a:lnTo>
                      <a:lnTo>
                        <a:pt x="905537" y="369152"/>
                      </a:lnTo>
                      <a:lnTo>
                        <a:pt x="938768" y="369152"/>
                      </a:lnTo>
                      <a:lnTo>
                        <a:pt x="938768" y="402674"/>
                      </a:lnTo>
                      <a:lnTo>
                        <a:pt x="1011377" y="402674"/>
                      </a:lnTo>
                      <a:lnTo>
                        <a:pt x="1011377" y="445666"/>
                      </a:lnTo>
                      <a:lnTo>
                        <a:pt x="1064671" y="445666"/>
                      </a:lnTo>
                      <a:lnTo>
                        <a:pt x="1064671" y="474909"/>
                      </a:lnTo>
                      <a:lnTo>
                        <a:pt x="1113230" y="474909"/>
                      </a:lnTo>
                      <a:lnTo>
                        <a:pt x="1113230" y="520476"/>
                      </a:lnTo>
                      <a:lnTo>
                        <a:pt x="1205694" y="520476"/>
                      </a:lnTo>
                      <a:lnTo>
                        <a:pt x="1205694" y="550550"/>
                      </a:lnTo>
                      <a:lnTo>
                        <a:pt x="1287691" y="550550"/>
                      </a:lnTo>
                      <a:lnTo>
                        <a:pt x="1287691" y="631384"/>
                      </a:lnTo>
                      <a:lnTo>
                        <a:pt x="1688869" y="631384"/>
                      </a:lnTo>
                      <a:lnTo>
                        <a:pt x="1688869" y="674376"/>
                      </a:lnTo>
                      <a:lnTo>
                        <a:pt x="1762807" y="674376"/>
                      </a:lnTo>
                      <a:lnTo>
                        <a:pt x="1762807" y="727670"/>
                      </a:lnTo>
                      <a:lnTo>
                        <a:pt x="1881690" y="727670"/>
                      </a:lnTo>
                      <a:lnTo>
                        <a:pt x="1881690" y="786987"/>
                      </a:lnTo>
                      <a:lnTo>
                        <a:pt x="1935690" y="786987"/>
                      </a:lnTo>
                      <a:lnTo>
                        <a:pt x="1935690" y="853199"/>
                      </a:lnTo>
                      <a:lnTo>
                        <a:pt x="1975152" y="853199"/>
                      </a:lnTo>
                      <a:lnTo>
                        <a:pt x="1975152" y="920284"/>
                      </a:lnTo>
                      <a:lnTo>
                        <a:pt x="2051998" y="920284"/>
                      </a:lnTo>
                      <a:lnTo>
                        <a:pt x="2051998" y="987327"/>
                      </a:lnTo>
                      <a:lnTo>
                        <a:pt x="2683382" y="987327"/>
                      </a:lnTo>
                    </a:path>
                  </a:pathLst>
                </a:custGeom>
                <a:noFill/>
                <a:ln w="19050" cap="flat">
                  <a:solidFill>
                    <a:schemeClr val="accent4"/>
                  </a:solid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nvGrpSpPr>
                <p:cNvPr id="1121" name="Group 1120">
                  <a:extLst>
                    <a:ext uri="{FF2B5EF4-FFF2-40B4-BE49-F238E27FC236}">
                      <a16:creationId xmlns:a16="http://schemas.microsoft.com/office/drawing/2014/main" id="{104F505A-8AED-CB42-6973-539017DE557E}"/>
                    </a:ext>
                  </a:extLst>
                </p:cNvPr>
                <p:cNvGrpSpPr/>
                <p:nvPr/>
              </p:nvGrpSpPr>
              <p:grpSpPr>
                <a:xfrm>
                  <a:off x="6110833" y="1184572"/>
                  <a:ext cx="2514532" cy="524202"/>
                  <a:chOff x="6115595" y="1191715"/>
                  <a:chExt cx="2514532" cy="524202"/>
                </a:xfrm>
              </p:grpSpPr>
              <p:sp>
                <p:nvSpPr>
                  <p:cNvPr id="95" name="Freeform: Shape 94">
                    <a:extLst>
                      <a:ext uri="{FF2B5EF4-FFF2-40B4-BE49-F238E27FC236}">
                        <a16:creationId xmlns:a16="http://schemas.microsoft.com/office/drawing/2014/main" id="{3261B6DF-ABA1-0024-D4DC-3D1CE48C4E5D}"/>
                      </a:ext>
                    </a:extLst>
                  </p:cNvPr>
                  <p:cNvSpPr/>
                  <p:nvPr/>
                </p:nvSpPr>
                <p:spPr>
                  <a:xfrm>
                    <a:off x="8594127" y="1679917"/>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96" name="Freeform: Shape 95">
                    <a:extLst>
                      <a:ext uri="{FF2B5EF4-FFF2-40B4-BE49-F238E27FC236}">
                        <a16:creationId xmlns:a16="http://schemas.microsoft.com/office/drawing/2014/main" id="{A8AC6EF8-94A5-EB8E-8BB6-FC27455F40BE}"/>
                      </a:ext>
                    </a:extLst>
                  </p:cNvPr>
                  <p:cNvSpPr/>
                  <p:nvPr/>
                </p:nvSpPr>
                <p:spPr>
                  <a:xfrm>
                    <a:off x="8268929" y="1679917"/>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97" name="Freeform: Shape 96">
                    <a:extLst>
                      <a:ext uri="{FF2B5EF4-FFF2-40B4-BE49-F238E27FC236}">
                        <a16:creationId xmlns:a16="http://schemas.microsoft.com/office/drawing/2014/main" id="{DED37E90-226E-4C79-52D1-3C993DA97FEE}"/>
                      </a:ext>
                    </a:extLst>
                  </p:cNvPr>
                  <p:cNvSpPr/>
                  <p:nvPr/>
                </p:nvSpPr>
                <p:spPr>
                  <a:xfrm>
                    <a:off x="8137092" y="1679917"/>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98" name="Freeform: Shape 97">
                    <a:extLst>
                      <a:ext uri="{FF2B5EF4-FFF2-40B4-BE49-F238E27FC236}">
                        <a16:creationId xmlns:a16="http://schemas.microsoft.com/office/drawing/2014/main" id="{B7EA58E5-8989-3AB5-3337-BB0259EE9563}"/>
                      </a:ext>
                    </a:extLst>
                  </p:cNvPr>
                  <p:cNvSpPr/>
                  <p:nvPr/>
                </p:nvSpPr>
                <p:spPr>
                  <a:xfrm>
                    <a:off x="8110725" y="1679917"/>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99" name="Freeform: Shape 98">
                    <a:extLst>
                      <a:ext uri="{FF2B5EF4-FFF2-40B4-BE49-F238E27FC236}">
                        <a16:creationId xmlns:a16="http://schemas.microsoft.com/office/drawing/2014/main" id="{14C5D71B-30C6-6B5D-7C5E-C9C11EAF2495}"/>
                      </a:ext>
                    </a:extLst>
                  </p:cNvPr>
                  <p:cNvSpPr/>
                  <p:nvPr/>
                </p:nvSpPr>
                <p:spPr>
                  <a:xfrm>
                    <a:off x="7987677" y="1679917"/>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00" name="Freeform: Shape 99">
                    <a:extLst>
                      <a:ext uri="{FF2B5EF4-FFF2-40B4-BE49-F238E27FC236}">
                        <a16:creationId xmlns:a16="http://schemas.microsoft.com/office/drawing/2014/main" id="{D241E425-F92B-51AE-5AB0-13A1C0BE56BD}"/>
                      </a:ext>
                    </a:extLst>
                  </p:cNvPr>
                  <p:cNvSpPr/>
                  <p:nvPr/>
                </p:nvSpPr>
                <p:spPr>
                  <a:xfrm>
                    <a:off x="7961310" y="1679917"/>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01" name="Freeform: Shape 100">
                    <a:extLst>
                      <a:ext uri="{FF2B5EF4-FFF2-40B4-BE49-F238E27FC236}">
                        <a16:creationId xmlns:a16="http://schemas.microsoft.com/office/drawing/2014/main" id="{6CF7B0A2-CC5C-17FF-0251-B1E1DF43FD48}"/>
                      </a:ext>
                    </a:extLst>
                  </p:cNvPr>
                  <p:cNvSpPr/>
                  <p:nvPr/>
                </p:nvSpPr>
                <p:spPr>
                  <a:xfrm>
                    <a:off x="7838262" y="1606686"/>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02" name="Freeform: Shape 101">
                    <a:extLst>
                      <a:ext uri="{FF2B5EF4-FFF2-40B4-BE49-F238E27FC236}">
                        <a16:creationId xmlns:a16="http://schemas.microsoft.com/office/drawing/2014/main" id="{CBC4BE54-D796-B7B7-3B30-E896F2747BB6}"/>
                      </a:ext>
                    </a:extLst>
                  </p:cNvPr>
                  <p:cNvSpPr/>
                  <p:nvPr/>
                </p:nvSpPr>
                <p:spPr>
                  <a:xfrm>
                    <a:off x="7745976" y="1540114"/>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03" name="Freeform: Shape 102">
                    <a:extLst>
                      <a:ext uri="{FF2B5EF4-FFF2-40B4-BE49-F238E27FC236}">
                        <a16:creationId xmlns:a16="http://schemas.microsoft.com/office/drawing/2014/main" id="{50C6069A-EB1B-4A8B-5F9C-5D5D18D21602}"/>
                      </a:ext>
                    </a:extLst>
                  </p:cNvPr>
                  <p:cNvSpPr/>
                  <p:nvPr/>
                </p:nvSpPr>
                <p:spPr>
                  <a:xfrm>
                    <a:off x="7684452" y="1540114"/>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04" name="Freeform: Shape 103">
                    <a:extLst>
                      <a:ext uri="{FF2B5EF4-FFF2-40B4-BE49-F238E27FC236}">
                        <a16:creationId xmlns:a16="http://schemas.microsoft.com/office/drawing/2014/main" id="{04EF8421-B782-92FB-7EAA-D8D2E973A683}"/>
                      </a:ext>
                    </a:extLst>
                  </p:cNvPr>
                  <p:cNvSpPr/>
                  <p:nvPr/>
                </p:nvSpPr>
                <p:spPr>
                  <a:xfrm>
                    <a:off x="7587773" y="1513484"/>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05" name="Freeform: Shape 104">
                    <a:extLst>
                      <a:ext uri="{FF2B5EF4-FFF2-40B4-BE49-F238E27FC236}">
                        <a16:creationId xmlns:a16="http://schemas.microsoft.com/office/drawing/2014/main" id="{9449035C-6BFB-57A7-D17F-084ADC2D15D4}"/>
                      </a:ext>
                    </a:extLst>
                  </p:cNvPr>
                  <p:cNvSpPr/>
                  <p:nvPr/>
                </p:nvSpPr>
                <p:spPr>
                  <a:xfrm>
                    <a:off x="7557011" y="1513484"/>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06" name="Freeform: Shape 105">
                    <a:extLst>
                      <a:ext uri="{FF2B5EF4-FFF2-40B4-BE49-F238E27FC236}">
                        <a16:creationId xmlns:a16="http://schemas.microsoft.com/office/drawing/2014/main" id="{3B3630C1-D6F7-9C01-97F5-109801156025}"/>
                      </a:ext>
                    </a:extLst>
                  </p:cNvPr>
                  <p:cNvSpPr/>
                  <p:nvPr/>
                </p:nvSpPr>
                <p:spPr>
                  <a:xfrm>
                    <a:off x="7442752" y="1489074"/>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07" name="Freeform: Shape 106">
                    <a:extLst>
                      <a:ext uri="{FF2B5EF4-FFF2-40B4-BE49-F238E27FC236}">
                        <a16:creationId xmlns:a16="http://schemas.microsoft.com/office/drawing/2014/main" id="{8906C393-5FDD-A539-DB76-F916EE06EDA4}"/>
                      </a:ext>
                    </a:extLst>
                  </p:cNvPr>
                  <p:cNvSpPr/>
                  <p:nvPr/>
                </p:nvSpPr>
                <p:spPr>
                  <a:xfrm>
                    <a:off x="7425174" y="1489074"/>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08" name="Freeform: Shape 107">
                    <a:extLst>
                      <a:ext uri="{FF2B5EF4-FFF2-40B4-BE49-F238E27FC236}">
                        <a16:creationId xmlns:a16="http://schemas.microsoft.com/office/drawing/2014/main" id="{804CA4CE-FD63-E734-8B9A-D724F3A25FC3}"/>
                      </a:ext>
                    </a:extLst>
                  </p:cNvPr>
                  <p:cNvSpPr/>
                  <p:nvPr/>
                </p:nvSpPr>
                <p:spPr>
                  <a:xfrm>
                    <a:off x="7218629" y="1489074"/>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09" name="Freeform: Shape 108">
                    <a:extLst>
                      <a:ext uri="{FF2B5EF4-FFF2-40B4-BE49-F238E27FC236}">
                        <a16:creationId xmlns:a16="http://schemas.microsoft.com/office/drawing/2014/main" id="{3283AD21-CD88-0B35-C02D-0C7D6D07CD62}"/>
                      </a:ext>
                    </a:extLst>
                  </p:cNvPr>
                  <p:cNvSpPr/>
                  <p:nvPr/>
                </p:nvSpPr>
                <p:spPr>
                  <a:xfrm>
                    <a:off x="7143922" y="1489074"/>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10" name="Freeform: Shape 109">
                    <a:extLst>
                      <a:ext uri="{FF2B5EF4-FFF2-40B4-BE49-F238E27FC236}">
                        <a16:creationId xmlns:a16="http://schemas.microsoft.com/office/drawing/2014/main" id="{A61837D5-EE20-AABE-6FC2-B6D52441E3CB}"/>
                      </a:ext>
                    </a:extLst>
                  </p:cNvPr>
                  <p:cNvSpPr/>
                  <p:nvPr/>
                </p:nvSpPr>
                <p:spPr>
                  <a:xfrm>
                    <a:off x="6159540" y="1211687"/>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111" name="Freeform: Shape 110">
                    <a:extLst>
                      <a:ext uri="{FF2B5EF4-FFF2-40B4-BE49-F238E27FC236}">
                        <a16:creationId xmlns:a16="http://schemas.microsoft.com/office/drawing/2014/main" id="{B1294DDE-3E68-CD64-BA7F-875309F5316A}"/>
                      </a:ext>
                    </a:extLst>
                  </p:cNvPr>
                  <p:cNvSpPr/>
                  <p:nvPr/>
                </p:nvSpPr>
                <p:spPr>
                  <a:xfrm>
                    <a:off x="6115595" y="1191715"/>
                    <a:ext cx="36000" cy="36000"/>
                  </a:xfrm>
                  <a:custGeom>
                    <a:avLst/>
                    <a:gdLst>
                      <a:gd name="connsiteX0" fmla="*/ 29077 w 29076"/>
                      <a:gd name="connsiteY0" fmla="*/ 14538 h 29076"/>
                      <a:gd name="connsiteX1" fmla="*/ 14538 w 29076"/>
                      <a:gd name="connsiteY1" fmla="*/ 29077 h 29076"/>
                      <a:gd name="connsiteX2" fmla="*/ 0 w 29076"/>
                      <a:gd name="connsiteY2" fmla="*/ 14538 h 29076"/>
                      <a:gd name="connsiteX3" fmla="*/ 14538 w 29076"/>
                      <a:gd name="connsiteY3" fmla="*/ 0 h 29076"/>
                      <a:gd name="connsiteX4" fmla="*/ 29077 w 29076"/>
                      <a:gd name="connsiteY4" fmla="*/ 14538 h 2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6" h="29076">
                        <a:moveTo>
                          <a:pt x="29077" y="14538"/>
                        </a:moveTo>
                        <a:cubicBezTo>
                          <a:pt x="29077" y="22568"/>
                          <a:pt x="22568" y="29077"/>
                          <a:pt x="14538" y="29077"/>
                        </a:cubicBezTo>
                        <a:cubicBezTo>
                          <a:pt x="6509" y="29077"/>
                          <a:pt x="0" y="22568"/>
                          <a:pt x="0" y="14538"/>
                        </a:cubicBezTo>
                        <a:cubicBezTo>
                          <a:pt x="0" y="6509"/>
                          <a:pt x="6509" y="0"/>
                          <a:pt x="14538" y="0"/>
                        </a:cubicBezTo>
                        <a:cubicBezTo>
                          <a:pt x="22568" y="0"/>
                          <a:pt x="29077" y="6509"/>
                          <a:pt x="29077" y="14538"/>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grpSp>
        </p:grpSp>
      </p:grpSp>
      <p:grpSp>
        <p:nvGrpSpPr>
          <p:cNvPr id="948" name="Group 947">
            <a:extLst>
              <a:ext uri="{FF2B5EF4-FFF2-40B4-BE49-F238E27FC236}">
                <a16:creationId xmlns:a16="http://schemas.microsoft.com/office/drawing/2014/main" id="{F8578814-6139-2D8F-9EFC-291AD2E9A293}"/>
              </a:ext>
            </a:extLst>
          </p:cNvPr>
          <p:cNvGrpSpPr/>
          <p:nvPr/>
        </p:nvGrpSpPr>
        <p:grpSpPr>
          <a:xfrm>
            <a:off x="4542148" y="3470643"/>
            <a:ext cx="1703081" cy="345459"/>
            <a:chOff x="3378503" y="2633610"/>
            <a:chExt cx="1277311" cy="259094"/>
          </a:xfrm>
        </p:grpSpPr>
        <p:sp>
          <p:nvSpPr>
            <p:cNvPr id="687" name="TextBox 686">
              <a:extLst>
                <a:ext uri="{FF2B5EF4-FFF2-40B4-BE49-F238E27FC236}">
                  <a16:creationId xmlns:a16="http://schemas.microsoft.com/office/drawing/2014/main" id="{C5B91005-8013-2F68-7201-C47B1E471814}"/>
                </a:ext>
              </a:extLst>
            </p:cNvPr>
            <p:cNvSpPr txBox="1"/>
            <p:nvPr/>
          </p:nvSpPr>
          <p:spPr>
            <a:xfrm>
              <a:off x="3378503" y="2633610"/>
              <a:ext cx="1258557"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Biliary tract cancer: </a:t>
              </a:r>
              <a:r>
                <a:rPr kumimoji="0" lang="en-GB" sz="667" b="0" i="0" u="none" strike="noStrike" kern="0" cap="none" spc="0" normalizeH="0" baseline="0" noProof="0">
                  <a:ln>
                    <a:noFill/>
                  </a:ln>
                  <a:solidFill>
                    <a:srgbClr val="3F4444"/>
                  </a:solidFill>
                  <a:effectLst/>
                  <a:uLnTx/>
                  <a:uFillTx/>
                  <a:latin typeface="Arial"/>
                  <a:ea typeface="+mn-ea"/>
                  <a:cs typeface="+mn-cs"/>
                </a:rPr>
                <a:t>IHC 3+ </a:t>
              </a:r>
              <a:r>
                <a:rPr kumimoji="0" lang="en-GB" sz="667" b="1" i="0" u="none" strike="noStrike" kern="0" cap="none" spc="0" normalizeH="0" baseline="0" noProof="0">
                  <a:ln>
                    <a:noFill/>
                  </a:ln>
                  <a:solidFill>
                    <a:srgbClr val="3F4444"/>
                  </a:solidFill>
                  <a:effectLst/>
                  <a:uLnTx/>
                  <a:uFillTx/>
                  <a:latin typeface="Arial"/>
                  <a:ea typeface="+mn-ea"/>
                  <a:cs typeface="+mn-cs"/>
                </a:rPr>
                <a:t>12.4 </a:t>
              </a:r>
              <a:r>
                <a:rPr kumimoji="0" lang="en-GB" sz="667" b="0" i="0" u="none" strike="noStrike" kern="0" cap="none" spc="0" normalizeH="0" baseline="0" noProof="0">
                  <a:ln>
                    <a:noFill/>
                  </a:ln>
                  <a:solidFill>
                    <a:srgbClr val="3F4444"/>
                  </a:solidFill>
                  <a:effectLst/>
                  <a:uLnTx/>
                  <a:uFillTx/>
                  <a:latin typeface="Arial"/>
                  <a:ea typeface="+mn-ea"/>
                  <a:cs typeface="+mn-cs"/>
                </a:rPr>
                <a:t>(2.8-NR) </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688" name="TextBox 687">
              <a:extLst>
                <a:ext uri="{FF2B5EF4-FFF2-40B4-BE49-F238E27FC236}">
                  <a16:creationId xmlns:a16="http://schemas.microsoft.com/office/drawing/2014/main" id="{1CCEF519-4CDD-4094-B326-A27D3B40A6A2}"/>
                </a:ext>
              </a:extLst>
            </p:cNvPr>
            <p:cNvSpPr txBox="1"/>
            <p:nvPr/>
          </p:nvSpPr>
          <p:spPr>
            <a:xfrm>
              <a:off x="3378503" y="2722156"/>
              <a:ext cx="1277311"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Biliary tract cancer: </a:t>
              </a:r>
              <a:r>
                <a:rPr kumimoji="0" lang="en-GB" sz="667" b="0" i="0" u="none" strike="noStrike" kern="0" cap="none" spc="0" normalizeH="0" baseline="0" noProof="0">
                  <a:ln>
                    <a:noFill/>
                  </a:ln>
                  <a:solidFill>
                    <a:srgbClr val="3F4444"/>
                  </a:solidFill>
                  <a:effectLst/>
                  <a:uLnTx/>
                  <a:uFillTx/>
                  <a:latin typeface="Arial"/>
                  <a:ea typeface="+mn-ea"/>
                  <a:cs typeface="+mn-cs"/>
                </a:rPr>
                <a:t>IHC 2+ </a:t>
              </a:r>
              <a:r>
                <a:rPr kumimoji="0" lang="en-GB" sz="667" b="1" i="0" u="none" strike="noStrike" kern="0" cap="none" spc="0" normalizeH="0" baseline="0" noProof="0">
                  <a:ln>
                    <a:noFill/>
                  </a:ln>
                  <a:solidFill>
                    <a:srgbClr val="3F4444"/>
                  </a:solidFill>
                  <a:effectLst/>
                  <a:uLnTx/>
                  <a:uFillTx/>
                  <a:latin typeface="Arial"/>
                  <a:ea typeface="+mn-ea"/>
                  <a:cs typeface="+mn-cs"/>
                </a:rPr>
                <a:t>6.0</a:t>
              </a:r>
              <a:r>
                <a:rPr kumimoji="0" lang="en-GB" sz="667" b="0" i="0" u="none" strike="noStrike" kern="0" cap="none" spc="0" normalizeH="0" baseline="0" noProof="0">
                  <a:ln>
                    <a:noFill/>
                  </a:ln>
                  <a:solidFill>
                    <a:srgbClr val="3F4444"/>
                  </a:solidFill>
                  <a:effectLst/>
                  <a:uLnTx/>
                  <a:uFillTx/>
                  <a:latin typeface="Arial"/>
                  <a:ea typeface="+mn-ea"/>
                  <a:cs typeface="+mn-cs"/>
                </a:rPr>
                <a:t> (3.7-11.7) </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689" name="TextBox 688">
              <a:extLst>
                <a:ext uri="{FF2B5EF4-FFF2-40B4-BE49-F238E27FC236}">
                  <a16:creationId xmlns:a16="http://schemas.microsoft.com/office/drawing/2014/main" id="{5F418A1D-7FD4-A0DB-80BB-6701065F4B02}"/>
                </a:ext>
              </a:extLst>
            </p:cNvPr>
            <p:cNvSpPr txBox="1"/>
            <p:nvPr/>
          </p:nvSpPr>
          <p:spPr>
            <a:xfrm>
              <a:off x="3378503" y="2810703"/>
              <a:ext cx="1178077" cy="82001"/>
            </a:xfrm>
            <a:prstGeom prst="rect">
              <a:avLst/>
            </a:prstGeom>
            <a:noFill/>
          </p:spPr>
          <p:txBody>
            <a:bodyPr wrap="non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Biliary tract cancer: </a:t>
              </a:r>
              <a:r>
                <a:rPr kumimoji="0" lang="en-GB" sz="667" b="0" i="0" u="none" strike="noStrike" kern="0" cap="none" spc="0" normalizeH="0" baseline="0" noProof="0">
                  <a:ln>
                    <a:noFill/>
                  </a:ln>
                  <a:solidFill>
                    <a:srgbClr val="3F4444"/>
                  </a:solidFill>
                  <a:effectLst/>
                  <a:uLnTx/>
                  <a:uFillTx/>
                  <a:latin typeface="Arial"/>
                  <a:ea typeface="+mn-ea"/>
                  <a:cs typeface="+mn-cs"/>
                </a:rPr>
                <a:t>Total </a:t>
              </a:r>
              <a:r>
                <a:rPr kumimoji="0" lang="en-GB" sz="667" b="1" i="0" u="none" strike="noStrike" kern="0" cap="none" spc="0" normalizeH="0" baseline="0" noProof="0">
                  <a:ln>
                    <a:noFill/>
                  </a:ln>
                  <a:solidFill>
                    <a:srgbClr val="3F4444"/>
                  </a:solidFill>
                  <a:effectLst/>
                  <a:uLnTx/>
                  <a:uFillTx/>
                  <a:latin typeface="Arial"/>
                  <a:ea typeface="+mn-ea"/>
                  <a:cs typeface="+mn-cs"/>
                </a:rPr>
                <a:t>7.0</a:t>
              </a:r>
              <a:r>
                <a:rPr kumimoji="0" lang="en-GB" sz="667" b="0" i="0" u="none" strike="noStrike" kern="0" cap="none" spc="0" normalizeH="0" baseline="0" noProof="0">
                  <a:ln>
                    <a:noFill/>
                  </a:ln>
                  <a:solidFill>
                    <a:srgbClr val="3F4444"/>
                  </a:solidFill>
                  <a:effectLst/>
                  <a:uLnTx/>
                  <a:uFillTx/>
                  <a:latin typeface="Arial"/>
                  <a:ea typeface="+mn-ea"/>
                  <a:cs typeface="+mn-cs"/>
                </a:rPr>
                <a:t> (4.6-10.2) </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grpSp>
      <p:sp>
        <p:nvSpPr>
          <p:cNvPr id="869" name="TextBox 868">
            <a:extLst>
              <a:ext uri="{FF2B5EF4-FFF2-40B4-BE49-F238E27FC236}">
                <a16:creationId xmlns:a16="http://schemas.microsoft.com/office/drawing/2014/main" id="{7BFB078B-79AE-C28B-1218-A10C92206488}"/>
              </a:ext>
            </a:extLst>
          </p:cNvPr>
          <p:cNvSpPr txBox="1"/>
          <p:nvPr/>
        </p:nvSpPr>
        <p:spPr>
          <a:xfrm rot="16200000">
            <a:off x="2899" y="3851830"/>
            <a:ext cx="1358768" cy="459945"/>
          </a:xfrm>
          <a:prstGeom prst="round2SameRect">
            <a:avLst/>
          </a:prstGeom>
          <a:solidFill>
            <a:schemeClr val="accent2"/>
          </a:solidFill>
        </p:spPr>
        <p:txBody>
          <a:bodyPr wrap="none" lIns="6096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Biliary tract</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cancer </a:t>
            </a:r>
          </a:p>
        </p:txBody>
      </p:sp>
      <p:grpSp>
        <p:nvGrpSpPr>
          <p:cNvPr id="949" name="Group 948">
            <a:extLst>
              <a:ext uri="{FF2B5EF4-FFF2-40B4-BE49-F238E27FC236}">
                <a16:creationId xmlns:a16="http://schemas.microsoft.com/office/drawing/2014/main" id="{0668C77A-1262-A6C2-3953-D81E155E51CB}"/>
              </a:ext>
            </a:extLst>
          </p:cNvPr>
          <p:cNvGrpSpPr/>
          <p:nvPr/>
        </p:nvGrpSpPr>
        <p:grpSpPr>
          <a:xfrm>
            <a:off x="469490" y="5130073"/>
            <a:ext cx="5485103" cy="397704"/>
            <a:chOff x="319318" y="3869470"/>
            <a:chExt cx="4113827" cy="298278"/>
          </a:xfrm>
        </p:grpSpPr>
        <p:sp>
          <p:nvSpPr>
            <p:cNvPr id="666" name="TextBox 665">
              <a:extLst>
                <a:ext uri="{FF2B5EF4-FFF2-40B4-BE49-F238E27FC236}">
                  <a16:creationId xmlns:a16="http://schemas.microsoft.com/office/drawing/2014/main" id="{F4E1820A-1CB1-80F5-933F-073D1D8F9E17}"/>
                </a:ext>
              </a:extLst>
            </p:cNvPr>
            <p:cNvSpPr txBox="1"/>
            <p:nvPr/>
          </p:nvSpPr>
          <p:spPr>
            <a:xfrm>
              <a:off x="321291" y="4066413"/>
              <a:ext cx="977091"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Biliary tract cancer: Total</a:t>
              </a:r>
            </a:p>
          </p:txBody>
        </p:sp>
        <p:sp>
          <p:nvSpPr>
            <p:cNvPr id="675" name="TextBox 674">
              <a:extLst>
                <a:ext uri="{FF2B5EF4-FFF2-40B4-BE49-F238E27FC236}">
                  <a16:creationId xmlns:a16="http://schemas.microsoft.com/office/drawing/2014/main" id="{166F49B0-F698-DC63-2DEC-29D1836F20B1}"/>
                </a:ext>
              </a:extLst>
            </p:cNvPr>
            <p:cNvSpPr txBox="1"/>
            <p:nvPr/>
          </p:nvSpPr>
          <p:spPr>
            <a:xfrm>
              <a:off x="320087" y="3869470"/>
              <a:ext cx="1033893"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Biliary tract cancer: IHC 3+</a:t>
              </a:r>
            </a:p>
          </p:txBody>
        </p:sp>
        <p:sp>
          <p:nvSpPr>
            <p:cNvPr id="682" name="TextBox 681">
              <a:extLst>
                <a:ext uri="{FF2B5EF4-FFF2-40B4-BE49-F238E27FC236}">
                  <a16:creationId xmlns:a16="http://schemas.microsoft.com/office/drawing/2014/main" id="{FAA5632E-2F1B-A8ED-EB9F-ACA9BC44151D}"/>
                </a:ext>
              </a:extLst>
            </p:cNvPr>
            <p:cNvSpPr txBox="1"/>
            <p:nvPr/>
          </p:nvSpPr>
          <p:spPr>
            <a:xfrm>
              <a:off x="319318" y="3969887"/>
              <a:ext cx="1063222" cy="101335"/>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Biliary tract cancer: IHC 2+</a:t>
              </a:r>
            </a:p>
          </p:txBody>
        </p:sp>
        <p:grpSp>
          <p:nvGrpSpPr>
            <p:cNvPr id="954" name="Group 953">
              <a:extLst>
                <a:ext uri="{FF2B5EF4-FFF2-40B4-BE49-F238E27FC236}">
                  <a16:creationId xmlns:a16="http://schemas.microsoft.com/office/drawing/2014/main" id="{AD694441-B137-8A1E-AD24-B6C8AC02D799}"/>
                </a:ext>
              </a:extLst>
            </p:cNvPr>
            <p:cNvGrpSpPr/>
            <p:nvPr/>
          </p:nvGrpSpPr>
          <p:grpSpPr>
            <a:xfrm>
              <a:off x="1224146" y="3877843"/>
              <a:ext cx="2906162" cy="84591"/>
              <a:chOff x="1224146" y="3770024"/>
              <a:chExt cx="2906162" cy="84591"/>
            </a:xfrm>
          </p:grpSpPr>
          <p:sp>
            <p:nvSpPr>
              <p:cNvPr id="955" name="TextBox 954">
                <a:extLst>
                  <a:ext uri="{FF2B5EF4-FFF2-40B4-BE49-F238E27FC236}">
                    <a16:creationId xmlns:a16="http://schemas.microsoft.com/office/drawing/2014/main" id="{104BE073-CE72-994B-F3C9-7F344C6E9360}"/>
                  </a:ext>
                </a:extLst>
              </p:cNvPr>
              <p:cNvSpPr txBox="1"/>
              <p:nvPr/>
            </p:nvSpPr>
            <p:spPr>
              <a:xfrm>
                <a:off x="1224146"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16</a:t>
                </a:r>
              </a:p>
            </p:txBody>
          </p:sp>
          <p:sp>
            <p:nvSpPr>
              <p:cNvPr id="956" name="TextBox 955">
                <a:extLst>
                  <a:ext uri="{FF2B5EF4-FFF2-40B4-BE49-F238E27FC236}">
                    <a16:creationId xmlns:a16="http://schemas.microsoft.com/office/drawing/2014/main" id="{81428CDB-5CC9-974E-2B33-8FB49E6A8FDB}"/>
                  </a:ext>
                </a:extLst>
              </p:cNvPr>
              <p:cNvSpPr txBox="1"/>
              <p:nvPr/>
            </p:nvSpPr>
            <p:spPr>
              <a:xfrm>
                <a:off x="1526982"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12</a:t>
                </a:r>
              </a:p>
            </p:txBody>
          </p:sp>
          <p:sp>
            <p:nvSpPr>
              <p:cNvPr id="957" name="TextBox 956">
                <a:extLst>
                  <a:ext uri="{FF2B5EF4-FFF2-40B4-BE49-F238E27FC236}">
                    <a16:creationId xmlns:a16="http://schemas.microsoft.com/office/drawing/2014/main" id="{0D5E3A66-D943-1146-551D-F196B6194AC9}"/>
                  </a:ext>
                </a:extLst>
              </p:cNvPr>
              <p:cNvSpPr txBox="1"/>
              <p:nvPr/>
            </p:nvSpPr>
            <p:spPr>
              <a:xfrm>
                <a:off x="1829818"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958" name="TextBox 957">
                <a:extLst>
                  <a:ext uri="{FF2B5EF4-FFF2-40B4-BE49-F238E27FC236}">
                    <a16:creationId xmlns:a16="http://schemas.microsoft.com/office/drawing/2014/main" id="{2F95AC43-6F45-BBDC-4DB4-17FF63908004}"/>
                  </a:ext>
                </a:extLst>
              </p:cNvPr>
              <p:cNvSpPr txBox="1"/>
              <p:nvPr/>
            </p:nvSpPr>
            <p:spPr>
              <a:xfrm>
                <a:off x="2132654"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959" name="TextBox 958">
                <a:extLst>
                  <a:ext uri="{FF2B5EF4-FFF2-40B4-BE49-F238E27FC236}">
                    <a16:creationId xmlns:a16="http://schemas.microsoft.com/office/drawing/2014/main" id="{BC393198-EDA9-7497-19FF-CD2FF3365554}"/>
                  </a:ext>
                </a:extLst>
              </p:cNvPr>
              <p:cNvSpPr txBox="1"/>
              <p:nvPr/>
            </p:nvSpPr>
            <p:spPr>
              <a:xfrm>
                <a:off x="2435490"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960" name="TextBox 959">
                <a:extLst>
                  <a:ext uri="{FF2B5EF4-FFF2-40B4-BE49-F238E27FC236}">
                    <a16:creationId xmlns:a16="http://schemas.microsoft.com/office/drawing/2014/main" id="{32667F8C-6DE3-D362-914F-AD1CBFABCBA4}"/>
                  </a:ext>
                </a:extLst>
              </p:cNvPr>
              <p:cNvSpPr txBox="1"/>
              <p:nvPr/>
            </p:nvSpPr>
            <p:spPr>
              <a:xfrm>
                <a:off x="2738326"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7</a:t>
                </a:r>
              </a:p>
            </p:txBody>
          </p:sp>
          <p:sp>
            <p:nvSpPr>
              <p:cNvPr id="961" name="TextBox 960">
                <a:extLst>
                  <a:ext uri="{FF2B5EF4-FFF2-40B4-BE49-F238E27FC236}">
                    <a16:creationId xmlns:a16="http://schemas.microsoft.com/office/drawing/2014/main" id="{791348AB-6028-7E05-5DE6-8B518B2E8980}"/>
                  </a:ext>
                </a:extLst>
              </p:cNvPr>
              <p:cNvSpPr txBox="1"/>
              <p:nvPr/>
            </p:nvSpPr>
            <p:spPr>
              <a:xfrm>
                <a:off x="3041162"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5</a:t>
                </a:r>
              </a:p>
            </p:txBody>
          </p:sp>
          <p:sp>
            <p:nvSpPr>
              <p:cNvPr id="962" name="TextBox 961">
                <a:extLst>
                  <a:ext uri="{FF2B5EF4-FFF2-40B4-BE49-F238E27FC236}">
                    <a16:creationId xmlns:a16="http://schemas.microsoft.com/office/drawing/2014/main" id="{77F08867-F0E4-31DA-F210-1EF31836E60A}"/>
                  </a:ext>
                </a:extLst>
              </p:cNvPr>
              <p:cNvSpPr txBox="1"/>
              <p:nvPr/>
            </p:nvSpPr>
            <p:spPr>
              <a:xfrm>
                <a:off x="3646834"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964" name="TextBox 963">
                <a:extLst>
                  <a:ext uri="{FF2B5EF4-FFF2-40B4-BE49-F238E27FC236}">
                    <a16:creationId xmlns:a16="http://schemas.microsoft.com/office/drawing/2014/main" id="{881909E3-3FBE-72BD-72EC-E8C7613A2C5C}"/>
                  </a:ext>
                </a:extLst>
              </p:cNvPr>
              <p:cNvSpPr txBox="1"/>
              <p:nvPr/>
            </p:nvSpPr>
            <p:spPr>
              <a:xfrm>
                <a:off x="3949670"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965" name="TextBox 964">
                <a:extLst>
                  <a:ext uri="{FF2B5EF4-FFF2-40B4-BE49-F238E27FC236}">
                    <a16:creationId xmlns:a16="http://schemas.microsoft.com/office/drawing/2014/main" id="{6EDFB862-5D9D-6850-E98E-18A1D72EC1B4}"/>
                  </a:ext>
                </a:extLst>
              </p:cNvPr>
              <p:cNvSpPr txBox="1"/>
              <p:nvPr/>
            </p:nvSpPr>
            <p:spPr>
              <a:xfrm>
                <a:off x="3343998"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a:t>
                </a:r>
              </a:p>
            </p:txBody>
          </p:sp>
        </p:grpSp>
        <p:grpSp>
          <p:nvGrpSpPr>
            <p:cNvPr id="966" name="Group 965">
              <a:extLst>
                <a:ext uri="{FF2B5EF4-FFF2-40B4-BE49-F238E27FC236}">
                  <a16:creationId xmlns:a16="http://schemas.microsoft.com/office/drawing/2014/main" id="{DFC50B76-7734-E20F-87CA-517D1AE47EC1}"/>
                </a:ext>
              </a:extLst>
            </p:cNvPr>
            <p:cNvGrpSpPr/>
            <p:nvPr/>
          </p:nvGrpSpPr>
          <p:grpSpPr>
            <a:xfrm>
              <a:off x="1224146" y="3978260"/>
              <a:ext cx="2906162" cy="84591"/>
              <a:chOff x="1224146" y="3770024"/>
              <a:chExt cx="2906162" cy="84591"/>
            </a:xfrm>
          </p:grpSpPr>
          <p:sp>
            <p:nvSpPr>
              <p:cNvPr id="967" name="TextBox 966">
                <a:extLst>
                  <a:ext uri="{FF2B5EF4-FFF2-40B4-BE49-F238E27FC236}">
                    <a16:creationId xmlns:a16="http://schemas.microsoft.com/office/drawing/2014/main" id="{34EAD92E-FABF-FFEF-6B4C-E318E1D15242}"/>
                  </a:ext>
                </a:extLst>
              </p:cNvPr>
              <p:cNvSpPr txBox="1"/>
              <p:nvPr/>
            </p:nvSpPr>
            <p:spPr>
              <a:xfrm>
                <a:off x="1224146"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14</a:t>
                </a:r>
              </a:p>
            </p:txBody>
          </p:sp>
          <p:sp>
            <p:nvSpPr>
              <p:cNvPr id="968" name="TextBox 967">
                <a:extLst>
                  <a:ext uri="{FF2B5EF4-FFF2-40B4-BE49-F238E27FC236}">
                    <a16:creationId xmlns:a16="http://schemas.microsoft.com/office/drawing/2014/main" id="{24561A30-3E7E-8842-2704-CB13F3C03FC4}"/>
                  </a:ext>
                </a:extLst>
              </p:cNvPr>
              <p:cNvSpPr txBox="1"/>
              <p:nvPr/>
            </p:nvSpPr>
            <p:spPr>
              <a:xfrm>
                <a:off x="1526982"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12</a:t>
                </a:r>
              </a:p>
            </p:txBody>
          </p:sp>
          <p:sp>
            <p:nvSpPr>
              <p:cNvPr id="969" name="TextBox 968">
                <a:extLst>
                  <a:ext uri="{FF2B5EF4-FFF2-40B4-BE49-F238E27FC236}">
                    <a16:creationId xmlns:a16="http://schemas.microsoft.com/office/drawing/2014/main" id="{3AFF8242-021B-46E4-E415-F15A0425682A}"/>
                  </a:ext>
                </a:extLst>
              </p:cNvPr>
              <p:cNvSpPr txBox="1"/>
              <p:nvPr/>
            </p:nvSpPr>
            <p:spPr>
              <a:xfrm>
                <a:off x="1829818"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7</a:t>
                </a:r>
              </a:p>
            </p:txBody>
          </p:sp>
          <p:sp>
            <p:nvSpPr>
              <p:cNvPr id="970" name="TextBox 969">
                <a:extLst>
                  <a:ext uri="{FF2B5EF4-FFF2-40B4-BE49-F238E27FC236}">
                    <a16:creationId xmlns:a16="http://schemas.microsoft.com/office/drawing/2014/main" id="{DA404714-2454-F57E-D630-1037A03055CD}"/>
                  </a:ext>
                </a:extLst>
              </p:cNvPr>
              <p:cNvSpPr txBox="1"/>
              <p:nvPr/>
            </p:nvSpPr>
            <p:spPr>
              <a:xfrm>
                <a:off x="2132654"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a:t>
                </a:r>
              </a:p>
            </p:txBody>
          </p:sp>
          <p:sp>
            <p:nvSpPr>
              <p:cNvPr id="971" name="TextBox 970">
                <a:extLst>
                  <a:ext uri="{FF2B5EF4-FFF2-40B4-BE49-F238E27FC236}">
                    <a16:creationId xmlns:a16="http://schemas.microsoft.com/office/drawing/2014/main" id="{9E3831D0-5CF5-93D7-3815-3BAB9CA1FBFF}"/>
                  </a:ext>
                </a:extLst>
              </p:cNvPr>
              <p:cNvSpPr txBox="1"/>
              <p:nvPr/>
            </p:nvSpPr>
            <p:spPr>
              <a:xfrm>
                <a:off x="2435490"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972" name="TextBox 971">
                <a:extLst>
                  <a:ext uri="{FF2B5EF4-FFF2-40B4-BE49-F238E27FC236}">
                    <a16:creationId xmlns:a16="http://schemas.microsoft.com/office/drawing/2014/main" id="{D8990F63-F288-DB4F-8C59-4BBB21C5F8F5}"/>
                  </a:ext>
                </a:extLst>
              </p:cNvPr>
              <p:cNvSpPr txBox="1"/>
              <p:nvPr/>
            </p:nvSpPr>
            <p:spPr>
              <a:xfrm>
                <a:off x="2738326"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973" name="TextBox 972">
                <a:extLst>
                  <a:ext uri="{FF2B5EF4-FFF2-40B4-BE49-F238E27FC236}">
                    <a16:creationId xmlns:a16="http://schemas.microsoft.com/office/drawing/2014/main" id="{CC6DE5A9-CD96-D7C9-3FA1-3689C4F458A4}"/>
                  </a:ext>
                </a:extLst>
              </p:cNvPr>
              <p:cNvSpPr txBox="1"/>
              <p:nvPr/>
            </p:nvSpPr>
            <p:spPr>
              <a:xfrm>
                <a:off x="3041162"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974" name="TextBox 973">
                <a:extLst>
                  <a:ext uri="{FF2B5EF4-FFF2-40B4-BE49-F238E27FC236}">
                    <a16:creationId xmlns:a16="http://schemas.microsoft.com/office/drawing/2014/main" id="{683A6D35-02A7-6AC7-9778-307E8E80F57C}"/>
                  </a:ext>
                </a:extLst>
              </p:cNvPr>
              <p:cNvSpPr txBox="1"/>
              <p:nvPr/>
            </p:nvSpPr>
            <p:spPr>
              <a:xfrm>
                <a:off x="3646834"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976" name="TextBox 975">
                <a:extLst>
                  <a:ext uri="{FF2B5EF4-FFF2-40B4-BE49-F238E27FC236}">
                    <a16:creationId xmlns:a16="http://schemas.microsoft.com/office/drawing/2014/main" id="{3DC70AD8-7BAE-9F93-8E9D-6D011CA17CB9}"/>
                  </a:ext>
                </a:extLst>
              </p:cNvPr>
              <p:cNvSpPr txBox="1"/>
              <p:nvPr/>
            </p:nvSpPr>
            <p:spPr>
              <a:xfrm>
                <a:off x="3949670"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977" name="TextBox 976">
                <a:extLst>
                  <a:ext uri="{FF2B5EF4-FFF2-40B4-BE49-F238E27FC236}">
                    <a16:creationId xmlns:a16="http://schemas.microsoft.com/office/drawing/2014/main" id="{4827594F-FFBF-51D1-CE14-F7636D94F858}"/>
                  </a:ext>
                </a:extLst>
              </p:cNvPr>
              <p:cNvSpPr txBox="1"/>
              <p:nvPr/>
            </p:nvSpPr>
            <p:spPr>
              <a:xfrm>
                <a:off x="3343998"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grpSp>
        <p:grpSp>
          <p:nvGrpSpPr>
            <p:cNvPr id="978" name="Group 977">
              <a:extLst>
                <a:ext uri="{FF2B5EF4-FFF2-40B4-BE49-F238E27FC236}">
                  <a16:creationId xmlns:a16="http://schemas.microsoft.com/office/drawing/2014/main" id="{CE576771-34E9-9350-ACEC-62FEA9B33D2C}"/>
                </a:ext>
              </a:extLst>
            </p:cNvPr>
            <p:cNvGrpSpPr/>
            <p:nvPr/>
          </p:nvGrpSpPr>
          <p:grpSpPr>
            <a:xfrm>
              <a:off x="1224146" y="4074786"/>
              <a:ext cx="3208999" cy="84591"/>
              <a:chOff x="1224146" y="3770024"/>
              <a:chExt cx="3208999" cy="84591"/>
            </a:xfrm>
          </p:grpSpPr>
          <p:sp>
            <p:nvSpPr>
              <p:cNvPr id="979" name="TextBox 978">
                <a:extLst>
                  <a:ext uri="{FF2B5EF4-FFF2-40B4-BE49-F238E27FC236}">
                    <a16:creationId xmlns:a16="http://schemas.microsoft.com/office/drawing/2014/main" id="{585E6AD3-EB14-4109-D265-9ECC0F6D5B19}"/>
                  </a:ext>
                </a:extLst>
              </p:cNvPr>
              <p:cNvSpPr txBox="1"/>
              <p:nvPr/>
            </p:nvSpPr>
            <p:spPr>
              <a:xfrm>
                <a:off x="1224146"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41</a:t>
                </a:r>
              </a:p>
            </p:txBody>
          </p:sp>
          <p:sp>
            <p:nvSpPr>
              <p:cNvPr id="980" name="TextBox 979">
                <a:extLst>
                  <a:ext uri="{FF2B5EF4-FFF2-40B4-BE49-F238E27FC236}">
                    <a16:creationId xmlns:a16="http://schemas.microsoft.com/office/drawing/2014/main" id="{B7714F5D-0985-274E-64CD-45746D6B53B6}"/>
                  </a:ext>
                </a:extLst>
              </p:cNvPr>
              <p:cNvSpPr txBox="1"/>
              <p:nvPr/>
            </p:nvSpPr>
            <p:spPr>
              <a:xfrm>
                <a:off x="1526982"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32</a:t>
                </a:r>
              </a:p>
            </p:txBody>
          </p:sp>
          <p:sp>
            <p:nvSpPr>
              <p:cNvPr id="981" name="TextBox 980">
                <a:extLst>
                  <a:ext uri="{FF2B5EF4-FFF2-40B4-BE49-F238E27FC236}">
                    <a16:creationId xmlns:a16="http://schemas.microsoft.com/office/drawing/2014/main" id="{BCBABD48-3440-B1CA-8514-18E180766BC5}"/>
                  </a:ext>
                </a:extLst>
              </p:cNvPr>
              <p:cNvSpPr txBox="1"/>
              <p:nvPr/>
            </p:nvSpPr>
            <p:spPr>
              <a:xfrm>
                <a:off x="1829818"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21</a:t>
                </a:r>
              </a:p>
            </p:txBody>
          </p:sp>
          <p:sp>
            <p:nvSpPr>
              <p:cNvPr id="982" name="TextBox 981">
                <a:extLst>
                  <a:ext uri="{FF2B5EF4-FFF2-40B4-BE49-F238E27FC236}">
                    <a16:creationId xmlns:a16="http://schemas.microsoft.com/office/drawing/2014/main" id="{17716DAF-BB76-B23C-D614-E7DCECB94A72}"/>
                  </a:ext>
                </a:extLst>
              </p:cNvPr>
              <p:cNvSpPr txBox="1"/>
              <p:nvPr/>
            </p:nvSpPr>
            <p:spPr>
              <a:xfrm>
                <a:off x="2132654"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15</a:t>
                </a:r>
              </a:p>
            </p:txBody>
          </p:sp>
          <p:sp>
            <p:nvSpPr>
              <p:cNvPr id="983" name="TextBox 982">
                <a:extLst>
                  <a:ext uri="{FF2B5EF4-FFF2-40B4-BE49-F238E27FC236}">
                    <a16:creationId xmlns:a16="http://schemas.microsoft.com/office/drawing/2014/main" id="{7BE8CAC5-A6D8-6A36-CC57-D5C7BAA9CE00}"/>
                  </a:ext>
                </a:extLst>
              </p:cNvPr>
              <p:cNvSpPr txBox="1"/>
              <p:nvPr/>
            </p:nvSpPr>
            <p:spPr>
              <a:xfrm>
                <a:off x="2435490"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12</a:t>
                </a:r>
              </a:p>
            </p:txBody>
          </p:sp>
          <p:sp>
            <p:nvSpPr>
              <p:cNvPr id="984" name="TextBox 983">
                <a:extLst>
                  <a:ext uri="{FF2B5EF4-FFF2-40B4-BE49-F238E27FC236}">
                    <a16:creationId xmlns:a16="http://schemas.microsoft.com/office/drawing/2014/main" id="{DEAD4EF9-3B2D-0DA3-2C35-82244D9C75B3}"/>
                  </a:ext>
                </a:extLst>
              </p:cNvPr>
              <p:cNvSpPr txBox="1"/>
              <p:nvPr/>
            </p:nvSpPr>
            <p:spPr>
              <a:xfrm>
                <a:off x="2738326"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11</a:t>
                </a:r>
              </a:p>
            </p:txBody>
          </p:sp>
          <p:sp>
            <p:nvSpPr>
              <p:cNvPr id="985" name="TextBox 984">
                <a:extLst>
                  <a:ext uri="{FF2B5EF4-FFF2-40B4-BE49-F238E27FC236}">
                    <a16:creationId xmlns:a16="http://schemas.microsoft.com/office/drawing/2014/main" id="{12D3B092-16C0-E127-550E-33D679D1920C}"/>
                  </a:ext>
                </a:extLst>
              </p:cNvPr>
              <p:cNvSpPr txBox="1"/>
              <p:nvPr/>
            </p:nvSpPr>
            <p:spPr>
              <a:xfrm>
                <a:off x="3041162"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986" name="TextBox 985">
                <a:extLst>
                  <a:ext uri="{FF2B5EF4-FFF2-40B4-BE49-F238E27FC236}">
                    <a16:creationId xmlns:a16="http://schemas.microsoft.com/office/drawing/2014/main" id="{9BF8A9A4-BCAA-F3F5-007E-D788DD0C280F}"/>
                  </a:ext>
                </a:extLst>
              </p:cNvPr>
              <p:cNvSpPr txBox="1"/>
              <p:nvPr/>
            </p:nvSpPr>
            <p:spPr>
              <a:xfrm>
                <a:off x="3646834"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4</a:t>
                </a:r>
              </a:p>
            </p:txBody>
          </p:sp>
          <p:sp>
            <p:nvSpPr>
              <p:cNvPr id="987" name="TextBox 986">
                <a:extLst>
                  <a:ext uri="{FF2B5EF4-FFF2-40B4-BE49-F238E27FC236}">
                    <a16:creationId xmlns:a16="http://schemas.microsoft.com/office/drawing/2014/main" id="{80E35BA8-6E8A-EAA4-D7F8-267D1D522A9E}"/>
                  </a:ext>
                </a:extLst>
              </p:cNvPr>
              <p:cNvSpPr txBox="1"/>
              <p:nvPr/>
            </p:nvSpPr>
            <p:spPr>
              <a:xfrm>
                <a:off x="4252507"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988" name="TextBox 987">
                <a:extLst>
                  <a:ext uri="{FF2B5EF4-FFF2-40B4-BE49-F238E27FC236}">
                    <a16:creationId xmlns:a16="http://schemas.microsoft.com/office/drawing/2014/main" id="{2C026B20-07C8-3772-9443-61CCAC935FB0}"/>
                  </a:ext>
                </a:extLst>
              </p:cNvPr>
              <p:cNvSpPr txBox="1"/>
              <p:nvPr/>
            </p:nvSpPr>
            <p:spPr>
              <a:xfrm>
                <a:off x="3949670"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989" name="TextBox 988">
                <a:extLst>
                  <a:ext uri="{FF2B5EF4-FFF2-40B4-BE49-F238E27FC236}">
                    <a16:creationId xmlns:a16="http://schemas.microsoft.com/office/drawing/2014/main" id="{F8B363BF-A4F2-2700-BAA3-EB7F8BE5BDC9}"/>
                  </a:ext>
                </a:extLst>
              </p:cNvPr>
              <p:cNvSpPr txBox="1"/>
              <p:nvPr/>
            </p:nvSpPr>
            <p:spPr>
              <a:xfrm>
                <a:off x="3343998" y="3770024"/>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7</a:t>
                </a:r>
              </a:p>
            </p:txBody>
          </p:sp>
        </p:grpSp>
      </p:grpSp>
      <p:sp>
        <p:nvSpPr>
          <p:cNvPr id="827" name="TextBox 826">
            <a:extLst>
              <a:ext uri="{FF2B5EF4-FFF2-40B4-BE49-F238E27FC236}">
                <a16:creationId xmlns:a16="http://schemas.microsoft.com/office/drawing/2014/main" id="{4629AD3E-9430-A43A-3784-41C52E06176C}"/>
              </a:ext>
            </a:extLst>
          </p:cNvPr>
          <p:cNvSpPr txBox="1"/>
          <p:nvPr/>
        </p:nvSpPr>
        <p:spPr>
          <a:xfrm>
            <a:off x="1376397" y="3502301"/>
            <a:ext cx="293841"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828" name="TextBox 827">
            <a:extLst>
              <a:ext uri="{FF2B5EF4-FFF2-40B4-BE49-F238E27FC236}">
                <a16:creationId xmlns:a16="http://schemas.microsoft.com/office/drawing/2014/main" id="{A070EA2A-036D-7B6B-3213-872979D47666}"/>
              </a:ext>
            </a:extLst>
          </p:cNvPr>
          <p:cNvSpPr txBox="1"/>
          <p:nvPr/>
        </p:nvSpPr>
        <p:spPr>
          <a:xfrm>
            <a:off x="1388303" y="3704139"/>
            <a:ext cx="281935"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829" name="TextBox 828">
            <a:extLst>
              <a:ext uri="{FF2B5EF4-FFF2-40B4-BE49-F238E27FC236}">
                <a16:creationId xmlns:a16="http://schemas.microsoft.com/office/drawing/2014/main" id="{7A232E98-3ABE-C714-A151-6FF166CCF49A}"/>
              </a:ext>
            </a:extLst>
          </p:cNvPr>
          <p:cNvSpPr txBox="1"/>
          <p:nvPr/>
        </p:nvSpPr>
        <p:spPr>
          <a:xfrm>
            <a:off x="1398719" y="3905981"/>
            <a:ext cx="271519"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830" name="TextBox 829">
            <a:extLst>
              <a:ext uri="{FF2B5EF4-FFF2-40B4-BE49-F238E27FC236}">
                <a16:creationId xmlns:a16="http://schemas.microsoft.com/office/drawing/2014/main" id="{B2E65A46-D830-AAE5-7C6C-61B9BC781945}"/>
              </a:ext>
            </a:extLst>
          </p:cNvPr>
          <p:cNvSpPr txBox="1"/>
          <p:nvPr/>
        </p:nvSpPr>
        <p:spPr>
          <a:xfrm>
            <a:off x="1388303" y="4107819"/>
            <a:ext cx="281935"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831" name="TextBox 830">
            <a:extLst>
              <a:ext uri="{FF2B5EF4-FFF2-40B4-BE49-F238E27FC236}">
                <a16:creationId xmlns:a16="http://schemas.microsoft.com/office/drawing/2014/main" id="{714C529A-831E-E1C3-4E47-EBCC89AA80A6}"/>
              </a:ext>
            </a:extLst>
          </p:cNvPr>
          <p:cNvSpPr txBox="1"/>
          <p:nvPr/>
        </p:nvSpPr>
        <p:spPr>
          <a:xfrm>
            <a:off x="1354859" y="4309659"/>
            <a:ext cx="315379"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832" name="TextBox 831">
            <a:extLst>
              <a:ext uri="{FF2B5EF4-FFF2-40B4-BE49-F238E27FC236}">
                <a16:creationId xmlns:a16="http://schemas.microsoft.com/office/drawing/2014/main" id="{3EC9EB10-29A4-72A0-E8BD-59F6A82E2146}"/>
              </a:ext>
            </a:extLst>
          </p:cNvPr>
          <p:cNvSpPr txBox="1"/>
          <p:nvPr/>
        </p:nvSpPr>
        <p:spPr>
          <a:xfrm>
            <a:off x="1343749" y="4511498"/>
            <a:ext cx="326488" cy="150108"/>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cxnSp>
        <p:nvCxnSpPr>
          <p:cNvPr id="851" name="Straight Connector 850">
            <a:extLst>
              <a:ext uri="{FF2B5EF4-FFF2-40B4-BE49-F238E27FC236}">
                <a16:creationId xmlns:a16="http://schemas.microsoft.com/office/drawing/2014/main" id="{57BE9097-A8D1-85BE-335B-774A66DD0300}"/>
              </a:ext>
            </a:extLst>
          </p:cNvPr>
          <p:cNvCxnSpPr>
            <a:cxnSpLocks/>
          </p:cNvCxnSpPr>
          <p:nvPr/>
        </p:nvCxnSpPr>
        <p:spPr>
          <a:xfrm rot="5400000">
            <a:off x="1682097" y="3550128"/>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A4BBF397-2159-4819-B6C6-0A0726500E0B}"/>
              </a:ext>
            </a:extLst>
          </p:cNvPr>
          <p:cNvCxnSpPr>
            <a:cxnSpLocks/>
          </p:cNvCxnSpPr>
          <p:nvPr/>
        </p:nvCxnSpPr>
        <p:spPr>
          <a:xfrm rot="5400000">
            <a:off x="1682097" y="4559324"/>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3" name="Straight Connector 852">
            <a:extLst>
              <a:ext uri="{FF2B5EF4-FFF2-40B4-BE49-F238E27FC236}">
                <a16:creationId xmlns:a16="http://schemas.microsoft.com/office/drawing/2014/main" id="{275A56C1-2EC7-717D-4956-35C939D03EFB}"/>
              </a:ext>
            </a:extLst>
          </p:cNvPr>
          <p:cNvCxnSpPr>
            <a:cxnSpLocks/>
          </p:cNvCxnSpPr>
          <p:nvPr/>
        </p:nvCxnSpPr>
        <p:spPr>
          <a:xfrm rot="5400000">
            <a:off x="1682097" y="4357484"/>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4" name="Straight Connector 853">
            <a:extLst>
              <a:ext uri="{FF2B5EF4-FFF2-40B4-BE49-F238E27FC236}">
                <a16:creationId xmlns:a16="http://schemas.microsoft.com/office/drawing/2014/main" id="{4BAEDE1D-9952-84C3-31F3-7B66BEC9A546}"/>
              </a:ext>
            </a:extLst>
          </p:cNvPr>
          <p:cNvCxnSpPr>
            <a:cxnSpLocks/>
          </p:cNvCxnSpPr>
          <p:nvPr/>
        </p:nvCxnSpPr>
        <p:spPr>
          <a:xfrm rot="5400000">
            <a:off x="1682097" y="4155645"/>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5" name="Straight Connector 854">
            <a:extLst>
              <a:ext uri="{FF2B5EF4-FFF2-40B4-BE49-F238E27FC236}">
                <a16:creationId xmlns:a16="http://schemas.microsoft.com/office/drawing/2014/main" id="{D821D958-BF2D-786A-821B-2858EAEBB640}"/>
              </a:ext>
            </a:extLst>
          </p:cNvPr>
          <p:cNvCxnSpPr>
            <a:cxnSpLocks/>
          </p:cNvCxnSpPr>
          <p:nvPr/>
        </p:nvCxnSpPr>
        <p:spPr>
          <a:xfrm rot="5400000">
            <a:off x="1682097" y="3953805"/>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a:extLst>
              <a:ext uri="{FF2B5EF4-FFF2-40B4-BE49-F238E27FC236}">
                <a16:creationId xmlns:a16="http://schemas.microsoft.com/office/drawing/2014/main" id="{891F0D1B-FA0E-C070-D6F5-A62E87D9342B}"/>
              </a:ext>
            </a:extLst>
          </p:cNvPr>
          <p:cNvCxnSpPr>
            <a:cxnSpLocks/>
          </p:cNvCxnSpPr>
          <p:nvPr/>
        </p:nvCxnSpPr>
        <p:spPr>
          <a:xfrm rot="5400000">
            <a:off x="1682097" y="3751966"/>
            <a:ext cx="0" cy="544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57" name="Freeform: Shape 856">
            <a:extLst>
              <a:ext uri="{FF2B5EF4-FFF2-40B4-BE49-F238E27FC236}">
                <a16:creationId xmlns:a16="http://schemas.microsoft.com/office/drawing/2014/main" id="{C9A119ED-0E07-74B5-C6A7-9940FBC29DE6}"/>
              </a:ext>
            </a:extLst>
          </p:cNvPr>
          <p:cNvSpPr/>
          <p:nvPr/>
        </p:nvSpPr>
        <p:spPr>
          <a:xfrm>
            <a:off x="1706543" y="3577355"/>
            <a:ext cx="4108607" cy="1043211"/>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nvGrpSpPr>
          <p:cNvPr id="925" name="Group 924">
            <a:extLst>
              <a:ext uri="{FF2B5EF4-FFF2-40B4-BE49-F238E27FC236}">
                <a16:creationId xmlns:a16="http://schemas.microsoft.com/office/drawing/2014/main" id="{1FB96ACB-C91D-7A32-FDEB-DE3E5A14F562}"/>
              </a:ext>
            </a:extLst>
          </p:cNvPr>
          <p:cNvGrpSpPr/>
          <p:nvPr/>
        </p:nvGrpSpPr>
        <p:grpSpPr>
          <a:xfrm>
            <a:off x="1656905" y="4673947"/>
            <a:ext cx="4278665" cy="150108"/>
            <a:chOff x="1224146" y="3766152"/>
            <a:chExt cx="3208999" cy="112581"/>
          </a:xfrm>
        </p:grpSpPr>
        <p:sp>
          <p:nvSpPr>
            <p:cNvPr id="833" name="TextBox 832">
              <a:extLst>
                <a:ext uri="{FF2B5EF4-FFF2-40B4-BE49-F238E27FC236}">
                  <a16:creationId xmlns:a16="http://schemas.microsoft.com/office/drawing/2014/main" id="{750E8BE5-4E00-8551-21B7-5201CD895BA6}"/>
                </a:ext>
              </a:extLst>
            </p:cNvPr>
            <p:cNvSpPr txBox="1"/>
            <p:nvPr/>
          </p:nvSpPr>
          <p:spPr>
            <a:xfrm>
              <a:off x="1224146" y="376615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834" name="TextBox 833">
              <a:extLst>
                <a:ext uri="{FF2B5EF4-FFF2-40B4-BE49-F238E27FC236}">
                  <a16:creationId xmlns:a16="http://schemas.microsoft.com/office/drawing/2014/main" id="{B545D0ED-B4B6-2FF3-4A89-56E4FAF5B1D7}"/>
                </a:ext>
              </a:extLst>
            </p:cNvPr>
            <p:cNvSpPr txBox="1"/>
            <p:nvPr/>
          </p:nvSpPr>
          <p:spPr>
            <a:xfrm>
              <a:off x="1526982" y="376615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835" name="TextBox 834">
              <a:extLst>
                <a:ext uri="{FF2B5EF4-FFF2-40B4-BE49-F238E27FC236}">
                  <a16:creationId xmlns:a16="http://schemas.microsoft.com/office/drawing/2014/main" id="{D0BB6E09-0D65-34F9-007A-466880A2B348}"/>
                </a:ext>
              </a:extLst>
            </p:cNvPr>
            <p:cNvSpPr txBox="1"/>
            <p:nvPr/>
          </p:nvSpPr>
          <p:spPr>
            <a:xfrm>
              <a:off x="1829818" y="376615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836" name="TextBox 835">
              <a:extLst>
                <a:ext uri="{FF2B5EF4-FFF2-40B4-BE49-F238E27FC236}">
                  <a16:creationId xmlns:a16="http://schemas.microsoft.com/office/drawing/2014/main" id="{2972ECDE-D688-2894-83FE-58B40F2DB14F}"/>
                </a:ext>
              </a:extLst>
            </p:cNvPr>
            <p:cNvSpPr txBox="1"/>
            <p:nvPr/>
          </p:nvSpPr>
          <p:spPr>
            <a:xfrm>
              <a:off x="2132654" y="376615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837" name="TextBox 836">
              <a:extLst>
                <a:ext uri="{FF2B5EF4-FFF2-40B4-BE49-F238E27FC236}">
                  <a16:creationId xmlns:a16="http://schemas.microsoft.com/office/drawing/2014/main" id="{12F7C231-D329-FC9E-AC72-2869F619D0DB}"/>
                </a:ext>
              </a:extLst>
            </p:cNvPr>
            <p:cNvSpPr txBox="1"/>
            <p:nvPr/>
          </p:nvSpPr>
          <p:spPr>
            <a:xfrm>
              <a:off x="2435490" y="376615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838" name="TextBox 837">
              <a:extLst>
                <a:ext uri="{FF2B5EF4-FFF2-40B4-BE49-F238E27FC236}">
                  <a16:creationId xmlns:a16="http://schemas.microsoft.com/office/drawing/2014/main" id="{27A1E182-5C6A-5D0A-A986-BF931FE92794}"/>
                </a:ext>
              </a:extLst>
            </p:cNvPr>
            <p:cNvSpPr txBox="1"/>
            <p:nvPr/>
          </p:nvSpPr>
          <p:spPr>
            <a:xfrm>
              <a:off x="2738326" y="376615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839" name="TextBox 838">
              <a:extLst>
                <a:ext uri="{FF2B5EF4-FFF2-40B4-BE49-F238E27FC236}">
                  <a16:creationId xmlns:a16="http://schemas.microsoft.com/office/drawing/2014/main" id="{55BAA7DC-1FC1-0E51-F06A-0AAA6007E912}"/>
                </a:ext>
              </a:extLst>
            </p:cNvPr>
            <p:cNvSpPr txBox="1"/>
            <p:nvPr/>
          </p:nvSpPr>
          <p:spPr>
            <a:xfrm>
              <a:off x="3041162" y="376615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840" name="TextBox 839">
              <a:extLst>
                <a:ext uri="{FF2B5EF4-FFF2-40B4-BE49-F238E27FC236}">
                  <a16:creationId xmlns:a16="http://schemas.microsoft.com/office/drawing/2014/main" id="{1451464E-D943-AE01-5E48-6E9DB764ABB1}"/>
                </a:ext>
              </a:extLst>
            </p:cNvPr>
            <p:cNvSpPr txBox="1"/>
            <p:nvPr/>
          </p:nvSpPr>
          <p:spPr>
            <a:xfrm>
              <a:off x="3646834" y="376615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sp>
          <p:nvSpPr>
            <p:cNvPr id="841" name="TextBox 840">
              <a:extLst>
                <a:ext uri="{FF2B5EF4-FFF2-40B4-BE49-F238E27FC236}">
                  <a16:creationId xmlns:a16="http://schemas.microsoft.com/office/drawing/2014/main" id="{A0009101-9DE8-657D-7845-ABBB9B671921}"/>
                </a:ext>
              </a:extLst>
            </p:cNvPr>
            <p:cNvSpPr txBox="1"/>
            <p:nvPr/>
          </p:nvSpPr>
          <p:spPr>
            <a:xfrm>
              <a:off x="4252507" y="376615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30</a:t>
              </a:r>
            </a:p>
          </p:txBody>
        </p:sp>
        <p:sp>
          <p:nvSpPr>
            <p:cNvPr id="923" name="TextBox 922">
              <a:extLst>
                <a:ext uri="{FF2B5EF4-FFF2-40B4-BE49-F238E27FC236}">
                  <a16:creationId xmlns:a16="http://schemas.microsoft.com/office/drawing/2014/main" id="{D64F0C51-E835-BAC0-5E1D-80F617309013}"/>
                </a:ext>
              </a:extLst>
            </p:cNvPr>
            <p:cNvSpPr txBox="1"/>
            <p:nvPr/>
          </p:nvSpPr>
          <p:spPr>
            <a:xfrm>
              <a:off x="3949670" y="376615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924" name="TextBox 923">
              <a:extLst>
                <a:ext uri="{FF2B5EF4-FFF2-40B4-BE49-F238E27FC236}">
                  <a16:creationId xmlns:a16="http://schemas.microsoft.com/office/drawing/2014/main" id="{50C26F4C-9B65-277B-5DD3-D801FDE73F20}"/>
                </a:ext>
              </a:extLst>
            </p:cNvPr>
            <p:cNvSpPr txBox="1"/>
            <p:nvPr/>
          </p:nvSpPr>
          <p:spPr>
            <a:xfrm>
              <a:off x="3343998" y="3766152"/>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grpSp>
      <p:grpSp>
        <p:nvGrpSpPr>
          <p:cNvPr id="941" name="Group 940">
            <a:extLst>
              <a:ext uri="{FF2B5EF4-FFF2-40B4-BE49-F238E27FC236}">
                <a16:creationId xmlns:a16="http://schemas.microsoft.com/office/drawing/2014/main" id="{5C6BBADE-56BE-8B3A-7DB5-D8ED20B756B0}"/>
              </a:ext>
            </a:extLst>
          </p:cNvPr>
          <p:cNvGrpSpPr/>
          <p:nvPr/>
        </p:nvGrpSpPr>
        <p:grpSpPr>
          <a:xfrm>
            <a:off x="1777526" y="4619578"/>
            <a:ext cx="4037623" cy="54457"/>
            <a:chOff x="1314612" y="3725375"/>
            <a:chExt cx="3028217" cy="40843"/>
          </a:xfrm>
        </p:grpSpPr>
        <p:cxnSp>
          <p:nvCxnSpPr>
            <p:cNvPr id="842" name="Straight Connector 841">
              <a:extLst>
                <a:ext uri="{FF2B5EF4-FFF2-40B4-BE49-F238E27FC236}">
                  <a16:creationId xmlns:a16="http://schemas.microsoft.com/office/drawing/2014/main" id="{38155CEB-DE7B-3041-5E62-21DEFAD20437}"/>
                </a:ext>
              </a:extLst>
            </p:cNvPr>
            <p:cNvCxnSpPr>
              <a:cxnSpLocks/>
            </p:cNvCxnSpPr>
            <p:nvPr/>
          </p:nvCxnSpPr>
          <p:spPr>
            <a:xfrm>
              <a:off x="1314612" y="372537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a:extLst>
                <a:ext uri="{FF2B5EF4-FFF2-40B4-BE49-F238E27FC236}">
                  <a16:creationId xmlns:a16="http://schemas.microsoft.com/office/drawing/2014/main" id="{1FD618BC-4A44-E3D3-3432-2F72ED90D278}"/>
                </a:ext>
              </a:extLst>
            </p:cNvPr>
            <p:cNvCxnSpPr>
              <a:cxnSpLocks/>
            </p:cNvCxnSpPr>
            <p:nvPr/>
          </p:nvCxnSpPr>
          <p:spPr>
            <a:xfrm>
              <a:off x="1617434" y="372537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a:extLst>
                <a:ext uri="{FF2B5EF4-FFF2-40B4-BE49-F238E27FC236}">
                  <a16:creationId xmlns:a16="http://schemas.microsoft.com/office/drawing/2014/main" id="{B7E56AA6-3D2B-DE14-006E-C01F3DBDE7E1}"/>
                </a:ext>
              </a:extLst>
            </p:cNvPr>
            <p:cNvCxnSpPr>
              <a:cxnSpLocks/>
            </p:cNvCxnSpPr>
            <p:nvPr/>
          </p:nvCxnSpPr>
          <p:spPr>
            <a:xfrm>
              <a:off x="4342829" y="372537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5" name="Straight Connector 844">
              <a:extLst>
                <a:ext uri="{FF2B5EF4-FFF2-40B4-BE49-F238E27FC236}">
                  <a16:creationId xmlns:a16="http://schemas.microsoft.com/office/drawing/2014/main" id="{BE62D1EA-B707-D17F-EFB0-B01F86627DE2}"/>
                </a:ext>
              </a:extLst>
            </p:cNvPr>
            <p:cNvCxnSpPr>
              <a:cxnSpLocks/>
            </p:cNvCxnSpPr>
            <p:nvPr/>
          </p:nvCxnSpPr>
          <p:spPr>
            <a:xfrm>
              <a:off x="4040010" y="372537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6" name="Straight Connector 845">
              <a:extLst>
                <a:ext uri="{FF2B5EF4-FFF2-40B4-BE49-F238E27FC236}">
                  <a16:creationId xmlns:a16="http://schemas.microsoft.com/office/drawing/2014/main" id="{918D4C1E-9834-D448-FDE7-C9153F81B9BC}"/>
                </a:ext>
              </a:extLst>
            </p:cNvPr>
            <p:cNvCxnSpPr>
              <a:cxnSpLocks/>
            </p:cNvCxnSpPr>
            <p:nvPr/>
          </p:nvCxnSpPr>
          <p:spPr>
            <a:xfrm>
              <a:off x="3131544" y="372537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7" name="Straight Connector 846">
              <a:extLst>
                <a:ext uri="{FF2B5EF4-FFF2-40B4-BE49-F238E27FC236}">
                  <a16:creationId xmlns:a16="http://schemas.microsoft.com/office/drawing/2014/main" id="{9D73A3B8-9A9D-3745-C3F5-9426E5914980}"/>
                </a:ext>
              </a:extLst>
            </p:cNvPr>
            <p:cNvCxnSpPr>
              <a:cxnSpLocks/>
            </p:cNvCxnSpPr>
            <p:nvPr/>
          </p:nvCxnSpPr>
          <p:spPr>
            <a:xfrm>
              <a:off x="2828722" y="372537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8" name="Straight Connector 847">
              <a:extLst>
                <a:ext uri="{FF2B5EF4-FFF2-40B4-BE49-F238E27FC236}">
                  <a16:creationId xmlns:a16="http://schemas.microsoft.com/office/drawing/2014/main" id="{024214DD-5DDA-2B63-FE4F-DA21249762D3}"/>
                </a:ext>
              </a:extLst>
            </p:cNvPr>
            <p:cNvCxnSpPr>
              <a:cxnSpLocks/>
            </p:cNvCxnSpPr>
            <p:nvPr/>
          </p:nvCxnSpPr>
          <p:spPr>
            <a:xfrm>
              <a:off x="2525900" y="372537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9" name="Straight Connector 848">
              <a:extLst>
                <a:ext uri="{FF2B5EF4-FFF2-40B4-BE49-F238E27FC236}">
                  <a16:creationId xmlns:a16="http://schemas.microsoft.com/office/drawing/2014/main" id="{722A94E5-6524-8153-E5D1-6A605BD7BFE0}"/>
                </a:ext>
              </a:extLst>
            </p:cNvPr>
            <p:cNvCxnSpPr>
              <a:cxnSpLocks/>
            </p:cNvCxnSpPr>
            <p:nvPr/>
          </p:nvCxnSpPr>
          <p:spPr>
            <a:xfrm>
              <a:off x="2223078" y="372537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0" name="Straight Connector 849">
              <a:extLst>
                <a:ext uri="{FF2B5EF4-FFF2-40B4-BE49-F238E27FC236}">
                  <a16:creationId xmlns:a16="http://schemas.microsoft.com/office/drawing/2014/main" id="{660B9C58-1C97-2293-0F24-5D7CE25463DA}"/>
                </a:ext>
              </a:extLst>
            </p:cNvPr>
            <p:cNvCxnSpPr>
              <a:cxnSpLocks/>
            </p:cNvCxnSpPr>
            <p:nvPr/>
          </p:nvCxnSpPr>
          <p:spPr>
            <a:xfrm>
              <a:off x="1920256" y="372537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id="{6061EB9D-3C4F-FE37-4A38-E53E642AC78C}"/>
                </a:ext>
              </a:extLst>
            </p:cNvPr>
            <p:cNvCxnSpPr>
              <a:cxnSpLocks/>
            </p:cNvCxnSpPr>
            <p:nvPr/>
          </p:nvCxnSpPr>
          <p:spPr>
            <a:xfrm>
              <a:off x="3434366" y="372537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7F65D4E6-E8B5-7AB1-5707-498B1272B3CD}"/>
                </a:ext>
              </a:extLst>
            </p:cNvPr>
            <p:cNvCxnSpPr>
              <a:cxnSpLocks/>
            </p:cNvCxnSpPr>
            <p:nvPr/>
          </p:nvCxnSpPr>
          <p:spPr>
            <a:xfrm>
              <a:off x="3737188" y="372537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02" name="Group 1101">
            <a:extLst>
              <a:ext uri="{FF2B5EF4-FFF2-40B4-BE49-F238E27FC236}">
                <a16:creationId xmlns:a16="http://schemas.microsoft.com/office/drawing/2014/main" id="{40154143-F337-2C1B-3C4A-3998E5FB083A}"/>
              </a:ext>
            </a:extLst>
          </p:cNvPr>
          <p:cNvGrpSpPr/>
          <p:nvPr/>
        </p:nvGrpSpPr>
        <p:grpSpPr>
          <a:xfrm>
            <a:off x="1786293" y="3575409"/>
            <a:ext cx="3934828" cy="779627"/>
            <a:chOff x="1321187" y="2942249"/>
            <a:chExt cx="2951121" cy="584720"/>
          </a:xfrm>
        </p:grpSpPr>
        <p:sp>
          <p:nvSpPr>
            <p:cNvPr id="327" name="Freeform: Shape 326">
              <a:extLst>
                <a:ext uri="{FF2B5EF4-FFF2-40B4-BE49-F238E27FC236}">
                  <a16:creationId xmlns:a16="http://schemas.microsoft.com/office/drawing/2014/main" id="{7E9BA821-8937-31F1-6349-D771C14A5E76}"/>
                </a:ext>
              </a:extLst>
            </p:cNvPr>
            <p:cNvSpPr/>
            <p:nvPr/>
          </p:nvSpPr>
          <p:spPr>
            <a:xfrm>
              <a:off x="1321187" y="2942249"/>
              <a:ext cx="2929721" cy="566948"/>
            </a:xfrm>
            <a:custGeom>
              <a:avLst/>
              <a:gdLst>
                <a:gd name="connsiteX0" fmla="*/ 0 w 2765819"/>
                <a:gd name="connsiteY0" fmla="*/ 0 h 1047520"/>
                <a:gd name="connsiteX1" fmla="*/ 75807 w 2765819"/>
                <a:gd name="connsiteY1" fmla="*/ 0 h 1047520"/>
                <a:gd name="connsiteX2" fmla="*/ 75807 w 2765819"/>
                <a:gd name="connsiteY2" fmla="*/ 36755 h 1047520"/>
                <a:gd name="connsiteX3" fmla="*/ 156209 w 2765819"/>
                <a:gd name="connsiteY3" fmla="*/ 36755 h 1047520"/>
                <a:gd name="connsiteX4" fmla="*/ 156209 w 2765819"/>
                <a:gd name="connsiteY4" fmla="*/ 68916 h 1047520"/>
                <a:gd name="connsiteX5" fmla="*/ 171600 w 2765819"/>
                <a:gd name="connsiteY5" fmla="*/ 68916 h 1047520"/>
                <a:gd name="connsiteX6" fmla="*/ 171600 w 2765819"/>
                <a:gd name="connsiteY6" fmla="*/ 142426 h 1047520"/>
                <a:gd name="connsiteX7" fmla="*/ 248097 w 2765819"/>
                <a:gd name="connsiteY7" fmla="*/ 142426 h 1047520"/>
                <a:gd name="connsiteX8" fmla="*/ 248097 w 2765819"/>
                <a:gd name="connsiteY8" fmla="*/ 172381 h 1047520"/>
                <a:gd name="connsiteX9" fmla="*/ 289446 w 2765819"/>
                <a:gd name="connsiteY9" fmla="*/ 172381 h 1047520"/>
                <a:gd name="connsiteX10" fmla="*/ 289446 w 2765819"/>
                <a:gd name="connsiteY10" fmla="*/ 275663 h 1047520"/>
                <a:gd name="connsiteX11" fmla="*/ 297716 w 2765819"/>
                <a:gd name="connsiteY11" fmla="*/ 275663 h 1047520"/>
                <a:gd name="connsiteX12" fmla="*/ 297716 w 2765819"/>
                <a:gd name="connsiteY12" fmla="*/ 315864 h 1047520"/>
                <a:gd name="connsiteX13" fmla="*/ 339617 w 2765819"/>
                <a:gd name="connsiteY13" fmla="*/ 315864 h 1047520"/>
                <a:gd name="connsiteX14" fmla="*/ 339617 w 2765819"/>
                <a:gd name="connsiteY14" fmla="*/ 383585 h 1047520"/>
                <a:gd name="connsiteX15" fmla="*/ 404306 w 2765819"/>
                <a:gd name="connsiteY15" fmla="*/ 383585 h 1047520"/>
                <a:gd name="connsiteX16" fmla="*/ 404306 w 2765819"/>
                <a:gd name="connsiteY16" fmla="*/ 418089 h 1047520"/>
                <a:gd name="connsiteX17" fmla="*/ 441061 w 2765819"/>
                <a:gd name="connsiteY17" fmla="*/ 418089 h 1047520"/>
                <a:gd name="connsiteX18" fmla="*/ 441061 w 2765819"/>
                <a:gd name="connsiteY18" fmla="*/ 496194 h 1047520"/>
                <a:gd name="connsiteX19" fmla="*/ 493345 w 2765819"/>
                <a:gd name="connsiteY19" fmla="*/ 496194 h 1047520"/>
                <a:gd name="connsiteX20" fmla="*/ 493345 w 2765819"/>
                <a:gd name="connsiteY20" fmla="*/ 523760 h 1047520"/>
                <a:gd name="connsiteX21" fmla="*/ 509379 w 2765819"/>
                <a:gd name="connsiteY21" fmla="*/ 523760 h 1047520"/>
                <a:gd name="connsiteX22" fmla="*/ 509379 w 2765819"/>
                <a:gd name="connsiteY22" fmla="*/ 557850 h 1047520"/>
                <a:gd name="connsiteX23" fmla="*/ 546732 w 2765819"/>
                <a:gd name="connsiteY23" fmla="*/ 557850 h 1047520"/>
                <a:gd name="connsiteX24" fmla="*/ 546732 w 2765819"/>
                <a:gd name="connsiteY24" fmla="*/ 629569 h 1047520"/>
                <a:gd name="connsiteX25" fmla="*/ 578892 w 2765819"/>
                <a:gd name="connsiteY25" fmla="*/ 629569 h 1047520"/>
                <a:gd name="connsiteX26" fmla="*/ 578892 w 2765819"/>
                <a:gd name="connsiteY26" fmla="*/ 700460 h 1047520"/>
                <a:gd name="connsiteX27" fmla="*/ 665359 w 2765819"/>
                <a:gd name="connsiteY27" fmla="*/ 700460 h 1047520"/>
                <a:gd name="connsiteX28" fmla="*/ 665359 w 2765819"/>
                <a:gd name="connsiteY28" fmla="*/ 735102 h 1047520"/>
                <a:gd name="connsiteX29" fmla="*/ 694303 w 2765819"/>
                <a:gd name="connsiteY29" fmla="*/ 735102 h 1047520"/>
                <a:gd name="connsiteX30" fmla="*/ 694303 w 2765819"/>
                <a:gd name="connsiteY30" fmla="*/ 767263 h 1047520"/>
                <a:gd name="connsiteX31" fmla="*/ 725913 w 2765819"/>
                <a:gd name="connsiteY31" fmla="*/ 767263 h 1047520"/>
                <a:gd name="connsiteX32" fmla="*/ 725913 w 2765819"/>
                <a:gd name="connsiteY32" fmla="*/ 840359 h 1047520"/>
                <a:gd name="connsiteX33" fmla="*/ 768273 w 2765819"/>
                <a:gd name="connsiteY33" fmla="*/ 840359 h 1047520"/>
                <a:gd name="connsiteX34" fmla="*/ 768273 w 2765819"/>
                <a:gd name="connsiteY34" fmla="*/ 872933 h 1047520"/>
                <a:gd name="connsiteX35" fmla="*/ 969415 w 2765819"/>
                <a:gd name="connsiteY35" fmla="*/ 872933 h 1047520"/>
                <a:gd name="connsiteX36" fmla="*/ 969415 w 2765819"/>
                <a:gd name="connsiteY36" fmla="*/ 909689 h 1047520"/>
                <a:gd name="connsiteX37" fmla="*/ 1116435 w 2765819"/>
                <a:gd name="connsiteY37" fmla="*/ 909689 h 1047520"/>
                <a:gd name="connsiteX38" fmla="*/ 1116435 w 2765819"/>
                <a:gd name="connsiteY38" fmla="*/ 941849 h 1047520"/>
                <a:gd name="connsiteX39" fmla="*/ 1144002 w 2765819"/>
                <a:gd name="connsiteY39" fmla="*/ 941849 h 1047520"/>
                <a:gd name="connsiteX40" fmla="*/ 1144002 w 2765819"/>
                <a:gd name="connsiteY40" fmla="*/ 976721 h 1047520"/>
                <a:gd name="connsiteX41" fmla="*/ 1171568 w 2765819"/>
                <a:gd name="connsiteY41" fmla="*/ 976721 h 1047520"/>
                <a:gd name="connsiteX42" fmla="*/ 1171568 w 2765819"/>
                <a:gd name="connsiteY42" fmla="*/ 1013705 h 1047520"/>
                <a:gd name="connsiteX43" fmla="*/ 1456420 w 2765819"/>
                <a:gd name="connsiteY43" fmla="*/ 1013705 h 1047520"/>
                <a:gd name="connsiteX44" fmla="*/ 1456420 w 2765819"/>
                <a:gd name="connsiteY44" fmla="*/ 1047520 h 1047520"/>
                <a:gd name="connsiteX45" fmla="*/ 2765820 w 2765819"/>
                <a:gd name="connsiteY45" fmla="*/ 1047520 h 104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65819" h="1047520">
                  <a:moveTo>
                    <a:pt x="0" y="0"/>
                  </a:moveTo>
                  <a:lnTo>
                    <a:pt x="75807" y="0"/>
                  </a:lnTo>
                  <a:lnTo>
                    <a:pt x="75807" y="36755"/>
                  </a:lnTo>
                  <a:lnTo>
                    <a:pt x="156209" y="36755"/>
                  </a:lnTo>
                  <a:lnTo>
                    <a:pt x="156209" y="68916"/>
                  </a:lnTo>
                  <a:lnTo>
                    <a:pt x="171600" y="68916"/>
                  </a:lnTo>
                  <a:lnTo>
                    <a:pt x="171600" y="142426"/>
                  </a:lnTo>
                  <a:lnTo>
                    <a:pt x="248097" y="142426"/>
                  </a:lnTo>
                  <a:lnTo>
                    <a:pt x="248097" y="172381"/>
                  </a:lnTo>
                  <a:lnTo>
                    <a:pt x="289446" y="172381"/>
                  </a:lnTo>
                  <a:lnTo>
                    <a:pt x="289446" y="275663"/>
                  </a:lnTo>
                  <a:lnTo>
                    <a:pt x="297716" y="275663"/>
                  </a:lnTo>
                  <a:lnTo>
                    <a:pt x="297716" y="315864"/>
                  </a:lnTo>
                  <a:lnTo>
                    <a:pt x="339617" y="315864"/>
                  </a:lnTo>
                  <a:lnTo>
                    <a:pt x="339617" y="383585"/>
                  </a:lnTo>
                  <a:lnTo>
                    <a:pt x="404306" y="383585"/>
                  </a:lnTo>
                  <a:lnTo>
                    <a:pt x="404306" y="418089"/>
                  </a:lnTo>
                  <a:lnTo>
                    <a:pt x="441061" y="418089"/>
                  </a:lnTo>
                  <a:lnTo>
                    <a:pt x="441061" y="496194"/>
                  </a:lnTo>
                  <a:lnTo>
                    <a:pt x="493345" y="496194"/>
                  </a:lnTo>
                  <a:lnTo>
                    <a:pt x="493345" y="523760"/>
                  </a:lnTo>
                  <a:lnTo>
                    <a:pt x="509379" y="523760"/>
                  </a:lnTo>
                  <a:lnTo>
                    <a:pt x="509379" y="557850"/>
                  </a:lnTo>
                  <a:lnTo>
                    <a:pt x="546732" y="557850"/>
                  </a:lnTo>
                  <a:lnTo>
                    <a:pt x="546732" y="629569"/>
                  </a:lnTo>
                  <a:lnTo>
                    <a:pt x="578892" y="629569"/>
                  </a:lnTo>
                  <a:lnTo>
                    <a:pt x="578892" y="700460"/>
                  </a:lnTo>
                  <a:lnTo>
                    <a:pt x="665359" y="700460"/>
                  </a:lnTo>
                  <a:lnTo>
                    <a:pt x="665359" y="735102"/>
                  </a:lnTo>
                  <a:lnTo>
                    <a:pt x="694303" y="735102"/>
                  </a:lnTo>
                  <a:lnTo>
                    <a:pt x="694303" y="767263"/>
                  </a:lnTo>
                  <a:lnTo>
                    <a:pt x="725913" y="767263"/>
                  </a:lnTo>
                  <a:lnTo>
                    <a:pt x="725913" y="840359"/>
                  </a:lnTo>
                  <a:lnTo>
                    <a:pt x="768273" y="840359"/>
                  </a:lnTo>
                  <a:lnTo>
                    <a:pt x="768273" y="872933"/>
                  </a:lnTo>
                  <a:lnTo>
                    <a:pt x="969415" y="872933"/>
                  </a:lnTo>
                  <a:lnTo>
                    <a:pt x="969415" y="909689"/>
                  </a:lnTo>
                  <a:lnTo>
                    <a:pt x="1116435" y="909689"/>
                  </a:lnTo>
                  <a:lnTo>
                    <a:pt x="1116435" y="941849"/>
                  </a:lnTo>
                  <a:lnTo>
                    <a:pt x="1144002" y="941849"/>
                  </a:lnTo>
                  <a:lnTo>
                    <a:pt x="1144002" y="976721"/>
                  </a:lnTo>
                  <a:lnTo>
                    <a:pt x="1171568" y="976721"/>
                  </a:lnTo>
                  <a:lnTo>
                    <a:pt x="1171568" y="1013705"/>
                  </a:lnTo>
                  <a:lnTo>
                    <a:pt x="1456420" y="1013705"/>
                  </a:lnTo>
                  <a:lnTo>
                    <a:pt x="1456420" y="1047520"/>
                  </a:lnTo>
                  <a:lnTo>
                    <a:pt x="2765820" y="1047520"/>
                  </a:lnTo>
                </a:path>
              </a:pathLst>
            </a:custGeom>
            <a:noFill/>
            <a:ln w="19050" cap="flat">
              <a:solidFill>
                <a:schemeClr val="accent4"/>
              </a:solid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nvGrpSpPr>
            <p:cNvPr id="1101" name="Group 1100">
              <a:extLst>
                <a:ext uri="{FF2B5EF4-FFF2-40B4-BE49-F238E27FC236}">
                  <a16:creationId xmlns:a16="http://schemas.microsoft.com/office/drawing/2014/main" id="{6A4B3F1C-A854-8334-9A45-8EEC6DE36145}"/>
                </a:ext>
              </a:extLst>
            </p:cNvPr>
            <p:cNvGrpSpPr/>
            <p:nvPr/>
          </p:nvGrpSpPr>
          <p:grpSpPr>
            <a:xfrm>
              <a:off x="1472052" y="2960077"/>
              <a:ext cx="2800256" cy="566892"/>
              <a:chOff x="1472052" y="2969602"/>
              <a:chExt cx="2800256" cy="566892"/>
            </a:xfrm>
          </p:grpSpPr>
          <p:sp>
            <p:nvSpPr>
              <p:cNvPr id="329" name="Freeform: Shape 328">
                <a:extLst>
                  <a:ext uri="{FF2B5EF4-FFF2-40B4-BE49-F238E27FC236}">
                    <a16:creationId xmlns:a16="http://schemas.microsoft.com/office/drawing/2014/main" id="{C626F511-E068-3B3F-6B0F-68958E5DC97B}"/>
                  </a:ext>
                </a:extLst>
              </p:cNvPr>
              <p:cNvSpPr/>
              <p:nvPr/>
            </p:nvSpPr>
            <p:spPr>
              <a:xfrm>
                <a:off x="4236308" y="3500494"/>
                <a:ext cx="36000" cy="36000"/>
              </a:xfrm>
              <a:custGeom>
                <a:avLst/>
                <a:gdLst>
                  <a:gd name="connsiteX0" fmla="*/ 32161 w 32160"/>
                  <a:gd name="connsiteY0" fmla="*/ 16080 h 32160"/>
                  <a:gd name="connsiteX1" fmla="*/ 16080 w 32160"/>
                  <a:gd name="connsiteY1" fmla="*/ 32161 h 32160"/>
                  <a:gd name="connsiteX2" fmla="*/ 0 w 32160"/>
                  <a:gd name="connsiteY2" fmla="*/ 16080 h 32160"/>
                  <a:gd name="connsiteX3" fmla="*/ 16080 w 32160"/>
                  <a:gd name="connsiteY3" fmla="*/ 0 h 32160"/>
                  <a:gd name="connsiteX4" fmla="*/ 32161 w 32160"/>
                  <a:gd name="connsiteY4" fmla="*/ 16080 h 3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0" h="32160">
                    <a:moveTo>
                      <a:pt x="32161" y="16080"/>
                    </a:moveTo>
                    <a:cubicBezTo>
                      <a:pt x="32161" y="24961"/>
                      <a:pt x="24961" y="32161"/>
                      <a:pt x="16080" y="32161"/>
                    </a:cubicBezTo>
                    <a:cubicBezTo>
                      <a:pt x="7199" y="32161"/>
                      <a:pt x="0" y="24961"/>
                      <a:pt x="0" y="16080"/>
                    </a:cubicBezTo>
                    <a:cubicBezTo>
                      <a:pt x="0" y="7199"/>
                      <a:pt x="7199" y="0"/>
                      <a:pt x="16080" y="0"/>
                    </a:cubicBezTo>
                    <a:cubicBezTo>
                      <a:pt x="24961" y="0"/>
                      <a:pt x="32161" y="7199"/>
                      <a:pt x="32161" y="16080"/>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30" name="Freeform: Shape 329">
                <a:extLst>
                  <a:ext uri="{FF2B5EF4-FFF2-40B4-BE49-F238E27FC236}">
                    <a16:creationId xmlns:a16="http://schemas.microsoft.com/office/drawing/2014/main" id="{37306CB4-836F-5EF2-6BDE-D9BE5A50E596}"/>
                  </a:ext>
                </a:extLst>
              </p:cNvPr>
              <p:cNvSpPr/>
              <p:nvPr/>
            </p:nvSpPr>
            <p:spPr>
              <a:xfrm>
                <a:off x="4007576" y="3500494"/>
                <a:ext cx="36000" cy="36000"/>
              </a:xfrm>
              <a:custGeom>
                <a:avLst/>
                <a:gdLst>
                  <a:gd name="connsiteX0" fmla="*/ 32161 w 32160"/>
                  <a:gd name="connsiteY0" fmla="*/ 16080 h 32160"/>
                  <a:gd name="connsiteX1" fmla="*/ 16080 w 32160"/>
                  <a:gd name="connsiteY1" fmla="*/ 32161 h 32160"/>
                  <a:gd name="connsiteX2" fmla="*/ 0 w 32160"/>
                  <a:gd name="connsiteY2" fmla="*/ 16080 h 32160"/>
                  <a:gd name="connsiteX3" fmla="*/ 16080 w 32160"/>
                  <a:gd name="connsiteY3" fmla="*/ 0 h 32160"/>
                  <a:gd name="connsiteX4" fmla="*/ 32161 w 32160"/>
                  <a:gd name="connsiteY4" fmla="*/ 16080 h 3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0" h="32160">
                    <a:moveTo>
                      <a:pt x="32161" y="16080"/>
                    </a:moveTo>
                    <a:cubicBezTo>
                      <a:pt x="32161" y="24961"/>
                      <a:pt x="24961" y="32161"/>
                      <a:pt x="16080" y="32161"/>
                    </a:cubicBezTo>
                    <a:cubicBezTo>
                      <a:pt x="7199" y="32161"/>
                      <a:pt x="0" y="24961"/>
                      <a:pt x="0" y="16080"/>
                    </a:cubicBezTo>
                    <a:cubicBezTo>
                      <a:pt x="0" y="7199"/>
                      <a:pt x="7199" y="0"/>
                      <a:pt x="16080" y="0"/>
                    </a:cubicBezTo>
                    <a:cubicBezTo>
                      <a:pt x="24961" y="0"/>
                      <a:pt x="32161" y="7199"/>
                      <a:pt x="32161" y="16080"/>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31" name="Freeform: Shape 330">
                <a:extLst>
                  <a:ext uri="{FF2B5EF4-FFF2-40B4-BE49-F238E27FC236}">
                    <a16:creationId xmlns:a16="http://schemas.microsoft.com/office/drawing/2014/main" id="{285B225A-C433-E05D-FB15-35B2C039FFCD}"/>
                  </a:ext>
                </a:extLst>
              </p:cNvPr>
              <p:cNvSpPr/>
              <p:nvPr/>
            </p:nvSpPr>
            <p:spPr>
              <a:xfrm>
                <a:off x="3973509" y="3500494"/>
                <a:ext cx="36000" cy="36000"/>
              </a:xfrm>
              <a:custGeom>
                <a:avLst/>
                <a:gdLst>
                  <a:gd name="connsiteX0" fmla="*/ 32161 w 32160"/>
                  <a:gd name="connsiteY0" fmla="*/ 16080 h 32160"/>
                  <a:gd name="connsiteX1" fmla="*/ 16080 w 32160"/>
                  <a:gd name="connsiteY1" fmla="*/ 32161 h 32160"/>
                  <a:gd name="connsiteX2" fmla="*/ 0 w 32160"/>
                  <a:gd name="connsiteY2" fmla="*/ 16080 h 32160"/>
                  <a:gd name="connsiteX3" fmla="*/ 16080 w 32160"/>
                  <a:gd name="connsiteY3" fmla="*/ 0 h 32160"/>
                  <a:gd name="connsiteX4" fmla="*/ 32161 w 32160"/>
                  <a:gd name="connsiteY4" fmla="*/ 16080 h 3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0" h="32160">
                    <a:moveTo>
                      <a:pt x="32161" y="16080"/>
                    </a:moveTo>
                    <a:cubicBezTo>
                      <a:pt x="32161" y="24961"/>
                      <a:pt x="24961" y="32161"/>
                      <a:pt x="16080" y="32161"/>
                    </a:cubicBezTo>
                    <a:cubicBezTo>
                      <a:pt x="7199" y="32161"/>
                      <a:pt x="0" y="24961"/>
                      <a:pt x="0" y="16080"/>
                    </a:cubicBezTo>
                    <a:cubicBezTo>
                      <a:pt x="0" y="7199"/>
                      <a:pt x="7199" y="0"/>
                      <a:pt x="16080" y="0"/>
                    </a:cubicBezTo>
                    <a:cubicBezTo>
                      <a:pt x="24961" y="0"/>
                      <a:pt x="32161" y="7199"/>
                      <a:pt x="32161" y="16080"/>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32" name="Freeform: Shape 331">
                <a:extLst>
                  <a:ext uri="{FF2B5EF4-FFF2-40B4-BE49-F238E27FC236}">
                    <a16:creationId xmlns:a16="http://schemas.microsoft.com/office/drawing/2014/main" id="{07049A26-A491-40E9-8EC6-ADD7D70863B3}"/>
                  </a:ext>
                </a:extLst>
              </p:cNvPr>
              <p:cNvSpPr/>
              <p:nvPr/>
            </p:nvSpPr>
            <p:spPr>
              <a:xfrm>
                <a:off x="3885909" y="3500494"/>
                <a:ext cx="36000" cy="36000"/>
              </a:xfrm>
              <a:custGeom>
                <a:avLst/>
                <a:gdLst>
                  <a:gd name="connsiteX0" fmla="*/ 32161 w 32160"/>
                  <a:gd name="connsiteY0" fmla="*/ 16080 h 32160"/>
                  <a:gd name="connsiteX1" fmla="*/ 16080 w 32160"/>
                  <a:gd name="connsiteY1" fmla="*/ 32161 h 32160"/>
                  <a:gd name="connsiteX2" fmla="*/ 0 w 32160"/>
                  <a:gd name="connsiteY2" fmla="*/ 16080 h 32160"/>
                  <a:gd name="connsiteX3" fmla="*/ 16080 w 32160"/>
                  <a:gd name="connsiteY3" fmla="*/ 0 h 32160"/>
                  <a:gd name="connsiteX4" fmla="*/ 32161 w 32160"/>
                  <a:gd name="connsiteY4" fmla="*/ 16080 h 3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0" h="32160">
                    <a:moveTo>
                      <a:pt x="32161" y="16080"/>
                    </a:moveTo>
                    <a:cubicBezTo>
                      <a:pt x="32161" y="24961"/>
                      <a:pt x="24961" y="32161"/>
                      <a:pt x="16080" y="32161"/>
                    </a:cubicBezTo>
                    <a:cubicBezTo>
                      <a:pt x="7199" y="32161"/>
                      <a:pt x="0" y="24961"/>
                      <a:pt x="0" y="16080"/>
                    </a:cubicBezTo>
                    <a:cubicBezTo>
                      <a:pt x="0" y="7199"/>
                      <a:pt x="7199" y="0"/>
                      <a:pt x="16080" y="0"/>
                    </a:cubicBezTo>
                    <a:cubicBezTo>
                      <a:pt x="24961" y="0"/>
                      <a:pt x="32161" y="7199"/>
                      <a:pt x="32161" y="16080"/>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33" name="Freeform: Shape 332">
                <a:extLst>
                  <a:ext uri="{FF2B5EF4-FFF2-40B4-BE49-F238E27FC236}">
                    <a16:creationId xmlns:a16="http://schemas.microsoft.com/office/drawing/2014/main" id="{D5255D9F-F539-9D26-2CBA-D3EEF62D8172}"/>
                  </a:ext>
                </a:extLst>
              </p:cNvPr>
              <p:cNvSpPr/>
              <p:nvPr/>
            </p:nvSpPr>
            <p:spPr>
              <a:xfrm>
                <a:off x="3725310" y="3500494"/>
                <a:ext cx="36000" cy="36000"/>
              </a:xfrm>
              <a:custGeom>
                <a:avLst/>
                <a:gdLst>
                  <a:gd name="connsiteX0" fmla="*/ 32161 w 32160"/>
                  <a:gd name="connsiteY0" fmla="*/ 16080 h 32160"/>
                  <a:gd name="connsiteX1" fmla="*/ 16080 w 32160"/>
                  <a:gd name="connsiteY1" fmla="*/ 32161 h 32160"/>
                  <a:gd name="connsiteX2" fmla="*/ 0 w 32160"/>
                  <a:gd name="connsiteY2" fmla="*/ 16080 h 32160"/>
                  <a:gd name="connsiteX3" fmla="*/ 16080 w 32160"/>
                  <a:gd name="connsiteY3" fmla="*/ 0 h 32160"/>
                  <a:gd name="connsiteX4" fmla="*/ 32161 w 32160"/>
                  <a:gd name="connsiteY4" fmla="*/ 16080 h 3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0" h="32160">
                    <a:moveTo>
                      <a:pt x="32161" y="16080"/>
                    </a:moveTo>
                    <a:cubicBezTo>
                      <a:pt x="32161" y="24961"/>
                      <a:pt x="24961" y="32161"/>
                      <a:pt x="16080" y="32161"/>
                    </a:cubicBezTo>
                    <a:cubicBezTo>
                      <a:pt x="7199" y="32161"/>
                      <a:pt x="0" y="24961"/>
                      <a:pt x="0" y="16080"/>
                    </a:cubicBezTo>
                    <a:cubicBezTo>
                      <a:pt x="0" y="7199"/>
                      <a:pt x="7199" y="0"/>
                      <a:pt x="16080" y="0"/>
                    </a:cubicBezTo>
                    <a:cubicBezTo>
                      <a:pt x="24961" y="0"/>
                      <a:pt x="32161" y="7199"/>
                      <a:pt x="32161" y="16080"/>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34" name="Freeform: Shape 333">
                <a:extLst>
                  <a:ext uri="{FF2B5EF4-FFF2-40B4-BE49-F238E27FC236}">
                    <a16:creationId xmlns:a16="http://schemas.microsoft.com/office/drawing/2014/main" id="{9BAB7732-EEF4-574E-A279-F3D8E9DC794B}"/>
                  </a:ext>
                </a:extLst>
              </p:cNvPr>
              <p:cNvSpPr/>
              <p:nvPr/>
            </p:nvSpPr>
            <p:spPr>
              <a:xfrm>
                <a:off x="3691244" y="3500494"/>
                <a:ext cx="36000" cy="36000"/>
              </a:xfrm>
              <a:custGeom>
                <a:avLst/>
                <a:gdLst>
                  <a:gd name="connsiteX0" fmla="*/ 32161 w 32160"/>
                  <a:gd name="connsiteY0" fmla="*/ 16080 h 32160"/>
                  <a:gd name="connsiteX1" fmla="*/ 16080 w 32160"/>
                  <a:gd name="connsiteY1" fmla="*/ 32161 h 32160"/>
                  <a:gd name="connsiteX2" fmla="*/ 0 w 32160"/>
                  <a:gd name="connsiteY2" fmla="*/ 16080 h 32160"/>
                  <a:gd name="connsiteX3" fmla="*/ 16080 w 32160"/>
                  <a:gd name="connsiteY3" fmla="*/ 0 h 32160"/>
                  <a:gd name="connsiteX4" fmla="*/ 32161 w 32160"/>
                  <a:gd name="connsiteY4" fmla="*/ 16080 h 3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0" h="32160">
                    <a:moveTo>
                      <a:pt x="32161" y="16080"/>
                    </a:moveTo>
                    <a:cubicBezTo>
                      <a:pt x="32161" y="24961"/>
                      <a:pt x="24961" y="32161"/>
                      <a:pt x="16080" y="32161"/>
                    </a:cubicBezTo>
                    <a:cubicBezTo>
                      <a:pt x="7199" y="32161"/>
                      <a:pt x="0" y="24961"/>
                      <a:pt x="0" y="16080"/>
                    </a:cubicBezTo>
                    <a:cubicBezTo>
                      <a:pt x="0" y="7199"/>
                      <a:pt x="7199" y="0"/>
                      <a:pt x="16080" y="0"/>
                    </a:cubicBezTo>
                    <a:cubicBezTo>
                      <a:pt x="24961" y="0"/>
                      <a:pt x="32161" y="7199"/>
                      <a:pt x="32161" y="16080"/>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35" name="Freeform: Shape 334">
                <a:extLst>
                  <a:ext uri="{FF2B5EF4-FFF2-40B4-BE49-F238E27FC236}">
                    <a16:creationId xmlns:a16="http://schemas.microsoft.com/office/drawing/2014/main" id="{2F44C77E-8800-912F-3B3B-95DFC352CA05}"/>
                  </a:ext>
                </a:extLst>
              </p:cNvPr>
              <p:cNvSpPr/>
              <p:nvPr/>
            </p:nvSpPr>
            <p:spPr>
              <a:xfrm>
                <a:off x="3608510" y="3500494"/>
                <a:ext cx="36000" cy="36000"/>
              </a:xfrm>
              <a:custGeom>
                <a:avLst/>
                <a:gdLst>
                  <a:gd name="connsiteX0" fmla="*/ 32161 w 32160"/>
                  <a:gd name="connsiteY0" fmla="*/ 16080 h 32160"/>
                  <a:gd name="connsiteX1" fmla="*/ 16080 w 32160"/>
                  <a:gd name="connsiteY1" fmla="*/ 32161 h 32160"/>
                  <a:gd name="connsiteX2" fmla="*/ 0 w 32160"/>
                  <a:gd name="connsiteY2" fmla="*/ 16080 h 32160"/>
                  <a:gd name="connsiteX3" fmla="*/ 16080 w 32160"/>
                  <a:gd name="connsiteY3" fmla="*/ 0 h 32160"/>
                  <a:gd name="connsiteX4" fmla="*/ 32161 w 32160"/>
                  <a:gd name="connsiteY4" fmla="*/ 16080 h 3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0" h="32160">
                    <a:moveTo>
                      <a:pt x="32161" y="16080"/>
                    </a:moveTo>
                    <a:cubicBezTo>
                      <a:pt x="32161" y="24961"/>
                      <a:pt x="24961" y="32161"/>
                      <a:pt x="16080" y="32161"/>
                    </a:cubicBezTo>
                    <a:cubicBezTo>
                      <a:pt x="7199" y="32161"/>
                      <a:pt x="0" y="24961"/>
                      <a:pt x="0" y="16080"/>
                    </a:cubicBezTo>
                    <a:cubicBezTo>
                      <a:pt x="0" y="7199"/>
                      <a:pt x="7199" y="0"/>
                      <a:pt x="16080" y="0"/>
                    </a:cubicBezTo>
                    <a:cubicBezTo>
                      <a:pt x="24961" y="0"/>
                      <a:pt x="32161" y="7199"/>
                      <a:pt x="32161" y="16080"/>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36" name="Freeform: Shape 335">
                <a:extLst>
                  <a:ext uri="{FF2B5EF4-FFF2-40B4-BE49-F238E27FC236}">
                    <a16:creationId xmlns:a16="http://schemas.microsoft.com/office/drawing/2014/main" id="{0C3BD180-192F-C493-F6F2-29303E628C9F}"/>
                  </a:ext>
                </a:extLst>
              </p:cNvPr>
              <p:cNvSpPr/>
              <p:nvPr/>
            </p:nvSpPr>
            <p:spPr>
              <a:xfrm>
                <a:off x="3194846" y="3500494"/>
                <a:ext cx="36000" cy="36000"/>
              </a:xfrm>
              <a:custGeom>
                <a:avLst/>
                <a:gdLst>
                  <a:gd name="connsiteX0" fmla="*/ 32161 w 32160"/>
                  <a:gd name="connsiteY0" fmla="*/ 16080 h 32160"/>
                  <a:gd name="connsiteX1" fmla="*/ 16080 w 32160"/>
                  <a:gd name="connsiteY1" fmla="*/ 32161 h 32160"/>
                  <a:gd name="connsiteX2" fmla="*/ 0 w 32160"/>
                  <a:gd name="connsiteY2" fmla="*/ 16080 h 32160"/>
                  <a:gd name="connsiteX3" fmla="*/ 16080 w 32160"/>
                  <a:gd name="connsiteY3" fmla="*/ 0 h 32160"/>
                  <a:gd name="connsiteX4" fmla="*/ 32161 w 32160"/>
                  <a:gd name="connsiteY4" fmla="*/ 16080 h 3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0" h="32160">
                    <a:moveTo>
                      <a:pt x="32161" y="16080"/>
                    </a:moveTo>
                    <a:cubicBezTo>
                      <a:pt x="32161" y="24961"/>
                      <a:pt x="24961" y="32161"/>
                      <a:pt x="16080" y="32161"/>
                    </a:cubicBezTo>
                    <a:cubicBezTo>
                      <a:pt x="7199" y="32161"/>
                      <a:pt x="0" y="24961"/>
                      <a:pt x="0" y="16080"/>
                    </a:cubicBezTo>
                    <a:cubicBezTo>
                      <a:pt x="0" y="7199"/>
                      <a:pt x="7199" y="0"/>
                      <a:pt x="16080" y="0"/>
                    </a:cubicBezTo>
                    <a:cubicBezTo>
                      <a:pt x="24961" y="0"/>
                      <a:pt x="32161" y="7199"/>
                      <a:pt x="32161" y="16080"/>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37" name="Freeform: Shape 336">
                <a:extLst>
                  <a:ext uri="{FF2B5EF4-FFF2-40B4-BE49-F238E27FC236}">
                    <a16:creationId xmlns:a16="http://schemas.microsoft.com/office/drawing/2014/main" id="{2867FDCC-0C8E-AD7F-606B-94C2B1A61438}"/>
                  </a:ext>
                </a:extLst>
              </p:cNvPr>
              <p:cNvSpPr/>
              <p:nvPr/>
            </p:nvSpPr>
            <p:spPr>
              <a:xfrm>
                <a:off x="3048846" y="3500494"/>
                <a:ext cx="36000" cy="36000"/>
              </a:xfrm>
              <a:custGeom>
                <a:avLst/>
                <a:gdLst>
                  <a:gd name="connsiteX0" fmla="*/ 32161 w 32160"/>
                  <a:gd name="connsiteY0" fmla="*/ 16080 h 32160"/>
                  <a:gd name="connsiteX1" fmla="*/ 16080 w 32160"/>
                  <a:gd name="connsiteY1" fmla="*/ 32161 h 32160"/>
                  <a:gd name="connsiteX2" fmla="*/ 0 w 32160"/>
                  <a:gd name="connsiteY2" fmla="*/ 16080 h 32160"/>
                  <a:gd name="connsiteX3" fmla="*/ 16080 w 32160"/>
                  <a:gd name="connsiteY3" fmla="*/ 0 h 32160"/>
                  <a:gd name="connsiteX4" fmla="*/ 32161 w 32160"/>
                  <a:gd name="connsiteY4" fmla="*/ 16080 h 3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0" h="32160">
                    <a:moveTo>
                      <a:pt x="32161" y="16080"/>
                    </a:moveTo>
                    <a:cubicBezTo>
                      <a:pt x="32161" y="24961"/>
                      <a:pt x="24961" y="32161"/>
                      <a:pt x="16080" y="32161"/>
                    </a:cubicBezTo>
                    <a:cubicBezTo>
                      <a:pt x="7199" y="32161"/>
                      <a:pt x="0" y="24961"/>
                      <a:pt x="0" y="16080"/>
                    </a:cubicBezTo>
                    <a:cubicBezTo>
                      <a:pt x="0" y="7199"/>
                      <a:pt x="7199" y="0"/>
                      <a:pt x="16080" y="0"/>
                    </a:cubicBezTo>
                    <a:cubicBezTo>
                      <a:pt x="24961" y="0"/>
                      <a:pt x="32161" y="7199"/>
                      <a:pt x="32161" y="16080"/>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38" name="Freeform: Shape 337">
                <a:extLst>
                  <a:ext uri="{FF2B5EF4-FFF2-40B4-BE49-F238E27FC236}">
                    <a16:creationId xmlns:a16="http://schemas.microsoft.com/office/drawing/2014/main" id="{060DFBC0-6173-A389-2765-4CD4EF37ABB0}"/>
                  </a:ext>
                </a:extLst>
              </p:cNvPr>
              <p:cNvSpPr/>
              <p:nvPr/>
            </p:nvSpPr>
            <p:spPr>
              <a:xfrm>
                <a:off x="2995313" y="3500494"/>
                <a:ext cx="36000" cy="36000"/>
              </a:xfrm>
              <a:custGeom>
                <a:avLst/>
                <a:gdLst>
                  <a:gd name="connsiteX0" fmla="*/ 32161 w 32160"/>
                  <a:gd name="connsiteY0" fmla="*/ 16080 h 32160"/>
                  <a:gd name="connsiteX1" fmla="*/ 16080 w 32160"/>
                  <a:gd name="connsiteY1" fmla="*/ 32161 h 32160"/>
                  <a:gd name="connsiteX2" fmla="*/ 0 w 32160"/>
                  <a:gd name="connsiteY2" fmla="*/ 16080 h 32160"/>
                  <a:gd name="connsiteX3" fmla="*/ 16080 w 32160"/>
                  <a:gd name="connsiteY3" fmla="*/ 0 h 32160"/>
                  <a:gd name="connsiteX4" fmla="*/ 32161 w 32160"/>
                  <a:gd name="connsiteY4" fmla="*/ 16080 h 3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0" h="32160">
                    <a:moveTo>
                      <a:pt x="32161" y="16080"/>
                    </a:moveTo>
                    <a:cubicBezTo>
                      <a:pt x="32161" y="24961"/>
                      <a:pt x="24961" y="32161"/>
                      <a:pt x="16080" y="32161"/>
                    </a:cubicBezTo>
                    <a:cubicBezTo>
                      <a:pt x="7199" y="32161"/>
                      <a:pt x="0" y="24961"/>
                      <a:pt x="0" y="16080"/>
                    </a:cubicBezTo>
                    <a:cubicBezTo>
                      <a:pt x="0" y="7199"/>
                      <a:pt x="7199" y="0"/>
                      <a:pt x="16080" y="0"/>
                    </a:cubicBezTo>
                    <a:cubicBezTo>
                      <a:pt x="24961" y="0"/>
                      <a:pt x="32161" y="7199"/>
                      <a:pt x="32161" y="16080"/>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39" name="Freeform: Shape 338">
                <a:extLst>
                  <a:ext uri="{FF2B5EF4-FFF2-40B4-BE49-F238E27FC236}">
                    <a16:creationId xmlns:a16="http://schemas.microsoft.com/office/drawing/2014/main" id="{BFE07E02-0D4F-DDC8-A754-11E1D0AF5FD7}"/>
                  </a:ext>
                </a:extLst>
              </p:cNvPr>
              <p:cNvSpPr/>
              <p:nvPr/>
            </p:nvSpPr>
            <p:spPr>
              <a:xfrm>
                <a:off x="1472052" y="2969602"/>
                <a:ext cx="36000" cy="36000"/>
              </a:xfrm>
              <a:custGeom>
                <a:avLst/>
                <a:gdLst>
                  <a:gd name="connsiteX0" fmla="*/ 32161 w 32160"/>
                  <a:gd name="connsiteY0" fmla="*/ 16080 h 32160"/>
                  <a:gd name="connsiteX1" fmla="*/ 16080 w 32160"/>
                  <a:gd name="connsiteY1" fmla="*/ 32161 h 32160"/>
                  <a:gd name="connsiteX2" fmla="*/ 0 w 32160"/>
                  <a:gd name="connsiteY2" fmla="*/ 16080 h 32160"/>
                  <a:gd name="connsiteX3" fmla="*/ 16080 w 32160"/>
                  <a:gd name="connsiteY3" fmla="*/ 0 h 32160"/>
                  <a:gd name="connsiteX4" fmla="*/ 32161 w 32160"/>
                  <a:gd name="connsiteY4" fmla="*/ 16080 h 3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0" h="32160">
                    <a:moveTo>
                      <a:pt x="32161" y="16080"/>
                    </a:moveTo>
                    <a:cubicBezTo>
                      <a:pt x="32161" y="24961"/>
                      <a:pt x="24961" y="32161"/>
                      <a:pt x="16080" y="32161"/>
                    </a:cubicBezTo>
                    <a:cubicBezTo>
                      <a:pt x="7199" y="32161"/>
                      <a:pt x="0" y="24961"/>
                      <a:pt x="0" y="16080"/>
                    </a:cubicBezTo>
                    <a:cubicBezTo>
                      <a:pt x="0" y="7199"/>
                      <a:pt x="7199" y="0"/>
                      <a:pt x="16080" y="0"/>
                    </a:cubicBezTo>
                    <a:cubicBezTo>
                      <a:pt x="24961" y="0"/>
                      <a:pt x="32161" y="7199"/>
                      <a:pt x="32161" y="16080"/>
                    </a:cubicBezTo>
                    <a:close/>
                  </a:path>
                </a:pathLst>
              </a:custGeom>
              <a:solidFill>
                <a:schemeClr val="accent4"/>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grpSp>
      <p:grpSp>
        <p:nvGrpSpPr>
          <p:cNvPr id="1104" name="Group 1103">
            <a:extLst>
              <a:ext uri="{FF2B5EF4-FFF2-40B4-BE49-F238E27FC236}">
                <a16:creationId xmlns:a16="http://schemas.microsoft.com/office/drawing/2014/main" id="{BE205F4A-95F2-30E7-1EDD-3F8B3D1BBC75}"/>
              </a:ext>
            </a:extLst>
          </p:cNvPr>
          <p:cNvGrpSpPr/>
          <p:nvPr/>
        </p:nvGrpSpPr>
        <p:grpSpPr>
          <a:xfrm>
            <a:off x="2005206" y="3575410"/>
            <a:ext cx="3390900" cy="893953"/>
            <a:chOff x="1485899" y="2942249"/>
            <a:chExt cx="2543175" cy="670465"/>
          </a:xfrm>
        </p:grpSpPr>
        <p:sp>
          <p:nvSpPr>
            <p:cNvPr id="342" name="Freeform: Shape 341">
              <a:extLst>
                <a:ext uri="{FF2B5EF4-FFF2-40B4-BE49-F238E27FC236}">
                  <a16:creationId xmlns:a16="http://schemas.microsoft.com/office/drawing/2014/main" id="{7DE551BB-3496-998E-F52B-8DE530282509}"/>
                </a:ext>
              </a:extLst>
            </p:cNvPr>
            <p:cNvSpPr/>
            <p:nvPr/>
          </p:nvSpPr>
          <p:spPr>
            <a:xfrm>
              <a:off x="1485899" y="2942249"/>
              <a:ext cx="2523688" cy="648266"/>
            </a:xfrm>
            <a:custGeom>
              <a:avLst/>
              <a:gdLst>
                <a:gd name="connsiteX0" fmla="*/ 0 w 2379525"/>
                <a:gd name="connsiteY0" fmla="*/ 0 h 1198950"/>
                <a:gd name="connsiteX1" fmla="*/ 75796 w 2379525"/>
                <a:gd name="connsiteY1" fmla="*/ 0 h 1198950"/>
                <a:gd name="connsiteX2" fmla="*/ 75796 w 2379525"/>
                <a:gd name="connsiteY2" fmla="*/ 101061 h 1198950"/>
                <a:gd name="connsiteX3" fmla="*/ 124029 w 2379525"/>
                <a:gd name="connsiteY3" fmla="*/ 101061 h 1198950"/>
                <a:gd name="connsiteX4" fmla="*/ 124029 w 2379525"/>
                <a:gd name="connsiteY4" fmla="*/ 206164 h 1198950"/>
                <a:gd name="connsiteX5" fmla="*/ 192934 w 2379525"/>
                <a:gd name="connsiteY5" fmla="*/ 206164 h 1198950"/>
                <a:gd name="connsiteX6" fmla="*/ 192934 w 2379525"/>
                <a:gd name="connsiteY6" fmla="*/ 307777 h 1198950"/>
                <a:gd name="connsiteX7" fmla="*/ 240755 w 2379525"/>
                <a:gd name="connsiteY7" fmla="*/ 307777 h 1198950"/>
                <a:gd name="connsiteX8" fmla="*/ 240755 w 2379525"/>
                <a:gd name="connsiteY8" fmla="*/ 400661 h 1198950"/>
                <a:gd name="connsiteX9" fmla="*/ 280168 w 2379525"/>
                <a:gd name="connsiteY9" fmla="*/ 400661 h 1198950"/>
                <a:gd name="connsiteX10" fmla="*/ 280168 w 2379525"/>
                <a:gd name="connsiteY10" fmla="*/ 496118 h 1198950"/>
                <a:gd name="connsiteX11" fmla="*/ 384307 w 2379525"/>
                <a:gd name="connsiteY11" fmla="*/ 496118 h 1198950"/>
                <a:gd name="connsiteX12" fmla="*/ 384307 w 2379525"/>
                <a:gd name="connsiteY12" fmla="*/ 598189 h 1198950"/>
                <a:gd name="connsiteX13" fmla="*/ 408837 w 2379525"/>
                <a:gd name="connsiteY13" fmla="*/ 598189 h 1198950"/>
                <a:gd name="connsiteX14" fmla="*/ 408837 w 2379525"/>
                <a:gd name="connsiteY14" fmla="*/ 803894 h 1198950"/>
                <a:gd name="connsiteX15" fmla="*/ 502548 w 2379525"/>
                <a:gd name="connsiteY15" fmla="*/ 803894 h 1198950"/>
                <a:gd name="connsiteX16" fmla="*/ 502548 w 2379525"/>
                <a:gd name="connsiteY16" fmla="*/ 904955 h 1198950"/>
                <a:gd name="connsiteX17" fmla="*/ 524828 w 2379525"/>
                <a:gd name="connsiteY17" fmla="*/ 904955 h 1198950"/>
                <a:gd name="connsiteX18" fmla="*/ 524828 w 2379525"/>
                <a:gd name="connsiteY18" fmla="*/ 1000504 h 1198950"/>
                <a:gd name="connsiteX19" fmla="*/ 950891 w 2379525"/>
                <a:gd name="connsiteY19" fmla="*/ 1000504 h 1198950"/>
                <a:gd name="connsiteX20" fmla="*/ 950891 w 2379525"/>
                <a:gd name="connsiteY20" fmla="*/ 1101105 h 1198950"/>
                <a:gd name="connsiteX21" fmla="*/ 958701 w 2379525"/>
                <a:gd name="connsiteY21" fmla="*/ 1101105 h 1198950"/>
                <a:gd name="connsiteX22" fmla="*/ 958701 w 2379525"/>
                <a:gd name="connsiteY22" fmla="*/ 1198951 h 1198950"/>
                <a:gd name="connsiteX23" fmla="*/ 2379525 w 2379525"/>
                <a:gd name="connsiteY23" fmla="*/ 1198951 h 119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9525" h="1198950">
                  <a:moveTo>
                    <a:pt x="0" y="0"/>
                  </a:moveTo>
                  <a:lnTo>
                    <a:pt x="75796" y="0"/>
                  </a:lnTo>
                  <a:lnTo>
                    <a:pt x="75796" y="101061"/>
                  </a:lnTo>
                  <a:lnTo>
                    <a:pt x="124029" y="101061"/>
                  </a:lnTo>
                  <a:lnTo>
                    <a:pt x="124029" y="206164"/>
                  </a:lnTo>
                  <a:lnTo>
                    <a:pt x="192934" y="206164"/>
                  </a:lnTo>
                  <a:lnTo>
                    <a:pt x="192934" y="307777"/>
                  </a:lnTo>
                  <a:lnTo>
                    <a:pt x="240755" y="307777"/>
                  </a:lnTo>
                  <a:lnTo>
                    <a:pt x="240755" y="400661"/>
                  </a:lnTo>
                  <a:lnTo>
                    <a:pt x="280168" y="400661"/>
                  </a:lnTo>
                  <a:lnTo>
                    <a:pt x="280168" y="496118"/>
                  </a:lnTo>
                  <a:lnTo>
                    <a:pt x="384307" y="496118"/>
                  </a:lnTo>
                  <a:lnTo>
                    <a:pt x="384307" y="598189"/>
                  </a:lnTo>
                  <a:lnTo>
                    <a:pt x="408837" y="598189"/>
                  </a:lnTo>
                  <a:lnTo>
                    <a:pt x="408837" y="803894"/>
                  </a:lnTo>
                  <a:lnTo>
                    <a:pt x="502548" y="803894"/>
                  </a:lnTo>
                  <a:lnTo>
                    <a:pt x="502548" y="904955"/>
                  </a:lnTo>
                  <a:lnTo>
                    <a:pt x="524828" y="904955"/>
                  </a:lnTo>
                  <a:lnTo>
                    <a:pt x="524828" y="1000504"/>
                  </a:lnTo>
                  <a:lnTo>
                    <a:pt x="950891" y="1000504"/>
                  </a:lnTo>
                  <a:lnTo>
                    <a:pt x="950891" y="1101105"/>
                  </a:lnTo>
                  <a:lnTo>
                    <a:pt x="958701" y="1101105"/>
                  </a:lnTo>
                  <a:lnTo>
                    <a:pt x="958701" y="1198951"/>
                  </a:lnTo>
                  <a:lnTo>
                    <a:pt x="2379525" y="1198951"/>
                  </a:lnTo>
                </a:path>
              </a:pathLst>
            </a:custGeom>
            <a:noFill/>
            <a:ln w="19050" cap="flat">
              <a:solidFill>
                <a:schemeClr val="accent2"/>
              </a:solid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nvGrpSpPr>
            <p:cNvPr id="1103" name="Group 1102">
              <a:extLst>
                <a:ext uri="{FF2B5EF4-FFF2-40B4-BE49-F238E27FC236}">
                  <a16:creationId xmlns:a16="http://schemas.microsoft.com/office/drawing/2014/main" id="{B6860CA1-3107-9A09-EE61-81286404F224}"/>
                </a:ext>
              </a:extLst>
            </p:cNvPr>
            <p:cNvGrpSpPr/>
            <p:nvPr/>
          </p:nvGrpSpPr>
          <p:grpSpPr>
            <a:xfrm>
              <a:off x="2991342" y="3575517"/>
              <a:ext cx="1037732" cy="37197"/>
              <a:chOff x="2991342" y="3581867"/>
              <a:chExt cx="1037732" cy="37197"/>
            </a:xfrm>
          </p:grpSpPr>
          <p:sp>
            <p:nvSpPr>
              <p:cNvPr id="343" name="Freeform: Shape 342">
                <a:extLst>
                  <a:ext uri="{FF2B5EF4-FFF2-40B4-BE49-F238E27FC236}">
                    <a16:creationId xmlns:a16="http://schemas.microsoft.com/office/drawing/2014/main" id="{010340EF-3604-F878-63FC-9763B62D789F}"/>
                  </a:ext>
                </a:extLst>
              </p:cNvPr>
              <p:cNvSpPr/>
              <p:nvPr/>
            </p:nvSpPr>
            <p:spPr>
              <a:xfrm>
                <a:off x="3994971" y="3583064"/>
                <a:ext cx="34103" cy="36000"/>
              </a:xfrm>
              <a:custGeom>
                <a:avLst/>
                <a:gdLst>
                  <a:gd name="connsiteX0" fmla="*/ 32156 w 32155"/>
                  <a:gd name="connsiteY0" fmla="*/ 16078 h 32155"/>
                  <a:gd name="connsiteX1" fmla="*/ 16078 w 32155"/>
                  <a:gd name="connsiteY1" fmla="*/ 32156 h 32155"/>
                  <a:gd name="connsiteX2" fmla="*/ 0 w 32155"/>
                  <a:gd name="connsiteY2" fmla="*/ 16078 h 32155"/>
                  <a:gd name="connsiteX3" fmla="*/ 16078 w 32155"/>
                  <a:gd name="connsiteY3" fmla="*/ 0 h 32155"/>
                  <a:gd name="connsiteX4" fmla="*/ 32156 w 32155"/>
                  <a:gd name="connsiteY4" fmla="*/ 16078 h 32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5" h="32155">
                    <a:moveTo>
                      <a:pt x="32156" y="16078"/>
                    </a:moveTo>
                    <a:cubicBezTo>
                      <a:pt x="32156" y="24957"/>
                      <a:pt x="24957" y="32156"/>
                      <a:pt x="16078" y="32156"/>
                    </a:cubicBezTo>
                    <a:cubicBezTo>
                      <a:pt x="7198" y="32156"/>
                      <a:pt x="0" y="24957"/>
                      <a:pt x="0" y="16078"/>
                    </a:cubicBezTo>
                    <a:cubicBezTo>
                      <a:pt x="0" y="7198"/>
                      <a:pt x="7198" y="0"/>
                      <a:pt x="16078" y="0"/>
                    </a:cubicBezTo>
                    <a:cubicBezTo>
                      <a:pt x="24957" y="0"/>
                      <a:pt x="32156" y="7198"/>
                      <a:pt x="32156" y="16078"/>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44" name="Freeform: Shape 343">
                <a:extLst>
                  <a:ext uri="{FF2B5EF4-FFF2-40B4-BE49-F238E27FC236}">
                    <a16:creationId xmlns:a16="http://schemas.microsoft.com/office/drawing/2014/main" id="{361D6716-4A4D-90E3-B93D-E7D212ABF6FA}"/>
                  </a:ext>
                </a:extLst>
              </p:cNvPr>
              <p:cNvSpPr/>
              <p:nvPr/>
            </p:nvSpPr>
            <p:spPr>
              <a:xfrm>
                <a:off x="2991342" y="3581867"/>
                <a:ext cx="34103" cy="36000"/>
              </a:xfrm>
              <a:custGeom>
                <a:avLst/>
                <a:gdLst>
                  <a:gd name="connsiteX0" fmla="*/ 32156 w 32155"/>
                  <a:gd name="connsiteY0" fmla="*/ 16078 h 32155"/>
                  <a:gd name="connsiteX1" fmla="*/ 16078 w 32155"/>
                  <a:gd name="connsiteY1" fmla="*/ 32156 h 32155"/>
                  <a:gd name="connsiteX2" fmla="*/ 0 w 32155"/>
                  <a:gd name="connsiteY2" fmla="*/ 16078 h 32155"/>
                  <a:gd name="connsiteX3" fmla="*/ 16078 w 32155"/>
                  <a:gd name="connsiteY3" fmla="*/ 0 h 32155"/>
                  <a:gd name="connsiteX4" fmla="*/ 32156 w 32155"/>
                  <a:gd name="connsiteY4" fmla="*/ 16078 h 32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5" h="32155">
                    <a:moveTo>
                      <a:pt x="32156" y="16078"/>
                    </a:moveTo>
                    <a:cubicBezTo>
                      <a:pt x="32156" y="24957"/>
                      <a:pt x="24957" y="32156"/>
                      <a:pt x="16078" y="32156"/>
                    </a:cubicBezTo>
                    <a:cubicBezTo>
                      <a:pt x="7198" y="32156"/>
                      <a:pt x="0" y="24957"/>
                      <a:pt x="0" y="16078"/>
                    </a:cubicBezTo>
                    <a:cubicBezTo>
                      <a:pt x="0" y="7198"/>
                      <a:pt x="7198" y="0"/>
                      <a:pt x="16078" y="0"/>
                    </a:cubicBezTo>
                    <a:cubicBezTo>
                      <a:pt x="24957" y="0"/>
                      <a:pt x="32156" y="7198"/>
                      <a:pt x="32156" y="16078"/>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grpSp>
      <p:grpSp>
        <p:nvGrpSpPr>
          <p:cNvPr id="1099" name="Group 1098">
            <a:extLst>
              <a:ext uri="{FF2B5EF4-FFF2-40B4-BE49-F238E27FC236}">
                <a16:creationId xmlns:a16="http://schemas.microsoft.com/office/drawing/2014/main" id="{CC44BF34-9192-525A-EE72-19C6EDDFC397}"/>
              </a:ext>
            </a:extLst>
          </p:cNvPr>
          <p:cNvGrpSpPr/>
          <p:nvPr/>
        </p:nvGrpSpPr>
        <p:grpSpPr>
          <a:xfrm>
            <a:off x="1860834" y="3575410"/>
            <a:ext cx="3378021" cy="623303"/>
            <a:chOff x="1377093" y="2942249"/>
            <a:chExt cx="2533516" cy="467477"/>
          </a:xfrm>
        </p:grpSpPr>
        <p:sp>
          <p:nvSpPr>
            <p:cNvPr id="345" name="Freeform: Shape 344">
              <a:extLst>
                <a:ext uri="{FF2B5EF4-FFF2-40B4-BE49-F238E27FC236}">
                  <a16:creationId xmlns:a16="http://schemas.microsoft.com/office/drawing/2014/main" id="{43687B85-DC8F-902B-9C14-54CD4754AABF}"/>
                </a:ext>
              </a:extLst>
            </p:cNvPr>
            <p:cNvSpPr/>
            <p:nvPr/>
          </p:nvSpPr>
          <p:spPr>
            <a:xfrm>
              <a:off x="1377093" y="2942249"/>
              <a:ext cx="2512010" cy="449921"/>
            </a:xfrm>
            <a:custGeom>
              <a:avLst/>
              <a:gdLst>
                <a:gd name="connsiteX0" fmla="*/ 0 w 2360752"/>
                <a:gd name="connsiteY0" fmla="*/ 0 h 832574"/>
                <a:gd name="connsiteX1" fmla="*/ 119763 w 2360752"/>
                <a:gd name="connsiteY1" fmla="*/ 0 h 832574"/>
                <a:gd name="connsiteX2" fmla="*/ 119763 w 2360752"/>
                <a:gd name="connsiteY2" fmla="*/ 186136 h 832574"/>
                <a:gd name="connsiteX3" fmla="*/ 226995 w 2360752"/>
                <a:gd name="connsiteY3" fmla="*/ 186136 h 832574"/>
                <a:gd name="connsiteX4" fmla="*/ 226995 w 2360752"/>
                <a:gd name="connsiteY4" fmla="*/ 281474 h 832574"/>
                <a:gd name="connsiteX5" fmla="*/ 289101 w 2360752"/>
                <a:gd name="connsiteY5" fmla="*/ 281474 h 832574"/>
                <a:gd name="connsiteX6" fmla="*/ 289101 w 2360752"/>
                <a:gd name="connsiteY6" fmla="*/ 369866 h 832574"/>
                <a:gd name="connsiteX7" fmla="*/ 385892 w 2360752"/>
                <a:gd name="connsiteY7" fmla="*/ 369866 h 832574"/>
                <a:gd name="connsiteX8" fmla="*/ 385892 w 2360752"/>
                <a:gd name="connsiteY8" fmla="*/ 458531 h 832574"/>
                <a:gd name="connsiteX9" fmla="*/ 488812 w 2360752"/>
                <a:gd name="connsiteY9" fmla="*/ 458531 h 832574"/>
                <a:gd name="connsiteX10" fmla="*/ 488812 w 2360752"/>
                <a:gd name="connsiteY10" fmla="*/ 553869 h 832574"/>
                <a:gd name="connsiteX11" fmla="*/ 706773 w 2360752"/>
                <a:gd name="connsiteY11" fmla="*/ 553869 h 832574"/>
                <a:gd name="connsiteX12" fmla="*/ 706773 w 2360752"/>
                <a:gd name="connsiteY12" fmla="*/ 645348 h 832574"/>
                <a:gd name="connsiteX13" fmla="*/ 1121357 w 2360752"/>
                <a:gd name="connsiteY13" fmla="*/ 645348 h 832574"/>
                <a:gd name="connsiteX14" fmla="*/ 1121357 w 2360752"/>
                <a:gd name="connsiteY14" fmla="*/ 738235 h 832574"/>
                <a:gd name="connsiteX15" fmla="*/ 1393752 w 2360752"/>
                <a:gd name="connsiteY15" fmla="*/ 738235 h 832574"/>
                <a:gd name="connsiteX16" fmla="*/ 1393752 w 2360752"/>
                <a:gd name="connsiteY16" fmla="*/ 832574 h 832574"/>
                <a:gd name="connsiteX17" fmla="*/ 2360752 w 2360752"/>
                <a:gd name="connsiteY17" fmla="*/ 832574 h 83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0752" h="832574">
                  <a:moveTo>
                    <a:pt x="0" y="0"/>
                  </a:moveTo>
                  <a:lnTo>
                    <a:pt x="119763" y="0"/>
                  </a:lnTo>
                  <a:lnTo>
                    <a:pt x="119763" y="186136"/>
                  </a:lnTo>
                  <a:lnTo>
                    <a:pt x="226995" y="186136"/>
                  </a:lnTo>
                  <a:lnTo>
                    <a:pt x="226995" y="281474"/>
                  </a:lnTo>
                  <a:lnTo>
                    <a:pt x="289101" y="281474"/>
                  </a:lnTo>
                  <a:lnTo>
                    <a:pt x="289101" y="369866"/>
                  </a:lnTo>
                  <a:lnTo>
                    <a:pt x="385892" y="369866"/>
                  </a:lnTo>
                  <a:lnTo>
                    <a:pt x="385892" y="458531"/>
                  </a:lnTo>
                  <a:lnTo>
                    <a:pt x="488812" y="458531"/>
                  </a:lnTo>
                  <a:lnTo>
                    <a:pt x="488812" y="553869"/>
                  </a:lnTo>
                  <a:lnTo>
                    <a:pt x="706773" y="553869"/>
                  </a:lnTo>
                  <a:lnTo>
                    <a:pt x="706773" y="645348"/>
                  </a:lnTo>
                  <a:lnTo>
                    <a:pt x="1121357" y="645348"/>
                  </a:lnTo>
                  <a:lnTo>
                    <a:pt x="1121357" y="738235"/>
                  </a:lnTo>
                  <a:lnTo>
                    <a:pt x="1393752" y="738235"/>
                  </a:lnTo>
                  <a:lnTo>
                    <a:pt x="1393752" y="832574"/>
                  </a:lnTo>
                  <a:lnTo>
                    <a:pt x="2360752" y="832574"/>
                  </a:lnTo>
                </a:path>
              </a:pathLst>
            </a:custGeom>
            <a:noFill/>
            <a:ln w="19050" cap="flat">
              <a:solidFill>
                <a:schemeClr val="accent3"/>
              </a:solid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nvGrpSpPr>
            <p:cNvPr id="1098" name="Group 1097">
              <a:extLst>
                <a:ext uri="{FF2B5EF4-FFF2-40B4-BE49-F238E27FC236}">
                  <a16:creationId xmlns:a16="http://schemas.microsoft.com/office/drawing/2014/main" id="{26E00878-4756-83CC-B13A-79C92BBAE0B8}"/>
                </a:ext>
              </a:extLst>
            </p:cNvPr>
            <p:cNvGrpSpPr/>
            <p:nvPr/>
          </p:nvGrpSpPr>
          <p:grpSpPr>
            <a:xfrm>
              <a:off x="3043714" y="3373726"/>
              <a:ext cx="866895" cy="36000"/>
              <a:chOff x="3043714" y="3386426"/>
              <a:chExt cx="866895" cy="36000"/>
            </a:xfrm>
          </p:grpSpPr>
          <p:sp>
            <p:nvSpPr>
              <p:cNvPr id="347" name="Freeform: Shape 346">
                <a:extLst>
                  <a:ext uri="{FF2B5EF4-FFF2-40B4-BE49-F238E27FC236}">
                    <a16:creationId xmlns:a16="http://schemas.microsoft.com/office/drawing/2014/main" id="{8D875C81-7629-AB8E-678C-026C36A2BB98}"/>
                  </a:ext>
                </a:extLst>
              </p:cNvPr>
              <p:cNvSpPr/>
              <p:nvPr/>
            </p:nvSpPr>
            <p:spPr>
              <a:xfrm>
                <a:off x="3874609" y="3386426"/>
                <a:ext cx="36000" cy="36000"/>
              </a:xfrm>
              <a:custGeom>
                <a:avLst/>
                <a:gdLst>
                  <a:gd name="connsiteX0" fmla="*/ 31779 w 31779"/>
                  <a:gd name="connsiteY0" fmla="*/ 15890 h 31779"/>
                  <a:gd name="connsiteX1" fmla="*/ 15890 w 31779"/>
                  <a:gd name="connsiteY1" fmla="*/ 31779 h 31779"/>
                  <a:gd name="connsiteX2" fmla="*/ 0 w 31779"/>
                  <a:gd name="connsiteY2" fmla="*/ 15890 h 31779"/>
                  <a:gd name="connsiteX3" fmla="*/ 15890 w 31779"/>
                  <a:gd name="connsiteY3" fmla="*/ 0 h 31779"/>
                  <a:gd name="connsiteX4" fmla="*/ 31779 w 31779"/>
                  <a:gd name="connsiteY4" fmla="*/ 15890 h 31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9" h="31779">
                    <a:moveTo>
                      <a:pt x="31779" y="15890"/>
                    </a:moveTo>
                    <a:cubicBezTo>
                      <a:pt x="31779" y="24665"/>
                      <a:pt x="24665" y="31779"/>
                      <a:pt x="15890" y="31779"/>
                    </a:cubicBezTo>
                    <a:cubicBezTo>
                      <a:pt x="7114" y="31779"/>
                      <a:pt x="0" y="24665"/>
                      <a:pt x="0" y="15890"/>
                    </a:cubicBezTo>
                    <a:cubicBezTo>
                      <a:pt x="0" y="7114"/>
                      <a:pt x="7114" y="0"/>
                      <a:pt x="15890" y="0"/>
                    </a:cubicBezTo>
                    <a:cubicBezTo>
                      <a:pt x="24665" y="0"/>
                      <a:pt x="31779" y="7114"/>
                      <a:pt x="31779" y="15890"/>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48" name="Freeform: Shape 347">
                <a:extLst>
                  <a:ext uri="{FF2B5EF4-FFF2-40B4-BE49-F238E27FC236}">
                    <a16:creationId xmlns:a16="http://schemas.microsoft.com/office/drawing/2014/main" id="{F1818090-6133-2183-8636-F82E87021577}"/>
                  </a:ext>
                </a:extLst>
              </p:cNvPr>
              <p:cNvSpPr/>
              <p:nvPr/>
            </p:nvSpPr>
            <p:spPr>
              <a:xfrm>
                <a:off x="3715193" y="3386426"/>
                <a:ext cx="36000" cy="36000"/>
              </a:xfrm>
              <a:custGeom>
                <a:avLst/>
                <a:gdLst>
                  <a:gd name="connsiteX0" fmla="*/ 31779 w 31779"/>
                  <a:gd name="connsiteY0" fmla="*/ 15890 h 31779"/>
                  <a:gd name="connsiteX1" fmla="*/ 15890 w 31779"/>
                  <a:gd name="connsiteY1" fmla="*/ 31779 h 31779"/>
                  <a:gd name="connsiteX2" fmla="*/ 0 w 31779"/>
                  <a:gd name="connsiteY2" fmla="*/ 15890 h 31779"/>
                  <a:gd name="connsiteX3" fmla="*/ 15890 w 31779"/>
                  <a:gd name="connsiteY3" fmla="*/ 0 h 31779"/>
                  <a:gd name="connsiteX4" fmla="*/ 31779 w 31779"/>
                  <a:gd name="connsiteY4" fmla="*/ 15890 h 31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9" h="31779">
                    <a:moveTo>
                      <a:pt x="31779" y="15890"/>
                    </a:moveTo>
                    <a:cubicBezTo>
                      <a:pt x="31779" y="24665"/>
                      <a:pt x="24665" y="31779"/>
                      <a:pt x="15890" y="31779"/>
                    </a:cubicBezTo>
                    <a:cubicBezTo>
                      <a:pt x="7114" y="31779"/>
                      <a:pt x="0" y="24665"/>
                      <a:pt x="0" y="15890"/>
                    </a:cubicBezTo>
                    <a:cubicBezTo>
                      <a:pt x="0" y="7114"/>
                      <a:pt x="7114" y="0"/>
                      <a:pt x="15890" y="0"/>
                    </a:cubicBezTo>
                    <a:cubicBezTo>
                      <a:pt x="24665" y="0"/>
                      <a:pt x="31779" y="7114"/>
                      <a:pt x="31779" y="15890"/>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49" name="Freeform: Shape 348">
                <a:extLst>
                  <a:ext uri="{FF2B5EF4-FFF2-40B4-BE49-F238E27FC236}">
                    <a16:creationId xmlns:a16="http://schemas.microsoft.com/office/drawing/2014/main" id="{1AB827B9-3FF0-F5D9-8860-76AF6E8886AE}"/>
                  </a:ext>
                </a:extLst>
              </p:cNvPr>
              <p:cNvSpPr/>
              <p:nvPr/>
            </p:nvSpPr>
            <p:spPr>
              <a:xfrm>
                <a:off x="3676547" y="3386426"/>
                <a:ext cx="36000" cy="36000"/>
              </a:xfrm>
              <a:custGeom>
                <a:avLst/>
                <a:gdLst>
                  <a:gd name="connsiteX0" fmla="*/ 31779 w 31779"/>
                  <a:gd name="connsiteY0" fmla="*/ 15890 h 31779"/>
                  <a:gd name="connsiteX1" fmla="*/ 15890 w 31779"/>
                  <a:gd name="connsiteY1" fmla="*/ 31779 h 31779"/>
                  <a:gd name="connsiteX2" fmla="*/ 0 w 31779"/>
                  <a:gd name="connsiteY2" fmla="*/ 15890 h 31779"/>
                  <a:gd name="connsiteX3" fmla="*/ 15890 w 31779"/>
                  <a:gd name="connsiteY3" fmla="*/ 0 h 31779"/>
                  <a:gd name="connsiteX4" fmla="*/ 31779 w 31779"/>
                  <a:gd name="connsiteY4" fmla="*/ 15890 h 31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9" h="31779">
                    <a:moveTo>
                      <a:pt x="31779" y="15890"/>
                    </a:moveTo>
                    <a:cubicBezTo>
                      <a:pt x="31779" y="24665"/>
                      <a:pt x="24665" y="31779"/>
                      <a:pt x="15890" y="31779"/>
                    </a:cubicBezTo>
                    <a:cubicBezTo>
                      <a:pt x="7114" y="31779"/>
                      <a:pt x="0" y="24665"/>
                      <a:pt x="0" y="15890"/>
                    </a:cubicBezTo>
                    <a:cubicBezTo>
                      <a:pt x="0" y="7114"/>
                      <a:pt x="7114" y="0"/>
                      <a:pt x="15890" y="0"/>
                    </a:cubicBezTo>
                    <a:cubicBezTo>
                      <a:pt x="24665" y="0"/>
                      <a:pt x="31779" y="7114"/>
                      <a:pt x="31779" y="15890"/>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50" name="Freeform: Shape 349">
                <a:extLst>
                  <a:ext uri="{FF2B5EF4-FFF2-40B4-BE49-F238E27FC236}">
                    <a16:creationId xmlns:a16="http://schemas.microsoft.com/office/drawing/2014/main" id="{8426A370-5A3C-5873-A0AC-47561B1FDAFC}"/>
                  </a:ext>
                </a:extLst>
              </p:cNvPr>
              <p:cNvSpPr/>
              <p:nvPr/>
            </p:nvSpPr>
            <p:spPr>
              <a:xfrm>
                <a:off x="3594423" y="3386426"/>
                <a:ext cx="36000" cy="36000"/>
              </a:xfrm>
              <a:custGeom>
                <a:avLst/>
                <a:gdLst>
                  <a:gd name="connsiteX0" fmla="*/ 31779 w 31779"/>
                  <a:gd name="connsiteY0" fmla="*/ 15890 h 31779"/>
                  <a:gd name="connsiteX1" fmla="*/ 15890 w 31779"/>
                  <a:gd name="connsiteY1" fmla="*/ 31779 h 31779"/>
                  <a:gd name="connsiteX2" fmla="*/ 0 w 31779"/>
                  <a:gd name="connsiteY2" fmla="*/ 15890 h 31779"/>
                  <a:gd name="connsiteX3" fmla="*/ 15890 w 31779"/>
                  <a:gd name="connsiteY3" fmla="*/ 0 h 31779"/>
                  <a:gd name="connsiteX4" fmla="*/ 31779 w 31779"/>
                  <a:gd name="connsiteY4" fmla="*/ 15890 h 31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9" h="31779">
                    <a:moveTo>
                      <a:pt x="31779" y="15890"/>
                    </a:moveTo>
                    <a:cubicBezTo>
                      <a:pt x="31779" y="24665"/>
                      <a:pt x="24665" y="31779"/>
                      <a:pt x="15890" y="31779"/>
                    </a:cubicBezTo>
                    <a:cubicBezTo>
                      <a:pt x="7114" y="31779"/>
                      <a:pt x="0" y="24665"/>
                      <a:pt x="0" y="15890"/>
                    </a:cubicBezTo>
                    <a:cubicBezTo>
                      <a:pt x="0" y="7114"/>
                      <a:pt x="7114" y="0"/>
                      <a:pt x="15890" y="0"/>
                    </a:cubicBezTo>
                    <a:cubicBezTo>
                      <a:pt x="24665" y="0"/>
                      <a:pt x="31779" y="7114"/>
                      <a:pt x="31779" y="15890"/>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51" name="Freeform: Shape 350">
                <a:extLst>
                  <a:ext uri="{FF2B5EF4-FFF2-40B4-BE49-F238E27FC236}">
                    <a16:creationId xmlns:a16="http://schemas.microsoft.com/office/drawing/2014/main" id="{B7AB9A9D-532C-37DE-CDEE-B294D2131205}"/>
                  </a:ext>
                </a:extLst>
              </p:cNvPr>
              <p:cNvSpPr/>
              <p:nvPr/>
            </p:nvSpPr>
            <p:spPr>
              <a:xfrm>
                <a:off x="3188637" y="3386426"/>
                <a:ext cx="36000" cy="36000"/>
              </a:xfrm>
              <a:custGeom>
                <a:avLst/>
                <a:gdLst>
                  <a:gd name="connsiteX0" fmla="*/ 31779 w 31779"/>
                  <a:gd name="connsiteY0" fmla="*/ 15890 h 31779"/>
                  <a:gd name="connsiteX1" fmla="*/ 15890 w 31779"/>
                  <a:gd name="connsiteY1" fmla="*/ 31779 h 31779"/>
                  <a:gd name="connsiteX2" fmla="*/ 0 w 31779"/>
                  <a:gd name="connsiteY2" fmla="*/ 15890 h 31779"/>
                  <a:gd name="connsiteX3" fmla="*/ 15890 w 31779"/>
                  <a:gd name="connsiteY3" fmla="*/ 0 h 31779"/>
                  <a:gd name="connsiteX4" fmla="*/ 31779 w 31779"/>
                  <a:gd name="connsiteY4" fmla="*/ 15890 h 31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9" h="31779">
                    <a:moveTo>
                      <a:pt x="31779" y="15890"/>
                    </a:moveTo>
                    <a:cubicBezTo>
                      <a:pt x="31779" y="24665"/>
                      <a:pt x="24665" y="31779"/>
                      <a:pt x="15890" y="31779"/>
                    </a:cubicBezTo>
                    <a:cubicBezTo>
                      <a:pt x="7114" y="31779"/>
                      <a:pt x="0" y="24665"/>
                      <a:pt x="0" y="15890"/>
                    </a:cubicBezTo>
                    <a:cubicBezTo>
                      <a:pt x="0" y="7114"/>
                      <a:pt x="7114" y="0"/>
                      <a:pt x="15890" y="0"/>
                    </a:cubicBezTo>
                    <a:cubicBezTo>
                      <a:pt x="24665" y="0"/>
                      <a:pt x="31779" y="7114"/>
                      <a:pt x="31779" y="15890"/>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352" name="Freeform: Shape 351">
                <a:extLst>
                  <a:ext uri="{FF2B5EF4-FFF2-40B4-BE49-F238E27FC236}">
                    <a16:creationId xmlns:a16="http://schemas.microsoft.com/office/drawing/2014/main" id="{D51A7A05-DA40-8756-CE26-DB0261169CA5}"/>
                  </a:ext>
                </a:extLst>
              </p:cNvPr>
              <p:cNvSpPr/>
              <p:nvPr/>
            </p:nvSpPr>
            <p:spPr>
              <a:xfrm>
                <a:off x="3043714" y="3386426"/>
                <a:ext cx="36000" cy="36000"/>
              </a:xfrm>
              <a:custGeom>
                <a:avLst/>
                <a:gdLst>
                  <a:gd name="connsiteX0" fmla="*/ 31779 w 31779"/>
                  <a:gd name="connsiteY0" fmla="*/ 15890 h 31779"/>
                  <a:gd name="connsiteX1" fmla="*/ 15890 w 31779"/>
                  <a:gd name="connsiteY1" fmla="*/ 31779 h 31779"/>
                  <a:gd name="connsiteX2" fmla="*/ 0 w 31779"/>
                  <a:gd name="connsiteY2" fmla="*/ 15890 h 31779"/>
                  <a:gd name="connsiteX3" fmla="*/ 15890 w 31779"/>
                  <a:gd name="connsiteY3" fmla="*/ 0 h 31779"/>
                  <a:gd name="connsiteX4" fmla="*/ 31779 w 31779"/>
                  <a:gd name="connsiteY4" fmla="*/ 15890 h 31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9" h="31779">
                    <a:moveTo>
                      <a:pt x="31779" y="15890"/>
                    </a:moveTo>
                    <a:cubicBezTo>
                      <a:pt x="31779" y="24665"/>
                      <a:pt x="24665" y="31779"/>
                      <a:pt x="15890" y="31779"/>
                    </a:cubicBezTo>
                    <a:cubicBezTo>
                      <a:pt x="7114" y="31779"/>
                      <a:pt x="0" y="24665"/>
                      <a:pt x="0" y="15890"/>
                    </a:cubicBezTo>
                    <a:cubicBezTo>
                      <a:pt x="0" y="7114"/>
                      <a:pt x="7114" y="0"/>
                      <a:pt x="15890" y="0"/>
                    </a:cubicBezTo>
                    <a:cubicBezTo>
                      <a:pt x="24665" y="0"/>
                      <a:pt x="31779" y="7114"/>
                      <a:pt x="31779" y="15890"/>
                    </a:cubicBezTo>
                    <a:close/>
                  </a:path>
                </a:pathLst>
              </a:custGeom>
              <a:solidFill>
                <a:schemeClr val="accent3"/>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grpSp>
      <p:grpSp>
        <p:nvGrpSpPr>
          <p:cNvPr id="1375" name="Group 1374">
            <a:extLst>
              <a:ext uri="{FF2B5EF4-FFF2-40B4-BE49-F238E27FC236}">
                <a16:creationId xmlns:a16="http://schemas.microsoft.com/office/drawing/2014/main" id="{614AFD52-0CAC-FAAF-F370-A8EF174121E3}"/>
              </a:ext>
            </a:extLst>
          </p:cNvPr>
          <p:cNvGrpSpPr/>
          <p:nvPr/>
        </p:nvGrpSpPr>
        <p:grpSpPr>
          <a:xfrm>
            <a:off x="6153826" y="3282624"/>
            <a:ext cx="5966389" cy="2247421"/>
            <a:chOff x="4615369" y="2461968"/>
            <a:chExt cx="4474792" cy="1685566"/>
          </a:xfrm>
        </p:grpSpPr>
        <p:sp>
          <p:nvSpPr>
            <p:cNvPr id="617" name="Rectangle 616">
              <a:extLst>
                <a:ext uri="{FF2B5EF4-FFF2-40B4-BE49-F238E27FC236}">
                  <a16:creationId xmlns:a16="http://schemas.microsoft.com/office/drawing/2014/main" id="{DA29D706-927E-9D43-4A1C-8E70598DE2D5}"/>
                </a:ext>
              </a:extLst>
            </p:cNvPr>
            <p:cNvSpPr/>
            <p:nvPr/>
          </p:nvSpPr>
          <p:spPr>
            <a:xfrm>
              <a:off x="4615369" y="2461968"/>
              <a:ext cx="4204781" cy="16855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3F4444"/>
                </a:solidFill>
                <a:effectLst/>
                <a:uLnTx/>
                <a:uFillTx/>
                <a:latin typeface="Arial"/>
                <a:ea typeface="+mn-ea"/>
                <a:cs typeface="+mn-cs"/>
              </a:endParaRPr>
            </a:p>
          </p:txBody>
        </p:sp>
        <p:sp>
          <p:nvSpPr>
            <p:cNvPr id="643" name="TextBox 642">
              <a:extLst>
                <a:ext uri="{FF2B5EF4-FFF2-40B4-BE49-F238E27FC236}">
                  <a16:creationId xmlns:a16="http://schemas.microsoft.com/office/drawing/2014/main" id="{EC5A1CF1-A083-4533-B6C2-4092CEAA89BF}"/>
                </a:ext>
              </a:extLst>
            </p:cNvPr>
            <p:cNvSpPr txBox="1"/>
            <p:nvPr/>
          </p:nvSpPr>
          <p:spPr>
            <a:xfrm>
              <a:off x="7736143" y="2600991"/>
              <a:ext cx="1343213"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Pancreatic cancer: </a:t>
              </a:r>
              <a:r>
                <a:rPr kumimoji="0" lang="en-GB" sz="667" b="0" i="0" u="none" strike="noStrike" kern="0" cap="none" spc="0" normalizeH="0" baseline="0" noProof="0">
                  <a:ln>
                    <a:noFill/>
                  </a:ln>
                  <a:solidFill>
                    <a:srgbClr val="3F4444"/>
                  </a:solidFill>
                  <a:effectLst/>
                  <a:uLnTx/>
                  <a:uFillTx/>
                  <a:latin typeface="Arial"/>
                  <a:ea typeface="+mn-ea"/>
                  <a:cs typeface="+mn-cs"/>
                </a:rPr>
                <a:t>IHC 3+ </a:t>
              </a:r>
              <a:r>
                <a:rPr kumimoji="0" lang="en-GB" sz="667" b="1" i="0" u="none" strike="noStrike" kern="0" cap="none" spc="0" normalizeH="0" baseline="0" noProof="0">
                  <a:ln>
                    <a:noFill/>
                  </a:ln>
                  <a:solidFill>
                    <a:srgbClr val="3F4444"/>
                  </a:solidFill>
                  <a:effectLst/>
                  <a:uLnTx/>
                  <a:uFillTx/>
                  <a:latin typeface="Arial"/>
                  <a:ea typeface="+mn-ea"/>
                  <a:cs typeface="+mn-cs"/>
                </a:rPr>
                <a:t>12.4 </a:t>
              </a:r>
              <a:r>
                <a:rPr kumimoji="0" lang="en-GB" sz="667" b="0" i="0" u="none" strike="noStrike" kern="0" cap="none" spc="0" normalizeH="0" baseline="0" noProof="0">
                  <a:ln>
                    <a:noFill/>
                  </a:ln>
                  <a:solidFill>
                    <a:srgbClr val="3F4444"/>
                  </a:solidFill>
                  <a:effectLst/>
                  <a:uLnTx/>
                  <a:uFillTx/>
                  <a:latin typeface="Arial"/>
                  <a:ea typeface="+mn-ea"/>
                  <a:cs typeface="+mn-cs"/>
                </a:rPr>
                <a:t>(8.8-NR) </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644" name="TextBox 643">
              <a:extLst>
                <a:ext uri="{FF2B5EF4-FFF2-40B4-BE49-F238E27FC236}">
                  <a16:creationId xmlns:a16="http://schemas.microsoft.com/office/drawing/2014/main" id="{B7769C60-1E12-A270-B34D-6F5999500A25}"/>
                </a:ext>
              </a:extLst>
            </p:cNvPr>
            <p:cNvSpPr txBox="1"/>
            <p:nvPr/>
          </p:nvSpPr>
          <p:spPr>
            <a:xfrm>
              <a:off x="7736143" y="2689537"/>
              <a:ext cx="1354018"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Pancreatic cancer: </a:t>
              </a:r>
              <a:r>
                <a:rPr kumimoji="0" lang="en-GB" sz="667" b="0" i="0" u="none" strike="noStrike" kern="0" cap="none" spc="0" normalizeH="0" baseline="0" noProof="0">
                  <a:ln>
                    <a:noFill/>
                  </a:ln>
                  <a:solidFill>
                    <a:srgbClr val="3F4444"/>
                  </a:solidFill>
                  <a:effectLst/>
                  <a:uLnTx/>
                  <a:uFillTx/>
                  <a:latin typeface="Arial"/>
                  <a:ea typeface="+mn-ea"/>
                  <a:cs typeface="+mn-cs"/>
                </a:rPr>
                <a:t>IHC 2+ </a:t>
              </a:r>
              <a:r>
                <a:rPr kumimoji="0" lang="en-GB" sz="667" b="1" i="0" u="none" strike="noStrike" kern="0" cap="none" spc="0" normalizeH="0" baseline="0" noProof="0">
                  <a:ln>
                    <a:noFill/>
                  </a:ln>
                  <a:solidFill>
                    <a:srgbClr val="3F4444"/>
                  </a:solidFill>
                  <a:effectLst/>
                  <a:uLnTx/>
                  <a:uFillTx/>
                  <a:latin typeface="Arial"/>
                  <a:ea typeface="+mn-ea"/>
                  <a:cs typeface="+mn-cs"/>
                </a:rPr>
                <a:t>4.9 </a:t>
              </a:r>
              <a:r>
                <a:rPr kumimoji="0" lang="en-GB" sz="667" b="0" i="0" u="none" strike="noStrike" kern="0" cap="none" spc="0" normalizeH="0" baseline="0" noProof="0">
                  <a:ln>
                    <a:noFill/>
                  </a:ln>
                  <a:solidFill>
                    <a:srgbClr val="3F4444"/>
                  </a:solidFill>
                  <a:effectLst/>
                  <a:uLnTx/>
                  <a:uFillTx/>
                  <a:latin typeface="Arial"/>
                  <a:ea typeface="+mn-ea"/>
                  <a:cs typeface="+mn-cs"/>
                </a:rPr>
                <a:t>(2.4-15.7) </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645" name="TextBox 644">
              <a:extLst>
                <a:ext uri="{FF2B5EF4-FFF2-40B4-BE49-F238E27FC236}">
                  <a16:creationId xmlns:a16="http://schemas.microsoft.com/office/drawing/2014/main" id="{496CE916-E911-6852-F765-F9B086B4DA76}"/>
                </a:ext>
              </a:extLst>
            </p:cNvPr>
            <p:cNvSpPr txBox="1"/>
            <p:nvPr/>
          </p:nvSpPr>
          <p:spPr>
            <a:xfrm>
              <a:off x="7736143" y="2778084"/>
              <a:ext cx="1178078" cy="82001"/>
            </a:xfrm>
            <a:prstGeom prst="rect">
              <a:avLst/>
            </a:prstGeom>
            <a:noFill/>
          </p:spPr>
          <p:txBody>
            <a:bodyPr wrap="square" lIns="48000" tIns="0" rIns="48000" bIns="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7" b="0" i="0" u="none" strike="noStrike" kern="1200" cap="none" spc="0" normalizeH="0" baseline="0" noProof="0">
                  <a:ln>
                    <a:noFill/>
                  </a:ln>
                  <a:solidFill>
                    <a:srgbClr val="3F4444"/>
                  </a:solidFill>
                  <a:effectLst/>
                  <a:uLnTx/>
                  <a:uFillTx/>
                  <a:latin typeface="Arial"/>
                  <a:ea typeface="+mn-ea"/>
                  <a:cs typeface="+mn-cs"/>
                </a:rPr>
                <a:t>Pancreatic cancer: </a:t>
              </a:r>
              <a:r>
                <a:rPr kumimoji="0" lang="en-GB" sz="667" b="0" i="0" u="none" strike="noStrike" kern="0" cap="none" spc="0" normalizeH="0" baseline="0" noProof="0">
                  <a:ln>
                    <a:noFill/>
                  </a:ln>
                  <a:solidFill>
                    <a:srgbClr val="3F4444"/>
                  </a:solidFill>
                  <a:effectLst/>
                  <a:uLnTx/>
                  <a:uFillTx/>
                  <a:latin typeface="Arial"/>
                  <a:ea typeface="+mn-ea"/>
                  <a:cs typeface="+mn-cs"/>
                </a:rPr>
                <a:t>Total </a:t>
              </a:r>
              <a:r>
                <a:rPr kumimoji="0" lang="en-GB" sz="667" b="1" i="0" u="none" strike="noStrike" kern="0" cap="none" spc="0" normalizeH="0" baseline="0" noProof="0">
                  <a:ln>
                    <a:noFill/>
                  </a:ln>
                  <a:solidFill>
                    <a:srgbClr val="3F4444"/>
                  </a:solidFill>
                  <a:effectLst/>
                  <a:uLnTx/>
                  <a:uFillTx/>
                  <a:latin typeface="Arial"/>
                  <a:ea typeface="+mn-ea"/>
                  <a:cs typeface="+mn-cs"/>
                </a:rPr>
                <a:t>5.0</a:t>
              </a:r>
              <a:r>
                <a:rPr kumimoji="0" lang="en-GB" sz="667" b="0" i="0" u="none" strike="noStrike" kern="0" cap="none" spc="0" normalizeH="0" baseline="0" noProof="0">
                  <a:ln>
                    <a:noFill/>
                  </a:ln>
                  <a:solidFill>
                    <a:srgbClr val="3F4444"/>
                  </a:solidFill>
                  <a:effectLst/>
                  <a:uLnTx/>
                  <a:uFillTx/>
                  <a:latin typeface="Arial"/>
                  <a:ea typeface="+mn-ea"/>
                  <a:cs typeface="+mn-cs"/>
                </a:rPr>
                <a:t> (3.8-14.2) </a:t>
              </a:r>
              <a:endParaRPr kumimoji="0" lang="en-GB" sz="667" b="0" i="0" u="none" strike="noStrike" kern="1200" cap="none" spc="0" normalizeH="0" baseline="0" noProof="0">
                <a:ln>
                  <a:noFill/>
                </a:ln>
                <a:solidFill>
                  <a:srgbClr val="3F4444"/>
                </a:solidFill>
                <a:effectLst/>
                <a:uLnTx/>
                <a:uFillTx/>
                <a:latin typeface="Arial"/>
                <a:ea typeface="+mn-ea"/>
                <a:cs typeface="+mn-cs"/>
              </a:endParaRPr>
            </a:p>
          </p:txBody>
        </p:sp>
        <p:sp>
          <p:nvSpPr>
            <p:cNvPr id="731" name="TextBox 730">
              <a:extLst>
                <a:ext uri="{FF2B5EF4-FFF2-40B4-BE49-F238E27FC236}">
                  <a16:creationId xmlns:a16="http://schemas.microsoft.com/office/drawing/2014/main" id="{1AF2F37B-0BAA-2849-AD1D-39DDCEB4806F}"/>
                </a:ext>
              </a:extLst>
            </p:cNvPr>
            <p:cNvSpPr txBox="1"/>
            <p:nvPr/>
          </p:nvSpPr>
          <p:spPr>
            <a:xfrm>
              <a:off x="5399720" y="2655168"/>
              <a:ext cx="246130"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1.0</a:t>
              </a:r>
            </a:p>
          </p:txBody>
        </p:sp>
        <p:sp>
          <p:nvSpPr>
            <p:cNvPr id="881" name="TextBox 880">
              <a:extLst>
                <a:ext uri="{FF2B5EF4-FFF2-40B4-BE49-F238E27FC236}">
                  <a16:creationId xmlns:a16="http://schemas.microsoft.com/office/drawing/2014/main" id="{952E8DC9-2133-BC6D-D00C-561B8E3801B6}"/>
                </a:ext>
              </a:extLst>
            </p:cNvPr>
            <p:cNvSpPr txBox="1"/>
            <p:nvPr/>
          </p:nvSpPr>
          <p:spPr>
            <a:xfrm rot="16200000">
              <a:off x="4424260" y="2868730"/>
              <a:ext cx="1019078" cy="385244"/>
            </a:xfrm>
            <a:prstGeom prst="round2SameRect">
              <a:avLst/>
            </a:prstGeom>
            <a:solidFill>
              <a:srgbClr val="0070C0"/>
            </a:solidFill>
          </p:spPr>
          <p:txBody>
            <a:bodyPr wrap="none" lIns="96000" rIns="96000"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Pancreatic</a:t>
              </a:r>
              <a:br>
                <a:rPr kumimoji="0" lang="en-US" sz="1333" b="1" i="0" u="none" strike="noStrike" kern="1200" cap="none" spc="0" normalizeH="0" baseline="0" noProof="0">
                  <a:ln>
                    <a:noFill/>
                  </a:ln>
                  <a:solidFill>
                    <a:srgbClr val="FFFFFF"/>
                  </a:solidFill>
                  <a:effectLst/>
                  <a:uLnTx/>
                  <a:uFillTx/>
                  <a:latin typeface="Arial"/>
                  <a:ea typeface="+mn-ea"/>
                  <a:cs typeface="+mn-cs"/>
                </a:rPr>
              </a:br>
              <a:r>
                <a:rPr kumimoji="0" lang="en-US" sz="1333" b="1" i="0" u="none" strike="noStrike" kern="1200" cap="none" spc="0" normalizeH="0" baseline="0" noProof="0">
                  <a:ln>
                    <a:noFill/>
                  </a:ln>
                  <a:solidFill>
                    <a:srgbClr val="FFFFFF"/>
                  </a:solidFill>
                  <a:effectLst/>
                  <a:uLnTx/>
                  <a:uFillTx/>
                  <a:latin typeface="Arial"/>
                  <a:ea typeface="+mn-ea"/>
                  <a:cs typeface="+mn-cs"/>
                </a:rPr>
                <a:t>cancer</a:t>
              </a:r>
            </a:p>
          </p:txBody>
        </p:sp>
        <p:grpSp>
          <p:nvGrpSpPr>
            <p:cNvPr id="1373" name="Group 1372">
              <a:extLst>
                <a:ext uri="{FF2B5EF4-FFF2-40B4-BE49-F238E27FC236}">
                  <a16:creationId xmlns:a16="http://schemas.microsoft.com/office/drawing/2014/main" id="{CBFFCCBB-A6FB-655A-70B5-50D7672FAE2D}"/>
                </a:ext>
              </a:extLst>
            </p:cNvPr>
            <p:cNvGrpSpPr/>
            <p:nvPr/>
          </p:nvGrpSpPr>
          <p:grpSpPr>
            <a:xfrm>
              <a:off x="4755848" y="3850272"/>
              <a:ext cx="4106954" cy="277018"/>
              <a:chOff x="4737892" y="3869261"/>
              <a:chExt cx="4106954" cy="277018"/>
            </a:xfrm>
          </p:grpSpPr>
          <p:sp>
            <p:nvSpPr>
              <p:cNvPr id="627" name="TextBox 626">
                <a:extLst>
                  <a:ext uri="{FF2B5EF4-FFF2-40B4-BE49-F238E27FC236}">
                    <a16:creationId xmlns:a16="http://schemas.microsoft.com/office/drawing/2014/main" id="{5206ABC9-C98F-108D-636E-554A0C817E94}"/>
                  </a:ext>
                </a:extLst>
              </p:cNvPr>
              <p:cNvSpPr txBox="1"/>
              <p:nvPr/>
            </p:nvSpPr>
            <p:spPr>
              <a:xfrm>
                <a:off x="4737892" y="4061687"/>
                <a:ext cx="834931" cy="84591"/>
              </a:xfrm>
              <a:prstGeom prst="rect">
                <a:avLst/>
              </a:prstGeom>
              <a:noFill/>
            </p:spPr>
            <p:txBody>
              <a:bodyPr wrap="none" lIns="48000" tIns="0" rIns="4800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Pancreatic cancer: Total</a:t>
                </a:r>
              </a:p>
            </p:txBody>
          </p:sp>
          <p:sp>
            <p:nvSpPr>
              <p:cNvPr id="628" name="TextBox 627">
                <a:extLst>
                  <a:ext uri="{FF2B5EF4-FFF2-40B4-BE49-F238E27FC236}">
                    <a16:creationId xmlns:a16="http://schemas.microsoft.com/office/drawing/2014/main" id="{298FF114-C44F-E07D-ABFB-28D7EE82D277}"/>
                  </a:ext>
                </a:extLst>
              </p:cNvPr>
              <p:cNvSpPr txBox="1"/>
              <p:nvPr/>
            </p:nvSpPr>
            <p:spPr>
              <a:xfrm>
                <a:off x="4737892" y="3869261"/>
                <a:ext cx="897449" cy="84591"/>
              </a:xfrm>
              <a:prstGeom prst="rect">
                <a:avLst/>
              </a:prstGeom>
              <a:noFill/>
            </p:spPr>
            <p:txBody>
              <a:bodyPr wrap="none" lIns="48000" tIns="0" rIns="4800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Pancreatic cancer: IHC 3+</a:t>
                </a:r>
              </a:p>
            </p:txBody>
          </p:sp>
          <p:sp>
            <p:nvSpPr>
              <p:cNvPr id="633" name="TextBox 632">
                <a:extLst>
                  <a:ext uri="{FF2B5EF4-FFF2-40B4-BE49-F238E27FC236}">
                    <a16:creationId xmlns:a16="http://schemas.microsoft.com/office/drawing/2014/main" id="{833BC8F9-5C0D-394B-C2FF-54EEE283D264}"/>
                  </a:ext>
                </a:extLst>
              </p:cNvPr>
              <p:cNvSpPr txBox="1"/>
              <p:nvPr/>
            </p:nvSpPr>
            <p:spPr>
              <a:xfrm>
                <a:off x="4737892" y="3966998"/>
                <a:ext cx="897449" cy="84591"/>
              </a:xfrm>
              <a:prstGeom prst="rect">
                <a:avLst/>
              </a:prstGeom>
              <a:noFill/>
            </p:spPr>
            <p:txBody>
              <a:bodyPr wrap="none" lIns="48000" tIns="0" rIns="4800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Pancreatic cancer: IHC 2+</a:t>
                </a:r>
              </a:p>
            </p:txBody>
          </p:sp>
          <p:grpSp>
            <p:nvGrpSpPr>
              <p:cNvPr id="1041" name="Group 1040">
                <a:extLst>
                  <a:ext uri="{FF2B5EF4-FFF2-40B4-BE49-F238E27FC236}">
                    <a16:creationId xmlns:a16="http://schemas.microsoft.com/office/drawing/2014/main" id="{3FEBC3FF-F796-280C-B842-BD574247E721}"/>
                  </a:ext>
                </a:extLst>
              </p:cNvPr>
              <p:cNvGrpSpPr/>
              <p:nvPr/>
            </p:nvGrpSpPr>
            <p:grpSpPr>
              <a:xfrm>
                <a:off x="5635847" y="3869261"/>
                <a:ext cx="1997654" cy="84591"/>
                <a:chOff x="5635847" y="3766272"/>
                <a:chExt cx="1997654" cy="84591"/>
              </a:xfrm>
            </p:grpSpPr>
            <p:sp>
              <p:nvSpPr>
                <p:cNvPr id="1042" name="TextBox 1041">
                  <a:extLst>
                    <a:ext uri="{FF2B5EF4-FFF2-40B4-BE49-F238E27FC236}">
                      <a16:creationId xmlns:a16="http://schemas.microsoft.com/office/drawing/2014/main" id="{29157E62-DF0C-AAED-35CE-E96B5FF7E9D1}"/>
                    </a:ext>
                  </a:extLst>
                </p:cNvPr>
                <p:cNvSpPr txBox="1"/>
                <p:nvPr/>
              </p:nvSpPr>
              <p:spPr>
                <a:xfrm>
                  <a:off x="5635847" y="3766272"/>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043" name="TextBox 1042">
                  <a:extLst>
                    <a:ext uri="{FF2B5EF4-FFF2-40B4-BE49-F238E27FC236}">
                      <a16:creationId xmlns:a16="http://schemas.microsoft.com/office/drawing/2014/main" id="{62022E99-028F-58CF-C7F5-1A9F53D22491}"/>
                    </a:ext>
                  </a:extLst>
                </p:cNvPr>
                <p:cNvSpPr txBox="1"/>
                <p:nvPr/>
              </p:nvSpPr>
              <p:spPr>
                <a:xfrm>
                  <a:off x="5938683" y="3766272"/>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044" name="TextBox 1043">
                  <a:extLst>
                    <a:ext uri="{FF2B5EF4-FFF2-40B4-BE49-F238E27FC236}">
                      <a16:creationId xmlns:a16="http://schemas.microsoft.com/office/drawing/2014/main" id="{119BE59E-4B27-83F0-0E64-17A8BAEE7636}"/>
                    </a:ext>
                  </a:extLst>
                </p:cNvPr>
                <p:cNvSpPr txBox="1"/>
                <p:nvPr/>
              </p:nvSpPr>
              <p:spPr>
                <a:xfrm>
                  <a:off x="6241519" y="3766272"/>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045" name="TextBox 1044">
                  <a:extLst>
                    <a:ext uri="{FF2B5EF4-FFF2-40B4-BE49-F238E27FC236}">
                      <a16:creationId xmlns:a16="http://schemas.microsoft.com/office/drawing/2014/main" id="{C326677C-3F52-B230-C1E2-820FA8876DD1}"/>
                    </a:ext>
                  </a:extLst>
                </p:cNvPr>
                <p:cNvSpPr txBox="1"/>
                <p:nvPr/>
              </p:nvSpPr>
              <p:spPr>
                <a:xfrm>
                  <a:off x="6544355" y="3766272"/>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1046" name="TextBox 1045">
                  <a:extLst>
                    <a:ext uri="{FF2B5EF4-FFF2-40B4-BE49-F238E27FC236}">
                      <a16:creationId xmlns:a16="http://schemas.microsoft.com/office/drawing/2014/main" id="{C08D0A7B-36B2-22AB-5810-767A63D14D26}"/>
                    </a:ext>
                  </a:extLst>
                </p:cNvPr>
                <p:cNvSpPr txBox="1"/>
                <p:nvPr/>
              </p:nvSpPr>
              <p:spPr>
                <a:xfrm>
                  <a:off x="6847191" y="3766272"/>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1047" name="TextBox 1046">
                  <a:extLst>
                    <a:ext uri="{FF2B5EF4-FFF2-40B4-BE49-F238E27FC236}">
                      <a16:creationId xmlns:a16="http://schemas.microsoft.com/office/drawing/2014/main" id="{D4AA0677-BEFC-BFDB-C3BE-B21C0097FC38}"/>
                    </a:ext>
                  </a:extLst>
                </p:cNvPr>
                <p:cNvSpPr txBox="1"/>
                <p:nvPr/>
              </p:nvSpPr>
              <p:spPr>
                <a:xfrm>
                  <a:off x="7150027" y="3766272"/>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1048" name="TextBox 1047">
                  <a:extLst>
                    <a:ext uri="{FF2B5EF4-FFF2-40B4-BE49-F238E27FC236}">
                      <a16:creationId xmlns:a16="http://schemas.microsoft.com/office/drawing/2014/main" id="{50B7C54C-8D7B-6D76-6C4C-69AE6255D966}"/>
                    </a:ext>
                  </a:extLst>
                </p:cNvPr>
                <p:cNvSpPr txBox="1"/>
                <p:nvPr/>
              </p:nvSpPr>
              <p:spPr>
                <a:xfrm>
                  <a:off x="7452863" y="3766272"/>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grpSp>
          <p:grpSp>
            <p:nvGrpSpPr>
              <p:cNvPr id="1053" name="Group 1052">
                <a:extLst>
                  <a:ext uri="{FF2B5EF4-FFF2-40B4-BE49-F238E27FC236}">
                    <a16:creationId xmlns:a16="http://schemas.microsoft.com/office/drawing/2014/main" id="{0E4823CA-1700-BE29-0C24-8CF841DA4F80}"/>
                  </a:ext>
                </a:extLst>
              </p:cNvPr>
              <p:cNvGrpSpPr/>
              <p:nvPr/>
            </p:nvGrpSpPr>
            <p:grpSpPr>
              <a:xfrm>
                <a:off x="5635847" y="3966999"/>
                <a:ext cx="3208999" cy="84591"/>
                <a:chOff x="5635847" y="3766273"/>
                <a:chExt cx="3208999" cy="84591"/>
              </a:xfrm>
            </p:grpSpPr>
            <p:sp>
              <p:nvSpPr>
                <p:cNvPr id="1054" name="TextBox 1053">
                  <a:extLst>
                    <a:ext uri="{FF2B5EF4-FFF2-40B4-BE49-F238E27FC236}">
                      <a16:creationId xmlns:a16="http://schemas.microsoft.com/office/drawing/2014/main" id="{00089C1D-ACFE-586A-019B-C802EA24BBFE}"/>
                    </a:ext>
                  </a:extLst>
                </p:cNvPr>
                <p:cNvSpPr txBox="1"/>
                <p:nvPr/>
              </p:nvSpPr>
              <p:spPr>
                <a:xfrm>
                  <a:off x="5635847"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19</a:t>
                  </a:r>
                </a:p>
              </p:txBody>
            </p:sp>
            <p:sp>
              <p:nvSpPr>
                <p:cNvPr id="1055" name="TextBox 1054">
                  <a:extLst>
                    <a:ext uri="{FF2B5EF4-FFF2-40B4-BE49-F238E27FC236}">
                      <a16:creationId xmlns:a16="http://schemas.microsoft.com/office/drawing/2014/main" id="{62A9881D-F463-62A7-EAF3-9DB0781C476B}"/>
                    </a:ext>
                  </a:extLst>
                </p:cNvPr>
                <p:cNvSpPr txBox="1"/>
                <p:nvPr/>
              </p:nvSpPr>
              <p:spPr>
                <a:xfrm>
                  <a:off x="5938683"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14</a:t>
                  </a:r>
                </a:p>
              </p:txBody>
            </p:sp>
            <p:sp>
              <p:nvSpPr>
                <p:cNvPr id="1056" name="TextBox 1055">
                  <a:extLst>
                    <a:ext uri="{FF2B5EF4-FFF2-40B4-BE49-F238E27FC236}">
                      <a16:creationId xmlns:a16="http://schemas.microsoft.com/office/drawing/2014/main" id="{EDF639B2-936D-6E18-A557-CAFD1C0F688B}"/>
                    </a:ext>
                  </a:extLst>
                </p:cNvPr>
                <p:cNvSpPr txBox="1"/>
                <p:nvPr/>
              </p:nvSpPr>
              <p:spPr>
                <a:xfrm>
                  <a:off x="6241519"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1057" name="TextBox 1056">
                  <a:extLst>
                    <a:ext uri="{FF2B5EF4-FFF2-40B4-BE49-F238E27FC236}">
                      <a16:creationId xmlns:a16="http://schemas.microsoft.com/office/drawing/2014/main" id="{2E6697EE-DB13-FFA9-D078-E2C0E56C8579}"/>
                    </a:ext>
                  </a:extLst>
                </p:cNvPr>
                <p:cNvSpPr txBox="1"/>
                <p:nvPr/>
              </p:nvSpPr>
              <p:spPr>
                <a:xfrm>
                  <a:off x="6544355"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1058" name="TextBox 1057">
                  <a:extLst>
                    <a:ext uri="{FF2B5EF4-FFF2-40B4-BE49-F238E27FC236}">
                      <a16:creationId xmlns:a16="http://schemas.microsoft.com/office/drawing/2014/main" id="{4A4BBD51-2983-D8E4-9EC6-05AF9BEE23A1}"/>
                    </a:ext>
                  </a:extLst>
                </p:cNvPr>
                <p:cNvSpPr txBox="1"/>
                <p:nvPr/>
              </p:nvSpPr>
              <p:spPr>
                <a:xfrm>
                  <a:off x="6847191"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8</a:t>
                  </a:r>
                </a:p>
              </p:txBody>
            </p:sp>
            <p:sp>
              <p:nvSpPr>
                <p:cNvPr id="1059" name="TextBox 1058">
                  <a:extLst>
                    <a:ext uri="{FF2B5EF4-FFF2-40B4-BE49-F238E27FC236}">
                      <a16:creationId xmlns:a16="http://schemas.microsoft.com/office/drawing/2014/main" id="{9AFC4FC4-F99A-FF97-65A8-613A22262FF0}"/>
                    </a:ext>
                  </a:extLst>
                </p:cNvPr>
                <p:cNvSpPr txBox="1"/>
                <p:nvPr/>
              </p:nvSpPr>
              <p:spPr>
                <a:xfrm>
                  <a:off x="7150027"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6</a:t>
                  </a:r>
                </a:p>
              </p:txBody>
            </p:sp>
            <p:sp>
              <p:nvSpPr>
                <p:cNvPr id="1060" name="TextBox 1059">
                  <a:extLst>
                    <a:ext uri="{FF2B5EF4-FFF2-40B4-BE49-F238E27FC236}">
                      <a16:creationId xmlns:a16="http://schemas.microsoft.com/office/drawing/2014/main" id="{92A5916F-ABE8-066D-1202-E35BDB6AAD2D}"/>
                    </a:ext>
                  </a:extLst>
                </p:cNvPr>
                <p:cNvSpPr txBox="1"/>
                <p:nvPr/>
              </p:nvSpPr>
              <p:spPr>
                <a:xfrm>
                  <a:off x="7452863"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061" name="TextBox 1060">
                  <a:extLst>
                    <a:ext uri="{FF2B5EF4-FFF2-40B4-BE49-F238E27FC236}">
                      <a16:creationId xmlns:a16="http://schemas.microsoft.com/office/drawing/2014/main" id="{0D003735-7B1A-1ABB-88CD-9324373490F7}"/>
                    </a:ext>
                  </a:extLst>
                </p:cNvPr>
                <p:cNvSpPr txBox="1"/>
                <p:nvPr/>
              </p:nvSpPr>
              <p:spPr>
                <a:xfrm>
                  <a:off x="8058535"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1062" name="TextBox 1061">
                  <a:extLst>
                    <a:ext uri="{FF2B5EF4-FFF2-40B4-BE49-F238E27FC236}">
                      <a16:creationId xmlns:a16="http://schemas.microsoft.com/office/drawing/2014/main" id="{3B8511C1-7DC1-5041-E2E8-49B850488CDA}"/>
                    </a:ext>
                  </a:extLst>
                </p:cNvPr>
                <p:cNvSpPr txBox="1"/>
                <p:nvPr/>
              </p:nvSpPr>
              <p:spPr>
                <a:xfrm>
                  <a:off x="8664208"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1063" name="TextBox 1062">
                  <a:extLst>
                    <a:ext uri="{FF2B5EF4-FFF2-40B4-BE49-F238E27FC236}">
                      <a16:creationId xmlns:a16="http://schemas.microsoft.com/office/drawing/2014/main" id="{B7CA2AD8-E12A-1494-A2D7-928F4B530113}"/>
                    </a:ext>
                  </a:extLst>
                </p:cNvPr>
                <p:cNvSpPr txBox="1"/>
                <p:nvPr/>
              </p:nvSpPr>
              <p:spPr>
                <a:xfrm>
                  <a:off x="8361371"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1064" name="TextBox 1063">
                  <a:extLst>
                    <a:ext uri="{FF2B5EF4-FFF2-40B4-BE49-F238E27FC236}">
                      <a16:creationId xmlns:a16="http://schemas.microsoft.com/office/drawing/2014/main" id="{4FD4C884-0965-D473-96A0-6A1FAF0A407C}"/>
                    </a:ext>
                  </a:extLst>
                </p:cNvPr>
                <p:cNvSpPr txBox="1"/>
                <p:nvPr/>
              </p:nvSpPr>
              <p:spPr>
                <a:xfrm>
                  <a:off x="7755699"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grpSp>
          <p:grpSp>
            <p:nvGrpSpPr>
              <p:cNvPr id="1065" name="Group 1064">
                <a:extLst>
                  <a:ext uri="{FF2B5EF4-FFF2-40B4-BE49-F238E27FC236}">
                    <a16:creationId xmlns:a16="http://schemas.microsoft.com/office/drawing/2014/main" id="{BA101340-6E8A-F8B1-EAB6-21AD856CF384}"/>
                  </a:ext>
                </a:extLst>
              </p:cNvPr>
              <p:cNvGrpSpPr/>
              <p:nvPr/>
            </p:nvGrpSpPr>
            <p:grpSpPr>
              <a:xfrm>
                <a:off x="5635847" y="4061688"/>
                <a:ext cx="3208999" cy="84591"/>
                <a:chOff x="5635847" y="3766273"/>
                <a:chExt cx="3208999" cy="84591"/>
              </a:xfrm>
            </p:grpSpPr>
            <p:sp>
              <p:nvSpPr>
                <p:cNvPr id="1066" name="TextBox 1065">
                  <a:extLst>
                    <a:ext uri="{FF2B5EF4-FFF2-40B4-BE49-F238E27FC236}">
                      <a16:creationId xmlns:a16="http://schemas.microsoft.com/office/drawing/2014/main" id="{607EE1A4-C196-3A68-0C0E-D3201A26E980}"/>
                    </a:ext>
                  </a:extLst>
                </p:cNvPr>
                <p:cNvSpPr txBox="1"/>
                <p:nvPr/>
              </p:nvSpPr>
              <p:spPr>
                <a:xfrm>
                  <a:off x="5635847"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25</a:t>
                  </a:r>
                </a:p>
              </p:txBody>
            </p:sp>
            <p:sp>
              <p:nvSpPr>
                <p:cNvPr id="1067" name="TextBox 1066">
                  <a:extLst>
                    <a:ext uri="{FF2B5EF4-FFF2-40B4-BE49-F238E27FC236}">
                      <a16:creationId xmlns:a16="http://schemas.microsoft.com/office/drawing/2014/main" id="{18F45DD2-88E8-07EF-58DA-DEE90FBEAF67}"/>
                    </a:ext>
                  </a:extLst>
                </p:cNvPr>
                <p:cNvSpPr txBox="1"/>
                <p:nvPr/>
              </p:nvSpPr>
              <p:spPr>
                <a:xfrm>
                  <a:off x="5938683"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20</a:t>
                  </a:r>
                </a:p>
              </p:txBody>
            </p:sp>
            <p:sp>
              <p:nvSpPr>
                <p:cNvPr id="1068" name="TextBox 1067">
                  <a:extLst>
                    <a:ext uri="{FF2B5EF4-FFF2-40B4-BE49-F238E27FC236}">
                      <a16:creationId xmlns:a16="http://schemas.microsoft.com/office/drawing/2014/main" id="{02818B1C-1314-84C7-F67A-4E8BC87D9FE9}"/>
                    </a:ext>
                  </a:extLst>
                </p:cNvPr>
                <p:cNvSpPr txBox="1"/>
                <p:nvPr/>
              </p:nvSpPr>
              <p:spPr>
                <a:xfrm>
                  <a:off x="6241519"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12</a:t>
                  </a:r>
                </a:p>
              </p:txBody>
            </p:sp>
            <p:sp>
              <p:nvSpPr>
                <p:cNvPr id="1069" name="TextBox 1068">
                  <a:extLst>
                    <a:ext uri="{FF2B5EF4-FFF2-40B4-BE49-F238E27FC236}">
                      <a16:creationId xmlns:a16="http://schemas.microsoft.com/office/drawing/2014/main" id="{A7690730-22EE-B440-504D-099964E2F055}"/>
                    </a:ext>
                  </a:extLst>
                </p:cNvPr>
                <p:cNvSpPr txBox="1"/>
                <p:nvPr/>
              </p:nvSpPr>
              <p:spPr>
                <a:xfrm>
                  <a:off x="6544355"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10</a:t>
                  </a:r>
                </a:p>
              </p:txBody>
            </p:sp>
            <p:sp>
              <p:nvSpPr>
                <p:cNvPr id="1070" name="TextBox 1069">
                  <a:extLst>
                    <a:ext uri="{FF2B5EF4-FFF2-40B4-BE49-F238E27FC236}">
                      <a16:creationId xmlns:a16="http://schemas.microsoft.com/office/drawing/2014/main" id="{BBE80201-82C3-C424-315D-E439C2AD425D}"/>
                    </a:ext>
                  </a:extLst>
                </p:cNvPr>
                <p:cNvSpPr txBox="1"/>
                <p:nvPr/>
              </p:nvSpPr>
              <p:spPr>
                <a:xfrm>
                  <a:off x="6847191"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9</a:t>
                  </a:r>
                </a:p>
              </p:txBody>
            </p:sp>
            <p:sp>
              <p:nvSpPr>
                <p:cNvPr id="1071" name="TextBox 1070">
                  <a:extLst>
                    <a:ext uri="{FF2B5EF4-FFF2-40B4-BE49-F238E27FC236}">
                      <a16:creationId xmlns:a16="http://schemas.microsoft.com/office/drawing/2014/main" id="{BE23F757-D83D-967E-C5F7-0C0C977B03E9}"/>
                    </a:ext>
                  </a:extLst>
                </p:cNvPr>
                <p:cNvSpPr txBox="1"/>
                <p:nvPr/>
              </p:nvSpPr>
              <p:spPr>
                <a:xfrm>
                  <a:off x="7150027"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7</a:t>
                  </a:r>
                </a:p>
              </p:txBody>
            </p:sp>
            <p:sp>
              <p:nvSpPr>
                <p:cNvPr id="1072" name="TextBox 1071">
                  <a:extLst>
                    <a:ext uri="{FF2B5EF4-FFF2-40B4-BE49-F238E27FC236}">
                      <a16:creationId xmlns:a16="http://schemas.microsoft.com/office/drawing/2014/main" id="{B709E9E5-BF3F-E01C-EBA0-08A807BBCA53}"/>
                    </a:ext>
                  </a:extLst>
                </p:cNvPr>
                <p:cNvSpPr txBox="1"/>
                <p:nvPr/>
              </p:nvSpPr>
              <p:spPr>
                <a:xfrm>
                  <a:off x="7452863"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sp>
              <p:nvSpPr>
                <p:cNvPr id="1073" name="TextBox 1072">
                  <a:extLst>
                    <a:ext uri="{FF2B5EF4-FFF2-40B4-BE49-F238E27FC236}">
                      <a16:creationId xmlns:a16="http://schemas.microsoft.com/office/drawing/2014/main" id="{C2C63A14-9EA4-5BAD-1765-9A532DB72814}"/>
                    </a:ext>
                  </a:extLst>
                </p:cNvPr>
                <p:cNvSpPr txBox="1"/>
                <p:nvPr/>
              </p:nvSpPr>
              <p:spPr>
                <a:xfrm>
                  <a:off x="8058535"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1074" name="TextBox 1073">
                  <a:extLst>
                    <a:ext uri="{FF2B5EF4-FFF2-40B4-BE49-F238E27FC236}">
                      <a16:creationId xmlns:a16="http://schemas.microsoft.com/office/drawing/2014/main" id="{90D8D037-532B-B86B-FCDB-486D55F44FD4}"/>
                    </a:ext>
                  </a:extLst>
                </p:cNvPr>
                <p:cNvSpPr txBox="1"/>
                <p:nvPr/>
              </p:nvSpPr>
              <p:spPr>
                <a:xfrm>
                  <a:off x="8664208"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0</a:t>
                  </a:r>
                </a:p>
              </p:txBody>
            </p:sp>
            <p:sp>
              <p:nvSpPr>
                <p:cNvPr id="1075" name="TextBox 1074">
                  <a:extLst>
                    <a:ext uri="{FF2B5EF4-FFF2-40B4-BE49-F238E27FC236}">
                      <a16:creationId xmlns:a16="http://schemas.microsoft.com/office/drawing/2014/main" id="{6BDB1DA7-6A4B-009F-6887-040DBA59C5C6}"/>
                    </a:ext>
                  </a:extLst>
                </p:cNvPr>
                <p:cNvSpPr txBox="1"/>
                <p:nvPr/>
              </p:nvSpPr>
              <p:spPr>
                <a:xfrm>
                  <a:off x="8361371"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1</a:t>
                  </a:r>
                </a:p>
              </p:txBody>
            </p:sp>
            <p:sp>
              <p:nvSpPr>
                <p:cNvPr id="1076" name="TextBox 1075">
                  <a:extLst>
                    <a:ext uri="{FF2B5EF4-FFF2-40B4-BE49-F238E27FC236}">
                      <a16:creationId xmlns:a16="http://schemas.microsoft.com/office/drawing/2014/main" id="{E015EE9F-20B5-B592-8B29-C2D98C4F9D66}"/>
                    </a:ext>
                  </a:extLst>
                </p:cNvPr>
                <p:cNvSpPr txBox="1"/>
                <p:nvPr/>
              </p:nvSpPr>
              <p:spPr>
                <a:xfrm>
                  <a:off x="7755699" y="3766273"/>
                  <a:ext cx="180638" cy="84591"/>
                </a:xfrm>
                <a:prstGeom prst="rect">
                  <a:avLst/>
                </a:prstGeom>
                <a:noFill/>
              </p:spPr>
              <p:txBody>
                <a:bodyPr wrap="square" lIns="48000" tIns="0" rIns="4800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33" b="0" i="0" u="none" strike="noStrike" kern="1200" cap="none" spc="0" normalizeH="0" baseline="0" noProof="0">
                      <a:ln>
                        <a:noFill/>
                      </a:ln>
                      <a:solidFill>
                        <a:srgbClr val="3F4444"/>
                      </a:solidFill>
                      <a:effectLst/>
                      <a:uLnTx/>
                      <a:uFillTx/>
                      <a:latin typeface="Arial"/>
                      <a:ea typeface="+mn-ea"/>
                      <a:cs typeface="+mn-cs"/>
                    </a:rPr>
                    <a:t>2</a:t>
                  </a:r>
                </a:p>
              </p:txBody>
            </p:sp>
          </p:grpSp>
        </p:grpSp>
        <p:grpSp>
          <p:nvGrpSpPr>
            <p:cNvPr id="1374" name="Group 1373">
              <a:extLst>
                <a:ext uri="{FF2B5EF4-FFF2-40B4-BE49-F238E27FC236}">
                  <a16:creationId xmlns:a16="http://schemas.microsoft.com/office/drawing/2014/main" id="{3EF46105-AB52-463B-EC31-F3F8FF79EA0B}"/>
                </a:ext>
              </a:extLst>
            </p:cNvPr>
            <p:cNvGrpSpPr/>
            <p:nvPr/>
          </p:nvGrpSpPr>
          <p:grpSpPr>
            <a:xfrm>
              <a:off x="5434579" y="2682884"/>
              <a:ext cx="3422967" cy="935025"/>
              <a:chOff x="5421879" y="2711459"/>
              <a:chExt cx="3422967" cy="935025"/>
            </a:xfrm>
          </p:grpSpPr>
          <p:sp>
            <p:nvSpPr>
              <p:cNvPr id="732" name="TextBox 731">
                <a:extLst>
                  <a:ext uri="{FF2B5EF4-FFF2-40B4-BE49-F238E27FC236}">
                    <a16:creationId xmlns:a16="http://schemas.microsoft.com/office/drawing/2014/main" id="{990011DD-1110-5514-A51D-92BACA6A39A8}"/>
                  </a:ext>
                </a:extLst>
              </p:cNvPr>
              <p:cNvSpPr txBox="1"/>
              <p:nvPr/>
            </p:nvSpPr>
            <p:spPr>
              <a:xfrm>
                <a:off x="5435149" y="2806547"/>
                <a:ext cx="21070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0.8</a:t>
                </a:r>
              </a:p>
            </p:txBody>
          </p:sp>
          <p:sp>
            <p:nvSpPr>
              <p:cNvPr id="733" name="TextBox 732">
                <a:extLst>
                  <a:ext uri="{FF2B5EF4-FFF2-40B4-BE49-F238E27FC236}">
                    <a16:creationId xmlns:a16="http://schemas.microsoft.com/office/drawing/2014/main" id="{75D74031-9CFD-C1D3-434A-256BEE54D3B5}"/>
                  </a:ext>
                </a:extLst>
              </p:cNvPr>
              <p:cNvSpPr txBox="1"/>
              <p:nvPr/>
            </p:nvSpPr>
            <p:spPr>
              <a:xfrm>
                <a:off x="5421879" y="2957928"/>
                <a:ext cx="22397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0.6</a:t>
                </a:r>
              </a:p>
            </p:txBody>
          </p:sp>
          <p:sp>
            <p:nvSpPr>
              <p:cNvPr id="734" name="TextBox 733">
                <a:extLst>
                  <a:ext uri="{FF2B5EF4-FFF2-40B4-BE49-F238E27FC236}">
                    <a16:creationId xmlns:a16="http://schemas.microsoft.com/office/drawing/2014/main" id="{73F741E9-4852-6961-0C5E-1A6244D394FC}"/>
                  </a:ext>
                </a:extLst>
              </p:cNvPr>
              <p:cNvSpPr txBox="1"/>
              <p:nvPr/>
            </p:nvSpPr>
            <p:spPr>
              <a:xfrm>
                <a:off x="5435149" y="3109307"/>
                <a:ext cx="21070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0.4</a:t>
                </a:r>
              </a:p>
            </p:txBody>
          </p:sp>
          <p:sp>
            <p:nvSpPr>
              <p:cNvPr id="735" name="TextBox 734">
                <a:extLst>
                  <a:ext uri="{FF2B5EF4-FFF2-40B4-BE49-F238E27FC236}">
                    <a16:creationId xmlns:a16="http://schemas.microsoft.com/office/drawing/2014/main" id="{2488EF80-9637-6140-C8F6-297A4A4B8DDD}"/>
                  </a:ext>
                </a:extLst>
              </p:cNvPr>
              <p:cNvSpPr txBox="1"/>
              <p:nvPr/>
            </p:nvSpPr>
            <p:spPr>
              <a:xfrm>
                <a:off x="5421879" y="3260687"/>
                <a:ext cx="22397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0.2</a:t>
                </a:r>
              </a:p>
            </p:txBody>
          </p:sp>
          <p:sp>
            <p:nvSpPr>
              <p:cNvPr id="736" name="TextBox 735">
                <a:extLst>
                  <a:ext uri="{FF2B5EF4-FFF2-40B4-BE49-F238E27FC236}">
                    <a16:creationId xmlns:a16="http://schemas.microsoft.com/office/drawing/2014/main" id="{61418F59-E495-9644-820F-B83AA0CA0098}"/>
                  </a:ext>
                </a:extLst>
              </p:cNvPr>
              <p:cNvSpPr txBox="1"/>
              <p:nvPr/>
            </p:nvSpPr>
            <p:spPr>
              <a:xfrm>
                <a:off x="5435149" y="3412066"/>
                <a:ext cx="210701" cy="112581"/>
              </a:xfrm>
              <a:prstGeom prst="rect">
                <a:avLst/>
              </a:prstGeom>
              <a:noFill/>
            </p:spPr>
            <p:txBody>
              <a:bodyPr wrap="square" lIns="48000" tIns="0" rIns="48000" bIns="0" rtlCol="0" anchor="ctr">
                <a:no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0.0</a:t>
                </a:r>
              </a:p>
            </p:txBody>
          </p:sp>
          <p:cxnSp>
            <p:nvCxnSpPr>
              <p:cNvPr id="756" name="Straight Connector 755">
                <a:extLst>
                  <a:ext uri="{FF2B5EF4-FFF2-40B4-BE49-F238E27FC236}">
                    <a16:creationId xmlns:a16="http://schemas.microsoft.com/office/drawing/2014/main" id="{29225803-4A87-F86F-D792-41F35563229A}"/>
                  </a:ext>
                </a:extLst>
              </p:cNvPr>
              <p:cNvCxnSpPr>
                <a:cxnSpLocks/>
              </p:cNvCxnSpPr>
              <p:nvPr/>
            </p:nvCxnSpPr>
            <p:spPr>
              <a:xfrm rot="5400000">
                <a:off x="5654742" y="2691038"/>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a:extLst>
                  <a:ext uri="{FF2B5EF4-FFF2-40B4-BE49-F238E27FC236}">
                    <a16:creationId xmlns:a16="http://schemas.microsoft.com/office/drawing/2014/main" id="{DCB0B841-B400-66E3-0F0A-145C586575C0}"/>
                  </a:ext>
                </a:extLst>
              </p:cNvPr>
              <p:cNvCxnSpPr>
                <a:cxnSpLocks/>
              </p:cNvCxnSpPr>
              <p:nvPr/>
            </p:nvCxnSpPr>
            <p:spPr>
              <a:xfrm rot="5400000">
                <a:off x="5654742" y="344793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B3671870-884E-352B-E2D8-2C918590D731}"/>
                  </a:ext>
                </a:extLst>
              </p:cNvPr>
              <p:cNvCxnSpPr>
                <a:cxnSpLocks/>
              </p:cNvCxnSpPr>
              <p:nvPr/>
            </p:nvCxnSpPr>
            <p:spPr>
              <a:xfrm rot="5400000">
                <a:off x="5654742" y="3296555"/>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9" name="Straight Connector 758">
                <a:extLst>
                  <a:ext uri="{FF2B5EF4-FFF2-40B4-BE49-F238E27FC236}">
                    <a16:creationId xmlns:a16="http://schemas.microsoft.com/office/drawing/2014/main" id="{0A1D0DB2-BDF4-EB3F-2D06-97B2B1CC9C54}"/>
                  </a:ext>
                </a:extLst>
              </p:cNvPr>
              <p:cNvCxnSpPr>
                <a:cxnSpLocks/>
              </p:cNvCxnSpPr>
              <p:nvPr/>
            </p:nvCxnSpPr>
            <p:spPr>
              <a:xfrm rot="5400000">
                <a:off x="5654742" y="3145176"/>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68DD2E05-8F09-E7A5-E75A-CF57C8B467C3}"/>
                  </a:ext>
                </a:extLst>
              </p:cNvPr>
              <p:cNvCxnSpPr>
                <a:cxnSpLocks/>
              </p:cNvCxnSpPr>
              <p:nvPr/>
            </p:nvCxnSpPr>
            <p:spPr>
              <a:xfrm rot="5400000">
                <a:off x="5654742" y="2993796"/>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03F7BDD8-2789-DE6D-B85B-65F196B59450}"/>
                  </a:ext>
                </a:extLst>
              </p:cNvPr>
              <p:cNvCxnSpPr>
                <a:cxnSpLocks/>
              </p:cNvCxnSpPr>
              <p:nvPr/>
            </p:nvCxnSpPr>
            <p:spPr>
              <a:xfrm rot="5400000">
                <a:off x="5654742" y="2842417"/>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62" name="Freeform: Shape 761">
                <a:extLst>
                  <a:ext uri="{FF2B5EF4-FFF2-40B4-BE49-F238E27FC236}">
                    <a16:creationId xmlns:a16="http://schemas.microsoft.com/office/drawing/2014/main" id="{9E7AFA07-823E-9D26-BB3B-0A68554BB75E}"/>
                  </a:ext>
                </a:extLst>
              </p:cNvPr>
              <p:cNvSpPr/>
              <p:nvPr/>
            </p:nvSpPr>
            <p:spPr>
              <a:xfrm>
                <a:off x="5673075" y="2711459"/>
                <a:ext cx="3081455" cy="782408"/>
              </a:xfrm>
              <a:custGeom>
                <a:avLst/>
                <a:gdLst>
                  <a:gd name="connsiteX0" fmla="*/ 0 w 3504056"/>
                  <a:gd name="connsiteY0" fmla="*/ 0 h 1750523"/>
                  <a:gd name="connsiteX1" fmla="*/ 0 w 3504056"/>
                  <a:gd name="connsiteY1" fmla="*/ 1750524 h 1750523"/>
                  <a:gd name="connsiteX2" fmla="*/ 3504057 w 3504056"/>
                  <a:gd name="connsiteY2" fmla="*/ 1750524 h 1750523"/>
                </a:gdLst>
                <a:ahLst/>
                <a:cxnLst>
                  <a:cxn ang="0">
                    <a:pos x="connsiteX0" y="connsiteY0"/>
                  </a:cxn>
                  <a:cxn ang="0">
                    <a:pos x="connsiteX1" y="connsiteY1"/>
                  </a:cxn>
                  <a:cxn ang="0">
                    <a:pos x="connsiteX2" y="connsiteY2"/>
                  </a:cxn>
                </a:cxnLst>
                <a:rect l="l" t="t" r="r" b="b"/>
                <a:pathLst>
                  <a:path w="3504056" h="1750523">
                    <a:moveTo>
                      <a:pt x="0" y="0"/>
                    </a:moveTo>
                    <a:lnTo>
                      <a:pt x="0" y="1750524"/>
                    </a:lnTo>
                    <a:lnTo>
                      <a:pt x="3504057" y="1750524"/>
                    </a:lnTo>
                  </a:path>
                </a:pathLst>
              </a:custGeom>
              <a:noFill/>
              <a:ln w="12700" cap="sq">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3F4444"/>
                  </a:solidFill>
                  <a:effectLst/>
                  <a:uLnTx/>
                  <a:uFillTx/>
                  <a:latin typeface="Arial"/>
                  <a:ea typeface="+mn-ea"/>
                  <a:cs typeface="+mn-cs"/>
                </a:endParaRPr>
              </a:p>
            </p:txBody>
          </p:sp>
          <p:grpSp>
            <p:nvGrpSpPr>
              <p:cNvPr id="1037" name="Group 1036">
                <a:extLst>
                  <a:ext uri="{FF2B5EF4-FFF2-40B4-BE49-F238E27FC236}">
                    <a16:creationId xmlns:a16="http://schemas.microsoft.com/office/drawing/2014/main" id="{2860CA42-767E-8139-ED3F-1191B78EE2E7}"/>
                  </a:ext>
                </a:extLst>
              </p:cNvPr>
              <p:cNvGrpSpPr/>
              <p:nvPr/>
            </p:nvGrpSpPr>
            <p:grpSpPr>
              <a:xfrm>
                <a:off x="5635847" y="3533903"/>
                <a:ext cx="3208999" cy="112581"/>
                <a:chOff x="5635847" y="3766248"/>
                <a:chExt cx="3208999" cy="112581"/>
              </a:xfrm>
            </p:grpSpPr>
            <p:sp>
              <p:nvSpPr>
                <p:cNvPr id="737" name="TextBox 736">
                  <a:extLst>
                    <a:ext uri="{FF2B5EF4-FFF2-40B4-BE49-F238E27FC236}">
                      <a16:creationId xmlns:a16="http://schemas.microsoft.com/office/drawing/2014/main" id="{8C1BCE54-F9B2-1244-63A7-66CA4965ECAB}"/>
                    </a:ext>
                  </a:extLst>
                </p:cNvPr>
                <p:cNvSpPr txBox="1"/>
                <p:nvPr/>
              </p:nvSpPr>
              <p:spPr>
                <a:xfrm>
                  <a:off x="5635847" y="376624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0</a:t>
                  </a:r>
                </a:p>
              </p:txBody>
            </p:sp>
            <p:sp>
              <p:nvSpPr>
                <p:cNvPr id="738" name="TextBox 737">
                  <a:extLst>
                    <a:ext uri="{FF2B5EF4-FFF2-40B4-BE49-F238E27FC236}">
                      <a16:creationId xmlns:a16="http://schemas.microsoft.com/office/drawing/2014/main" id="{2F8ED744-FF6D-2996-3CCC-1D5A4D3FBC4C}"/>
                    </a:ext>
                  </a:extLst>
                </p:cNvPr>
                <p:cNvSpPr txBox="1"/>
                <p:nvPr/>
              </p:nvSpPr>
              <p:spPr>
                <a:xfrm>
                  <a:off x="5938683" y="376624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a:t>
                  </a:r>
                </a:p>
              </p:txBody>
            </p:sp>
            <p:sp>
              <p:nvSpPr>
                <p:cNvPr id="739" name="TextBox 738">
                  <a:extLst>
                    <a:ext uri="{FF2B5EF4-FFF2-40B4-BE49-F238E27FC236}">
                      <a16:creationId xmlns:a16="http://schemas.microsoft.com/office/drawing/2014/main" id="{6244D4CD-B2EE-84FB-B161-F2D1D8339876}"/>
                    </a:ext>
                  </a:extLst>
                </p:cNvPr>
                <p:cNvSpPr txBox="1"/>
                <p:nvPr/>
              </p:nvSpPr>
              <p:spPr>
                <a:xfrm>
                  <a:off x="6241519" y="376624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6</a:t>
                  </a:r>
                </a:p>
              </p:txBody>
            </p:sp>
            <p:sp>
              <p:nvSpPr>
                <p:cNvPr id="740" name="TextBox 739">
                  <a:extLst>
                    <a:ext uri="{FF2B5EF4-FFF2-40B4-BE49-F238E27FC236}">
                      <a16:creationId xmlns:a16="http://schemas.microsoft.com/office/drawing/2014/main" id="{4828F62E-706B-A1D4-18CB-09D9CD38B5A4}"/>
                    </a:ext>
                  </a:extLst>
                </p:cNvPr>
                <p:cNvSpPr txBox="1"/>
                <p:nvPr/>
              </p:nvSpPr>
              <p:spPr>
                <a:xfrm>
                  <a:off x="6544355" y="376624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9</a:t>
                  </a:r>
                </a:p>
              </p:txBody>
            </p:sp>
            <p:sp>
              <p:nvSpPr>
                <p:cNvPr id="741" name="TextBox 740">
                  <a:extLst>
                    <a:ext uri="{FF2B5EF4-FFF2-40B4-BE49-F238E27FC236}">
                      <a16:creationId xmlns:a16="http://schemas.microsoft.com/office/drawing/2014/main" id="{D28A9E87-F2EE-26B9-38A5-57307A1A7C9C}"/>
                    </a:ext>
                  </a:extLst>
                </p:cNvPr>
                <p:cNvSpPr txBox="1"/>
                <p:nvPr/>
              </p:nvSpPr>
              <p:spPr>
                <a:xfrm>
                  <a:off x="6847191" y="376624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12</a:t>
                  </a:r>
                </a:p>
              </p:txBody>
            </p:sp>
            <p:sp>
              <p:nvSpPr>
                <p:cNvPr id="742" name="TextBox 741">
                  <a:extLst>
                    <a:ext uri="{FF2B5EF4-FFF2-40B4-BE49-F238E27FC236}">
                      <a16:creationId xmlns:a16="http://schemas.microsoft.com/office/drawing/2014/main" id="{3BF5700A-1D6E-64CD-E467-FDB2B209734A}"/>
                    </a:ext>
                  </a:extLst>
                </p:cNvPr>
                <p:cNvSpPr txBox="1"/>
                <p:nvPr/>
              </p:nvSpPr>
              <p:spPr>
                <a:xfrm>
                  <a:off x="7150027" y="376624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15</a:t>
                  </a:r>
                </a:p>
              </p:txBody>
            </p:sp>
            <p:sp>
              <p:nvSpPr>
                <p:cNvPr id="743" name="TextBox 742">
                  <a:extLst>
                    <a:ext uri="{FF2B5EF4-FFF2-40B4-BE49-F238E27FC236}">
                      <a16:creationId xmlns:a16="http://schemas.microsoft.com/office/drawing/2014/main" id="{2A52D2A3-1234-E308-0A06-B3D2219D25FF}"/>
                    </a:ext>
                  </a:extLst>
                </p:cNvPr>
                <p:cNvSpPr txBox="1"/>
                <p:nvPr/>
              </p:nvSpPr>
              <p:spPr>
                <a:xfrm>
                  <a:off x="7452863" y="376624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18</a:t>
                  </a:r>
                </a:p>
              </p:txBody>
            </p:sp>
            <p:sp>
              <p:nvSpPr>
                <p:cNvPr id="744" name="TextBox 743">
                  <a:extLst>
                    <a:ext uri="{FF2B5EF4-FFF2-40B4-BE49-F238E27FC236}">
                      <a16:creationId xmlns:a16="http://schemas.microsoft.com/office/drawing/2014/main" id="{A37C86F3-16AB-A9A6-247F-E73C700973E4}"/>
                    </a:ext>
                  </a:extLst>
                </p:cNvPr>
                <p:cNvSpPr txBox="1"/>
                <p:nvPr/>
              </p:nvSpPr>
              <p:spPr>
                <a:xfrm>
                  <a:off x="8058535" y="376624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24</a:t>
                  </a:r>
                </a:p>
              </p:txBody>
            </p:sp>
            <p:sp>
              <p:nvSpPr>
                <p:cNvPr id="745" name="TextBox 744">
                  <a:extLst>
                    <a:ext uri="{FF2B5EF4-FFF2-40B4-BE49-F238E27FC236}">
                      <a16:creationId xmlns:a16="http://schemas.microsoft.com/office/drawing/2014/main" id="{4D7B65BF-7992-FC65-C3AE-D09373CF0A82}"/>
                    </a:ext>
                  </a:extLst>
                </p:cNvPr>
                <p:cNvSpPr txBox="1"/>
                <p:nvPr/>
              </p:nvSpPr>
              <p:spPr>
                <a:xfrm>
                  <a:off x="8664208" y="376624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30</a:t>
                  </a:r>
                </a:p>
              </p:txBody>
            </p:sp>
            <p:sp>
              <p:nvSpPr>
                <p:cNvPr id="1035" name="TextBox 1034">
                  <a:extLst>
                    <a:ext uri="{FF2B5EF4-FFF2-40B4-BE49-F238E27FC236}">
                      <a16:creationId xmlns:a16="http://schemas.microsoft.com/office/drawing/2014/main" id="{86860FCB-4D78-4B60-2828-586C9020F5FA}"/>
                    </a:ext>
                  </a:extLst>
                </p:cNvPr>
                <p:cNvSpPr txBox="1"/>
                <p:nvPr/>
              </p:nvSpPr>
              <p:spPr>
                <a:xfrm>
                  <a:off x="8361371" y="376624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27</a:t>
                  </a:r>
                </a:p>
              </p:txBody>
            </p:sp>
            <p:sp>
              <p:nvSpPr>
                <p:cNvPr id="1036" name="TextBox 1035">
                  <a:extLst>
                    <a:ext uri="{FF2B5EF4-FFF2-40B4-BE49-F238E27FC236}">
                      <a16:creationId xmlns:a16="http://schemas.microsoft.com/office/drawing/2014/main" id="{A544DB11-F4EA-BD7A-CD1A-104E015A5F63}"/>
                    </a:ext>
                  </a:extLst>
                </p:cNvPr>
                <p:cNvSpPr txBox="1"/>
                <p:nvPr/>
              </p:nvSpPr>
              <p:spPr>
                <a:xfrm>
                  <a:off x="7755699" y="3766248"/>
                  <a:ext cx="180638" cy="112581"/>
                </a:xfrm>
                <a:prstGeom prst="rect">
                  <a:avLst/>
                </a:prstGeom>
                <a:noFill/>
              </p:spPr>
              <p:txBody>
                <a:bodyPr wrap="square" lIns="48000" tIns="0" rIns="48000" bIns="0" rtlCol="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rgbClr val="3F4444"/>
                      </a:solidFill>
                      <a:effectLst/>
                      <a:uLnTx/>
                      <a:uFillTx/>
                      <a:latin typeface="Arial"/>
                      <a:ea typeface="+mn-ea"/>
                      <a:cs typeface="+mn-cs"/>
                    </a:rPr>
                    <a:t>21</a:t>
                  </a:r>
                </a:p>
              </p:txBody>
            </p:sp>
          </p:grpSp>
          <p:grpSp>
            <p:nvGrpSpPr>
              <p:cNvPr id="1040" name="Group 1039">
                <a:extLst>
                  <a:ext uri="{FF2B5EF4-FFF2-40B4-BE49-F238E27FC236}">
                    <a16:creationId xmlns:a16="http://schemas.microsoft.com/office/drawing/2014/main" id="{1A0C62DD-F323-9E6A-CF31-2DC1B0661B93}"/>
                  </a:ext>
                </a:extLst>
              </p:cNvPr>
              <p:cNvGrpSpPr/>
              <p:nvPr/>
            </p:nvGrpSpPr>
            <p:grpSpPr>
              <a:xfrm>
                <a:off x="5726313" y="3493126"/>
                <a:ext cx="3028217" cy="40843"/>
                <a:chOff x="5726313" y="3725471"/>
                <a:chExt cx="3028217" cy="40843"/>
              </a:xfrm>
            </p:grpSpPr>
            <p:cxnSp>
              <p:nvCxnSpPr>
                <p:cNvPr id="747" name="Straight Connector 746">
                  <a:extLst>
                    <a:ext uri="{FF2B5EF4-FFF2-40B4-BE49-F238E27FC236}">
                      <a16:creationId xmlns:a16="http://schemas.microsoft.com/office/drawing/2014/main" id="{9E4121BD-80F0-F1FD-3CE0-91240CA0375F}"/>
                    </a:ext>
                  </a:extLst>
                </p:cNvPr>
                <p:cNvCxnSpPr>
                  <a:cxnSpLocks/>
                </p:cNvCxnSpPr>
                <p:nvPr/>
              </p:nvCxnSpPr>
              <p:spPr>
                <a:xfrm>
                  <a:off x="5726313" y="372547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id="{11FED857-6760-2B7C-8697-A1A807B425CE}"/>
                    </a:ext>
                  </a:extLst>
                </p:cNvPr>
                <p:cNvCxnSpPr>
                  <a:cxnSpLocks/>
                </p:cNvCxnSpPr>
                <p:nvPr/>
              </p:nvCxnSpPr>
              <p:spPr>
                <a:xfrm>
                  <a:off x="6029135" y="372547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id="{79A48BBF-7F57-6DEE-BBEE-012F7B015719}"/>
                    </a:ext>
                  </a:extLst>
                </p:cNvPr>
                <p:cNvCxnSpPr>
                  <a:cxnSpLocks/>
                </p:cNvCxnSpPr>
                <p:nvPr/>
              </p:nvCxnSpPr>
              <p:spPr>
                <a:xfrm>
                  <a:off x="8754530" y="372547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id="{94AE8B83-D207-368B-B7AF-ABBAFBAD6FD5}"/>
                    </a:ext>
                  </a:extLst>
                </p:cNvPr>
                <p:cNvCxnSpPr>
                  <a:cxnSpLocks/>
                </p:cNvCxnSpPr>
                <p:nvPr/>
              </p:nvCxnSpPr>
              <p:spPr>
                <a:xfrm>
                  <a:off x="7846067" y="372547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3EAF79FC-3EBC-EB67-C883-B6CB416CBA98}"/>
                    </a:ext>
                  </a:extLst>
                </p:cNvPr>
                <p:cNvCxnSpPr>
                  <a:cxnSpLocks/>
                </p:cNvCxnSpPr>
                <p:nvPr/>
              </p:nvCxnSpPr>
              <p:spPr>
                <a:xfrm>
                  <a:off x="7543245" y="372547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2" name="Straight Connector 751">
                  <a:extLst>
                    <a:ext uri="{FF2B5EF4-FFF2-40B4-BE49-F238E27FC236}">
                      <a16:creationId xmlns:a16="http://schemas.microsoft.com/office/drawing/2014/main" id="{1D5622FE-337F-7387-8862-E154A1D87C49}"/>
                    </a:ext>
                  </a:extLst>
                </p:cNvPr>
                <p:cNvCxnSpPr>
                  <a:cxnSpLocks/>
                </p:cNvCxnSpPr>
                <p:nvPr/>
              </p:nvCxnSpPr>
              <p:spPr>
                <a:xfrm>
                  <a:off x="7240423" y="372547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3" name="Straight Connector 752">
                  <a:extLst>
                    <a:ext uri="{FF2B5EF4-FFF2-40B4-BE49-F238E27FC236}">
                      <a16:creationId xmlns:a16="http://schemas.microsoft.com/office/drawing/2014/main" id="{BACB7519-0F6F-1398-1BDB-E49903758723}"/>
                    </a:ext>
                  </a:extLst>
                </p:cNvPr>
                <p:cNvCxnSpPr>
                  <a:cxnSpLocks/>
                </p:cNvCxnSpPr>
                <p:nvPr/>
              </p:nvCxnSpPr>
              <p:spPr>
                <a:xfrm>
                  <a:off x="6937601" y="372547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4" name="Straight Connector 753">
                  <a:extLst>
                    <a:ext uri="{FF2B5EF4-FFF2-40B4-BE49-F238E27FC236}">
                      <a16:creationId xmlns:a16="http://schemas.microsoft.com/office/drawing/2014/main" id="{1FE1556B-3124-0DC6-C289-32D4E12EB7A5}"/>
                    </a:ext>
                  </a:extLst>
                </p:cNvPr>
                <p:cNvCxnSpPr>
                  <a:cxnSpLocks/>
                </p:cNvCxnSpPr>
                <p:nvPr/>
              </p:nvCxnSpPr>
              <p:spPr>
                <a:xfrm>
                  <a:off x="6634779" y="372547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E20A8E92-0C98-EEA7-748C-5839805ED52C}"/>
                    </a:ext>
                  </a:extLst>
                </p:cNvPr>
                <p:cNvCxnSpPr>
                  <a:cxnSpLocks/>
                </p:cNvCxnSpPr>
                <p:nvPr/>
              </p:nvCxnSpPr>
              <p:spPr>
                <a:xfrm>
                  <a:off x="6331957" y="372547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CAFEA071-BCEB-D3D2-EF13-360FA172E529}"/>
                    </a:ext>
                  </a:extLst>
                </p:cNvPr>
                <p:cNvCxnSpPr>
                  <a:cxnSpLocks/>
                </p:cNvCxnSpPr>
                <p:nvPr/>
              </p:nvCxnSpPr>
              <p:spPr>
                <a:xfrm>
                  <a:off x="8148889" y="372547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82317424-CF5B-96D9-561A-A8EFF9B4D4D3}"/>
                    </a:ext>
                  </a:extLst>
                </p:cNvPr>
                <p:cNvCxnSpPr>
                  <a:cxnSpLocks/>
                </p:cNvCxnSpPr>
                <p:nvPr/>
              </p:nvCxnSpPr>
              <p:spPr>
                <a:xfrm>
                  <a:off x="8451711" y="3725471"/>
                  <a:ext cx="0" cy="408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26" name="Group 1125">
                <a:extLst>
                  <a:ext uri="{FF2B5EF4-FFF2-40B4-BE49-F238E27FC236}">
                    <a16:creationId xmlns:a16="http://schemas.microsoft.com/office/drawing/2014/main" id="{B5E2BD37-63CB-CACE-ED20-5793EF3198E2}"/>
                  </a:ext>
                </a:extLst>
              </p:cNvPr>
              <p:cNvGrpSpPr/>
              <p:nvPr/>
            </p:nvGrpSpPr>
            <p:grpSpPr>
              <a:xfrm>
                <a:off x="5738813" y="2715520"/>
                <a:ext cx="2736454" cy="631173"/>
                <a:chOff x="5738813" y="2947865"/>
                <a:chExt cx="2736454" cy="631173"/>
              </a:xfrm>
            </p:grpSpPr>
            <p:sp>
              <p:nvSpPr>
                <p:cNvPr id="228" name="Freeform: Shape 227">
                  <a:extLst>
                    <a:ext uri="{FF2B5EF4-FFF2-40B4-BE49-F238E27FC236}">
                      <a16:creationId xmlns:a16="http://schemas.microsoft.com/office/drawing/2014/main" id="{73559047-244A-82C5-937A-0AF9D22665B1}"/>
                    </a:ext>
                  </a:extLst>
                </p:cNvPr>
                <p:cNvSpPr/>
                <p:nvPr/>
              </p:nvSpPr>
              <p:spPr>
                <a:xfrm>
                  <a:off x="5738813" y="2947865"/>
                  <a:ext cx="2719453" cy="611290"/>
                </a:xfrm>
                <a:custGeom>
                  <a:avLst/>
                  <a:gdLst>
                    <a:gd name="connsiteX0" fmla="*/ 0 w 2574203"/>
                    <a:gd name="connsiteY0" fmla="*/ 0 h 1135300"/>
                    <a:gd name="connsiteX1" fmla="*/ 90030 w 2574203"/>
                    <a:gd name="connsiteY1" fmla="*/ 0 h 1135300"/>
                    <a:gd name="connsiteX2" fmla="*/ 90030 w 2574203"/>
                    <a:gd name="connsiteY2" fmla="*/ 77451 h 1135300"/>
                    <a:gd name="connsiteX3" fmla="*/ 145557 w 2574203"/>
                    <a:gd name="connsiteY3" fmla="*/ 77451 h 1135300"/>
                    <a:gd name="connsiteX4" fmla="*/ 145557 w 2574203"/>
                    <a:gd name="connsiteY4" fmla="*/ 148702 h 1135300"/>
                    <a:gd name="connsiteX5" fmla="*/ 187382 w 2574203"/>
                    <a:gd name="connsiteY5" fmla="*/ 148702 h 1135300"/>
                    <a:gd name="connsiteX6" fmla="*/ 187382 w 2574203"/>
                    <a:gd name="connsiteY6" fmla="*/ 220133 h 1135300"/>
                    <a:gd name="connsiteX7" fmla="*/ 210698 w 2574203"/>
                    <a:gd name="connsiteY7" fmla="*/ 220133 h 1135300"/>
                    <a:gd name="connsiteX8" fmla="*/ 210698 w 2574203"/>
                    <a:gd name="connsiteY8" fmla="*/ 369418 h 1135300"/>
                    <a:gd name="connsiteX9" fmla="*/ 281276 w 2574203"/>
                    <a:gd name="connsiteY9" fmla="*/ 369418 h 1135300"/>
                    <a:gd name="connsiteX10" fmla="*/ 281276 w 2574203"/>
                    <a:gd name="connsiteY10" fmla="*/ 441388 h 1135300"/>
                    <a:gd name="connsiteX11" fmla="*/ 345024 w 2574203"/>
                    <a:gd name="connsiteY11" fmla="*/ 441388 h 1135300"/>
                    <a:gd name="connsiteX12" fmla="*/ 345024 w 2574203"/>
                    <a:gd name="connsiteY12" fmla="*/ 511292 h 1135300"/>
                    <a:gd name="connsiteX13" fmla="*/ 369014 w 2574203"/>
                    <a:gd name="connsiteY13" fmla="*/ 511292 h 1135300"/>
                    <a:gd name="connsiteX14" fmla="*/ 369014 w 2574203"/>
                    <a:gd name="connsiteY14" fmla="*/ 588518 h 1135300"/>
                    <a:gd name="connsiteX15" fmla="*/ 416994 w 2574203"/>
                    <a:gd name="connsiteY15" fmla="*/ 588518 h 1135300"/>
                    <a:gd name="connsiteX16" fmla="*/ 416994 w 2574203"/>
                    <a:gd name="connsiteY16" fmla="*/ 660712 h 1135300"/>
                    <a:gd name="connsiteX17" fmla="*/ 455360 w 2574203"/>
                    <a:gd name="connsiteY17" fmla="*/ 660712 h 1135300"/>
                    <a:gd name="connsiteX18" fmla="*/ 455360 w 2574203"/>
                    <a:gd name="connsiteY18" fmla="*/ 811526 h 1135300"/>
                    <a:gd name="connsiteX19" fmla="*/ 1262393 w 2574203"/>
                    <a:gd name="connsiteY19" fmla="*/ 811526 h 1135300"/>
                    <a:gd name="connsiteX20" fmla="*/ 1262393 w 2574203"/>
                    <a:gd name="connsiteY20" fmla="*/ 882372 h 1135300"/>
                    <a:gd name="connsiteX21" fmla="*/ 1338766 w 2574203"/>
                    <a:gd name="connsiteY21" fmla="*/ 882372 h 1135300"/>
                    <a:gd name="connsiteX22" fmla="*/ 1338766 w 2574203"/>
                    <a:gd name="connsiteY22" fmla="*/ 952860 h 1135300"/>
                    <a:gd name="connsiteX23" fmla="*/ 1482526 w 2574203"/>
                    <a:gd name="connsiteY23" fmla="*/ 952860 h 1135300"/>
                    <a:gd name="connsiteX24" fmla="*/ 1482526 w 2574203"/>
                    <a:gd name="connsiteY24" fmla="*/ 1046753 h 1135300"/>
                    <a:gd name="connsiteX25" fmla="*/ 1496003 w 2574203"/>
                    <a:gd name="connsiteY25" fmla="*/ 1046753 h 1135300"/>
                    <a:gd name="connsiteX26" fmla="*/ 1496003 w 2574203"/>
                    <a:gd name="connsiteY26" fmla="*/ 1135300 h 1135300"/>
                    <a:gd name="connsiteX27" fmla="*/ 2574204 w 2574203"/>
                    <a:gd name="connsiteY27" fmla="*/ 1135300 h 113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4203" h="1135300">
                      <a:moveTo>
                        <a:pt x="0" y="0"/>
                      </a:moveTo>
                      <a:lnTo>
                        <a:pt x="90030" y="0"/>
                      </a:lnTo>
                      <a:lnTo>
                        <a:pt x="90030" y="77451"/>
                      </a:lnTo>
                      <a:lnTo>
                        <a:pt x="145557" y="77451"/>
                      </a:lnTo>
                      <a:lnTo>
                        <a:pt x="145557" y="148702"/>
                      </a:lnTo>
                      <a:lnTo>
                        <a:pt x="187382" y="148702"/>
                      </a:lnTo>
                      <a:lnTo>
                        <a:pt x="187382" y="220133"/>
                      </a:lnTo>
                      <a:lnTo>
                        <a:pt x="210698" y="220133"/>
                      </a:lnTo>
                      <a:lnTo>
                        <a:pt x="210698" y="369418"/>
                      </a:lnTo>
                      <a:lnTo>
                        <a:pt x="281276" y="369418"/>
                      </a:lnTo>
                      <a:lnTo>
                        <a:pt x="281276" y="441388"/>
                      </a:lnTo>
                      <a:lnTo>
                        <a:pt x="345024" y="441388"/>
                      </a:lnTo>
                      <a:lnTo>
                        <a:pt x="345024" y="511292"/>
                      </a:lnTo>
                      <a:lnTo>
                        <a:pt x="369014" y="511292"/>
                      </a:lnTo>
                      <a:lnTo>
                        <a:pt x="369014" y="588518"/>
                      </a:lnTo>
                      <a:lnTo>
                        <a:pt x="416994" y="588518"/>
                      </a:lnTo>
                      <a:lnTo>
                        <a:pt x="416994" y="660712"/>
                      </a:lnTo>
                      <a:lnTo>
                        <a:pt x="455360" y="660712"/>
                      </a:lnTo>
                      <a:lnTo>
                        <a:pt x="455360" y="811526"/>
                      </a:lnTo>
                      <a:lnTo>
                        <a:pt x="1262393" y="811526"/>
                      </a:lnTo>
                      <a:lnTo>
                        <a:pt x="1262393" y="882372"/>
                      </a:lnTo>
                      <a:lnTo>
                        <a:pt x="1338766" y="882372"/>
                      </a:lnTo>
                      <a:lnTo>
                        <a:pt x="1338766" y="952860"/>
                      </a:lnTo>
                      <a:lnTo>
                        <a:pt x="1482526" y="952860"/>
                      </a:lnTo>
                      <a:lnTo>
                        <a:pt x="1482526" y="1046753"/>
                      </a:lnTo>
                      <a:lnTo>
                        <a:pt x="1496003" y="1046753"/>
                      </a:lnTo>
                      <a:lnTo>
                        <a:pt x="1496003" y="1135300"/>
                      </a:lnTo>
                      <a:lnTo>
                        <a:pt x="2574204" y="1135300"/>
                      </a:lnTo>
                    </a:path>
                  </a:pathLst>
                </a:custGeom>
                <a:noFill/>
                <a:ln w="19050" cap="flat">
                  <a:solidFill>
                    <a:schemeClr val="accent2"/>
                  </a:solid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nvGrpSpPr>
                <p:cNvPr id="1125" name="Group 1124">
                  <a:extLst>
                    <a:ext uri="{FF2B5EF4-FFF2-40B4-BE49-F238E27FC236}">
                      <a16:creationId xmlns:a16="http://schemas.microsoft.com/office/drawing/2014/main" id="{29F568C4-C63B-8BDD-F649-D0B264BCE217}"/>
                    </a:ext>
                  </a:extLst>
                </p:cNvPr>
                <p:cNvGrpSpPr/>
                <p:nvPr/>
              </p:nvGrpSpPr>
              <p:grpSpPr>
                <a:xfrm>
                  <a:off x="7219547" y="3443861"/>
                  <a:ext cx="1255720" cy="135177"/>
                  <a:chOff x="7224309" y="3451004"/>
                  <a:chExt cx="1255720" cy="135177"/>
                </a:xfrm>
              </p:grpSpPr>
              <p:sp>
                <p:nvSpPr>
                  <p:cNvPr id="230" name="Freeform: Shape 229">
                    <a:extLst>
                      <a:ext uri="{FF2B5EF4-FFF2-40B4-BE49-F238E27FC236}">
                        <a16:creationId xmlns:a16="http://schemas.microsoft.com/office/drawing/2014/main" id="{2EA58CE3-9630-3EDF-D6AC-08F34DAD753D}"/>
                      </a:ext>
                    </a:extLst>
                  </p:cNvPr>
                  <p:cNvSpPr/>
                  <p:nvPr/>
                </p:nvSpPr>
                <p:spPr>
                  <a:xfrm>
                    <a:off x="7224309" y="3451004"/>
                    <a:ext cx="36000" cy="36000"/>
                  </a:xfrm>
                  <a:custGeom>
                    <a:avLst/>
                    <a:gdLst>
                      <a:gd name="connsiteX0" fmla="*/ 31448 w 31447"/>
                      <a:gd name="connsiteY0" fmla="*/ 15724 h 31447"/>
                      <a:gd name="connsiteX1" fmla="*/ 15724 w 31447"/>
                      <a:gd name="connsiteY1" fmla="*/ 31448 h 31447"/>
                      <a:gd name="connsiteX2" fmla="*/ 0 w 31447"/>
                      <a:gd name="connsiteY2" fmla="*/ 15724 h 31447"/>
                      <a:gd name="connsiteX3" fmla="*/ 15724 w 31447"/>
                      <a:gd name="connsiteY3" fmla="*/ 0 h 31447"/>
                      <a:gd name="connsiteX4" fmla="*/ 31448 w 31447"/>
                      <a:gd name="connsiteY4" fmla="*/ 15724 h 3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7" h="31447">
                        <a:moveTo>
                          <a:pt x="31448" y="15724"/>
                        </a:moveTo>
                        <a:cubicBezTo>
                          <a:pt x="31448" y="24408"/>
                          <a:pt x="24408" y="31448"/>
                          <a:pt x="15724" y="31448"/>
                        </a:cubicBezTo>
                        <a:cubicBezTo>
                          <a:pt x="7040" y="31448"/>
                          <a:pt x="0" y="24408"/>
                          <a:pt x="0" y="15724"/>
                        </a:cubicBezTo>
                        <a:cubicBezTo>
                          <a:pt x="0" y="7040"/>
                          <a:pt x="7040" y="0"/>
                          <a:pt x="15724" y="0"/>
                        </a:cubicBezTo>
                        <a:cubicBezTo>
                          <a:pt x="24408" y="0"/>
                          <a:pt x="31448" y="7040"/>
                          <a:pt x="31448" y="15724"/>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231" name="Freeform: Shape 230">
                    <a:extLst>
                      <a:ext uri="{FF2B5EF4-FFF2-40B4-BE49-F238E27FC236}">
                        <a16:creationId xmlns:a16="http://schemas.microsoft.com/office/drawing/2014/main" id="{E6FDDDD9-0CCB-0D5E-3A39-73572718CCD3}"/>
                      </a:ext>
                    </a:extLst>
                  </p:cNvPr>
                  <p:cNvSpPr/>
                  <p:nvPr/>
                </p:nvSpPr>
                <p:spPr>
                  <a:xfrm>
                    <a:off x="7485338" y="3550181"/>
                    <a:ext cx="36000" cy="36000"/>
                  </a:xfrm>
                  <a:custGeom>
                    <a:avLst/>
                    <a:gdLst>
                      <a:gd name="connsiteX0" fmla="*/ 31448 w 31447"/>
                      <a:gd name="connsiteY0" fmla="*/ 15724 h 31447"/>
                      <a:gd name="connsiteX1" fmla="*/ 15724 w 31447"/>
                      <a:gd name="connsiteY1" fmla="*/ 31448 h 31447"/>
                      <a:gd name="connsiteX2" fmla="*/ 0 w 31447"/>
                      <a:gd name="connsiteY2" fmla="*/ 15724 h 31447"/>
                      <a:gd name="connsiteX3" fmla="*/ 15724 w 31447"/>
                      <a:gd name="connsiteY3" fmla="*/ 0 h 31447"/>
                      <a:gd name="connsiteX4" fmla="*/ 31448 w 31447"/>
                      <a:gd name="connsiteY4" fmla="*/ 15724 h 3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7" h="31447">
                        <a:moveTo>
                          <a:pt x="31448" y="15724"/>
                        </a:moveTo>
                        <a:cubicBezTo>
                          <a:pt x="31448" y="24408"/>
                          <a:pt x="24408" y="31448"/>
                          <a:pt x="15724" y="31448"/>
                        </a:cubicBezTo>
                        <a:cubicBezTo>
                          <a:pt x="7040" y="31448"/>
                          <a:pt x="0" y="24408"/>
                          <a:pt x="0" y="15724"/>
                        </a:cubicBezTo>
                        <a:cubicBezTo>
                          <a:pt x="0" y="7040"/>
                          <a:pt x="7040" y="0"/>
                          <a:pt x="15724" y="0"/>
                        </a:cubicBezTo>
                        <a:cubicBezTo>
                          <a:pt x="24408" y="0"/>
                          <a:pt x="31448" y="7040"/>
                          <a:pt x="31448" y="15724"/>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232" name="Freeform: Shape 231">
                    <a:extLst>
                      <a:ext uri="{FF2B5EF4-FFF2-40B4-BE49-F238E27FC236}">
                        <a16:creationId xmlns:a16="http://schemas.microsoft.com/office/drawing/2014/main" id="{2F446E4B-1696-01F5-6C7D-4AC3214E4B97}"/>
                      </a:ext>
                    </a:extLst>
                  </p:cNvPr>
                  <p:cNvSpPr/>
                  <p:nvPr/>
                </p:nvSpPr>
                <p:spPr>
                  <a:xfrm>
                    <a:off x="7959938" y="3550181"/>
                    <a:ext cx="36000" cy="36000"/>
                  </a:xfrm>
                  <a:custGeom>
                    <a:avLst/>
                    <a:gdLst>
                      <a:gd name="connsiteX0" fmla="*/ 31448 w 31447"/>
                      <a:gd name="connsiteY0" fmla="*/ 15724 h 31447"/>
                      <a:gd name="connsiteX1" fmla="*/ 15724 w 31447"/>
                      <a:gd name="connsiteY1" fmla="*/ 31448 h 31447"/>
                      <a:gd name="connsiteX2" fmla="*/ 0 w 31447"/>
                      <a:gd name="connsiteY2" fmla="*/ 15724 h 31447"/>
                      <a:gd name="connsiteX3" fmla="*/ 15724 w 31447"/>
                      <a:gd name="connsiteY3" fmla="*/ 0 h 31447"/>
                      <a:gd name="connsiteX4" fmla="*/ 31448 w 31447"/>
                      <a:gd name="connsiteY4" fmla="*/ 15724 h 3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7" h="31447">
                        <a:moveTo>
                          <a:pt x="31448" y="15724"/>
                        </a:moveTo>
                        <a:cubicBezTo>
                          <a:pt x="31448" y="24408"/>
                          <a:pt x="24408" y="31448"/>
                          <a:pt x="15724" y="31448"/>
                        </a:cubicBezTo>
                        <a:cubicBezTo>
                          <a:pt x="7040" y="31448"/>
                          <a:pt x="0" y="24408"/>
                          <a:pt x="0" y="15724"/>
                        </a:cubicBezTo>
                        <a:cubicBezTo>
                          <a:pt x="0" y="7040"/>
                          <a:pt x="7040" y="0"/>
                          <a:pt x="15724" y="0"/>
                        </a:cubicBezTo>
                        <a:cubicBezTo>
                          <a:pt x="24408" y="0"/>
                          <a:pt x="31448" y="7040"/>
                          <a:pt x="31448" y="15724"/>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233" name="Freeform: Shape 232">
                    <a:extLst>
                      <a:ext uri="{FF2B5EF4-FFF2-40B4-BE49-F238E27FC236}">
                        <a16:creationId xmlns:a16="http://schemas.microsoft.com/office/drawing/2014/main" id="{2AB01640-0B52-421E-1B59-BF5713F271BD}"/>
                      </a:ext>
                    </a:extLst>
                  </p:cNvPr>
                  <p:cNvSpPr/>
                  <p:nvPr/>
                </p:nvSpPr>
                <p:spPr>
                  <a:xfrm>
                    <a:off x="8444029" y="3550181"/>
                    <a:ext cx="36000" cy="36000"/>
                  </a:xfrm>
                  <a:custGeom>
                    <a:avLst/>
                    <a:gdLst>
                      <a:gd name="connsiteX0" fmla="*/ 31448 w 31447"/>
                      <a:gd name="connsiteY0" fmla="*/ 15724 h 31447"/>
                      <a:gd name="connsiteX1" fmla="*/ 15724 w 31447"/>
                      <a:gd name="connsiteY1" fmla="*/ 31448 h 31447"/>
                      <a:gd name="connsiteX2" fmla="*/ 0 w 31447"/>
                      <a:gd name="connsiteY2" fmla="*/ 15724 h 31447"/>
                      <a:gd name="connsiteX3" fmla="*/ 15724 w 31447"/>
                      <a:gd name="connsiteY3" fmla="*/ 0 h 31447"/>
                      <a:gd name="connsiteX4" fmla="*/ 31448 w 31447"/>
                      <a:gd name="connsiteY4" fmla="*/ 15724 h 3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7" h="31447">
                        <a:moveTo>
                          <a:pt x="31448" y="15724"/>
                        </a:moveTo>
                        <a:cubicBezTo>
                          <a:pt x="31448" y="24408"/>
                          <a:pt x="24408" y="31448"/>
                          <a:pt x="15724" y="31448"/>
                        </a:cubicBezTo>
                        <a:cubicBezTo>
                          <a:pt x="7040" y="31448"/>
                          <a:pt x="0" y="24408"/>
                          <a:pt x="0" y="15724"/>
                        </a:cubicBezTo>
                        <a:cubicBezTo>
                          <a:pt x="0" y="7040"/>
                          <a:pt x="7040" y="0"/>
                          <a:pt x="15724" y="0"/>
                        </a:cubicBezTo>
                        <a:cubicBezTo>
                          <a:pt x="24408" y="0"/>
                          <a:pt x="31448" y="7040"/>
                          <a:pt x="31448" y="15724"/>
                        </a:cubicBezTo>
                        <a:close/>
                      </a:path>
                    </a:pathLst>
                  </a:custGeom>
                  <a:solidFill>
                    <a:schemeClr val="accent2"/>
                  </a:solid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grpSp>
          <p:grpSp>
            <p:nvGrpSpPr>
              <p:cNvPr id="1128" name="Group 1127">
                <a:extLst>
                  <a:ext uri="{FF2B5EF4-FFF2-40B4-BE49-F238E27FC236}">
                    <a16:creationId xmlns:a16="http://schemas.microsoft.com/office/drawing/2014/main" id="{E3A6C416-030B-5907-3295-7FE58AC5238E}"/>
                  </a:ext>
                </a:extLst>
              </p:cNvPr>
              <p:cNvGrpSpPr/>
              <p:nvPr/>
            </p:nvGrpSpPr>
            <p:grpSpPr>
              <a:xfrm>
                <a:off x="5729037" y="2715520"/>
                <a:ext cx="2748750" cy="671668"/>
                <a:chOff x="5729037" y="2947865"/>
                <a:chExt cx="2748750" cy="671668"/>
              </a:xfrm>
            </p:grpSpPr>
            <p:sp>
              <p:nvSpPr>
                <p:cNvPr id="222" name="Freeform: Shape 221">
                  <a:extLst>
                    <a:ext uri="{FF2B5EF4-FFF2-40B4-BE49-F238E27FC236}">
                      <a16:creationId xmlns:a16="http://schemas.microsoft.com/office/drawing/2014/main" id="{72D55EC3-65C4-7E4F-D78F-B748D51FC10C}"/>
                    </a:ext>
                  </a:extLst>
                </p:cNvPr>
                <p:cNvSpPr/>
                <p:nvPr/>
              </p:nvSpPr>
              <p:spPr>
                <a:xfrm>
                  <a:off x="5729037" y="2947865"/>
                  <a:ext cx="2741106" cy="649663"/>
                </a:xfrm>
                <a:custGeom>
                  <a:avLst/>
                  <a:gdLst>
                    <a:gd name="connsiteX0" fmla="*/ 0 w 2602512"/>
                    <a:gd name="connsiteY0" fmla="*/ 0 h 1206219"/>
                    <a:gd name="connsiteX1" fmla="*/ 107331 w 2602512"/>
                    <a:gd name="connsiteY1" fmla="*/ 0 h 1206219"/>
                    <a:gd name="connsiteX2" fmla="*/ 107331 w 2602512"/>
                    <a:gd name="connsiteY2" fmla="*/ 53845 h 1206219"/>
                    <a:gd name="connsiteX3" fmla="*/ 174997 w 2602512"/>
                    <a:gd name="connsiteY3" fmla="*/ 53845 h 1206219"/>
                    <a:gd name="connsiteX4" fmla="*/ 174997 w 2602512"/>
                    <a:gd name="connsiteY4" fmla="*/ 117607 h 1206219"/>
                    <a:gd name="connsiteX5" fmla="*/ 197432 w 2602512"/>
                    <a:gd name="connsiteY5" fmla="*/ 117607 h 1206219"/>
                    <a:gd name="connsiteX6" fmla="*/ 197432 w 2602512"/>
                    <a:gd name="connsiteY6" fmla="*/ 182580 h 1206219"/>
                    <a:gd name="connsiteX7" fmla="*/ 225701 w 2602512"/>
                    <a:gd name="connsiteY7" fmla="*/ 182580 h 1206219"/>
                    <a:gd name="connsiteX8" fmla="*/ 225701 w 2602512"/>
                    <a:gd name="connsiteY8" fmla="*/ 278200 h 1206219"/>
                    <a:gd name="connsiteX9" fmla="*/ 300635 w 2602512"/>
                    <a:gd name="connsiteY9" fmla="*/ 278200 h 1206219"/>
                    <a:gd name="connsiteX10" fmla="*/ 300635 w 2602512"/>
                    <a:gd name="connsiteY10" fmla="*/ 378711 h 1206219"/>
                    <a:gd name="connsiteX11" fmla="*/ 335949 w 2602512"/>
                    <a:gd name="connsiteY11" fmla="*/ 378711 h 1206219"/>
                    <a:gd name="connsiteX12" fmla="*/ 335949 w 2602512"/>
                    <a:gd name="connsiteY12" fmla="*/ 394864 h 1206219"/>
                    <a:gd name="connsiteX13" fmla="*/ 361480 w 2602512"/>
                    <a:gd name="connsiteY13" fmla="*/ 394864 h 1206219"/>
                    <a:gd name="connsiteX14" fmla="*/ 361480 w 2602512"/>
                    <a:gd name="connsiteY14" fmla="*/ 511528 h 1206219"/>
                    <a:gd name="connsiteX15" fmla="*/ 383512 w 2602512"/>
                    <a:gd name="connsiteY15" fmla="*/ 511528 h 1206219"/>
                    <a:gd name="connsiteX16" fmla="*/ 383512 w 2602512"/>
                    <a:gd name="connsiteY16" fmla="*/ 560886 h 1206219"/>
                    <a:gd name="connsiteX17" fmla="*/ 434620 w 2602512"/>
                    <a:gd name="connsiteY17" fmla="*/ 560886 h 1206219"/>
                    <a:gd name="connsiteX18" fmla="*/ 434620 w 2602512"/>
                    <a:gd name="connsiteY18" fmla="*/ 622449 h 1206219"/>
                    <a:gd name="connsiteX19" fmla="*/ 472895 w 2602512"/>
                    <a:gd name="connsiteY19" fmla="*/ 622449 h 1206219"/>
                    <a:gd name="connsiteX20" fmla="*/ 472895 w 2602512"/>
                    <a:gd name="connsiteY20" fmla="*/ 722422 h 1206219"/>
                    <a:gd name="connsiteX21" fmla="*/ 684102 w 2602512"/>
                    <a:gd name="connsiteY21" fmla="*/ 722422 h 1206219"/>
                    <a:gd name="connsiteX22" fmla="*/ 684102 w 2602512"/>
                    <a:gd name="connsiteY22" fmla="*/ 780754 h 1206219"/>
                    <a:gd name="connsiteX23" fmla="*/ 836170 w 2602512"/>
                    <a:gd name="connsiteY23" fmla="*/ 780754 h 1206219"/>
                    <a:gd name="connsiteX24" fmla="*/ 836170 w 2602512"/>
                    <a:gd name="connsiteY24" fmla="*/ 840612 h 1206219"/>
                    <a:gd name="connsiteX25" fmla="*/ 883957 w 2602512"/>
                    <a:gd name="connsiteY25" fmla="*/ 840612 h 1206219"/>
                    <a:gd name="connsiteX26" fmla="*/ 883957 w 2602512"/>
                    <a:gd name="connsiteY26" fmla="*/ 895175 h 1206219"/>
                    <a:gd name="connsiteX27" fmla="*/ 1274334 w 2602512"/>
                    <a:gd name="connsiteY27" fmla="*/ 895175 h 1206219"/>
                    <a:gd name="connsiteX28" fmla="*/ 1274334 w 2602512"/>
                    <a:gd name="connsiteY28" fmla="*/ 941616 h 1206219"/>
                    <a:gd name="connsiteX29" fmla="*/ 1350615 w 2602512"/>
                    <a:gd name="connsiteY29" fmla="*/ 941616 h 1206219"/>
                    <a:gd name="connsiteX30" fmla="*/ 1350615 w 2602512"/>
                    <a:gd name="connsiteY30" fmla="*/ 1000621 h 1206219"/>
                    <a:gd name="connsiteX31" fmla="*/ 1498823 w 2602512"/>
                    <a:gd name="connsiteY31" fmla="*/ 1000621 h 1206219"/>
                    <a:gd name="connsiteX32" fmla="*/ 1498823 w 2602512"/>
                    <a:gd name="connsiteY32" fmla="*/ 1047197 h 1206219"/>
                    <a:gd name="connsiteX33" fmla="*/ 1522021 w 2602512"/>
                    <a:gd name="connsiteY33" fmla="*/ 1047197 h 1206219"/>
                    <a:gd name="connsiteX34" fmla="*/ 1522021 w 2602512"/>
                    <a:gd name="connsiteY34" fmla="*/ 1206220 h 1206219"/>
                    <a:gd name="connsiteX35" fmla="*/ 2602513 w 2602512"/>
                    <a:gd name="connsiteY35" fmla="*/ 1206220 h 120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02512" h="1206219">
                      <a:moveTo>
                        <a:pt x="0" y="0"/>
                      </a:moveTo>
                      <a:lnTo>
                        <a:pt x="107331" y="0"/>
                      </a:lnTo>
                      <a:lnTo>
                        <a:pt x="107331" y="53845"/>
                      </a:lnTo>
                      <a:lnTo>
                        <a:pt x="174997" y="53845"/>
                      </a:lnTo>
                      <a:lnTo>
                        <a:pt x="174997" y="117607"/>
                      </a:lnTo>
                      <a:lnTo>
                        <a:pt x="197432" y="117607"/>
                      </a:lnTo>
                      <a:lnTo>
                        <a:pt x="197432" y="182580"/>
                      </a:lnTo>
                      <a:lnTo>
                        <a:pt x="225701" y="182580"/>
                      </a:lnTo>
                      <a:lnTo>
                        <a:pt x="225701" y="278200"/>
                      </a:lnTo>
                      <a:lnTo>
                        <a:pt x="300635" y="278200"/>
                      </a:lnTo>
                      <a:lnTo>
                        <a:pt x="300635" y="378711"/>
                      </a:lnTo>
                      <a:lnTo>
                        <a:pt x="335949" y="378711"/>
                      </a:lnTo>
                      <a:lnTo>
                        <a:pt x="335949" y="394864"/>
                      </a:lnTo>
                      <a:lnTo>
                        <a:pt x="361480" y="394864"/>
                      </a:lnTo>
                      <a:lnTo>
                        <a:pt x="361480" y="511528"/>
                      </a:lnTo>
                      <a:lnTo>
                        <a:pt x="383512" y="511528"/>
                      </a:lnTo>
                      <a:lnTo>
                        <a:pt x="383512" y="560886"/>
                      </a:lnTo>
                      <a:lnTo>
                        <a:pt x="434620" y="560886"/>
                      </a:lnTo>
                      <a:lnTo>
                        <a:pt x="434620" y="622449"/>
                      </a:lnTo>
                      <a:lnTo>
                        <a:pt x="472895" y="622449"/>
                      </a:lnTo>
                      <a:lnTo>
                        <a:pt x="472895" y="722422"/>
                      </a:lnTo>
                      <a:lnTo>
                        <a:pt x="684102" y="722422"/>
                      </a:lnTo>
                      <a:lnTo>
                        <a:pt x="684102" y="780754"/>
                      </a:lnTo>
                      <a:lnTo>
                        <a:pt x="836170" y="780754"/>
                      </a:lnTo>
                      <a:lnTo>
                        <a:pt x="836170" y="840612"/>
                      </a:lnTo>
                      <a:lnTo>
                        <a:pt x="883957" y="840612"/>
                      </a:lnTo>
                      <a:lnTo>
                        <a:pt x="883957" y="895175"/>
                      </a:lnTo>
                      <a:lnTo>
                        <a:pt x="1274334" y="895175"/>
                      </a:lnTo>
                      <a:lnTo>
                        <a:pt x="1274334" y="941616"/>
                      </a:lnTo>
                      <a:lnTo>
                        <a:pt x="1350615" y="941616"/>
                      </a:lnTo>
                      <a:lnTo>
                        <a:pt x="1350615" y="1000621"/>
                      </a:lnTo>
                      <a:lnTo>
                        <a:pt x="1498823" y="1000621"/>
                      </a:lnTo>
                      <a:lnTo>
                        <a:pt x="1498823" y="1047197"/>
                      </a:lnTo>
                      <a:lnTo>
                        <a:pt x="1522021" y="1047197"/>
                      </a:lnTo>
                      <a:lnTo>
                        <a:pt x="1522021" y="1206220"/>
                      </a:lnTo>
                      <a:lnTo>
                        <a:pt x="2602513" y="1206220"/>
                      </a:lnTo>
                    </a:path>
                  </a:pathLst>
                </a:custGeom>
                <a:noFill/>
                <a:ln w="19050" cap="flat">
                  <a:solidFill>
                    <a:schemeClr val="accent4"/>
                  </a:solid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nvGrpSpPr>
                <p:cNvPr id="1127" name="Group 1126">
                  <a:extLst>
                    <a:ext uri="{FF2B5EF4-FFF2-40B4-BE49-F238E27FC236}">
                      <a16:creationId xmlns:a16="http://schemas.microsoft.com/office/drawing/2014/main" id="{74943415-C655-C0AE-5BAB-0AF3DBE5D543}"/>
                    </a:ext>
                  </a:extLst>
                </p:cNvPr>
                <p:cNvGrpSpPr/>
                <p:nvPr/>
              </p:nvGrpSpPr>
              <p:grpSpPr>
                <a:xfrm>
                  <a:off x="7227193" y="3472364"/>
                  <a:ext cx="1250594" cy="147169"/>
                  <a:chOff x="7227193" y="3477126"/>
                  <a:chExt cx="1250594" cy="147169"/>
                </a:xfrm>
                <a:solidFill>
                  <a:schemeClr val="accent4"/>
                </a:solidFill>
              </p:grpSpPr>
              <p:sp>
                <p:nvSpPr>
                  <p:cNvPr id="224" name="Freeform: Shape 223">
                    <a:extLst>
                      <a:ext uri="{FF2B5EF4-FFF2-40B4-BE49-F238E27FC236}">
                        <a16:creationId xmlns:a16="http://schemas.microsoft.com/office/drawing/2014/main" id="{E852C95B-941D-2C78-CCA9-C76FB03A2922}"/>
                      </a:ext>
                    </a:extLst>
                  </p:cNvPr>
                  <p:cNvSpPr/>
                  <p:nvPr/>
                </p:nvSpPr>
                <p:spPr>
                  <a:xfrm>
                    <a:off x="8441787" y="3588295"/>
                    <a:ext cx="36000" cy="36000"/>
                  </a:xfrm>
                  <a:custGeom>
                    <a:avLst/>
                    <a:gdLst>
                      <a:gd name="connsiteX0" fmla="*/ 31410 w 31409"/>
                      <a:gd name="connsiteY0" fmla="*/ 15705 h 31409"/>
                      <a:gd name="connsiteX1" fmla="*/ 15705 w 31409"/>
                      <a:gd name="connsiteY1" fmla="*/ 31410 h 31409"/>
                      <a:gd name="connsiteX2" fmla="*/ 0 w 31409"/>
                      <a:gd name="connsiteY2" fmla="*/ 15705 h 31409"/>
                      <a:gd name="connsiteX3" fmla="*/ 15705 w 31409"/>
                      <a:gd name="connsiteY3" fmla="*/ 0 h 31409"/>
                      <a:gd name="connsiteX4" fmla="*/ 31410 w 31409"/>
                      <a:gd name="connsiteY4" fmla="*/ 15705 h 31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09" h="31409">
                        <a:moveTo>
                          <a:pt x="31410" y="15705"/>
                        </a:moveTo>
                        <a:cubicBezTo>
                          <a:pt x="31410" y="24378"/>
                          <a:pt x="24378" y="31410"/>
                          <a:pt x="15705" y="31410"/>
                        </a:cubicBezTo>
                        <a:cubicBezTo>
                          <a:pt x="7031" y="31410"/>
                          <a:pt x="0" y="24378"/>
                          <a:pt x="0" y="15705"/>
                        </a:cubicBezTo>
                        <a:cubicBezTo>
                          <a:pt x="0" y="7031"/>
                          <a:pt x="7031" y="0"/>
                          <a:pt x="15705" y="0"/>
                        </a:cubicBezTo>
                        <a:cubicBezTo>
                          <a:pt x="24378" y="0"/>
                          <a:pt x="31410" y="7031"/>
                          <a:pt x="31410" y="15705"/>
                        </a:cubicBezTo>
                        <a:close/>
                      </a:path>
                    </a:pathLst>
                  </a:custGeom>
                  <a:grp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225" name="Freeform: Shape 224">
                    <a:extLst>
                      <a:ext uri="{FF2B5EF4-FFF2-40B4-BE49-F238E27FC236}">
                        <a16:creationId xmlns:a16="http://schemas.microsoft.com/office/drawing/2014/main" id="{EE14A3CA-7049-51C0-7DCD-572A8D026B35}"/>
                      </a:ext>
                    </a:extLst>
                  </p:cNvPr>
                  <p:cNvSpPr/>
                  <p:nvPr/>
                </p:nvSpPr>
                <p:spPr>
                  <a:xfrm>
                    <a:off x="7950278" y="3588295"/>
                    <a:ext cx="36000" cy="36000"/>
                  </a:xfrm>
                  <a:custGeom>
                    <a:avLst/>
                    <a:gdLst>
                      <a:gd name="connsiteX0" fmla="*/ 31410 w 31409"/>
                      <a:gd name="connsiteY0" fmla="*/ 15705 h 31409"/>
                      <a:gd name="connsiteX1" fmla="*/ 15705 w 31409"/>
                      <a:gd name="connsiteY1" fmla="*/ 31410 h 31409"/>
                      <a:gd name="connsiteX2" fmla="*/ 0 w 31409"/>
                      <a:gd name="connsiteY2" fmla="*/ 15705 h 31409"/>
                      <a:gd name="connsiteX3" fmla="*/ 15705 w 31409"/>
                      <a:gd name="connsiteY3" fmla="*/ 0 h 31409"/>
                      <a:gd name="connsiteX4" fmla="*/ 31410 w 31409"/>
                      <a:gd name="connsiteY4" fmla="*/ 15705 h 31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09" h="31409">
                        <a:moveTo>
                          <a:pt x="31410" y="15705"/>
                        </a:moveTo>
                        <a:cubicBezTo>
                          <a:pt x="31410" y="24378"/>
                          <a:pt x="24378" y="31410"/>
                          <a:pt x="15705" y="31410"/>
                        </a:cubicBezTo>
                        <a:cubicBezTo>
                          <a:pt x="7031" y="31410"/>
                          <a:pt x="0" y="24378"/>
                          <a:pt x="0" y="15705"/>
                        </a:cubicBezTo>
                        <a:cubicBezTo>
                          <a:pt x="0" y="7031"/>
                          <a:pt x="7031" y="0"/>
                          <a:pt x="15705" y="0"/>
                        </a:cubicBezTo>
                        <a:cubicBezTo>
                          <a:pt x="24378" y="0"/>
                          <a:pt x="31410" y="7031"/>
                          <a:pt x="31410" y="15705"/>
                        </a:cubicBezTo>
                        <a:close/>
                      </a:path>
                    </a:pathLst>
                  </a:custGeom>
                  <a:grp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226" name="Freeform: Shape 225">
                    <a:extLst>
                      <a:ext uri="{FF2B5EF4-FFF2-40B4-BE49-F238E27FC236}">
                        <a16:creationId xmlns:a16="http://schemas.microsoft.com/office/drawing/2014/main" id="{2E1E5A0E-E92F-5087-4B13-A50C6EB9FAF7}"/>
                      </a:ext>
                    </a:extLst>
                  </p:cNvPr>
                  <p:cNvSpPr/>
                  <p:nvPr/>
                </p:nvSpPr>
                <p:spPr>
                  <a:xfrm>
                    <a:off x="7482400" y="3588295"/>
                    <a:ext cx="36000" cy="36000"/>
                  </a:xfrm>
                  <a:custGeom>
                    <a:avLst/>
                    <a:gdLst>
                      <a:gd name="connsiteX0" fmla="*/ 31410 w 31409"/>
                      <a:gd name="connsiteY0" fmla="*/ 15705 h 31409"/>
                      <a:gd name="connsiteX1" fmla="*/ 15705 w 31409"/>
                      <a:gd name="connsiteY1" fmla="*/ 31410 h 31409"/>
                      <a:gd name="connsiteX2" fmla="*/ 0 w 31409"/>
                      <a:gd name="connsiteY2" fmla="*/ 15705 h 31409"/>
                      <a:gd name="connsiteX3" fmla="*/ 15705 w 31409"/>
                      <a:gd name="connsiteY3" fmla="*/ 0 h 31409"/>
                      <a:gd name="connsiteX4" fmla="*/ 31410 w 31409"/>
                      <a:gd name="connsiteY4" fmla="*/ 15705 h 31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09" h="31409">
                        <a:moveTo>
                          <a:pt x="31410" y="15705"/>
                        </a:moveTo>
                        <a:cubicBezTo>
                          <a:pt x="31410" y="24378"/>
                          <a:pt x="24378" y="31410"/>
                          <a:pt x="15705" y="31410"/>
                        </a:cubicBezTo>
                        <a:cubicBezTo>
                          <a:pt x="7031" y="31410"/>
                          <a:pt x="0" y="24378"/>
                          <a:pt x="0" y="15705"/>
                        </a:cubicBezTo>
                        <a:cubicBezTo>
                          <a:pt x="0" y="7031"/>
                          <a:pt x="7031" y="0"/>
                          <a:pt x="15705" y="0"/>
                        </a:cubicBezTo>
                        <a:cubicBezTo>
                          <a:pt x="24378" y="0"/>
                          <a:pt x="31410" y="7031"/>
                          <a:pt x="31410" y="15705"/>
                        </a:cubicBezTo>
                        <a:close/>
                      </a:path>
                    </a:pathLst>
                  </a:custGeom>
                  <a:grp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sp>
                <p:nvSpPr>
                  <p:cNvPr id="227" name="Freeform: Shape 226">
                    <a:extLst>
                      <a:ext uri="{FF2B5EF4-FFF2-40B4-BE49-F238E27FC236}">
                        <a16:creationId xmlns:a16="http://schemas.microsoft.com/office/drawing/2014/main" id="{CB31B4A8-1205-86EE-FE87-766F865673A8}"/>
                      </a:ext>
                    </a:extLst>
                  </p:cNvPr>
                  <p:cNvSpPr/>
                  <p:nvPr/>
                </p:nvSpPr>
                <p:spPr>
                  <a:xfrm>
                    <a:off x="7227193" y="3477126"/>
                    <a:ext cx="36000" cy="36000"/>
                  </a:xfrm>
                  <a:custGeom>
                    <a:avLst/>
                    <a:gdLst>
                      <a:gd name="connsiteX0" fmla="*/ 31410 w 31409"/>
                      <a:gd name="connsiteY0" fmla="*/ 15705 h 31409"/>
                      <a:gd name="connsiteX1" fmla="*/ 15705 w 31409"/>
                      <a:gd name="connsiteY1" fmla="*/ 31410 h 31409"/>
                      <a:gd name="connsiteX2" fmla="*/ 0 w 31409"/>
                      <a:gd name="connsiteY2" fmla="*/ 15705 h 31409"/>
                      <a:gd name="connsiteX3" fmla="*/ 15705 w 31409"/>
                      <a:gd name="connsiteY3" fmla="*/ 0 h 31409"/>
                      <a:gd name="connsiteX4" fmla="*/ 31410 w 31409"/>
                      <a:gd name="connsiteY4" fmla="*/ 15705 h 31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09" h="31409">
                        <a:moveTo>
                          <a:pt x="31410" y="15705"/>
                        </a:moveTo>
                        <a:cubicBezTo>
                          <a:pt x="31410" y="24378"/>
                          <a:pt x="24378" y="31410"/>
                          <a:pt x="15705" y="31410"/>
                        </a:cubicBezTo>
                        <a:cubicBezTo>
                          <a:pt x="7031" y="31410"/>
                          <a:pt x="0" y="24378"/>
                          <a:pt x="0" y="15705"/>
                        </a:cubicBezTo>
                        <a:cubicBezTo>
                          <a:pt x="0" y="7031"/>
                          <a:pt x="7031" y="0"/>
                          <a:pt x="15705" y="0"/>
                        </a:cubicBezTo>
                        <a:cubicBezTo>
                          <a:pt x="24378" y="0"/>
                          <a:pt x="31410" y="7031"/>
                          <a:pt x="31410" y="15705"/>
                        </a:cubicBezTo>
                        <a:close/>
                      </a:path>
                    </a:pathLst>
                  </a:custGeom>
                  <a:grpFill/>
                  <a:ln w="0" cap="flat">
                    <a:noFill/>
                    <a:prstDash val="solid"/>
                    <a:miter/>
                  </a:ln>
                </p:spPr>
                <p:txBody>
                  <a:bodyPr rtlCol="0" anchor="ct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03865"/>
                      </a:solidFill>
                      <a:effectLst/>
                      <a:uLnTx/>
                      <a:uFillTx/>
                      <a:latin typeface="Arial"/>
                      <a:ea typeface="+mn-ea"/>
                      <a:cs typeface="+mn-cs"/>
                    </a:endParaRPr>
                  </a:p>
                </p:txBody>
              </p:sp>
            </p:grpSp>
          </p:grpSp>
          <p:sp>
            <p:nvSpPr>
              <p:cNvPr id="1123" name="Graphic 233">
                <a:extLst>
                  <a:ext uri="{FF2B5EF4-FFF2-40B4-BE49-F238E27FC236}">
                    <a16:creationId xmlns:a16="http://schemas.microsoft.com/office/drawing/2014/main" id="{0788B36E-C9C6-5133-C1DB-139A84731999}"/>
                  </a:ext>
                </a:extLst>
              </p:cNvPr>
              <p:cNvSpPr/>
              <p:nvPr/>
            </p:nvSpPr>
            <p:spPr>
              <a:xfrm>
                <a:off x="5778389" y="2715520"/>
                <a:ext cx="1541635" cy="744659"/>
              </a:xfrm>
              <a:custGeom>
                <a:avLst/>
                <a:gdLst>
                  <a:gd name="connsiteX0" fmla="*/ 0 w 1541635"/>
                  <a:gd name="connsiteY0" fmla="*/ 0 h 738308"/>
                  <a:gd name="connsiteX1" fmla="*/ 822613 w 1541635"/>
                  <a:gd name="connsiteY1" fmla="*/ 0 h 738308"/>
                  <a:gd name="connsiteX2" fmla="*/ 822613 w 1541635"/>
                  <a:gd name="connsiteY2" fmla="*/ 370341 h 738308"/>
                  <a:gd name="connsiteX3" fmla="*/ 1541636 w 1541635"/>
                  <a:gd name="connsiteY3" fmla="*/ 370341 h 738308"/>
                  <a:gd name="connsiteX4" fmla="*/ 1541636 w 1541635"/>
                  <a:gd name="connsiteY4" fmla="*/ 738308 h 73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635" h="738308">
                    <a:moveTo>
                      <a:pt x="0" y="0"/>
                    </a:moveTo>
                    <a:lnTo>
                      <a:pt x="822613" y="0"/>
                    </a:lnTo>
                    <a:lnTo>
                      <a:pt x="822613" y="370341"/>
                    </a:lnTo>
                    <a:lnTo>
                      <a:pt x="1541636" y="370341"/>
                    </a:lnTo>
                    <a:lnTo>
                      <a:pt x="1541636" y="738308"/>
                    </a:lnTo>
                  </a:path>
                </a:pathLst>
              </a:custGeom>
              <a:noFill/>
              <a:ln w="19050" cap="flat">
                <a:solidFill>
                  <a:schemeClr val="accent3"/>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2" name="TextBox 11">
            <a:extLst>
              <a:ext uri="{FF2B5EF4-FFF2-40B4-BE49-F238E27FC236}">
                <a16:creationId xmlns:a16="http://schemas.microsoft.com/office/drawing/2014/main" id="{47864A1B-47B7-D9CC-24A9-84F1A309A962}"/>
              </a:ext>
            </a:extLst>
          </p:cNvPr>
          <p:cNvSpPr txBox="1">
            <a:spLocks/>
          </p:cNvSpPr>
          <p:nvPr/>
        </p:nvSpPr>
        <p:spPr>
          <a:xfrm rot="16200000">
            <a:off x="6301320" y="1672960"/>
            <a:ext cx="1450809" cy="295845"/>
          </a:xfrm>
          <a:prstGeom prst="rect">
            <a:avLst/>
          </a:prstGeom>
          <a:noFill/>
        </p:spPr>
        <p:txBody>
          <a:bodyPr wrap="square" lIns="48000" tIns="0" rIns="48000" bIns="0" rtlCol="0" anchor="b">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Probability of OS</a:t>
            </a:r>
          </a:p>
        </p:txBody>
      </p:sp>
      <p:sp>
        <p:nvSpPr>
          <p:cNvPr id="13" name="TextBox 12">
            <a:extLst>
              <a:ext uri="{FF2B5EF4-FFF2-40B4-BE49-F238E27FC236}">
                <a16:creationId xmlns:a16="http://schemas.microsoft.com/office/drawing/2014/main" id="{F38099DF-2D8C-F469-D267-F4B206EFA078}"/>
              </a:ext>
            </a:extLst>
          </p:cNvPr>
          <p:cNvSpPr txBox="1">
            <a:spLocks/>
          </p:cNvSpPr>
          <p:nvPr/>
        </p:nvSpPr>
        <p:spPr>
          <a:xfrm>
            <a:off x="6346209" y="4850338"/>
            <a:ext cx="1159751" cy="252645"/>
          </a:xfrm>
          <a:prstGeom prst="rect">
            <a:avLst/>
          </a:prstGeom>
          <a:noFill/>
        </p:spPr>
        <p:txBody>
          <a:bodyPr wrap="square" lIns="48000" tIns="0" rIns="48000" bIns="0" rtlCol="0" anchor="b">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3F4444"/>
                </a:solidFill>
                <a:effectLst/>
                <a:uLnTx/>
                <a:uFillTx/>
                <a:latin typeface="Arial"/>
                <a:ea typeface="+mn-ea"/>
                <a:cs typeface="+mn-cs"/>
              </a:rPr>
              <a:t>No. of patients</a:t>
            </a:r>
            <a:br>
              <a:rPr kumimoji="0" lang="en-GB" sz="800" b="1" i="0" u="none" strike="noStrike" kern="1200" cap="none" spc="0" normalizeH="0" baseline="0" noProof="0">
                <a:ln>
                  <a:noFill/>
                </a:ln>
                <a:solidFill>
                  <a:srgbClr val="3F4444"/>
                </a:solidFill>
                <a:effectLst/>
                <a:uLnTx/>
                <a:uFillTx/>
                <a:latin typeface="Arial"/>
                <a:ea typeface="+mn-ea"/>
                <a:cs typeface="+mn-cs"/>
              </a:rPr>
            </a:br>
            <a:r>
              <a:rPr kumimoji="0" lang="en-GB" sz="800" b="1" i="0" u="none" strike="noStrike" kern="1200" cap="none" spc="0" normalizeH="0" baseline="0" noProof="0">
                <a:ln>
                  <a:noFill/>
                </a:ln>
                <a:solidFill>
                  <a:srgbClr val="3F4444"/>
                </a:solidFill>
                <a:effectLst/>
                <a:uLnTx/>
                <a:uFillTx/>
                <a:latin typeface="Arial"/>
                <a:ea typeface="+mn-ea"/>
                <a:cs typeface="+mn-cs"/>
              </a:rPr>
              <a:t>at risk</a:t>
            </a:r>
          </a:p>
        </p:txBody>
      </p:sp>
      <p:sp>
        <p:nvSpPr>
          <p:cNvPr id="4" name="Footer Placeholder 2">
            <a:extLst>
              <a:ext uri="{FF2B5EF4-FFF2-40B4-BE49-F238E27FC236}">
                <a16:creationId xmlns:a16="http://schemas.microsoft.com/office/drawing/2014/main" id="{4D76AF28-1251-1C8E-EAB3-B932E7CD636C}"/>
              </a:ext>
            </a:extLst>
          </p:cNvPr>
          <p:cNvSpPr>
            <a:spLocks noGrp="1"/>
          </p:cNvSpPr>
          <p:nvPr>
            <p:ph type="ftr" sz="quarter" idx="3"/>
          </p:nvPr>
        </p:nvSpPr>
        <p:spPr>
          <a:xfrm>
            <a:off x="1401417" y="5964383"/>
            <a:ext cx="8043725" cy="642566"/>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3F4444"/>
                </a:solidFill>
                <a:effectLst/>
                <a:uLnTx/>
                <a:uFillTx/>
                <a:latin typeface="Arial"/>
                <a:ea typeface="+mn-ea"/>
                <a:cs typeface="+mn-cs"/>
              </a:rPr>
              <a:t>Circles indicate censored observations.</a:t>
            </a:r>
            <a:br>
              <a:rPr kumimoji="0" lang="en-GB" b="0" i="0" u="none" strike="noStrike" kern="1200" cap="none" spc="0" normalizeH="0" baseline="0" noProof="0">
                <a:ln>
                  <a:noFill/>
                </a:ln>
                <a:solidFill>
                  <a:srgbClr val="3F4444"/>
                </a:solidFill>
                <a:effectLst/>
                <a:uLnTx/>
                <a:uFillTx/>
                <a:latin typeface="Arial"/>
                <a:ea typeface="+mn-ea"/>
                <a:cs typeface="+mn-cs"/>
              </a:rPr>
            </a:br>
            <a:r>
              <a:rPr kumimoji="0" lang="en-GB" b="0" i="0" u="none" strike="noStrike" kern="1200" cap="none" spc="0" normalizeH="0" baseline="30000" noProof="0">
                <a:ln>
                  <a:noFill/>
                </a:ln>
                <a:solidFill>
                  <a:srgbClr val="3F4444"/>
                </a:solidFill>
                <a:effectLst/>
                <a:uLnTx/>
                <a:uFillTx/>
                <a:latin typeface="Arial"/>
                <a:ea typeface="+mn-ea"/>
                <a:cs typeface="+mn-cs"/>
              </a:rPr>
              <a:t>a</a:t>
            </a:r>
            <a:r>
              <a:rPr kumimoji="0" lang="en-US" b="0" i="0" u="none" strike="noStrike" kern="1200" cap="none" spc="0" normalizeH="0" baseline="0" noProof="0">
                <a:ln>
                  <a:noFill/>
                </a:ln>
                <a:solidFill>
                  <a:srgbClr val="3F4444"/>
                </a:solidFill>
                <a:effectLst/>
                <a:uLnTx/>
                <a:uFillTx/>
                <a:latin typeface="Arial"/>
                <a:ea typeface="+mn-ea"/>
                <a:cs typeface="+mn-cs"/>
              </a:rPr>
              <a:t>Outcomes were based on central HER2 testing. </a:t>
            </a:r>
            <a:r>
              <a:rPr kumimoji="0" lang="en-US" b="0" i="0" u="none" strike="noStrike" kern="1200" cap="none" spc="0" normalizeH="0" baseline="30000" noProof="0" err="1">
                <a:ln>
                  <a:noFill/>
                </a:ln>
                <a:solidFill>
                  <a:srgbClr val="3F4444"/>
                </a:solidFill>
                <a:effectLst/>
                <a:uLnTx/>
                <a:uFillTx/>
                <a:latin typeface="Arial"/>
                <a:ea typeface="+mn-ea"/>
                <a:cs typeface="+mn-cs"/>
              </a:rPr>
              <a:t>b</a:t>
            </a:r>
            <a:r>
              <a:rPr kumimoji="0" lang="en-US" b="0" i="0" u="none" strike="noStrike" kern="1200" cap="none" spc="0" normalizeH="0" baseline="0" noProof="0" err="1">
                <a:ln>
                  <a:noFill/>
                </a:ln>
                <a:solidFill>
                  <a:srgbClr val="3F4444"/>
                </a:solidFill>
                <a:effectLst/>
                <a:uLnTx/>
                <a:uFillTx/>
                <a:latin typeface="Arial"/>
                <a:ea typeface="+mn-ea"/>
                <a:cs typeface="+mn-cs"/>
              </a:rPr>
              <a:t>While</a:t>
            </a:r>
            <a:r>
              <a:rPr kumimoji="0" lang="en-US"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b="0" i="0" u="none" strike="noStrike" kern="1200" cap="none" spc="0" normalizeH="0" baseline="30000" noProof="0">
                <a:ln>
                  <a:noFill/>
                </a:ln>
                <a:solidFill>
                  <a:srgbClr val="3F4444"/>
                </a:solidFill>
                <a:effectLst/>
                <a:uLnTx/>
                <a:uFillTx/>
                <a:latin typeface="Arial"/>
                <a:ea typeface="+mn-ea"/>
                <a:cs typeface="+mn-cs"/>
              </a:rPr>
              <a:t>2</a:t>
            </a:r>
            <a:endParaRPr kumimoji="0" lang="en-GB" b="0" i="0" u="none" strike="noStrike" kern="1200" cap="none" spc="0" normalizeH="0" baseline="0" noProof="0">
              <a:ln>
                <a:noFill/>
              </a:ln>
              <a:solidFill>
                <a:srgbClr val="3F4444"/>
              </a:solidFill>
              <a:effectLst/>
              <a:uLnTx/>
              <a:uFillTx/>
              <a:latin typeface="Arial"/>
              <a:ea typeface="+mn-ea"/>
              <a:cs typeface="+mn-cs"/>
            </a:endParaRPr>
          </a:p>
          <a:p>
            <a:pPr lvl="0" defTabSz="609585">
              <a:defRPr/>
            </a:pPr>
            <a:r>
              <a:rPr kumimoji="0" lang="en-US" i="0" u="none" strike="noStrike" kern="1200" cap="none" spc="0" normalizeH="0" baseline="0" noProof="0">
                <a:ln>
                  <a:noFill/>
                </a:ln>
                <a:solidFill>
                  <a:srgbClr val="3F4444"/>
                </a:solidFill>
                <a:effectLst/>
                <a:uLnTx/>
                <a:uFillTx/>
                <a:latin typeface="Arial"/>
                <a:ea typeface="+mn-ea"/>
                <a:cs typeface="+mn-cs"/>
              </a:rPr>
              <a:t>1.</a:t>
            </a:r>
            <a:r>
              <a:rPr kumimoji="0" lang="en-US" b="0" i="0" u="none" strike="noStrike" kern="1200" cap="none" spc="0" normalizeH="0" baseline="0" noProof="0">
                <a:ln>
                  <a:noFill/>
                </a:ln>
                <a:solidFill>
                  <a:srgbClr val="3F4444"/>
                </a:solidFill>
                <a:effectLst/>
                <a:uLnTx/>
                <a:uFillTx/>
                <a:latin typeface="Arial"/>
                <a:ea typeface="+mn-ea"/>
                <a:cs typeface="+mn-cs"/>
              </a:rPr>
              <a:t> </a:t>
            </a:r>
            <a:r>
              <a:rPr kumimoji="0" lang="en-GB"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Meric-Bernstam F, et al. </a:t>
            </a:r>
            <a:r>
              <a:rPr kumimoji="0" lang="en-IN"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J Clin Oncol</a:t>
            </a:r>
            <a:r>
              <a:rPr kumimoji="0" lang="en-US"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2024;42(1):47-58. </a:t>
            </a:r>
            <a:r>
              <a:rPr kumimoji="0" lang="en-US"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kumimoji="0" lang="en-IN"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7507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6621D3-95BC-4CF0-BA31-DA0399659E90}"/>
              </a:ext>
            </a:extLst>
          </p:cNvPr>
          <p:cNvSpPr>
            <a:spLocks noGrp="1"/>
          </p:cNvSpPr>
          <p:nvPr>
            <p:ph type="title"/>
          </p:nvPr>
        </p:nvSpPr>
        <p:spPr>
          <a:xfrm>
            <a:off x="431800" y="206056"/>
            <a:ext cx="11577320" cy="874835"/>
          </a:xfrm>
        </p:spPr>
        <p:txBody>
          <a:bodyPr>
            <a:noAutofit/>
          </a:bodyPr>
          <a:lstStyle/>
          <a:p>
            <a:r>
              <a:rPr lang="en-US" sz="2400">
                <a:latin typeface="Arial" panose="020B0604020202020204" pitchFamily="34" charset="0"/>
                <a:cs typeface="Arial" panose="020B0604020202020204" pitchFamily="34" charset="0"/>
              </a:rPr>
              <a:t>DESTINY CRC-02: R</a:t>
            </a:r>
            <a:r>
              <a:rPr lang="en-US" sz="2400" b="1">
                <a:latin typeface="Arial" panose="020B0604020202020204" pitchFamily="34" charset="0"/>
                <a:cs typeface="Arial" panose="020B0604020202020204" pitchFamily="34" charset="0"/>
              </a:rPr>
              <a:t>andomized, Blinded, 2-Stage, 2-Arm, Multicenter, Global, Phase 2 Study (NCT04744831)—</a:t>
            </a:r>
            <a:r>
              <a:rPr lang="en-US" sz="2400">
                <a:latin typeface="Arial" panose="020B0604020202020204" pitchFamily="34" charset="0"/>
                <a:cs typeface="Arial" panose="020B0604020202020204" pitchFamily="34" charset="0"/>
              </a:rPr>
              <a:t>Study Design</a:t>
            </a:r>
            <a:r>
              <a:rPr lang="en-US" sz="2400" baseline="30000">
                <a:latin typeface="Arial" panose="020B0604020202020204" pitchFamily="34" charset="0"/>
                <a:cs typeface="Arial" panose="020B0604020202020204" pitchFamily="34" charset="0"/>
              </a:rPr>
              <a:t>1,a</a:t>
            </a:r>
          </a:p>
        </p:txBody>
      </p:sp>
      <p:sp>
        <p:nvSpPr>
          <p:cNvPr id="4" name="Footer Placeholder 3">
            <a:extLst>
              <a:ext uri="{FF2B5EF4-FFF2-40B4-BE49-F238E27FC236}">
                <a16:creationId xmlns:a16="http://schemas.microsoft.com/office/drawing/2014/main" id="{311D140A-C223-A704-5CE2-79C2E7719C09}"/>
              </a:ext>
            </a:extLst>
          </p:cNvPr>
          <p:cNvSpPr>
            <a:spLocks noGrp="1"/>
          </p:cNvSpPr>
          <p:nvPr>
            <p:ph type="ftr" sz="quarter" idx="3"/>
          </p:nvPr>
        </p:nvSpPr>
        <p:spPr>
          <a:xfrm>
            <a:off x="1408830" y="5827156"/>
            <a:ext cx="8389750" cy="785964"/>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3F4444"/>
                </a:solidFill>
                <a:effectLst/>
                <a:uLnTx/>
                <a:uFillTx/>
                <a:latin typeface="Arial"/>
                <a:ea typeface="+mn-ea"/>
                <a:cs typeface="+mn-cs"/>
              </a:rPr>
              <a:t>Both investigators and patients were blind to treatments.</a:t>
            </a:r>
          </a:p>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30000" noProof="0" err="1">
                <a:ln>
                  <a:noFill/>
                </a:ln>
                <a:solidFill>
                  <a:srgbClr val="3F4444"/>
                </a:solidFill>
                <a:effectLst/>
                <a:uLnTx/>
                <a:uFillTx/>
                <a:latin typeface="Arial"/>
                <a:ea typeface="+mn-ea"/>
                <a:cs typeface="+mn-cs"/>
              </a:rPr>
              <a:t>a</a:t>
            </a:r>
            <a:r>
              <a:rPr kumimoji="0" lang="en-US" b="0" i="0" u="none" strike="noStrike" kern="1200" cap="none" spc="0" normalizeH="0" baseline="0" noProof="0" err="1">
                <a:ln>
                  <a:noFill/>
                </a:ln>
                <a:solidFill>
                  <a:srgbClr val="3F4444"/>
                </a:solidFill>
                <a:effectLst/>
                <a:uLnTx/>
                <a:uFillTx/>
                <a:latin typeface="Arial"/>
                <a:ea typeface="+mn-ea"/>
                <a:cs typeface="+mn-cs"/>
              </a:rPr>
              <a:t>While</a:t>
            </a:r>
            <a:r>
              <a:rPr kumimoji="0" lang="en-US"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b="0" i="0" u="none" strike="noStrike" kern="1200" cap="none" spc="0" normalizeH="0" baseline="30000" noProof="0">
                <a:ln>
                  <a:noFill/>
                </a:ln>
                <a:solidFill>
                  <a:srgbClr val="3F4444"/>
                </a:solidFill>
                <a:effectLst/>
                <a:uLnTx/>
                <a:uFillTx/>
                <a:latin typeface="Arial"/>
                <a:ea typeface="+mn-ea"/>
                <a:cs typeface="+mn-cs"/>
              </a:rPr>
              <a:t>2</a:t>
            </a:r>
            <a:r>
              <a:rPr kumimoji="0" lang="en-US" b="0" i="0" u="none" strike="noStrike" kern="1200" cap="none" spc="0" normalizeH="0" baseline="0" noProof="0">
                <a:ln>
                  <a:noFill/>
                </a:ln>
                <a:solidFill>
                  <a:srgbClr val="3F4444"/>
                </a:solidFill>
                <a:effectLst/>
                <a:uLnTx/>
                <a:uFillTx/>
                <a:latin typeface="Arial"/>
                <a:ea typeface="+mn-ea"/>
                <a:cs typeface="+mn-cs"/>
              </a:rPr>
              <a:t> </a:t>
            </a:r>
            <a:r>
              <a:rPr kumimoji="0" lang="en-US" b="0" i="0" u="none" strike="noStrike" kern="1200" cap="none" spc="0" normalizeH="0" baseline="30000" noProof="0">
                <a:ln>
                  <a:noFill/>
                </a:ln>
                <a:solidFill>
                  <a:srgbClr val="3F4444"/>
                </a:solidFill>
                <a:effectLst/>
                <a:uLnTx/>
                <a:uFillTx/>
                <a:latin typeface="Arial"/>
                <a:ea typeface="+mn-ea"/>
                <a:cs typeface="+mn-cs"/>
              </a:rPr>
              <a:t>b</a:t>
            </a:r>
            <a:r>
              <a:rPr kumimoji="0" lang="en-US" b="0" i="0" u="none" strike="noStrike" kern="1200" cap="none" spc="0" normalizeH="0" baseline="0" noProof="0">
                <a:ln>
                  <a:noFill/>
                </a:ln>
                <a:solidFill>
                  <a:srgbClr val="3F4444"/>
                </a:solidFill>
                <a:effectLst/>
                <a:uLnTx/>
                <a:uFillTx/>
                <a:latin typeface="Arial"/>
                <a:ea typeface="+mn-ea"/>
                <a:cs typeface="+mn-cs"/>
              </a:rPr>
              <a:t>HER2 status was assessed with the Roche VENTANA HER2 Dual ISH DNA probe cocktail assay (investigation use only). </a:t>
            </a:r>
            <a:r>
              <a:rPr kumimoji="0" lang="en-US" b="0" i="0" u="none" strike="noStrike" kern="1200" cap="none" spc="0" normalizeH="0" baseline="30000" noProof="0" err="1">
                <a:ln>
                  <a:noFill/>
                </a:ln>
                <a:solidFill>
                  <a:srgbClr val="3F4444"/>
                </a:solidFill>
                <a:effectLst/>
                <a:uLnTx/>
                <a:uFillTx/>
                <a:latin typeface="Arial"/>
                <a:ea typeface="+mn-ea"/>
                <a:cs typeface="+mn-cs"/>
              </a:rPr>
              <a:t>c</a:t>
            </a:r>
            <a:r>
              <a:rPr kumimoji="0" lang="en-US" b="0" i="0" u="none" strike="noStrike" kern="1200" cap="none" spc="0" normalizeH="0" baseline="0" noProof="0" err="1">
                <a:ln>
                  <a:noFill/>
                </a:ln>
                <a:solidFill>
                  <a:srgbClr val="3F4444"/>
                </a:solidFill>
                <a:effectLst/>
                <a:uLnTx/>
                <a:uFillTx/>
                <a:latin typeface="Arial"/>
                <a:ea typeface="+mn-ea"/>
                <a:cs typeface="+mn-cs"/>
              </a:rPr>
              <a:t>Exploratory</a:t>
            </a:r>
            <a:r>
              <a:rPr kumimoji="0" lang="en-US" b="0" i="0" u="none" strike="noStrike" kern="1200" cap="none" spc="0" normalizeH="0" baseline="0" noProof="0">
                <a:ln>
                  <a:noFill/>
                </a:ln>
                <a:solidFill>
                  <a:srgbClr val="3F4444"/>
                </a:solidFill>
                <a:effectLst/>
                <a:uLnTx/>
                <a:uFillTx/>
                <a:latin typeface="Arial"/>
                <a:ea typeface="+mn-ea"/>
                <a:cs typeface="+mn-cs"/>
              </a:rPr>
              <a:t> endpoints included best percentage change in the sum of diameters of measurable tumors based on BICR and investigator. </a:t>
            </a:r>
            <a:r>
              <a:rPr kumimoji="0" lang="en-US" b="0" i="0" u="none" strike="noStrike" kern="1200" cap="none" spc="0" normalizeH="0" baseline="30000" noProof="0" err="1">
                <a:ln>
                  <a:noFill/>
                </a:ln>
                <a:solidFill>
                  <a:srgbClr val="3F4444"/>
                </a:solidFill>
                <a:effectLst/>
                <a:uLnTx/>
                <a:uFillTx/>
                <a:latin typeface="Arial"/>
                <a:ea typeface="+mn-ea"/>
                <a:cs typeface="+mn-cs"/>
              </a:rPr>
              <a:t>d</a:t>
            </a:r>
            <a:r>
              <a:rPr kumimoji="0" lang="en-US" b="0" i="0" u="none" strike="noStrike" kern="1200" cap="none" spc="0" normalizeH="0" baseline="0" noProof="0" err="1">
                <a:ln>
                  <a:noFill/>
                </a:ln>
                <a:solidFill>
                  <a:srgbClr val="3F4444"/>
                </a:solidFill>
                <a:effectLst/>
                <a:uLnTx/>
                <a:uFillTx/>
                <a:latin typeface="Arial"/>
                <a:ea typeface="+mn-ea"/>
                <a:cs typeface="+mn-cs"/>
              </a:rPr>
              <a:t>Primary</a:t>
            </a:r>
            <a:r>
              <a:rPr kumimoji="0" lang="en-US" b="0" i="0" u="none" strike="noStrike" kern="1200" cap="none" spc="0" normalizeH="0" baseline="0" noProof="0">
                <a:ln>
                  <a:noFill/>
                </a:ln>
                <a:solidFill>
                  <a:srgbClr val="3F4444"/>
                </a:solidFill>
                <a:effectLst/>
                <a:uLnTx/>
                <a:uFillTx/>
                <a:latin typeface="Arial"/>
                <a:ea typeface="+mn-ea"/>
                <a:cs typeface="+mn-cs"/>
              </a:rPr>
              <a:t> analysis occurred ≥6 months after the last patient had been enrolled or when all patients discontinued from the study, whichever was earlier. </a:t>
            </a:r>
          </a:p>
          <a:p>
            <a:pPr lvl="0" defTabSz="609555">
              <a:defRPr/>
            </a:pPr>
            <a:r>
              <a:rPr kumimoji="0" lang="en-US" i="0" u="none" strike="noStrike" kern="1200" cap="none" spc="0" normalizeH="0" baseline="0" noProof="0">
                <a:ln>
                  <a:noFill/>
                </a:ln>
                <a:solidFill>
                  <a:srgbClr val="3F4444"/>
                </a:solidFill>
                <a:effectLst/>
                <a:uLnTx/>
                <a:uFillTx/>
                <a:latin typeface="Arial"/>
                <a:ea typeface="+mn-ea"/>
                <a:cs typeface="+mn-cs"/>
              </a:rPr>
              <a:t>1.</a:t>
            </a:r>
            <a:r>
              <a:rPr kumimoji="0" lang="en-US" b="1" i="0" u="none" strike="noStrike" kern="1200" cap="none" spc="0" normalizeH="0" baseline="0" noProof="0">
                <a:ln>
                  <a:noFill/>
                </a:ln>
                <a:solidFill>
                  <a:srgbClr val="3F4444"/>
                </a:solidFill>
                <a:effectLst/>
                <a:uLnTx/>
                <a:uFillTx/>
                <a:latin typeface="Arial"/>
                <a:ea typeface="+mn-ea"/>
                <a:cs typeface="+mn-cs"/>
              </a:rPr>
              <a:t> </a:t>
            </a:r>
            <a:r>
              <a:rPr kumimoji="0" lang="en-US" b="0" i="0" u="none" strike="noStrike" kern="1200" cap="none" spc="0" normalizeH="0" baseline="0" noProof="0">
                <a:ln>
                  <a:noFill/>
                </a:ln>
                <a:solidFill>
                  <a:srgbClr val="3F4444"/>
                </a:solidFill>
                <a:effectLst/>
                <a:uLnTx/>
                <a:uFillTx/>
                <a:latin typeface="Arial"/>
                <a:ea typeface="+mn-ea"/>
                <a:cs typeface="+mn-cs"/>
              </a:rPr>
              <a:t>Raghav K, et al. ASCO 2023. Abstract 3501. </a:t>
            </a:r>
            <a:r>
              <a:rPr kumimoji="0" lang="en-US" i="0" u="none" strike="noStrike" kern="1200" cap="none" spc="0" normalizeH="0" baseline="0" noProof="0">
                <a:ln>
                  <a:noFill/>
                </a:ln>
                <a:solidFill>
                  <a:srgbClr val="3F4444"/>
                </a:solidFill>
                <a:effectLst/>
                <a:uLnTx/>
                <a:uFillTx/>
                <a:latin typeface="Arial"/>
                <a:ea typeface="+mn-ea"/>
                <a:cs typeface="+mn-cs"/>
              </a:rPr>
              <a:t>2.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kumimoji="0" lang="en-US" b="0" i="0" u="none" strike="noStrike" kern="1200" cap="none" spc="0" normalizeH="0" baseline="0" noProof="0">
              <a:ln>
                <a:noFill/>
              </a:ln>
              <a:solidFill>
                <a:srgbClr val="3F4444"/>
              </a:solidFill>
              <a:effectLst/>
              <a:uLnTx/>
              <a:uFillTx/>
              <a:latin typeface="Arial"/>
              <a:ea typeface="+mn-ea"/>
              <a:cs typeface="+mn-cs"/>
            </a:endParaRPr>
          </a:p>
        </p:txBody>
      </p:sp>
      <p:sp>
        <p:nvSpPr>
          <p:cNvPr id="110" name="Text Placeholder 10">
            <a:extLst>
              <a:ext uri="{FF2B5EF4-FFF2-40B4-BE49-F238E27FC236}">
                <a16:creationId xmlns:a16="http://schemas.microsoft.com/office/drawing/2014/main" id="{33C55489-251A-4F45-ACC9-40C5BB7EA65F}"/>
              </a:ext>
            </a:extLst>
          </p:cNvPr>
          <p:cNvSpPr txBox="1">
            <a:spLocks/>
          </p:cNvSpPr>
          <p:nvPr/>
        </p:nvSpPr>
        <p:spPr>
          <a:xfrm>
            <a:off x="304214" y="6008416"/>
            <a:ext cx="7207673" cy="459381"/>
          </a:xfrm>
          <a:prstGeom prst="rect">
            <a:avLst/>
          </a:prstGeom>
        </p:spPr>
        <p:txBody>
          <a:bodyPr vert="horz" lIns="121920" tIns="60960" rIns="121920" bIns="60960" rtlCol="0" anchor="b">
            <a:normAutofit/>
          </a:bodyPr>
          <a:lstStyle>
            <a:lvl1pPr marL="0" indent="0" algn="l" defTabSz="914400" rtl="0" eaLnBrk="1" latinLnBrk="0" hangingPunct="1">
              <a:lnSpc>
                <a:spcPct val="90000"/>
              </a:lnSpc>
              <a:spcBef>
                <a:spcPts val="300"/>
              </a:spcBef>
              <a:buClr>
                <a:schemeClr val="accent1"/>
              </a:buClr>
              <a:buFont typeface="Arial" panose="020B0604020202020204" pitchFamily="34" charset="0"/>
              <a:buNone/>
              <a:defRPr sz="1000" kern="1200">
                <a:solidFill>
                  <a:schemeClr val="tx1"/>
                </a:solidFill>
                <a:latin typeface="+mn-lt"/>
                <a:ea typeface="+mn-ea"/>
                <a:cs typeface="+mn-cs"/>
              </a:defRPr>
            </a:lvl1pPr>
            <a:lvl2pPr marL="228600" indent="0" algn="l" defTabSz="914400" rtl="0" eaLnBrk="1" latinLnBrk="0" hangingPunct="1">
              <a:lnSpc>
                <a:spcPct val="90000"/>
              </a:lnSpc>
              <a:spcBef>
                <a:spcPts val="800"/>
              </a:spcBef>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90000"/>
              </a:lnSpc>
              <a:spcBef>
                <a:spcPts val="800"/>
              </a:spcBef>
              <a:buClr>
                <a:schemeClr val="accent1"/>
              </a:buClr>
              <a:buFont typeface="Arial" panose="020B06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10" rtl="0" eaLnBrk="1" fontAlgn="auto" latinLnBrk="0" hangingPunct="1">
              <a:lnSpc>
                <a:spcPct val="90000"/>
              </a:lnSpc>
              <a:spcBef>
                <a:spcPts val="300"/>
              </a:spcBef>
              <a:spcAft>
                <a:spcPts val="0"/>
              </a:spcAft>
              <a:buClr>
                <a:srgbClr val="7F134C"/>
              </a:buClr>
              <a:buSzTx/>
              <a:buFont typeface="Arial" panose="020B0604020202020204" pitchFamily="34" charset="0"/>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7" name="Content Placeholder 3">
            <a:extLst>
              <a:ext uri="{FF2B5EF4-FFF2-40B4-BE49-F238E27FC236}">
                <a16:creationId xmlns:a16="http://schemas.microsoft.com/office/drawing/2014/main" id="{01C9A372-1D19-F05C-69EC-4E5A13996671}"/>
              </a:ext>
            </a:extLst>
          </p:cNvPr>
          <p:cNvSpPr txBox="1">
            <a:spLocks/>
          </p:cNvSpPr>
          <p:nvPr/>
        </p:nvSpPr>
        <p:spPr>
          <a:xfrm>
            <a:off x="540353" y="1402426"/>
            <a:ext cx="11108761" cy="548829"/>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Tx/>
              <a:buSzPct val="125000"/>
              <a:buFont typeface="Arial"/>
              <a:buNone/>
              <a:tabLst/>
              <a:defRPr/>
            </a:pPr>
            <a:r>
              <a:rPr kumimoji="1" lang="en-US" sz="1867" b="1" i="0" u="none" strike="noStrike" kern="1200" cap="none" spc="0" normalizeH="0" baseline="0" noProof="0">
                <a:ln>
                  <a:noFill/>
                </a:ln>
                <a:solidFill>
                  <a:srgbClr val="000000"/>
                </a:solidFill>
                <a:effectLst/>
                <a:uLnTx/>
                <a:uFillTx/>
                <a:latin typeface="Arial"/>
                <a:ea typeface="+mn-ea"/>
                <a:cs typeface="+mn-cs"/>
              </a:rPr>
              <a:t>Stage 1 (randomized) was followed by Stage 2 (nonrandomized), which enrolled an additional 42 patients</a:t>
            </a:r>
          </a:p>
        </p:txBody>
      </p:sp>
      <p:sp>
        <p:nvSpPr>
          <p:cNvPr id="43" name="TextBox 42">
            <a:extLst>
              <a:ext uri="{FF2B5EF4-FFF2-40B4-BE49-F238E27FC236}">
                <a16:creationId xmlns:a16="http://schemas.microsoft.com/office/drawing/2014/main" id="{C079ADE3-491B-5021-2B2D-B2D17A64EF7F}"/>
              </a:ext>
            </a:extLst>
          </p:cNvPr>
          <p:cNvSpPr txBox="1"/>
          <p:nvPr/>
        </p:nvSpPr>
        <p:spPr>
          <a:xfrm>
            <a:off x="304214" y="5166235"/>
            <a:ext cx="5854933" cy="276999"/>
          </a:xfrm>
          <a:prstGeom prst="rect">
            <a:avLst/>
          </a:prstGeom>
          <a:noFill/>
        </p:spPr>
        <p:txBody>
          <a:bodyPr wrap="squar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557"/>
                </a:solidFill>
                <a:effectLst/>
                <a:uLnTx/>
                <a:uFillTx/>
                <a:latin typeface="Arial"/>
                <a:ea typeface="+mn-ea"/>
                <a:cs typeface="+mn-cs"/>
              </a:rPr>
              <a:t>This study was not powered to statistically compare the 2 arms.</a:t>
            </a:r>
          </a:p>
        </p:txBody>
      </p:sp>
      <p:grpSp>
        <p:nvGrpSpPr>
          <p:cNvPr id="44" name="Group 43">
            <a:extLst>
              <a:ext uri="{FF2B5EF4-FFF2-40B4-BE49-F238E27FC236}">
                <a16:creationId xmlns:a16="http://schemas.microsoft.com/office/drawing/2014/main" id="{4FA96011-B38A-64E8-9743-CC3F36AD7B49}"/>
              </a:ext>
            </a:extLst>
          </p:cNvPr>
          <p:cNvGrpSpPr>
            <a:grpSpLocks noChangeAspect="1"/>
          </p:cNvGrpSpPr>
          <p:nvPr/>
        </p:nvGrpSpPr>
        <p:grpSpPr>
          <a:xfrm>
            <a:off x="420969" y="1928585"/>
            <a:ext cx="11486101" cy="3279467"/>
            <a:chOff x="1123682" y="2120207"/>
            <a:chExt cx="10723926" cy="3061858"/>
          </a:xfrm>
        </p:grpSpPr>
        <p:sp>
          <p:nvSpPr>
            <p:cNvPr id="45" name="Freeform 54">
              <a:extLst>
                <a:ext uri="{FF2B5EF4-FFF2-40B4-BE49-F238E27FC236}">
                  <a16:creationId xmlns:a16="http://schemas.microsoft.com/office/drawing/2014/main" id="{3E32E18C-518A-2280-2EF4-B294EC698BD2}"/>
                </a:ext>
              </a:extLst>
            </p:cNvPr>
            <p:cNvSpPr/>
            <p:nvPr/>
          </p:nvSpPr>
          <p:spPr>
            <a:xfrm>
              <a:off x="4253113" y="3404013"/>
              <a:ext cx="556870" cy="556870"/>
            </a:xfrm>
            <a:custGeom>
              <a:avLst/>
              <a:gdLst>
                <a:gd name="connsiteX0" fmla="*/ 666750 w 666750"/>
                <a:gd name="connsiteY0" fmla="*/ 333375 h 666750"/>
                <a:gd name="connsiteX1" fmla="*/ 333375 w 666750"/>
                <a:gd name="connsiteY1" fmla="*/ 666750 h 666750"/>
                <a:gd name="connsiteX2" fmla="*/ 0 w 666750"/>
                <a:gd name="connsiteY2" fmla="*/ 333375 h 666750"/>
                <a:gd name="connsiteX3" fmla="*/ 333375 w 666750"/>
                <a:gd name="connsiteY3" fmla="*/ 0 h 666750"/>
                <a:gd name="connsiteX4" fmla="*/ 666750 w 666750"/>
                <a:gd name="connsiteY4" fmla="*/ 3333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666750">
                  <a:moveTo>
                    <a:pt x="666750" y="333375"/>
                  </a:moveTo>
                  <a:cubicBezTo>
                    <a:pt x="666750" y="517493"/>
                    <a:pt x="517493" y="666750"/>
                    <a:pt x="333375" y="666750"/>
                  </a:cubicBezTo>
                  <a:cubicBezTo>
                    <a:pt x="149257" y="666750"/>
                    <a:pt x="0" y="517493"/>
                    <a:pt x="0" y="333375"/>
                  </a:cubicBezTo>
                  <a:cubicBezTo>
                    <a:pt x="0" y="149257"/>
                    <a:pt x="149257" y="0"/>
                    <a:pt x="333375" y="0"/>
                  </a:cubicBezTo>
                  <a:cubicBezTo>
                    <a:pt x="517493" y="0"/>
                    <a:pt x="666750" y="149257"/>
                    <a:pt x="666750" y="333375"/>
                  </a:cubicBezTo>
                  <a:close/>
                </a:path>
              </a:pathLst>
            </a:custGeom>
            <a:solidFill>
              <a:srgbClr val="023F88"/>
            </a:solidFill>
            <a:ln w="10583"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46" name="Freeform 55">
              <a:extLst>
                <a:ext uri="{FF2B5EF4-FFF2-40B4-BE49-F238E27FC236}">
                  <a16:creationId xmlns:a16="http://schemas.microsoft.com/office/drawing/2014/main" id="{374550A8-F813-31C6-8A01-E781F5ED28A6}"/>
                </a:ext>
              </a:extLst>
            </p:cNvPr>
            <p:cNvSpPr/>
            <p:nvPr/>
          </p:nvSpPr>
          <p:spPr>
            <a:xfrm>
              <a:off x="5232408" y="4035397"/>
              <a:ext cx="1175347" cy="971319"/>
            </a:xfrm>
            <a:custGeom>
              <a:avLst/>
              <a:gdLst>
                <a:gd name="connsiteX0" fmla="*/ 0 w 1407265"/>
                <a:gd name="connsiteY0" fmla="*/ 0 h 1093999"/>
                <a:gd name="connsiteX1" fmla="*/ 1407266 w 1407265"/>
                <a:gd name="connsiteY1" fmla="*/ 0 h 1093999"/>
                <a:gd name="connsiteX2" fmla="*/ 1407266 w 1407265"/>
                <a:gd name="connsiteY2" fmla="*/ 1093999 h 1093999"/>
                <a:gd name="connsiteX3" fmla="*/ 0 w 1407265"/>
                <a:gd name="connsiteY3" fmla="*/ 1093999 h 1093999"/>
              </a:gdLst>
              <a:ahLst/>
              <a:cxnLst>
                <a:cxn ang="0">
                  <a:pos x="connsiteX0" y="connsiteY0"/>
                </a:cxn>
                <a:cxn ang="0">
                  <a:pos x="connsiteX1" y="connsiteY1"/>
                </a:cxn>
                <a:cxn ang="0">
                  <a:pos x="connsiteX2" y="connsiteY2"/>
                </a:cxn>
                <a:cxn ang="0">
                  <a:pos x="connsiteX3" y="connsiteY3"/>
                </a:cxn>
              </a:cxnLst>
              <a:rect l="l" t="t" r="r" b="b"/>
              <a:pathLst>
                <a:path w="1407265" h="1093999">
                  <a:moveTo>
                    <a:pt x="0" y="0"/>
                  </a:moveTo>
                  <a:lnTo>
                    <a:pt x="1407266" y="0"/>
                  </a:lnTo>
                  <a:lnTo>
                    <a:pt x="1407266" y="1093999"/>
                  </a:lnTo>
                  <a:lnTo>
                    <a:pt x="0" y="1093999"/>
                  </a:lnTo>
                  <a:close/>
                </a:path>
              </a:pathLst>
            </a:custGeom>
            <a:solidFill>
              <a:srgbClr val="023F88"/>
            </a:solidFill>
            <a:ln w="10583"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grpSp>
          <p:nvGrpSpPr>
            <p:cNvPr id="47" name="Graphic 40">
              <a:extLst>
                <a:ext uri="{FF2B5EF4-FFF2-40B4-BE49-F238E27FC236}">
                  <a16:creationId xmlns:a16="http://schemas.microsoft.com/office/drawing/2014/main" id="{C0AF1ADD-891A-7BC8-CF26-08A02B73618A}"/>
                </a:ext>
              </a:extLst>
            </p:cNvPr>
            <p:cNvGrpSpPr/>
            <p:nvPr/>
          </p:nvGrpSpPr>
          <p:grpSpPr>
            <a:xfrm>
              <a:off x="6384600" y="2838835"/>
              <a:ext cx="279761" cy="88215"/>
              <a:chOff x="6432655" y="2721927"/>
              <a:chExt cx="334963" cy="105621"/>
            </a:xfrm>
            <a:solidFill>
              <a:srgbClr val="023F88"/>
            </a:solidFill>
          </p:grpSpPr>
          <p:sp>
            <p:nvSpPr>
              <p:cNvPr id="181" name="Freeform 57">
                <a:extLst>
                  <a:ext uri="{FF2B5EF4-FFF2-40B4-BE49-F238E27FC236}">
                    <a16:creationId xmlns:a16="http://schemas.microsoft.com/office/drawing/2014/main" id="{B44CDDD8-B5D4-7829-5754-EFFFC118C250}"/>
                  </a:ext>
                </a:extLst>
              </p:cNvPr>
              <p:cNvSpPr/>
              <p:nvPr/>
            </p:nvSpPr>
            <p:spPr>
              <a:xfrm>
                <a:off x="6432655" y="2774738"/>
                <a:ext cx="258974" cy="10583"/>
              </a:xfrm>
              <a:custGeom>
                <a:avLst/>
                <a:gdLst>
                  <a:gd name="connsiteX0" fmla="*/ 0 w 258974"/>
                  <a:gd name="connsiteY0" fmla="*/ 0 h 10583"/>
                  <a:gd name="connsiteX1" fmla="*/ 258974 w 258974"/>
                  <a:gd name="connsiteY1" fmla="*/ 0 h 10583"/>
                </a:gdLst>
                <a:ahLst/>
                <a:cxnLst>
                  <a:cxn ang="0">
                    <a:pos x="connsiteX0" y="connsiteY0"/>
                  </a:cxn>
                  <a:cxn ang="0">
                    <a:pos x="connsiteX1" y="connsiteY1"/>
                  </a:cxn>
                </a:cxnLst>
                <a:rect l="l" t="t" r="r" b="b"/>
                <a:pathLst>
                  <a:path w="258974" h="10583">
                    <a:moveTo>
                      <a:pt x="0" y="0"/>
                    </a:moveTo>
                    <a:lnTo>
                      <a:pt x="258974" y="0"/>
                    </a:lnTo>
                  </a:path>
                </a:pathLst>
              </a:custGeom>
              <a:ln w="21167" cap="flat">
                <a:solidFill>
                  <a:srgbClr val="023F88"/>
                </a:solid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182" name="Freeform 58">
                <a:extLst>
                  <a:ext uri="{FF2B5EF4-FFF2-40B4-BE49-F238E27FC236}">
                    <a16:creationId xmlns:a16="http://schemas.microsoft.com/office/drawing/2014/main" id="{62B98542-D965-9D0F-721B-DFCDC5DD1547}"/>
                  </a:ext>
                </a:extLst>
              </p:cNvPr>
              <p:cNvSpPr/>
              <p:nvPr/>
            </p:nvSpPr>
            <p:spPr>
              <a:xfrm>
                <a:off x="6676284" y="2721927"/>
                <a:ext cx="91334" cy="105621"/>
              </a:xfrm>
              <a:custGeom>
                <a:avLst/>
                <a:gdLst>
                  <a:gd name="connsiteX0" fmla="*/ 0 w 91334"/>
                  <a:gd name="connsiteY0" fmla="*/ 105622 h 105621"/>
                  <a:gd name="connsiteX1" fmla="*/ 91334 w 91334"/>
                  <a:gd name="connsiteY1" fmla="*/ 52811 h 105621"/>
                  <a:gd name="connsiteX2" fmla="*/ 0 w 91334"/>
                  <a:gd name="connsiteY2" fmla="*/ 0 h 105621"/>
                </a:gdLst>
                <a:ahLst/>
                <a:cxnLst>
                  <a:cxn ang="0">
                    <a:pos x="connsiteX0" y="connsiteY0"/>
                  </a:cxn>
                  <a:cxn ang="0">
                    <a:pos x="connsiteX1" y="connsiteY1"/>
                  </a:cxn>
                  <a:cxn ang="0">
                    <a:pos x="connsiteX2" y="connsiteY2"/>
                  </a:cxn>
                </a:cxnLst>
                <a:rect l="l" t="t" r="r" b="b"/>
                <a:pathLst>
                  <a:path w="91334" h="105621">
                    <a:moveTo>
                      <a:pt x="0" y="105622"/>
                    </a:moveTo>
                    <a:lnTo>
                      <a:pt x="91334" y="52811"/>
                    </a:lnTo>
                    <a:lnTo>
                      <a:pt x="0" y="0"/>
                    </a:lnTo>
                    <a:close/>
                  </a:path>
                </a:pathLst>
              </a:custGeom>
              <a:solidFill>
                <a:srgbClr val="023F88"/>
              </a:solidFill>
              <a:ln w="10583"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grpSp>
        <p:sp>
          <p:nvSpPr>
            <p:cNvPr id="50" name="Freeform 59">
              <a:extLst>
                <a:ext uri="{FF2B5EF4-FFF2-40B4-BE49-F238E27FC236}">
                  <a16:creationId xmlns:a16="http://schemas.microsoft.com/office/drawing/2014/main" id="{BE31FB9B-AE89-9287-EFD5-78DD6BED9E76}"/>
                </a:ext>
              </a:extLst>
            </p:cNvPr>
            <p:cNvSpPr/>
            <p:nvPr/>
          </p:nvSpPr>
          <p:spPr>
            <a:xfrm>
              <a:off x="5232408" y="2426132"/>
              <a:ext cx="1175347" cy="971321"/>
            </a:xfrm>
            <a:custGeom>
              <a:avLst/>
              <a:gdLst>
                <a:gd name="connsiteX0" fmla="*/ 0 w 1407265"/>
                <a:gd name="connsiteY0" fmla="*/ 0 h 1093999"/>
                <a:gd name="connsiteX1" fmla="*/ 1407266 w 1407265"/>
                <a:gd name="connsiteY1" fmla="*/ 0 h 1093999"/>
                <a:gd name="connsiteX2" fmla="*/ 1407266 w 1407265"/>
                <a:gd name="connsiteY2" fmla="*/ 1093999 h 1093999"/>
                <a:gd name="connsiteX3" fmla="*/ 0 w 1407265"/>
                <a:gd name="connsiteY3" fmla="*/ 1093999 h 1093999"/>
              </a:gdLst>
              <a:ahLst/>
              <a:cxnLst>
                <a:cxn ang="0">
                  <a:pos x="connsiteX0" y="connsiteY0"/>
                </a:cxn>
                <a:cxn ang="0">
                  <a:pos x="connsiteX1" y="connsiteY1"/>
                </a:cxn>
                <a:cxn ang="0">
                  <a:pos x="connsiteX2" y="connsiteY2"/>
                </a:cxn>
                <a:cxn ang="0">
                  <a:pos x="connsiteX3" y="connsiteY3"/>
                </a:cxn>
              </a:cxnLst>
              <a:rect l="l" t="t" r="r" b="b"/>
              <a:pathLst>
                <a:path w="1407265" h="1093999">
                  <a:moveTo>
                    <a:pt x="0" y="0"/>
                  </a:moveTo>
                  <a:lnTo>
                    <a:pt x="1407266" y="0"/>
                  </a:lnTo>
                  <a:lnTo>
                    <a:pt x="1407266" y="1093999"/>
                  </a:lnTo>
                  <a:lnTo>
                    <a:pt x="0" y="1093999"/>
                  </a:lnTo>
                  <a:close/>
                </a:path>
              </a:pathLst>
            </a:custGeom>
            <a:solidFill>
              <a:srgbClr val="023F88"/>
            </a:solidFill>
            <a:ln w="10583"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51" name="Freeform 60">
              <a:extLst>
                <a:ext uri="{FF2B5EF4-FFF2-40B4-BE49-F238E27FC236}">
                  <a16:creationId xmlns:a16="http://schemas.microsoft.com/office/drawing/2014/main" id="{E730037A-EDA7-6EAF-8FA4-F512B7F2C726}"/>
                </a:ext>
              </a:extLst>
            </p:cNvPr>
            <p:cNvSpPr/>
            <p:nvPr/>
          </p:nvSpPr>
          <p:spPr>
            <a:xfrm>
              <a:off x="6676910" y="2426131"/>
              <a:ext cx="1175347" cy="971319"/>
            </a:xfrm>
            <a:custGeom>
              <a:avLst/>
              <a:gdLst>
                <a:gd name="connsiteX0" fmla="*/ 0 w 1407265"/>
                <a:gd name="connsiteY0" fmla="*/ 0 h 1093999"/>
                <a:gd name="connsiteX1" fmla="*/ 1407266 w 1407265"/>
                <a:gd name="connsiteY1" fmla="*/ 0 h 1093999"/>
                <a:gd name="connsiteX2" fmla="*/ 1407266 w 1407265"/>
                <a:gd name="connsiteY2" fmla="*/ 1093999 h 1093999"/>
                <a:gd name="connsiteX3" fmla="*/ 0 w 1407265"/>
                <a:gd name="connsiteY3" fmla="*/ 1093999 h 1093999"/>
              </a:gdLst>
              <a:ahLst/>
              <a:cxnLst>
                <a:cxn ang="0">
                  <a:pos x="connsiteX0" y="connsiteY0"/>
                </a:cxn>
                <a:cxn ang="0">
                  <a:pos x="connsiteX1" y="connsiteY1"/>
                </a:cxn>
                <a:cxn ang="0">
                  <a:pos x="connsiteX2" y="connsiteY2"/>
                </a:cxn>
                <a:cxn ang="0">
                  <a:pos x="connsiteX3" y="connsiteY3"/>
                </a:cxn>
              </a:cxnLst>
              <a:rect l="l" t="t" r="r" b="b"/>
              <a:pathLst>
                <a:path w="1407265" h="1093999">
                  <a:moveTo>
                    <a:pt x="0" y="0"/>
                  </a:moveTo>
                  <a:lnTo>
                    <a:pt x="1407266" y="0"/>
                  </a:lnTo>
                  <a:lnTo>
                    <a:pt x="1407266" y="1093999"/>
                  </a:lnTo>
                  <a:lnTo>
                    <a:pt x="0" y="1093999"/>
                  </a:lnTo>
                  <a:close/>
                </a:path>
              </a:pathLst>
            </a:custGeom>
            <a:solidFill>
              <a:srgbClr val="00B4ED"/>
            </a:solidFill>
            <a:ln w="10583"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56" name="Freeform 61">
              <a:extLst>
                <a:ext uri="{FF2B5EF4-FFF2-40B4-BE49-F238E27FC236}">
                  <a16:creationId xmlns:a16="http://schemas.microsoft.com/office/drawing/2014/main" id="{5EE6470A-87F4-C096-3EB0-6152AB6BDA67}"/>
                </a:ext>
              </a:extLst>
            </p:cNvPr>
            <p:cNvSpPr/>
            <p:nvPr/>
          </p:nvSpPr>
          <p:spPr>
            <a:xfrm>
              <a:off x="1123682" y="3224754"/>
              <a:ext cx="2584759" cy="945354"/>
            </a:xfrm>
            <a:custGeom>
              <a:avLst/>
              <a:gdLst>
                <a:gd name="connsiteX0" fmla="*/ 0 w 3094778"/>
                <a:gd name="connsiteY0" fmla="*/ 0 h 1048173"/>
                <a:gd name="connsiteX1" fmla="*/ 3094778 w 3094778"/>
                <a:gd name="connsiteY1" fmla="*/ 0 h 1048173"/>
                <a:gd name="connsiteX2" fmla="*/ 3094778 w 3094778"/>
                <a:gd name="connsiteY2" fmla="*/ 1048174 h 1048173"/>
                <a:gd name="connsiteX3" fmla="*/ 0 w 3094778"/>
                <a:gd name="connsiteY3" fmla="*/ 1048174 h 1048173"/>
              </a:gdLst>
              <a:ahLst/>
              <a:cxnLst>
                <a:cxn ang="0">
                  <a:pos x="connsiteX0" y="connsiteY0"/>
                </a:cxn>
                <a:cxn ang="0">
                  <a:pos x="connsiteX1" y="connsiteY1"/>
                </a:cxn>
                <a:cxn ang="0">
                  <a:pos x="connsiteX2" y="connsiteY2"/>
                </a:cxn>
                <a:cxn ang="0">
                  <a:pos x="connsiteX3" y="connsiteY3"/>
                </a:cxn>
              </a:cxnLst>
              <a:rect l="l" t="t" r="r" b="b"/>
              <a:pathLst>
                <a:path w="3094778" h="1048173">
                  <a:moveTo>
                    <a:pt x="0" y="0"/>
                  </a:moveTo>
                  <a:lnTo>
                    <a:pt x="3094778" y="0"/>
                  </a:lnTo>
                  <a:lnTo>
                    <a:pt x="3094778" y="1048174"/>
                  </a:lnTo>
                  <a:lnTo>
                    <a:pt x="0" y="1048174"/>
                  </a:lnTo>
                  <a:close/>
                </a:path>
              </a:pathLst>
            </a:custGeom>
            <a:solidFill>
              <a:srgbClr val="00A656"/>
            </a:solidFill>
            <a:ln w="10583"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57" name="Freeform 62">
              <a:extLst>
                <a:ext uri="{FF2B5EF4-FFF2-40B4-BE49-F238E27FC236}">
                  <a16:creationId xmlns:a16="http://schemas.microsoft.com/office/drawing/2014/main" id="{FA56F478-EFC0-0A83-8950-E73EC33990E2}"/>
                </a:ext>
              </a:extLst>
            </p:cNvPr>
            <p:cNvSpPr/>
            <p:nvPr/>
          </p:nvSpPr>
          <p:spPr>
            <a:xfrm>
              <a:off x="1123682" y="4249307"/>
              <a:ext cx="2584759" cy="902836"/>
            </a:xfrm>
            <a:custGeom>
              <a:avLst/>
              <a:gdLst>
                <a:gd name="connsiteX0" fmla="*/ 0 w 3094778"/>
                <a:gd name="connsiteY0" fmla="*/ 0 h 1080981"/>
                <a:gd name="connsiteX1" fmla="*/ 3094778 w 3094778"/>
                <a:gd name="connsiteY1" fmla="*/ 0 h 1080981"/>
                <a:gd name="connsiteX2" fmla="*/ 3094778 w 3094778"/>
                <a:gd name="connsiteY2" fmla="*/ 1080982 h 1080981"/>
                <a:gd name="connsiteX3" fmla="*/ 0 w 3094778"/>
                <a:gd name="connsiteY3" fmla="*/ 1080982 h 1080981"/>
              </a:gdLst>
              <a:ahLst/>
              <a:cxnLst>
                <a:cxn ang="0">
                  <a:pos x="connsiteX0" y="connsiteY0"/>
                </a:cxn>
                <a:cxn ang="0">
                  <a:pos x="connsiteX1" y="connsiteY1"/>
                </a:cxn>
                <a:cxn ang="0">
                  <a:pos x="connsiteX2" y="connsiteY2"/>
                </a:cxn>
                <a:cxn ang="0">
                  <a:pos x="connsiteX3" y="connsiteY3"/>
                </a:cxn>
              </a:cxnLst>
              <a:rect l="l" t="t" r="r" b="b"/>
              <a:pathLst>
                <a:path w="3094778" h="1080981">
                  <a:moveTo>
                    <a:pt x="0" y="0"/>
                  </a:moveTo>
                  <a:lnTo>
                    <a:pt x="3094778" y="0"/>
                  </a:lnTo>
                  <a:lnTo>
                    <a:pt x="3094778" y="1080982"/>
                  </a:lnTo>
                  <a:lnTo>
                    <a:pt x="0" y="1080982"/>
                  </a:lnTo>
                  <a:close/>
                </a:path>
              </a:pathLst>
            </a:custGeom>
            <a:noFill/>
            <a:ln w="10583" cap="flat">
              <a:solidFill>
                <a:srgbClr val="005BAA"/>
              </a:solid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62" name="TextBox 61">
              <a:extLst>
                <a:ext uri="{FF2B5EF4-FFF2-40B4-BE49-F238E27FC236}">
                  <a16:creationId xmlns:a16="http://schemas.microsoft.com/office/drawing/2014/main" id="{E5FA567D-58B3-26E3-3FB7-A0933AA83279}"/>
                </a:ext>
              </a:extLst>
            </p:cNvPr>
            <p:cNvSpPr txBox="1"/>
            <p:nvPr/>
          </p:nvSpPr>
          <p:spPr>
            <a:xfrm>
              <a:off x="4334743" y="3451025"/>
              <a:ext cx="380445" cy="431032"/>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solidFill>
                    <a:srgbClr val="FFFFFF"/>
                  </a:solidFill>
                  <a:effectLst/>
                  <a:uLnTx/>
                  <a:uFillTx/>
                  <a:latin typeface="Arial"/>
                  <a:ea typeface="+mn-ea"/>
                  <a:cs typeface="Arial"/>
                  <a:sym typeface="Arial"/>
                  <a:rtl val="0"/>
                </a:rPr>
                <a:t>R</a:t>
              </a:r>
            </a:p>
          </p:txBody>
        </p:sp>
        <p:sp>
          <p:nvSpPr>
            <p:cNvPr id="65" name="TextBox 64">
              <a:extLst>
                <a:ext uri="{FF2B5EF4-FFF2-40B4-BE49-F238E27FC236}">
                  <a16:creationId xmlns:a16="http://schemas.microsoft.com/office/drawing/2014/main" id="{E2A95D46-6AE0-4671-3954-58242C2DDB0A}"/>
                </a:ext>
              </a:extLst>
            </p:cNvPr>
            <p:cNvSpPr txBox="1"/>
            <p:nvPr/>
          </p:nvSpPr>
          <p:spPr>
            <a:xfrm>
              <a:off x="3775558" y="3709187"/>
              <a:ext cx="402894" cy="277717"/>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231F20"/>
                  </a:solidFill>
                  <a:effectLst/>
                  <a:uLnTx/>
                  <a:uFillTx/>
                  <a:latin typeface="Arial"/>
                  <a:ea typeface="+mn-ea"/>
                  <a:cs typeface="Arial"/>
                  <a:sym typeface="Arial"/>
                  <a:rtl val="0"/>
                </a:rPr>
                <a:t>1:1</a:t>
              </a:r>
            </a:p>
          </p:txBody>
        </p:sp>
        <p:sp>
          <p:nvSpPr>
            <p:cNvPr id="66" name="TextBox 65">
              <a:extLst>
                <a:ext uri="{FF2B5EF4-FFF2-40B4-BE49-F238E27FC236}">
                  <a16:creationId xmlns:a16="http://schemas.microsoft.com/office/drawing/2014/main" id="{D15D915E-510F-6556-682C-BFDED46F5C63}"/>
                </a:ext>
              </a:extLst>
            </p:cNvPr>
            <p:cNvSpPr txBox="1"/>
            <p:nvPr/>
          </p:nvSpPr>
          <p:spPr>
            <a:xfrm>
              <a:off x="5480197" y="4051370"/>
              <a:ext cx="679772"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Arm 2:</a:t>
              </a:r>
            </a:p>
          </p:txBody>
        </p:sp>
        <p:sp>
          <p:nvSpPr>
            <p:cNvPr id="67" name="TextBox 66">
              <a:extLst>
                <a:ext uri="{FF2B5EF4-FFF2-40B4-BE49-F238E27FC236}">
                  <a16:creationId xmlns:a16="http://schemas.microsoft.com/office/drawing/2014/main" id="{BAAF9A4B-466C-E7BB-DF3D-025287CC62D8}"/>
                </a:ext>
              </a:extLst>
            </p:cNvPr>
            <p:cNvSpPr txBox="1"/>
            <p:nvPr/>
          </p:nvSpPr>
          <p:spPr>
            <a:xfrm>
              <a:off x="5480857" y="4221083"/>
              <a:ext cx="678454"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T-DXd </a:t>
              </a:r>
            </a:p>
          </p:txBody>
        </p:sp>
        <p:sp>
          <p:nvSpPr>
            <p:cNvPr id="68" name="TextBox 67">
              <a:extLst>
                <a:ext uri="{FF2B5EF4-FFF2-40B4-BE49-F238E27FC236}">
                  <a16:creationId xmlns:a16="http://schemas.microsoft.com/office/drawing/2014/main" id="{3E066ED6-9AF6-7A37-D717-91448D369628}"/>
                </a:ext>
              </a:extLst>
            </p:cNvPr>
            <p:cNvSpPr txBox="1"/>
            <p:nvPr/>
          </p:nvSpPr>
          <p:spPr>
            <a:xfrm>
              <a:off x="5365706" y="4390797"/>
              <a:ext cx="908756"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6.4 mg/kg</a:t>
              </a:r>
            </a:p>
          </p:txBody>
        </p:sp>
        <p:sp>
          <p:nvSpPr>
            <p:cNvPr id="69" name="TextBox 68">
              <a:extLst>
                <a:ext uri="{FF2B5EF4-FFF2-40B4-BE49-F238E27FC236}">
                  <a16:creationId xmlns:a16="http://schemas.microsoft.com/office/drawing/2014/main" id="{6186853D-6E90-DF93-2F06-1754AE96DD50}"/>
                </a:ext>
              </a:extLst>
            </p:cNvPr>
            <p:cNvSpPr txBox="1"/>
            <p:nvPr/>
          </p:nvSpPr>
          <p:spPr>
            <a:xfrm>
              <a:off x="5454009" y="4560508"/>
              <a:ext cx="732154"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Q3W IV</a:t>
              </a:r>
            </a:p>
          </p:txBody>
        </p:sp>
        <p:sp>
          <p:nvSpPr>
            <p:cNvPr id="70" name="TextBox 69">
              <a:extLst>
                <a:ext uri="{FF2B5EF4-FFF2-40B4-BE49-F238E27FC236}">
                  <a16:creationId xmlns:a16="http://schemas.microsoft.com/office/drawing/2014/main" id="{F8E8F5EA-36DB-A5FA-F4FE-32F13C5D420E}"/>
                </a:ext>
              </a:extLst>
            </p:cNvPr>
            <p:cNvSpPr txBox="1"/>
            <p:nvPr/>
          </p:nvSpPr>
          <p:spPr>
            <a:xfrm>
              <a:off x="5496663" y="4730223"/>
              <a:ext cx="646846"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N = 40</a:t>
              </a:r>
            </a:p>
          </p:txBody>
        </p:sp>
        <p:sp>
          <p:nvSpPr>
            <p:cNvPr id="71" name="TextBox 70">
              <a:extLst>
                <a:ext uri="{FF2B5EF4-FFF2-40B4-BE49-F238E27FC236}">
                  <a16:creationId xmlns:a16="http://schemas.microsoft.com/office/drawing/2014/main" id="{B004D39A-51CE-B055-F6DC-87D4EE49DFFE}"/>
                </a:ext>
              </a:extLst>
            </p:cNvPr>
            <p:cNvSpPr txBox="1"/>
            <p:nvPr/>
          </p:nvSpPr>
          <p:spPr>
            <a:xfrm>
              <a:off x="5480197" y="2412088"/>
              <a:ext cx="679772"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Arm 1:</a:t>
              </a:r>
            </a:p>
          </p:txBody>
        </p:sp>
        <p:sp>
          <p:nvSpPr>
            <p:cNvPr id="72" name="TextBox 71">
              <a:extLst>
                <a:ext uri="{FF2B5EF4-FFF2-40B4-BE49-F238E27FC236}">
                  <a16:creationId xmlns:a16="http://schemas.microsoft.com/office/drawing/2014/main" id="{4D698F1F-9556-47A3-08D8-CCFB421E86DA}"/>
                </a:ext>
              </a:extLst>
            </p:cNvPr>
            <p:cNvSpPr txBox="1"/>
            <p:nvPr/>
          </p:nvSpPr>
          <p:spPr>
            <a:xfrm>
              <a:off x="5480856" y="2581802"/>
              <a:ext cx="678454"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T-DXd </a:t>
              </a:r>
            </a:p>
          </p:txBody>
        </p:sp>
        <p:sp>
          <p:nvSpPr>
            <p:cNvPr id="73" name="TextBox 72">
              <a:extLst>
                <a:ext uri="{FF2B5EF4-FFF2-40B4-BE49-F238E27FC236}">
                  <a16:creationId xmlns:a16="http://schemas.microsoft.com/office/drawing/2014/main" id="{F3F4C2D4-5C9B-3013-78B1-167897974DBC}"/>
                </a:ext>
              </a:extLst>
            </p:cNvPr>
            <p:cNvSpPr txBox="1"/>
            <p:nvPr/>
          </p:nvSpPr>
          <p:spPr>
            <a:xfrm>
              <a:off x="5365704" y="2751514"/>
              <a:ext cx="908756"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5.4 mg/kg</a:t>
              </a:r>
            </a:p>
          </p:txBody>
        </p:sp>
        <p:sp>
          <p:nvSpPr>
            <p:cNvPr id="74" name="TextBox 73">
              <a:extLst>
                <a:ext uri="{FF2B5EF4-FFF2-40B4-BE49-F238E27FC236}">
                  <a16:creationId xmlns:a16="http://schemas.microsoft.com/office/drawing/2014/main" id="{738F674C-1C16-3244-216D-68C08A83AFC7}"/>
                </a:ext>
              </a:extLst>
            </p:cNvPr>
            <p:cNvSpPr txBox="1"/>
            <p:nvPr/>
          </p:nvSpPr>
          <p:spPr>
            <a:xfrm>
              <a:off x="5454009" y="2921229"/>
              <a:ext cx="732154"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Q3W IV</a:t>
              </a:r>
            </a:p>
          </p:txBody>
        </p:sp>
        <p:sp>
          <p:nvSpPr>
            <p:cNvPr id="75" name="TextBox 74">
              <a:extLst>
                <a:ext uri="{FF2B5EF4-FFF2-40B4-BE49-F238E27FC236}">
                  <a16:creationId xmlns:a16="http://schemas.microsoft.com/office/drawing/2014/main" id="{B39C5093-A164-33BA-D30D-03F13A49E35C}"/>
                </a:ext>
              </a:extLst>
            </p:cNvPr>
            <p:cNvSpPr txBox="1"/>
            <p:nvPr/>
          </p:nvSpPr>
          <p:spPr>
            <a:xfrm>
              <a:off x="5496661" y="3090940"/>
              <a:ext cx="646846"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n = 40</a:t>
              </a:r>
            </a:p>
          </p:txBody>
        </p:sp>
        <p:sp>
          <p:nvSpPr>
            <p:cNvPr id="118" name="TextBox 117">
              <a:extLst>
                <a:ext uri="{FF2B5EF4-FFF2-40B4-BE49-F238E27FC236}">
                  <a16:creationId xmlns:a16="http://schemas.microsoft.com/office/drawing/2014/main" id="{94010B68-7B3B-C64B-FB81-53A999C23B88}"/>
                </a:ext>
              </a:extLst>
            </p:cNvPr>
            <p:cNvSpPr txBox="1"/>
            <p:nvPr/>
          </p:nvSpPr>
          <p:spPr>
            <a:xfrm>
              <a:off x="6925357" y="2523982"/>
              <a:ext cx="678454"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231F20"/>
                  </a:solidFill>
                  <a:effectLst/>
                  <a:uLnTx/>
                  <a:uFillTx/>
                  <a:latin typeface="Arial"/>
                  <a:ea typeface="+mn-ea"/>
                  <a:cs typeface="Arial"/>
                  <a:sym typeface="Arial"/>
                  <a:rtl val="0"/>
                </a:rPr>
                <a:t>T-DXd </a:t>
              </a:r>
            </a:p>
          </p:txBody>
        </p:sp>
        <p:sp>
          <p:nvSpPr>
            <p:cNvPr id="119" name="TextBox 118">
              <a:extLst>
                <a:ext uri="{FF2B5EF4-FFF2-40B4-BE49-F238E27FC236}">
                  <a16:creationId xmlns:a16="http://schemas.microsoft.com/office/drawing/2014/main" id="{308B88D0-E2DD-E425-F1D1-A01017C59822}"/>
                </a:ext>
              </a:extLst>
            </p:cNvPr>
            <p:cNvSpPr txBox="1"/>
            <p:nvPr/>
          </p:nvSpPr>
          <p:spPr>
            <a:xfrm>
              <a:off x="6810205" y="2693695"/>
              <a:ext cx="908756"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231F20"/>
                  </a:solidFill>
                  <a:effectLst/>
                  <a:uLnTx/>
                  <a:uFillTx/>
                  <a:latin typeface="Arial"/>
                  <a:ea typeface="+mn-ea"/>
                  <a:cs typeface="Arial"/>
                  <a:sym typeface="Arial"/>
                  <a:rtl val="0"/>
                </a:rPr>
                <a:t>5.4 mg/kg</a:t>
              </a:r>
            </a:p>
          </p:txBody>
        </p:sp>
        <p:sp>
          <p:nvSpPr>
            <p:cNvPr id="120" name="TextBox 119">
              <a:extLst>
                <a:ext uri="{FF2B5EF4-FFF2-40B4-BE49-F238E27FC236}">
                  <a16:creationId xmlns:a16="http://schemas.microsoft.com/office/drawing/2014/main" id="{960BB68D-9A89-C434-CEE6-43F4A5EA0A49}"/>
                </a:ext>
              </a:extLst>
            </p:cNvPr>
            <p:cNvSpPr txBox="1"/>
            <p:nvPr/>
          </p:nvSpPr>
          <p:spPr>
            <a:xfrm>
              <a:off x="6898510" y="2863409"/>
              <a:ext cx="732154"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231F20"/>
                  </a:solidFill>
                  <a:effectLst/>
                  <a:uLnTx/>
                  <a:uFillTx/>
                  <a:latin typeface="Arial"/>
                  <a:ea typeface="+mn-ea"/>
                  <a:cs typeface="Arial"/>
                  <a:sym typeface="Arial"/>
                  <a:rtl val="0"/>
                </a:rPr>
                <a:t>Q3W IV</a:t>
              </a:r>
            </a:p>
          </p:txBody>
        </p:sp>
        <p:sp>
          <p:nvSpPr>
            <p:cNvPr id="121" name="TextBox 120">
              <a:extLst>
                <a:ext uri="{FF2B5EF4-FFF2-40B4-BE49-F238E27FC236}">
                  <a16:creationId xmlns:a16="http://schemas.microsoft.com/office/drawing/2014/main" id="{B53BC872-EE9A-9C90-2BCE-30A83041FF39}"/>
                </a:ext>
              </a:extLst>
            </p:cNvPr>
            <p:cNvSpPr txBox="1"/>
            <p:nvPr/>
          </p:nvSpPr>
          <p:spPr>
            <a:xfrm>
              <a:off x="6950141" y="3033121"/>
              <a:ext cx="628886" cy="27771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231F20"/>
                  </a:solidFill>
                  <a:effectLst/>
                  <a:uLnTx/>
                  <a:uFillTx/>
                  <a:latin typeface="Arial"/>
                  <a:ea typeface="+mn-ea"/>
                  <a:cs typeface="Arial"/>
                  <a:sym typeface="Arial"/>
                  <a:rtl val="0"/>
                </a:rPr>
                <a:t>n = 42</a:t>
              </a:r>
            </a:p>
          </p:txBody>
        </p:sp>
        <p:sp>
          <p:nvSpPr>
            <p:cNvPr id="122" name="TextBox 121">
              <a:extLst>
                <a:ext uri="{FF2B5EF4-FFF2-40B4-BE49-F238E27FC236}">
                  <a16:creationId xmlns:a16="http://schemas.microsoft.com/office/drawing/2014/main" id="{F1F1A6BC-47F3-FF30-DE3E-54B894DAB5F7}"/>
                </a:ext>
              </a:extLst>
            </p:cNvPr>
            <p:cNvSpPr txBox="1"/>
            <p:nvPr/>
          </p:nvSpPr>
          <p:spPr>
            <a:xfrm>
              <a:off x="5363065" y="2120207"/>
              <a:ext cx="766577" cy="287355"/>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005BAA"/>
                  </a:solidFill>
                  <a:effectLst/>
                  <a:uLnTx/>
                  <a:uFillTx/>
                  <a:latin typeface="Arial"/>
                  <a:ea typeface="+mn-ea"/>
                  <a:cs typeface="Arial"/>
                  <a:sym typeface="Arial"/>
                  <a:rtl val="0"/>
                </a:rPr>
                <a:t>Stage 1</a:t>
              </a:r>
            </a:p>
          </p:txBody>
        </p:sp>
        <p:sp>
          <p:nvSpPr>
            <p:cNvPr id="123" name="TextBox 122">
              <a:extLst>
                <a:ext uri="{FF2B5EF4-FFF2-40B4-BE49-F238E27FC236}">
                  <a16:creationId xmlns:a16="http://schemas.microsoft.com/office/drawing/2014/main" id="{4611B596-81A0-A451-06B7-6F9A09C7B497}"/>
                </a:ext>
              </a:extLst>
            </p:cNvPr>
            <p:cNvSpPr txBox="1"/>
            <p:nvPr/>
          </p:nvSpPr>
          <p:spPr>
            <a:xfrm>
              <a:off x="6807567" y="2120207"/>
              <a:ext cx="766577" cy="287355"/>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solidFill>
                    <a:srgbClr val="00B4ED"/>
                  </a:solidFill>
                  <a:effectLst/>
                  <a:uLnTx/>
                  <a:uFillTx/>
                  <a:latin typeface="Arial"/>
                  <a:ea typeface="+mn-ea"/>
                  <a:cs typeface="Arial"/>
                  <a:sym typeface="Arial"/>
                  <a:rtl val="0"/>
                </a:rPr>
                <a:t>Stage 2</a:t>
              </a:r>
            </a:p>
          </p:txBody>
        </p:sp>
        <p:sp>
          <p:nvSpPr>
            <p:cNvPr id="124" name="TextBox 123">
              <a:extLst>
                <a:ext uri="{FF2B5EF4-FFF2-40B4-BE49-F238E27FC236}">
                  <a16:creationId xmlns:a16="http://schemas.microsoft.com/office/drawing/2014/main" id="{9486B3AE-A688-A105-CC94-509E9D8C68CB}"/>
                </a:ext>
              </a:extLst>
            </p:cNvPr>
            <p:cNvSpPr txBox="1"/>
            <p:nvPr/>
          </p:nvSpPr>
          <p:spPr>
            <a:xfrm>
              <a:off x="1155784" y="4294731"/>
              <a:ext cx="949166"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005BAA"/>
                  </a:solidFill>
                  <a:effectLst/>
                  <a:uLnTx/>
                  <a:uFillTx/>
                  <a:latin typeface="Arial"/>
                  <a:ea typeface="+mn-ea"/>
                  <a:cs typeface="Arial"/>
                  <a:sym typeface="Arial"/>
                  <a:rtl val="0"/>
                </a:rPr>
                <a:t>Stratified by:</a:t>
              </a:r>
            </a:p>
          </p:txBody>
        </p:sp>
        <p:sp>
          <p:nvSpPr>
            <p:cNvPr id="125" name="TextBox 124">
              <a:extLst>
                <a:ext uri="{FF2B5EF4-FFF2-40B4-BE49-F238E27FC236}">
                  <a16:creationId xmlns:a16="http://schemas.microsoft.com/office/drawing/2014/main" id="{764B5FA8-6A6E-8A45-6E5F-CAF4601771D7}"/>
                </a:ext>
              </a:extLst>
            </p:cNvPr>
            <p:cNvSpPr txBox="1"/>
            <p:nvPr/>
          </p:nvSpPr>
          <p:spPr>
            <a:xfrm>
              <a:off x="1155784" y="4443230"/>
              <a:ext cx="21731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a:t>
              </a:r>
            </a:p>
          </p:txBody>
        </p:sp>
        <p:sp>
          <p:nvSpPr>
            <p:cNvPr id="126" name="TextBox 125">
              <a:extLst>
                <a:ext uri="{FF2B5EF4-FFF2-40B4-BE49-F238E27FC236}">
                  <a16:creationId xmlns:a16="http://schemas.microsoft.com/office/drawing/2014/main" id="{30EEE9E6-008B-21BD-A907-2EB3F51187D0}"/>
                </a:ext>
              </a:extLst>
            </p:cNvPr>
            <p:cNvSpPr txBox="1"/>
            <p:nvPr/>
          </p:nvSpPr>
          <p:spPr>
            <a:xfrm>
              <a:off x="1199097" y="4443230"/>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sp>
          <p:nvSpPr>
            <p:cNvPr id="127" name="TextBox 126">
              <a:extLst>
                <a:ext uri="{FF2B5EF4-FFF2-40B4-BE49-F238E27FC236}">
                  <a16:creationId xmlns:a16="http://schemas.microsoft.com/office/drawing/2014/main" id="{8FF6EE95-F6E1-E544-45E9-2B0B2DEABB7B}"/>
                </a:ext>
              </a:extLst>
            </p:cNvPr>
            <p:cNvSpPr txBox="1"/>
            <p:nvPr/>
          </p:nvSpPr>
          <p:spPr>
            <a:xfrm>
              <a:off x="1267867" y="4443230"/>
              <a:ext cx="1130259"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ECOG PS 0 or 1</a:t>
              </a:r>
            </a:p>
          </p:txBody>
        </p:sp>
        <p:sp>
          <p:nvSpPr>
            <p:cNvPr id="128" name="TextBox 127">
              <a:extLst>
                <a:ext uri="{FF2B5EF4-FFF2-40B4-BE49-F238E27FC236}">
                  <a16:creationId xmlns:a16="http://schemas.microsoft.com/office/drawing/2014/main" id="{C506D932-BC9E-E5AB-475E-3CF79A45EDD5}"/>
                </a:ext>
              </a:extLst>
            </p:cNvPr>
            <p:cNvSpPr txBox="1"/>
            <p:nvPr/>
          </p:nvSpPr>
          <p:spPr>
            <a:xfrm>
              <a:off x="1155784" y="4591728"/>
              <a:ext cx="21731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a:t>
              </a:r>
            </a:p>
          </p:txBody>
        </p:sp>
        <p:sp>
          <p:nvSpPr>
            <p:cNvPr id="129" name="TextBox 128">
              <a:extLst>
                <a:ext uri="{FF2B5EF4-FFF2-40B4-BE49-F238E27FC236}">
                  <a16:creationId xmlns:a16="http://schemas.microsoft.com/office/drawing/2014/main" id="{117AB55B-CD41-6D1C-D9AD-4E2457B2B6D5}"/>
                </a:ext>
              </a:extLst>
            </p:cNvPr>
            <p:cNvSpPr txBox="1"/>
            <p:nvPr/>
          </p:nvSpPr>
          <p:spPr>
            <a:xfrm>
              <a:off x="1199097" y="4591728"/>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sp>
          <p:nvSpPr>
            <p:cNvPr id="130" name="TextBox 129">
              <a:extLst>
                <a:ext uri="{FF2B5EF4-FFF2-40B4-BE49-F238E27FC236}">
                  <a16:creationId xmlns:a16="http://schemas.microsoft.com/office/drawing/2014/main" id="{0303D1DF-7401-63C4-89AE-637A36A2A223}"/>
                </a:ext>
              </a:extLst>
            </p:cNvPr>
            <p:cNvSpPr txBox="1"/>
            <p:nvPr/>
          </p:nvSpPr>
          <p:spPr>
            <a:xfrm>
              <a:off x="1267867" y="4591728"/>
              <a:ext cx="226770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Centrally confirmed HER2 status:  </a:t>
              </a:r>
            </a:p>
          </p:txBody>
        </p:sp>
        <p:sp>
          <p:nvSpPr>
            <p:cNvPr id="131" name="TextBox 130">
              <a:extLst>
                <a:ext uri="{FF2B5EF4-FFF2-40B4-BE49-F238E27FC236}">
                  <a16:creationId xmlns:a16="http://schemas.microsoft.com/office/drawing/2014/main" id="{F12A28A0-932D-864A-6260-19BEC440D244}"/>
                </a:ext>
              </a:extLst>
            </p:cNvPr>
            <p:cNvSpPr txBox="1"/>
            <p:nvPr/>
          </p:nvSpPr>
          <p:spPr>
            <a:xfrm>
              <a:off x="1155784" y="4740226"/>
              <a:ext cx="33608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1067" normalizeH="0" baseline="0" noProof="0">
                  <a:ln/>
                  <a:solidFill>
                    <a:srgbClr val="231F20"/>
                  </a:solidFill>
                  <a:effectLst/>
                  <a:uLnTx/>
                  <a:uFillTx/>
                  <a:latin typeface="Arial"/>
                  <a:ea typeface="+mn-ea"/>
                  <a:cs typeface="Arial"/>
                  <a:sym typeface="Arial"/>
                  <a:rtl val="0"/>
                </a:rPr>
                <a:t> </a:t>
              </a:r>
            </a:p>
          </p:txBody>
        </p:sp>
        <p:sp>
          <p:nvSpPr>
            <p:cNvPr id="132" name="TextBox 131">
              <a:extLst>
                <a:ext uri="{FF2B5EF4-FFF2-40B4-BE49-F238E27FC236}">
                  <a16:creationId xmlns:a16="http://schemas.microsoft.com/office/drawing/2014/main" id="{AF33AAAB-4C86-348A-D015-8422FAEFA2EA}"/>
                </a:ext>
              </a:extLst>
            </p:cNvPr>
            <p:cNvSpPr txBox="1"/>
            <p:nvPr/>
          </p:nvSpPr>
          <p:spPr>
            <a:xfrm>
              <a:off x="1267867" y="4740226"/>
              <a:ext cx="1553807"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IHC 3+ or IHC 2+/</a:t>
              </a:r>
              <a:r>
                <a:rPr kumimoji="0" lang="en-US" sz="1067" b="1" i="0" u="none" strike="noStrike" kern="1200" cap="none" spc="0" normalizeH="0" baseline="0" noProof="0" err="1">
                  <a:ln/>
                  <a:solidFill>
                    <a:srgbClr val="231F20"/>
                  </a:solidFill>
                  <a:effectLst/>
                  <a:uLnTx/>
                  <a:uFillTx/>
                  <a:latin typeface="Arial"/>
                  <a:ea typeface="+mn-ea"/>
                  <a:cs typeface="Arial"/>
                  <a:sym typeface="Arial"/>
                  <a:rtl val="0"/>
                </a:rPr>
                <a:t>ISH+</a:t>
              </a:r>
              <a:r>
                <a:rPr kumimoji="0" lang="en-US" sz="1067" b="1" i="0" u="none" strike="noStrike" kern="1200" cap="none" spc="0" normalizeH="0" baseline="30000" noProof="0" err="1">
                  <a:ln/>
                  <a:solidFill>
                    <a:srgbClr val="231F20"/>
                  </a:solidFill>
                  <a:effectLst/>
                  <a:uLnTx/>
                  <a:uFillTx/>
                  <a:latin typeface="Arial"/>
                  <a:ea typeface="+mn-ea"/>
                  <a:cs typeface="Arial"/>
                  <a:sym typeface="Arial"/>
                  <a:rtl val="0"/>
                </a:rPr>
                <a:t>b</a:t>
              </a:r>
              <a:endParaRPr kumimoji="0" lang="en-US" sz="1067" b="1" i="0" u="none" strike="noStrike" kern="1200" cap="none" spc="0" normalizeH="0" baseline="30000" noProof="0">
                <a:ln/>
                <a:solidFill>
                  <a:srgbClr val="231F20"/>
                </a:solidFill>
                <a:effectLst/>
                <a:uLnTx/>
                <a:uFillTx/>
                <a:latin typeface="Arial"/>
                <a:ea typeface="+mn-ea"/>
                <a:cs typeface="Arial"/>
                <a:sym typeface="Arial"/>
                <a:rtl val="0"/>
              </a:endParaRPr>
            </a:p>
          </p:txBody>
        </p:sp>
        <p:sp>
          <p:nvSpPr>
            <p:cNvPr id="133" name="TextBox 132">
              <a:extLst>
                <a:ext uri="{FF2B5EF4-FFF2-40B4-BE49-F238E27FC236}">
                  <a16:creationId xmlns:a16="http://schemas.microsoft.com/office/drawing/2014/main" id="{740CFBB2-6C0E-4B26-B140-CDC44B0DCC48}"/>
                </a:ext>
              </a:extLst>
            </p:cNvPr>
            <p:cNvSpPr txBox="1"/>
            <p:nvPr/>
          </p:nvSpPr>
          <p:spPr>
            <a:xfrm>
              <a:off x="1155784" y="4888725"/>
              <a:ext cx="21731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a:t>
              </a:r>
            </a:p>
          </p:txBody>
        </p:sp>
        <p:sp>
          <p:nvSpPr>
            <p:cNvPr id="134" name="TextBox 133">
              <a:extLst>
                <a:ext uri="{FF2B5EF4-FFF2-40B4-BE49-F238E27FC236}">
                  <a16:creationId xmlns:a16="http://schemas.microsoft.com/office/drawing/2014/main" id="{3D90F245-A7CB-D13F-8CD8-6A21B7A0EA4F}"/>
                </a:ext>
              </a:extLst>
            </p:cNvPr>
            <p:cNvSpPr txBox="1"/>
            <p:nvPr/>
          </p:nvSpPr>
          <p:spPr>
            <a:xfrm>
              <a:off x="1199097" y="4888725"/>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sp>
          <p:nvSpPr>
            <p:cNvPr id="135" name="TextBox 134">
              <a:extLst>
                <a:ext uri="{FF2B5EF4-FFF2-40B4-BE49-F238E27FC236}">
                  <a16:creationId xmlns:a16="http://schemas.microsoft.com/office/drawing/2014/main" id="{8B50266D-9797-C7B9-6400-7569F94115C6}"/>
                </a:ext>
              </a:extLst>
            </p:cNvPr>
            <p:cNvSpPr txBox="1"/>
            <p:nvPr/>
          </p:nvSpPr>
          <p:spPr>
            <a:xfrm>
              <a:off x="1267867" y="4888725"/>
              <a:ext cx="2180896"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1" u="none" strike="noStrike" kern="1200" cap="none" spc="0" normalizeH="0" baseline="0" noProof="0">
                  <a:ln/>
                  <a:solidFill>
                    <a:srgbClr val="231F20"/>
                  </a:solidFill>
                  <a:effectLst/>
                  <a:uLnTx/>
                  <a:uFillTx/>
                  <a:latin typeface="Arial"/>
                  <a:ea typeface="+mn-ea"/>
                  <a:cs typeface="Arial"/>
                  <a:sym typeface="Arial"/>
                  <a:rtl val="0"/>
                </a:rPr>
                <a:t>RAS</a:t>
              </a: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 status (wild-type or mutant) </a:t>
              </a:r>
            </a:p>
          </p:txBody>
        </p:sp>
        <p:grpSp>
          <p:nvGrpSpPr>
            <p:cNvPr id="136" name="Graphic 40">
              <a:extLst>
                <a:ext uri="{FF2B5EF4-FFF2-40B4-BE49-F238E27FC236}">
                  <a16:creationId xmlns:a16="http://schemas.microsoft.com/office/drawing/2014/main" id="{3910CF48-B5E5-7D68-7392-EB4D9E320C9A}"/>
                </a:ext>
              </a:extLst>
            </p:cNvPr>
            <p:cNvGrpSpPr/>
            <p:nvPr/>
          </p:nvGrpSpPr>
          <p:grpSpPr>
            <a:xfrm>
              <a:off x="3708442" y="3638341"/>
              <a:ext cx="536363" cy="88215"/>
              <a:chOff x="3228445" y="3679190"/>
              <a:chExt cx="642197" cy="105621"/>
            </a:xfrm>
            <a:solidFill>
              <a:srgbClr val="00A656"/>
            </a:solidFill>
          </p:grpSpPr>
          <p:sp>
            <p:nvSpPr>
              <p:cNvPr id="179" name="Freeform 101">
                <a:extLst>
                  <a:ext uri="{FF2B5EF4-FFF2-40B4-BE49-F238E27FC236}">
                    <a16:creationId xmlns:a16="http://schemas.microsoft.com/office/drawing/2014/main" id="{B9ECC389-2208-E3CE-D3F1-83CCE50B0321}"/>
                  </a:ext>
                </a:extLst>
              </p:cNvPr>
              <p:cNvSpPr/>
              <p:nvPr/>
            </p:nvSpPr>
            <p:spPr>
              <a:xfrm>
                <a:off x="3228445" y="3732000"/>
                <a:ext cx="566208" cy="10583"/>
              </a:xfrm>
              <a:custGeom>
                <a:avLst/>
                <a:gdLst>
                  <a:gd name="connsiteX0" fmla="*/ 0 w 566208"/>
                  <a:gd name="connsiteY0" fmla="*/ 0 h 10583"/>
                  <a:gd name="connsiteX1" fmla="*/ 566208 w 566208"/>
                  <a:gd name="connsiteY1" fmla="*/ 0 h 10583"/>
                </a:gdLst>
                <a:ahLst/>
                <a:cxnLst>
                  <a:cxn ang="0">
                    <a:pos x="connsiteX0" y="connsiteY0"/>
                  </a:cxn>
                  <a:cxn ang="0">
                    <a:pos x="connsiteX1" y="connsiteY1"/>
                  </a:cxn>
                </a:cxnLst>
                <a:rect l="l" t="t" r="r" b="b"/>
                <a:pathLst>
                  <a:path w="566208" h="10583">
                    <a:moveTo>
                      <a:pt x="0" y="0"/>
                    </a:moveTo>
                    <a:lnTo>
                      <a:pt x="566208" y="0"/>
                    </a:lnTo>
                  </a:path>
                </a:pathLst>
              </a:custGeom>
              <a:ln w="21167" cap="flat">
                <a:solidFill>
                  <a:srgbClr val="00A656"/>
                </a:solid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180" name="Freeform 102">
                <a:extLst>
                  <a:ext uri="{FF2B5EF4-FFF2-40B4-BE49-F238E27FC236}">
                    <a16:creationId xmlns:a16="http://schemas.microsoft.com/office/drawing/2014/main" id="{2971DCEC-6346-5080-F208-1673AA656C1F}"/>
                  </a:ext>
                </a:extLst>
              </p:cNvPr>
              <p:cNvSpPr/>
              <p:nvPr/>
            </p:nvSpPr>
            <p:spPr>
              <a:xfrm>
                <a:off x="3779202" y="3679190"/>
                <a:ext cx="91440" cy="105621"/>
              </a:xfrm>
              <a:custGeom>
                <a:avLst/>
                <a:gdLst>
                  <a:gd name="connsiteX0" fmla="*/ 0 w 91440"/>
                  <a:gd name="connsiteY0" fmla="*/ 105621 h 105621"/>
                  <a:gd name="connsiteX1" fmla="*/ 91440 w 91440"/>
                  <a:gd name="connsiteY1" fmla="*/ 52811 h 105621"/>
                  <a:gd name="connsiteX2" fmla="*/ 0 w 91440"/>
                  <a:gd name="connsiteY2" fmla="*/ 0 h 105621"/>
                </a:gdLst>
                <a:ahLst/>
                <a:cxnLst>
                  <a:cxn ang="0">
                    <a:pos x="connsiteX0" y="connsiteY0"/>
                  </a:cxn>
                  <a:cxn ang="0">
                    <a:pos x="connsiteX1" y="connsiteY1"/>
                  </a:cxn>
                  <a:cxn ang="0">
                    <a:pos x="connsiteX2" y="connsiteY2"/>
                  </a:cxn>
                </a:cxnLst>
                <a:rect l="l" t="t" r="r" b="b"/>
                <a:pathLst>
                  <a:path w="91440" h="105621">
                    <a:moveTo>
                      <a:pt x="0" y="105621"/>
                    </a:moveTo>
                    <a:lnTo>
                      <a:pt x="91440" y="52811"/>
                    </a:lnTo>
                    <a:lnTo>
                      <a:pt x="0" y="0"/>
                    </a:lnTo>
                    <a:close/>
                  </a:path>
                </a:pathLst>
              </a:custGeom>
              <a:solidFill>
                <a:srgbClr val="00A656"/>
              </a:solidFill>
              <a:ln w="10583"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7" name="Graphic 40">
              <a:extLst>
                <a:ext uri="{FF2B5EF4-FFF2-40B4-BE49-F238E27FC236}">
                  <a16:creationId xmlns:a16="http://schemas.microsoft.com/office/drawing/2014/main" id="{A50457FA-0233-107C-F5E3-25612F500564}"/>
                </a:ext>
              </a:extLst>
            </p:cNvPr>
            <p:cNvGrpSpPr/>
            <p:nvPr/>
          </p:nvGrpSpPr>
          <p:grpSpPr>
            <a:xfrm>
              <a:off x="4940184" y="2838837"/>
              <a:ext cx="279672" cy="1697480"/>
              <a:chOff x="4703233" y="2721927"/>
              <a:chExt cx="334856" cy="2032423"/>
            </a:xfrm>
          </p:grpSpPr>
          <p:sp>
            <p:nvSpPr>
              <p:cNvPr id="176" name="Freeform 104">
                <a:extLst>
                  <a:ext uri="{FF2B5EF4-FFF2-40B4-BE49-F238E27FC236}">
                    <a16:creationId xmlns:a16="http://schemas.microsoft.com/office/drawing/2014/main" id="{424921EF-1C30-875A-CEF8-0F11C49761E2}"/>
                  </a:ext>
                </a:extLst>
              </p:cNvPr>
              <p:cNvSpPr/>
              <p:nvPr/>
            </p:nvSpPr>
            <p:spPr>
              <a:xfrm>
                <a:off x="4703233" y="2774738"/>
                <a:ext cx="258974" cy="1926907"/>
              </a:xfrm>
              <a:custGeom>
                <a:avLst/>
                <a:gdLst>
                  <a:gd name="connsiteX0" fmla="*/ 258974 w 258974"/>
                  <a:gd name="connsiteY0" fmla="*/ 0 h 1926907"/>
                  <a:gd name="connsiteX1" fmla="*/ 0 w 258974"/>
                  <a:gd name="connsiteY1" fmla="*/ 0 h 1926907"/>
                  <a:gd name="connsiteX2" fmla="*/ 0 w 258974"/>
                  <a:gd name="connsiteY2" fmla="*/ 1926908 h 1926907"/>
                  <a:gd name="connsiteX3" fmla="*/ 258974 w 258974"/>
                  <a:gd name="connsiteY3" fmla="*/ 1926908 h 1926907"/>
                </a:gdLst>
                <a:ahLst/>
                <a:cxnLst>
                  <a:cxn ang="0">
                    <a:pos x="connsiteX0" y="connsiteY0"/>
                  </a:cxn>
                  <a:cxn ang="0">
                    <a:pos x="connsiteX1" y="connsiteY1"/>
                  </a:cxn>
                  <a:cxn ang="0">
                    <a:pos x="connsiteX2" y="connsiteY2"/>
                  </a:cxn>
                  <a:cxn ang="0">
                    <a:pos x="connsiteX3" y="connsiteY3"/>
                  </a:cxn>
                </a:cxnLst>
                <a:rect l="l" t="t" r="r" b="b"/>
                <a:pathLst>
                  <a:path w="258974" h="1926907">
                    <a:moveTo>
                      <a:pt x="258974" y="0"/>
                    </a:moveTo>
                    <a:lnTo>
                      <a:pt x="0" y="0"/>
                    </a:lnTo>
                    <a:lnTo>
                      <a:pt x="0" y="1926908"/>
                    </a:lnTo>
                    <a:lnTo>
                      <a:pt x="258974" y="1926908"/>
                    </a:lnTo>
                  </a:path>
                </a:pathLst>
              </a:custGeom>
              <a:noFill/>
              <a:ln w="21167" cap="flat">
                <a:solidFill>
                  <a:srgbClr val="023F88"/>
                </a:solid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177" name="Freeform 105">
                <a:extLst>
                  <a:ext uri="{FF2B5EF4-FFF2-40B4-BE49-F238E27FC236}">
                    <a16:creationId xmlns:a16="http://schemas.microsoft.com/office/drawing/2014/main" id="{ABE94058-D872-DBE2-1805-D689E7293173}"/>
                  </a:ext>
                </a:extLst>
              </p:cNvPr>
              <p:cNvSpPr/>
              <p:nvPr/>
            </p:nvSpPr>
            <p:spPr>
              <a:xfrm>
                <a:off x="4946755" y="2721927"/>
                <a:ext cx="91334" cy="105621"/>
              </a:xfrm>
              <a:custGeom>
                <a:avLst/>
                <a:gdLst>
                  <a:gd name="connsiteX0" fmla="*/ 0 w 91334"/>
                  <a:gd name="connsiteY0" fmla="*/ 0 h 105621"/>
                  <a:gd name="connsiteX1" fmla="*/ 91334 w 91334"/>
                  <a:gd name="connsiteY1" fmla="*/ 52811 h 105621"/>
                  <a:gd name="connsiteX2" fmla="*/ 0 w 91334"/>
                  <a:gd name="connsiteY2" fmla="*/ 105622 h 105621"/>
                </a:gdLst>
                <a:ahLst/>
                <a:cxnLst>
                  <a:cxn ang="0">
                    <a:pos x="connsiteX0" y="connsiteY0"/>
                  </a:cxn>
                  <a:cxn ang="0">
                    <a:pos x="connsiteX1" y="connsiteY1"/>
                  </a:cxn>
                  <a:cxn ang="0">
                    <a:pos x="connsiteX2" y="connsiteY2"/>
                  </a:cxn>
                </a:cxnLst>
                <a:rect l="l" t="t" r="r" b="b"/>
                <a:pathLst>
                  <a:path w="91334" h="105621">
                    <a:moveTo>
                      <a:pt x="0" y="0"/>
                    </a:moveTo>
                    <a:lnTo>
                      <a:pt x="91334" y="52811"/>
                    </a:lnTo>
                    <a:lnTo>
                      <a:pt x="0" y="105622"/>
                    </a:lnTo>
                    <a:close/>
                  </a:path>
                </a:pathLst>
              </a:custGeom>
              <a:solidFill>
                <a:srgbClr val="023F88"/>
              </a:solidFill>
              <a:ln w="10583"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178" name="Freeform 106">
                <a:extLst>
                  <a:ext uri="{FF2B5EF4-FFF2-40B4-BE49-F238E27FC236}">
                    <a16:creationId xmlns:a16="http://schemas.microsoft.com/office/drawing/2014/main" id="{D3A3E318-B855-F1D8-46AA-ABE2DE88C118}"/>
                  </a:ext>
                </a:extLst>
              </p:cNvPr>
              <p:cNvSpPr/>
              <p:nvPr/>
            </p:nvSpPr>
            <p:spPr>
              <a:xfrm>
                <a:off x="4946755" y="4648835"/>
                <a:ext cx="91334" cy="105515"/>
              </a:xfrm>
              <a:custGeom>
                <a:avLst/>
                <a:gdLst>
                  <a:gd name="connsiteX0" fmla="*/ 0 w 91334"/>
                  <a:gd name="connsiteY0" fmla="*/ 105516 h 105515"/>
                  <a:gd name="connsiteX1" fmla="*/ 91334 w 91334"/>
                  <a:gd name="connsiteY1" fmla="*/ 52811 h 105515"/>
                  <a:gd name="connsiteX2" fmla="*/ 0 w 91334"/>
                  <a:gd name="connsiteY2" fmla="*/ 0 h 105515"/>
                </a:gdLst>
                <a:ahLst/>
                <a:cxnLst>
                  <a:cxn ang="0">
                    <a:pos x="connsiteX0" y="connsiteY0"/>
                  </a:cxn>
                  <a:cxn ang="0">
                    <a:pos x="connsiteX1" y="connsiteY1"/>
                  </a:cxn>
                  <a:cxn ang="0">
                    <a:pos x="connsiteX2" y="connsiteY2"/>
                  </a:cxn>
                </a:cxnLst>
                <a:rect l="l" t="t" r="r" b="b"/>
                <a:pathLst>
                  <a:path w="91334" h="105515">
                    <a:moveTo>
                      <a:pt x="0" y="105516"/>
                    </a:moveTo>
                    <a:lnTo>
                      <a:pt x="91334" y="52811"/>
                    </a:lnTo>
                    <a:lnTo>
                      <a:pt x="0" y="0"/>
                    </a:lnTo>
                    <a:close/>
                  </a:path>
                </a:pathLst>
              </a:custGeom>
              <a:solidFill>
                <a:srgbClr val="023F88"/>
              </a:solidFill>
              <a:ln w="10583"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grpSp>
        <p:sp>
          <p:nvSpPr>
            <p:cNvPr id="138" name="Freeform 107">
              <a:extLst>
                <a:ext uri="{FF2B5EF4-FFF2-40B4-BE49-F238E27FC236}">
                  <a16:creationId xmlns:a16="http://schemas.microsoft.com/office/drawing/2014/main" id="{A1E542E3-AB36-DF17-D6EA-75E5EEEB468A}"/>
                </a:ext>
              </a:extLst>
            </p:cNvPr>
            <p:cNvSpPr/>
            <p:nvPr/>
          </p:nvSpPr>
          <p:spPr>
            <a:xfrm>
              <a:off x="4793011" y="3682448"/>
              <a:ext cx="147172" cy="8839"/>
            </a:xfrm>
            <a:custGeom>
              <a:avLst/>
              <a:gdLst>
                <a:gd name="connsiteX0" fmla="*/ 0 w 176212"/>
                <a:gd name="connsiteY0" fmla="*/ 0 h 10583"/>
                <a:gd name="connsiteX1" fmla="*/ 176212 w 176212"/>
                <a:gd name="connsiteY1" fmla="*/ 0 h 10583"/>
              </a:gdLst>
              <a:ahLst/>
              <a:cxnLst>
                <a:cxn ang="0">
                  <a:pos x="connsiteX0" y="connsiteY0"/>
                </a:cxn>
                <a:cxn ang="0">
                  <a:pos x="connsiteX1" y="connsiteY1"/>
                </a:cxn>
              </a:cxnLst>
              <a:rect l="l" t="t" r="r" b="b"/>
              <a:pathLst>
                <a:path w="176212" h="10583">
                  <a:moveTo>
                    <a:pt x="0" y="0"/>
                  </a:moveTo>
                  <a:lnTo>
                    <a:pt x="176212" y="0"/>
                  </a:lnTo>
                </a:path>
              </a:pathLst>
            </a:custGeom>
            <a:ln w="21167" cap="flat">
              <a:solidFill>
                <a:srgbClr val="023F88"/>
              </a:solid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139" name="TextBox 138">
              <a:extLst>
                <a:ext uri="{FF2B5EF4-FFF2-40B4-BE49-F238E27FC236}">
                  <a16:creationId xmlns:a16="http://schemas.microsoft.com/office/drawing/2014/main" id="{FE989AF4-8F03-ABE6-B9C0-2052DC9BB903}"/>
                </a:ext>
              </a:extLst>
            </p:cNvPr>
            <p:cNvSpPr txBox="1"/>
            <p:nvPr/>
          </p:nvSpPr>
          <p:spPr>
            <a:xfrm>
              <a:off x="8136316" y="2728875"/>
              <a:ext cx="1402646" cy="258619"/>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005BAA"/>
                  </a:solidFill>
                  <a:effectLst/>
                  <a:uLnTx/>
                  <a:uFillTx/>
                  <a:latin typeface="Arial"/>
                  <a:ea typeface="+mn-ea"/>
                  <a:cs typeface="Arial"/>
                  <a:sym typeface="Arial"/>
                  <a:rtl val="0"/>
                </a:rPr>
                <a:t>Primary endpoint:</a:t>
              </a:r>
            </a:p>
          </p:txBody>
        </p:sp>
        <p:sp>
          <p:nvSpPr>
            <p:cNvPr id="140" name="TextBox 139">
              <a:extLst>
                <a:ext uri="{FF2B5EF4-FFF2-40B4-BE49-F238E27FC236}">
                  <a16:creationId xmlns:a16="http://schemas.microsoft.com/office/drawing/2014/main" id="{B8D94CDF-F3C8-9961-44A4-ED29114AB7F6}"/>
                </a:ext>
              </a:extLst>
            </p:cNvPr>
            <p:cNvSpPr txBox="1"/>
            <p:nvPr/>
          </p:nvSpPr>
          <p:spPr>
            <a:xfrm>
              <a:off x="8136316" y="2924072"/>
              <a:ext cx="21731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a:t>
              </a:r>
            </a:p>
          </p:txBody>
        </p:sp>
        <p:sp>
          <p:nvSpPr>
            <p:cNvPr id="141" name="TextBox 140">
              <a:extLst>
                <a:ext uri="{FF2B5EF4-FFF2-40B4-BE49-F238E27FC236}">
                  <a16:creationId xmlns:a16="http://schemas.microsoft.com/office/drawing/2014/main" id="{6013E3ED-0460-0CD9-DEDB-004F5EF44A34}"/>
                </a:ext>
              </a:extLst>
            </p:cNvPr>
            <p:cNvSpPr txBox="1"/>
            <p:nvPr/>
          </p:nvSpPr>
          <p:spPr>
            <a:xfrm>
              <a:off x="8179628" y="2924072"/>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sp>
          <p:nvSpPr>
            <p:cNvPr id="142" name="TextBox 141">
              <a:extLst>
                <a:ext uri="{FF2B5EF4-FFF2-40B4-BE49-F238E27FC236}">
                  <a16:creationId xmlns:a16="http://schemas.microsoft.com/office/drawing/2014/main" id="{6E063630-3363-99E1-F99A-187B110DD9E8}"/>
                </a:ext>
              </a:extLst>
            </p:cNvPr>
            <p:cNvSpPr txBox="1"/>
            <p:nvPr/>
          </p:nvSpPr>
          <p:spPr>
            <a:xfrm>
              <a:off x="8248398" y="2924072"/>
              <a:ext cx="106141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cORR by BICR</a:t>
              </a:r>
            </a:p>
          </p:txBody>
        </p:sp>
        <p:sp>
          <p:nvSpPr>
            <p:cNvPr id="143" name="TextBox 142">
              <a:extLst>
                <a:ext uri="{FF2B5EF4-FFF2-40B4-BE49-F238E27FC236}">
                  <a16:creationId xmlns:a16="http://schemas.microsoft.com/office/drawing/2014/main" id="{D0F78338-C9D4-C0F7-D41E-7E71BCF40DC2}"/>
                </a:ext>
              </a:extLst>
            </p:cNvPr>
            <p:cNvSpPr txBox="1"/>
            <p:nvPr/>
          </p:nvSpPr>
          <p:spPr>
            <a:xfrm>
              <a:off x="8120775" y="3180407"/>
              <a:ext cx="1817215" cy="258619"/>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005BAA"/>
                  </a:solidFill>
                  <a:effectLst/>
                  <a:uLnTx/>
                  <a:uFillTx/>
                  <a:latin typeface="Arial"/>
                  <a:ea typeface="+mn-ea"/>
                  <a:cs typeface="Arial"/>
                  <a:sym typeface="Arial"/>
                  <a:rtl val="0"/>
                </a:rPr>
                <a:t>Secondary </a:t>
              </a:r>
              <a:r>
                <a:rPr kumimoji="0" lang="en-US" sz="1200" b="1" i="0" u="none" strike="noStrike" kern="1200" cap="none" spc="0" normalizeH="0" baseline="0" noProof="0" err="1">
                  <a:ln/>
                  <a:solidFill>
                    <a:srgbClr val="005BAA"/>
                  </a:solidFill>
                  <a:effectLst/>
                  <a:uLnTx/>
                  <a:uFillTx/>
                  <a:latin typeface="Arial"/>
                  <a:ea typeface="+mn-ea"/>
                  <a:cs typeface="Arial"/>
                  <a:sym typeface="Arial"/>
                  <a:rtl val="0"/>
                </a:rPr>
                <a:t>endpoints</a:t>
              </a:r>
              <a:r>
                <a:rPr kumimoji="0" lang="en-US" sz="1200" b="1" i="0" u="none" strike="noStrike" kern="1200" cap="none" spc="0" normalizeH="0" baseline="30000" noProof="0" err="1">
                  <a:ln/>
                  <a:solidFill>
                    <a:srgbClr val="005BAA"/>
                  </a:solidFill>
                  <a:effectLst/>
                  <a:uLnTx/>
                  <a:uFillTx/>
                  <a:latin typeface="Arial"/>
                  <a:ea typeface="+mn-ea"/>
                  <a:cs typeface="Arial"/>
                  <a:sym typeface="Arial"/>
                  <a:rtl val="0"/>
                </a:rPr>
                <a:t>c</a:t>
              </a:r>
              <a:r>
                <a:rPr kumimoji="0" lang="en-US" sz="1200" b="1" i="0" u="none" strike="noStrike" kern="1200" cap="none" spc="0" normalizeH="0" baseline="0" noProof="0">
                  <a:ln/>
                  <a:solidFill>
                    <a:srgbClr val="005BAA"/>
                  </a:solidFill>
                  <a:effectLst/>
                  <a:uLnTx/>
                  <a:uFillTx/>
                  <a:latin typeface="Arial"/>
                  <a:ea typeface="+mn-ea"/>
                  <a:cs typeface="Arial"/>
                  <a:sym typeface="Arial"/>
                  <a:rtl val="0"/>
                </a:rPr>
                <a:t>:  </a:t>
              </a:r>
            </a:p>
          </p:txBody>
        </p:sp>
        <p:sp>
          <p:nvSpPr>
            <p:cNvPr id="144" name="TextBox 143">
              <a:extLst>
                <a:ext uri="{FF2B5EF4-FFF2-40B4-BE49-F238E27FC236}">
                  <a16:creationId xmlns:a16="http://schemas.microsoft.com/office/drawing/2014/main" id="{2ADF8B8A-4C44-2708-EB4A-F2140EF7E6C2}"/>
                </a:ext>
              </a:extLst>
            </p:cNvPr>
            <p:cNvSpPr txBox="1"/>
            <p:nvPr/>
          </p:nvSpPr>
          <p:spPr>
            <a:xfrm>
              <a:off x="8136316" y="3376167"/>
              <a:ext cx="21731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a:t>
              </a:r>
            </a:p>
          </p:txBody>
        </p:sp>
        <p:sp>
          <p:nvSpPr>
            <p:cNvPr id="145" name="TextBox 144">
              <a:extLst>
                <a:ext uri="{FF2B5EF4-FFF2-40B4-BE49-F238E27FC236}">
                  <a16:creationId xmlns:a16="http://schemas.microsoft.com/office/drawing/2014/main" id="{A321F748-3329-EA65-E2CC-F2435227167D}"/>
                </a:ext>
              </a:extLst>
            </p:cNvPr>
            <p:cNvSpPr txBox="1"/>
            <p:nvPr/>
          </p:nvSpPr>
          <p:spPr>
            <a:xfrm>
              <a:off x="8179628" y="3376167"/>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sp>
          <p:nvSpPr>
            <p:cNvPr id="146" name="TextBox 145">
              <a:extLst>
                <a:ext uri="{FF2B5EF4-FFF2-40B4-BE49-F238E27FC236}">
                  <a16:creationId xmlns:a16="http://schemas.microsoft.com/office/drawing/2014/main" id="{FE4982FA-8444-3B92-A7C7-DA68EE809B3C}"/>
                </a:ext>
              </a:extLst>
            </p:cNvPr>
            <p:cNvSpPr txBox="1"/>
            <p:nvPr/>
          </p:nvSpPr>
          <p:spPr>
            <a:xfrm>
              <a:off x="8248398" y="3376167"/>
              <a:ext cx="1467002"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cORR by investigator</a:t>
              </a:r>
            </a:p>
          </p:txBody>
        </p:sp>
        <p:sp>
          <p:nvSpPr>
            <p:cNvPr id="147" name="TextBox 146">
              <a:extLst>
                <a:ext uri="{FF2B5EF4-FFF2-40B4-BE49-F238E27FC236}">
                  <a16:creationId xmlns:a16="http://schemas.microsoft.com/office/drawing/2014/main" id="{377E396F-DC73-F42C-2C6E-208D92A9D88A}"/>
                </a:ext>
              </a:extLst>
            </p:cNvPr>
            <p:cNvSpPr txBox="1"/>
            <p:nvPr/>
          </p:nvSpPr>
          <p:spPr>
            <a:xfrm>
              <a:off x="8136316" y="3526434"/>
              <a:ext cx="21731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a:t>
              </a:r>
            </a:p>
          </p:txBody>
        </p:sp>
        <p:sp>
          <p:nvSpPr>
            <p:cNvPr id="148" name="TextBox 147">
              <a:extLst>
                <a:ext uri="{FF2B5EF4-FFF2-40B4-BE49-F238E27FC236}">
                  <a16:creationId xmlns:a16="http://schemas.microsoft.com/office/drawing/2014/main" id="{D78D6CB7-EFDF-1678-AC33-CA0543087FBF}"/>
                </a:ext>
              </a:extLst>
            </p:cNvPr>
            <p:cNvSpPr txBox="1"/>
            <p:nvPr/>
          </p:nvSpPr>
          <p:spPr>
            <a:xfrm>
              <a:off x="8179628" y="3526434"/>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sp>
          <p:nvSpPr>
            <p:cNvPr id="149" name="TextBox 148">
              <a:extLst>
                <a:ext uri="{FF2B5EF4-FFF2-40B4-BE49-F238E27FC236}">
                  <a16:creationId xmlns:a16="http://schemas.microsoft.com/office/drawing/2014/main" id="{7B2C70E2-3536-712D-9DE3-A80B9D7B8B69}"/>
                </a:ext>
              </a:extLst>
            </p:cNvPr>
            <p:cNvSpPr txBox="1"/>
            <p:nvPr/>
          </p:nvSpPr>
          <p:spPr>
            <a:xfrm>
              <a:off x="8248398" y="3526434"/>
              <a:ext cx="435820"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DoR</a:t>
              </a:r>
            </a:p>
          </p:txBody>
        </p:sp>
        <p:sp>
          <p:nvSpPr>
            <p:cNvPr id="150" name="TextBox 149">
              <a:extLst>
                <a:ext uri="{FF2B5EF4-FFF2-40B4-BE49-F238E27FC236}">
                  <a16:creationId xmlns:a16="http://schemas.microsoft.com/office/drawing/2014/main" id="{C2746FB3-21A5-6414-EC5C-5E6EC883FB71}"/>
                </a:ext>
              </a:extLst>
            </p:cNvPr>
            <p:cNvSpPr txBox="1"/>
            <p:nvPr/>
          </p:nvSpPr>
          <p:spPr>
            <a:xfrm>
              <a:off x="8136316" y="3676700"/>
              <a:ext cx="21731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a:t>
              </a:r>
            </a:p>
          </p:txBody>
        </p:sp>
        <p:sp>
          <p:nvSpPr>
            <p:cNvPr id="151" name="TextBox 150">
              <a:extLst>
                <a:ext uri="{FF2B5EF4-FFF2-40B4-BE49-F238E27FC236}">
                  <a16:creationId xmlns:a16="http://schemas.microsoft.com/office/drawing/2014/main" id="{B20B9ADD-1726-77E6-22CF-CDA690D603E9}"/>
                </a:ext>
              </a:extLst>
            </p:cNvPr>
            <p:cNvSpPr txBox="1"/>
            <p:nvPr/>
          </p:nvSpPr>
          <p:spPr>
            <a:xfrm>
              <a:off x="8179628" y="3676700"/>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sp>
          <p:nvSpPr>
            <p:cNvPr id="152" name="TextBox 151">
              <a:extLst>
                <a:ext uri="{FF2B5EF4-FFF2-40B4-BE49-F238E27FC236}">
                  <a16:creationId xmlns:a16="http://schemas.microsoft.com/office/drawing/2014/main" id="{9FED08DB-178E-63FD-DF1A-E0E834EDF4C9}"/>
                </a:ext>
              </a:extLst>
            </p:cNvPr>
            <p:cNvSpPr txBox="1"/>
            <p:nvPr/>
          </p:nvSpPr>
          <p:spPr>
            <a:xfrm>
              <a:off x="8248398" y="3676700"/>
              <a:ext cx="450786"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DCR</a:t>
              </a:r>
            </a:p>
          </p:txBody>
        </p:sp>
        <p:sp>
          <p:nvSpPr>
            <p:cNvPr id="153" name="TextBox 152">
              <a:extLst>
                <a:ext uri="{FF2B5EF4-FFF2-40B4-BE49-F238E27FC236}">
                  <a16:creationId xmlns:a16="http://schemas.microsoft.com/office/drawing/2014/main" id="{415D24BA-ADDD-7C8D-ED8A-432FC1C356C4}"/>
                </a:ext>
              </a:extLst>
            </p:cNvPr>
            <p:cNvSpPr txBox="1"/>
            <p:nvPr/>
          </p:nvSpPr>
          <p:spPr>
            <a:xfrm>
              <a:off x="8136316" y="3826965"/>
              <a:ext cx="21731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a:t>
              </a:r>
            </a:p>
          </p:txBody>
        </p:sp>
        <p:sp>
          <p:nvSpPr>
            <p:cNvPr id="154" name="TextBox 153">
              <a:extLst>
                <a:ext uri="{FF2B5EF4-FFF2-40B4-BE49-F238E27FC236}">
                  <a16:creationId xmlns:a16="http://schemas.microsoft.com/office/drawing/2014/main" id="{C86CDBE2-9569-E1B3-2E83-A668FD189022}"/>
                </a:ext>
              </a:extLst>
            </p:cNvPr>
            <p:cNvSpPr txBox="1"/>
            <p:nvPr/>
          </p:nvSpPr>
          <p:spPr>
            <a:xfrm>
              <a:off x="8179628" y="3826965"/>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sp>
          <p:nvSpPr>
            <p:cNvPr id="155" name="TextBox 154">
              <a:extLst>
                <a:ext uri="{FF2B5EF4-FFF2-40B4-BE49-F238E27FC236}">
                  <a16:creationId xmlns:a16="http://schemas.microsoft.com/office/drawing/2014/main" id="{A4225A13-E2BA-D0B7-B57D-2BDED028DF7A}"/>
                </a:ext>
              </a:extLst>
            </p:cNvPr>
            <p:cNvSpPr txBox="1"/>
            <p:nvPr/>
          </p:nvSpPr>
          <p:spPr>
            <a:xfrm>
              <a:off x="8248398" y="3826965"/>
              <a:ext cx="450786"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231F20"/>
                  </a:solidFill>
                  <a:effectLst/>
                  <a:uLnTx/>
                  <a:uFillTx/>
                  <a:latin typeface="Arial"/>
                  <a:ea typeface="+mn-ea"/>
                  <a:cs typeface="Arial"/>
                  <a:sym typeface="Arial"/>
                  <a:rtl val="0"/>
                </a:rPr>
                <a:t>CBR</a:t>
              </a:r>
            </a:p>
          </p:txBody>
        </p:sp>
        <p:sp>
          <p:nvSpPr>
            <p:cNvPr id="156" name="TextBox 155">
              <a:extLst>
                <a:ext uri="{FF2B5EF4-FFF2-40B4-BE49-F238E27FC236}">
                  <a16:creationId xmlns:a16="http://schemas.microsoft.com/office/drawing/2014/main" id="{ADE98856-D978-9303-DCFF-461FE519A3EA}"/>
                </a:ext>
              </a:extLst>
            </p:cNvPr>
            <p:cNvSpPr txBox="1"/>
            <p:nvPr/>
          </p:nvSpPr>
          <p:spPr>
            <a:xfrm>
              <a:off x="8136316" y="3977231"/>
              <a:ext cx="21731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a:t>
              </a:r>
            </a:p>
          </p:txBody>
        </p:sp>
        <p:sp>
          <p:nvSpPr>
            <p:cNvPr id="157" name="TextBox 156">
              <a:extLst>
                <a:ext uri="{FF2B5EF4-FFF2-40B4-BE49-F238E27FC236}">
                  <a16:creationId xmlns:a16="http://schemas.microsoft.com/office/drawing/2014/main" id="{1A377D9D-FBF1-EFBD-622F-3E6009D7DFC2}"/>
                </a:ext>
              </a:extLst>
            </p:cNvPr>
            <p:cNvSpPr txBox="1"/>
            <p:nvPr/>
          </p:nvSpPr>
          <p:spPr>
            <a:xfrm>
              <a:off x="8179628" y="3977231"/>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sp>
          <p:nvSpPr>
            <p:cNvPr id="158" name="TextBox 157">
              <a:extLst>
                <a:ext uri="{FF2B5EF4-FFF2-40B4-BE49-F238E27FC236}">
                  <a16:creationId xmlns:a16="http://schemas.microsoft.com/office/drawing/2014/main" id="{65A557E5-EF01-AEDF-916C-50660EF075B3}"/>
                </a:ext>
              </a:extLst>
            </p:cNvPr>
            <p:cNvSpPr txBox="1"/>
            <p:nvPr/>
          </p:nvSpPr>
          <p:spPr>
            <a:xfrm>
              <a:off x="8248398" y="3977231"/>
              <a:ext cx="420853"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PFS</a:t>
              </a:r>
            </a:p>
          </p:txBody>
        </p:sp>
        <p:sp>
          <p:nvSpPr>
            <p:cNvPr id="159" name="TextBox 158">
              <a:extLst>
                <a:ext uri="{FF2B5EF4-FFF2-40B4-BE49-F238E27FC236}">
                  <a16:creationId xmlns:a16="http://schemas.microsoft.com/office/drawing/2014/main" id="{53001096-5919-8644-C918-41847E599C9F}"/>
                </a:ext>
              </a:extLst>
            </p:cNvPr>
            <p:cNvSpPr txBox="1"/>
            <p:nvPr/>
          </p:nvSpPr>
          <p:spPr>
            <a:xfrm>
              <a:off x="8136316" y="4127498"/>
              <a:ext cx="21731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a:t>
              </a:r>
            </a:p>
          </p:txBody>
        </p:sp>
        <p:sp>
          <p:nvSpPr>
            <p:cNvPr id="160" name="TextBox 159">
              <a:extLst>
                <a:ext uri="{FF2B5EF4-FFF2-40B4-BE49-F238E27FC236}">
                  <a16:creationId xmlns:a16="http://schemas.microsoft.com/office/drawing/2014/main" id="{E5D17946-781D-923A-718A-F050FDCC5D7E}"/>
                </a:ext>
              </a:extLst>
            </p:cNvPr>
            <p:cNvSpPr txBox="1"/>
            <p:nvPr/>
          </p:nvSpPr>
          <p:spPr>
            <a:xfrm>
              <a:off x="8179628" y="4127498"/>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sp>
          <p:nvSpPr>
            <p:cNvPr id="161" name="TextBox 160">
              <a:extLst>
                <a:ext uri="{FF2B5EF4-FFF2-40B4-BE49-F238E27FC236}">
                  <a16:creationId xmlns:a16="http://schemas.microsoft.com/office/drawing/2014/main" id="{4DDF15D9-DB64-6FC0-35A6-C61197255A14}"/>
                </a:ext>
              </a:extLst>
            </p:cNvPr>
            <p:cNvSpPr txBox="1"/>
            <p:nvPr/>
          </p:nvSpPr>
          <p:spPr>
            <a:xfrm>
              <a:off x="8248398" y="4127498"/>
              <a:ext cx="356499"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OS</a:t>
              </a:r>
            </a:p>
          </p:txBody>
        </p:sp>
        <p:sp>
          <p:nvSpPr>
            <p:cNvPr id="162" name="TextBox 161">
              <a:extLst>
                <a:ext uri="{FF2B5EF4-FFF2-40B4-BE49-F238E27FC236}">
                  <a16:creationId xmlns:a16="http://schemas.microsoft.com/office/drawing/2014/main" id="{F472FB44-7D07-25E3-70C0-A95169697FBC}"/>
                </a:ext>
              </a:extLst>
            </p:cNvPr>
            <p:cNvSpPr txBox="1"/>
            <p:nvPr/>
          </p:nvSpPr>
          <p:spPr>
            <a:xfrm>
              <a:off x="8136316" y="4277765"/>
              <a:ext cx="21731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a:t>
              </a:r>
            </a:p>
          </p:txBody>
        </p:sp>
        <p:sp>
          <p:nvSpPr>
            <p:cNvPr id="163" name="TextBox 162">
              <a:extLst>
                <a:ext uri="{FF2B5EF4-FFF2-40B4-BE49-F238E27FC236}">
                  <a16:creationId xmlns:a16="http://schemas.microsoft.com/office/drawing/2014/main" id="{564A600B-0C43-381A-2619-886FF827EFC4}"/>
                </a:ext>
              </a:extLst>
            </p:cNvPr>
            <p:cNvSpPr txBox="1"/>
            <p:nvPr/>
          </p:nvSpPr>
          <p:spPr>
            <a:xfrm>
              <a:off x="8179628" y="4277765"/>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sp>
          <p:nvSpPr>
            <p:cNvPr id="164" name="TextBox 163">
              <a:extLst>
                <a:ext uri="{FF2B5EF4-FFF2-40B4-BE49-F238E27FC236}">
                  <a16:creationId xmlns:a16="http://schemas.microsoft.com/office/drawing/2014/main" id="{AB4787D2-6A73-1590-B20E-F42F58D750C4}"/>
                </a:ext>
              </a:extLst>
            </p:cNvPr>
            <p:cNvSpPr txBox="1"/>
            <p:nvPr/>
          </p:nvSpPr>
          <p:spPr>
            <a:xfrm>
              <a:off x="8248398" y="4277765"/>
              <a:ext cx="1493941"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231F20"/>
                  </a:solidFill>
                  <a:effectLst/>
                  <a:uLnTx/>
                  <a:uFillTx/>
                  <a:latin typeface="Arial"/>
                  <a:ea typeface="+mn-ea"/>
                  <a:cs typeface="Arial"/>
                  <a:sym typeface="Arial"/>
                  <a:rtl val="0"/>
                </a:rPr>
                <a:t>Safety and tolerability</a:t>
              </a:r>
            </a:p>
          </p:txBody>
        </p:sp>
        <p:sp>
          <p:nvSpPr>
            <p:cNvPr id="165" name="Freeform 135">
              <a:extLst>
                <a:ext uri="{FF2B5EF4-FFF2-40B4-BE49-F238E27FC236}">
                  <a16:creationId xmlns:a16="http://schemas.microsoft.com/office/drawing/2014/main" id="{10ED118A-32C5-4282-B9FD-B0739037338E}"/>
                </a:ext>
              </a:extLst>
            </p:cNvPr>
            <p:cNvSpPr/>
            <p:nvPr/>
          </p:nvSpPr>
          <p:spPr>
            <a:xfrm>
              <a:off x="8139986" y="2731968"/>
              <a:ext cx="2004457" cy="1799713"/>
            </a:xfrm>
            <a:custGeom>
              <a:avLst/>
              <a:gdLst>
                <a:gd name="connsiteX0" fmla="*/ 0 w 1897803"/>
                <a:gd name="connsiteY0" fmla="*/ 0 h 2296371"/>
                <a:gd name="connsiteX1" fmla="*/ 1897804 w 1897803"/>
                <a:gd name="connsiteY1" fmla="*/ 0 h 2296371"/>
                <a:gd name="connsiteX2" fmla="*/ 1897804 w 1897803"/>
                <a:gd name="connsiteY2" fmla="*/ 2296372 h 2296371"/>
                <a:gd name="connsiteX3" fmla="*/ 0 w 1897803"/>
                <a:gd name="connsiteY3" fmla="*/ 2296372 h 2296371"/>
              </a:gdLst>
              <a:ahLst/>
              <a:cxnLst>
                <a:cxn ang="0">
                  <a:pos x="connsiteX0" y="connsiteY0"/>
                </a:cxn>
                <a:cxn ang="0">
                  <a:pos x="connsiteX1" y="connsiteY1"/>
                </a:cxn>
                <a:cxn ang="0">
                  <a:pos x="connsiteX2" y="connsiteY2"/>
                </a:cxn>
                <a:cxn ang="0">
                  <a:pos x="connsiteX3" y="connsiteY3"/>
                </a:cxn>
              </a:cxnLst>
              <a:rect l="l" t="t" r="r" b="b"/>
              <a:pathLst>
                <a:path w="1897803" h="2296371">
                  <a:moveTo>
                    <a:pt x="0" y="0"/>
                  </a:moveTo>
                  <a:lnTo>
                    <a:pt x="1897804" y="0"/>
                  </a:lnTo>
                  <a:lnTo>
                    <a:pt x="1897804" y="2296372"/>
                  </a:lnTo>
                  <a:lnTo>
                    <a:pt x="0" y="2296372"/>
                  </a:lnTo>
                  <a:close/>
                </a:path>
              </a:pathLst>
            </a:custGeom>
            <a:noFill/>
            <a:ln w="10583" cap="flat">
              <a:solidFill>
                <a:srgbClr val="005BAA"/>
              </a:solid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grpSp>
          <p:nvGrpSpPr>
            <p:cNvPr id="166" name="Graphic 40">
              <a:extLst>
                <a:ext uri="{FF2B5EF4-FFF2-40B4-BE49-F238E27FC236}">
                  <a16:creationId xmlns:a16="http://schemas.microsoft.com/office/drawing/2014/main" id="{7A82F015-6E59-F71D-841E-CD5A52F24746}"/>
                </a:ext>
              </a:extLst>
            </p:cNvPr>
            <p:cNvGrpSpPr/>
            <p:nvPr/>
          </p:nvGrpSpPr>
          <p:grpSpPr>
            <a:xfrm>
              <a:off x="10175849" y="3572830"/>
              <a:ext cx="279063" cy="176342"/>
              <a:chOff x="10503289" y="3632623"/>
              <a:chExt cx="334128" cy="211137"/>
            </a:xfrm>
            <a:solidFill>
              <a:srgbClr val="023F88"/>
            </a:solidFill>
          </p:grpSpPr>
          <p:sp>
            <p:nvSpPr>
              <p:cNvPr id="174" name="Freeform 137">
                <a:extLst>
                  <a:ext uri="{FF2B5EF4-FFF2-40B4-BE49-F238E27FC236}">
                    <a16:creationId xmlns:a16="http://schemas.microsoft.com/office/drawing/2014/main" id="{236426EF-0C97-EFCA-3DC4-D3C3F10D4705}"/>
                  </a:ext>
                </a:extLst>
              </p:cNvPr>
              <p:cNvSpPr/>
              <p:nvPr/>
            </p:nvSpPr>
            <p:spPr>
              <a:xfrm>
                <a:off x="10503289" y="3738139"/>
                <a:ext cx="198625" cy="54740"/>
              </a:xfrm>
              <a:custGeom>
                <a:avLst/>
                <a:gdLst>
                  <a:gd name="connsiteX0" fmla="*/ 0 w 228811"/>
                  <a:gd name="connsiteY0" fmla="*/ 0 h 10583"/>
                  <a:gd name="connsiteX1" fmla="*/ 228812 w 228811"/>
                  <a:gd name="connsiteY1" fmla="*/ 0 h 10583"/>
                </a:gdLst>
                <a:ahLst/>
                <a:cxnLst>
                  <a:cxn ang="0">
                    <a:pos x="connsiteX0" y="connsiteY0"/>
                  </a:cxn>
                  <a:cxn ang="0">
                    <a:pos x="connsiteX1" y="connsiteY1"/>
                  </a:cxn>
                </a:cxnLst>
                <a:rect l="l" t="t" r="r" b="b"/>
                <a:pathLst>
                  <a:path w="228811" h="10583">
                    <a:moveTo>
                      <a:pt x="0" y="0"/>
                    </a:moveTo>
                    <a:lnTo>
                      <a:pt x="228812" y="0"/>
                    </a:lnTo>
                  </a:path>
                </a:pathLst>
              </a:custGeom>
              <a:ln w="105833" cap="flat">
                <a:solidFill>
                  <a:srgbClr val="023F88"/>
                </a:solid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175" name="Freeform 138">
                <a:extLst>
                  <a:ext uri="{FF2B5EF4-FFF2-40B4-BE49-F238E27FC236}">
                    <a16:creationId xmlns:a16="http://schemas.microsoft.com/office/drawing/2014/main" id="{06DED9D2-6091-FCCB-B318-6E20300F0865}"/>
                  </a:ext>
                </a:extLst>
              </p:cNvPr>
              <p:cNvSpPr/>
              <p:nvPr/>
            </p:nvSpPr>
            <p:spPr>
              <a:xfrm>
                <a:off x="10654643" y="3632623"/>
                <a:ext cx="182774" cy="211137"/>
              </a:xfrm>
              <a:custGeom>
                <a:avLst/>
                <a:gdLst>
                  <a:gd name="connsiteX0" fmla="*/ 0 w 182774"/>
                  <a:gd name="connsiteY0" fmla="*/ 211138 h 211137"/>
                  <a:gd name="connsiteX1" fmla="*/ 182774 w 182774"/>
                  <a:gd name="connsiteY1" fmla="*/ 105516 h 211137"/>
                  <a:gd name="connsiteX2" fmla="*/ 0 w 182774"/>
                  <a:gd name="connsiteY2" fmla="*/ 0 h 211137"/>
                </a:gdLst>
                <a:ahLst/>
                <a:cxnLst>
                  <a:cxn ang="0">
                    <a:pos x="connsiteX0" y="connsiteY0"/>
                  </a:cxn>
                  <a:cxn ang="0">
                    <a:pos x="connsiteX1" y="connsiteY1"/>
                  </a:cxn>
                  <a:cxn ang="0">
                    <a:pos x="connsiteX2" y="connsiteY2"/>
                  </a:cxn>
                </a:cxnLst>
                <a:rect l="l" t="t" r="r" b="b"/>
                <a:pathLst>
                  <a:path w="182774" h="211137">
                    <a:moveTo>
                      <a:pt x="0" y="211138"/>
                    </a:moveTo>
                    <a:lnTo>
                      <a:pt x="182774" y="105516"/>
                    </a:lnTo>
                    <a:lnTo>
                      <a:pt x="0" y="0"/>
                    </a:lnTo>
                    <a:close/>
                  </a:path>
                </a:pathLst>
              </a:custGeom>
              <a:solidFill>
                <a:srgbClr val="023F88"/>
              </a:solidFill>
              <a:ln w="10583"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grpSp>
        <p:sp>
          <p:nvSpPr>
            <p:cNvPr id="167" name="Freeform 139">
              <a:extLst>
                <a:ext uri="{FF2B5EF4-FFF2-40B4-BE49-F238E27FC236}">
                  <a16:creationId xmlns:a16="http://schemas.microsoft.com/office/drawing/2014/main" id="{66C304ED-2B3C-21F7-FE1A-BEC8DAF49285}"/>
                </a:ext>
              </a:extLst>
            </p:cNvPr>
            <p:cNvSpPr/>
            <p:nvPr/>
          </p:nvSpPr>
          <p:spPr>
            <a:xfrm>
              <a:off x="10489433" y="3416537"/>
              <a:ext cx="1308830" cy="634832"/>
            </a:xfrm>
            <a:custGeom>
              <a:avLst/>
              <a:gdLst>
                <a:gd name="connsiteX0" fmla="*/ 0 w 1260157"/>
                <a:gd name="connsiteY0" fmla="*/ 0 h 589280"/>
                <a:gd name="connsiteX1" fmla="*/ 1260157 w 1260157"/>
                <a:gd name="connsiteY1" fmla="*/ 0 h 589280"/>
                <a:gd name="connsiteX2" fmla="*/ 1260157 w 1260157"/>
                <a:gd name="connsiteY2" fmla="*/ 589280 h 589280"/>
                <a:gd name="connsiteX3" fmla="*/ -1 w 1260157"/>
                <a:gd name="connsiteY3" fmla="*/ 589280 h 589280"/>
              </a:gdLst>
              <a:ahLst/>
              <a:cxnLst>
                <a:cxn ang="0">
                  <a:pos x="connsiteX0" y="connsiteY0"/>
                </a:cxn>
                <a:cxn ang="0">
                  <a:pos x="connsiteX1" y="connsiteY1"/>
                </a:cxn>
                <a:cxn ang="0">
                  <a:pos x="connsiteX2" y="connsiteY2"/>
                </a:cxn>
                <a:cxn ang="0">
                  <a:pos x="connsiteX3" y="connsiteY3"/>
                </a:cxn>
              </a:cxnLst>
              <a:rect l="l" t="t" r="r" b="b"/>
              <a:pathLst>
                <a:path w="1260157" h="589280">
                  <a:moveTo>
                    <a:pt x="0" y="0"/>
                  </a:moveTo>
                  <a:lnTo>
                    <a:pt x="1260157" y="0"/>
                  </a:lnTo>
                  <a:lnTo>
                    <a:pt x="1260157" y="589280"/>
                  </a:lnTo>
                  <a:lnTo>
                    <a:pt x="-1" y="589280"/>
                  </a:lnTo>
                  <a:close/>
                </a:path>
              </a:pathLst>
            </a:custGeom>
            <a:solidFill>
              <a:srgbClr val="4D4F53"/>
            </a:solidFill>
            <a:ln w="10583" cap="flat">
              <a:no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168" name="TextBox 167">
              <a:extLst>
                <a:ext uri="{FF2B5EF4-FFF2-40B4-BE49-F238E27FC236}">
                  <a16:creationId xmlns:a16="http://schemas.microsoft.com/office/drawing/2014/main" id="{8335E5DE-DB76-EF5F-1947-A8A709BFDDC9}"/>
                </a:ext>
              </a:extLst>
            </p:cNvPr>
            <p:cNvSpPr txBox="1"/>
            <p:nvPr/>
          </p:nvSpPr>
          <p:spPr>
            <a:xfrm>
              <a:off x="10473004" y="3429967"/>
              <a:ext cx="1369720" cy="258619"/>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FFFFFF"/>
                  </a:solidFill>
                  <a:effectLst/>
                  <a:uLnTx/>
                  <a:uFillTx/>
                  <a:latin typeface="Arial"/>
                  <a:ea typeface="+mn-ea"/>
                  <a:cs typeface="Arial"/>
                  <a:sym typeface="Arial"/>
                  <a:rtl val="0"/>
                </a:rPr>
                <a:t>Primary </a:t>
              </a:r>
              <a:r>
                <a:rPr kumimoji="0" lang="en-US" sz="1200" b="1" i="0" u="none" strike="noStrike" kern="1200" cap="none" spc="0" normalizeH="0" baseline="0" noProof="0" err="1">
                  <a:ln/>
                  <a:solidFill>
                    <a:srgbClr val="FFFFFF"/>
                  </a:solidFill>
                  <a:effectLst/>
                  <a:uLnTx/>
                  <a:uFillTx/>
                  <a:latin typeface="Arial"/>
                  <a:ea typeface="+mn-ea"/>
                  <a:cs typeface="Arial"/>
                  <a:sym typeface="Arial"/>
                  <a:rtl val="0"/>
                </a:rPr>
                <a:t>analysis</a:t>
              </a:r>
              <a:r>
                <a:rPr kumimoji="0" lang="en-US" sz="1200" b="1" i="0" u="none" strike="noStrike" kern="1200" cap="none" spc="0" normalizeH="0" baseline="30000" noProof="0" err="1">
                  <a:ln/>
                  <a:solidFill>
                    <a:srgbClr val="FFFFFF"/>
                  </a:solidFill>
                  <a:effectLst/>
                  <a:uLnTx/>
                  <a:uFillTx/>
                  <a:latin typeface="Arial"/>
                  <a:ea typeface="+mn-ea"/>
                  <a:cs typeface="Arial"/>
                  <a:sym typeface="Arial"/>
                  <a:rtl val="0"/>
                </a:rPr>
                <a:t>d</a:t>
              </a:r>
              <a:endParaRPr kumimoji="0" lang="en-US" sz="1200" b="1" i="0" u="none" strike="noStrike" kern="1200" cap="none" spc="0" normalizeH="0" baseline="30000" noProof="0">
                <a:ln/>
                <a:solidFill>
                  <a:srgbClr val="FFFFFF"/>
                </a:solidFill>
                <a:effectLst/>
                <a:uLnTx/>
                <a:uFillTx/>
                <a:latin typeface="Arial"/>
                <a:ea typeface="+mn-ea"/>
                <a:cs typeface="Arial"/>
                <a:sym typeface="Arial"/>
                <a:rtl val="0"/>
              </a:endParaRPr>
            </a:p>
          </p:txBody>
        </p:sp>
        <p:sp>
          <p:nvSpPr>
            <p:cNvPr id="169" name="TextBox 168">
              <a:extLst>
                <a:ext uri="{FF2B5EF4-FFF2-40B4-BE49-F238E27FC236}">
                  <a16:creationId xmlns:a16="http://schemas.microsoft.com/office/drawing/2014/main" id="{047218B2-0E17-562A-0443-028DBD814A25}"/>
                </a:ext>
              </a:extLst>
            </p:cNvPr>
            <p:cNvSpPr txBox="1"/>
            <p:nvPr/>
          </p:nvSpPr>
          <p:spPr>
            <a:xfrm>
              <a:off x="10437225" y="3611317"/>
              <a:ext cx="1410383" cy="392837"/>
            </a:xfrm>
            <a:prstGeom prst="rect">
              <a:avLst/>
            </a:prstGeom>
            <a:noFill/>
          </p:spPr>
          <p:txBody>
            <a:bodyPr wrap="squar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FFFFFF"/>
                  </a:solidFill>
                  <a:effectLst/>
                  <a:uLnTx/>
                  <a:uFillTx/>
                  <a:latin typeface="Arial"/>
                  <a:ea typeface="+mn-ea"/>
                  <a:cs typeface="Arial"/>
                  <a:sym typeface="Arial"/>
                  <a:rtl val="0"/>
                </a:rPr>
                <a:t>(Data cutoff:</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solidFill>
                    <a:srgbClr val="FFFFFF"/>
                  </a:solidFill>
                  <a:effectLst/>
                  <a:uLnTx/>
                  <a:uFillTx/>
                  <a:latin typeface="Arial"/>
                  <a:ea typeface="+mn-ea"/>
                  <a:cs typeface="Arial"/>
                  <a:sym typeface="Arial"/>
                  <a:rtl val="0"/>
                </a:rPr>
                <a:t>November 1, 2022) </a:t>
              </a:r>
            </a:p>
          </p:txBody>
        </p:sp>
        <p:sp>
          <p:nvSpPr>
            <p:cNvPr id="170" name="Freeform 143">
              <a:extLst>
                <a:ext uri="{FF2B5EF4-FFF2-40B4-BE49-F238E27FC236}">
                  <a16:creationId xmlns:a16="http://schemas.microsoft.com/office/drawing/2014/main" id="{CEAF29D1-DFFF-B2FE-AE30-B29E299FF22D}"/>
                </a:ext>
              </a:extLst>
            </p:cNvPr>
            <p:cNvSpPr/>
            <p:nvPr/>
          </p:nvSpPr>
          <p:spPr>
            <a:xfrm>
              <a:off x="7832105" y="2281522"/>
              <a:ext cx="155152" cy="2900543"/>
            </a:xfrm>
            <a:custGeom>
              <a:avLst/>
              <a:gdLst>
                <a:gd name="connsiteX0" fmla="*/ 0 w 162453"/>
                <a:gd name="connsiteY0" fmla="*/ 0 h 3777509"/>
                <a:gd name="connsiteX1" fmla="*/ 162454 w 162453"/>
                <a:gd name="connsiteY1" fmla="*/ 0 h 3777509"/>
                <a:gd name="connsiteX2" fmla="*/ 162454 w 162453"/>
                <a:gd name="connsiteY2" fmla="*/ 3777510 h 3777509"/>
                <a:gd name="connsiteX3" fmla="*/ 0 w 162453"/>
                <a:gd name="connsiteY3" fmla="*/ 3777510 h 3777509"/>
              </a:gdLst>
              <a:ahLst/>
              <a:cxnLst>
                <a:cxn ang="0">
                  <a:pos x="connsiteX0" y="connsiteY0"/>
                </a:cxn>
                <a:cxn ang="0">
                  <a:pos x="connsiteX1" y="connsiteY1"/>
                </a:cxn>
                <a:cxn ang="0">
                  <a:pos x="connsiteX2" y="connsiteY2"/>
                </a:cxn>
                <a:cxn ang="0">
                  <a:pos x="connsiteX3" y="connsiteY3"/>
                </a:cxn>
              </a:cxnLst>
              <a:rect l="l" t="t" r="r" b="b"/>
              <a:pathLst>
                <a:path w="162453" h="3777509">
                  <a:moveTo>
                    <a:pt x="0" y="0"/>
                  </a:moveTo>
                  <a:lnTo>
                    <a:pt x="162454" y="0"/>
                  </a:lnTo>
                  <a:lnTo>
                    <a:pt x="162454" y="3777510"/>
                  </a:lnTo>
                  <a:lnTo>
                    <a:pt x="0" y="3777510"/>
                  </a:lnTo>
                </a:path>
              </a:pathLst>
            </a:custGeom>
            <a:noFill/>
            <a:ln w="21167" cap="flat">
              <a:solidFill>
                <a:srgbClr val="023F88"/>
              </a:solid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171" name="Freeform 144">
              <a:extLst>
                <a:ext uri="{FF2B5EF4-FFF2-40B4-BE49-F238E27FC236}">
                  <a16:creationId xmlns:a16="http://schemas.microsoft.com/office/drawing/2014/main" id="{7485BD72-1849-EF03-B3D1-FACBE42EA0B6}"/>
                </a:ext>
              </a:extLst>
            </p:cNvPr>
            <p:cNvSpPr/>
            <p:nvPr/>
          </p:nvSpPr>
          <p:spPr>
            <a:xfrm>
              <a:off x="7986759" y="3744725"/>
              <a:ext cx="147172" cy="8839"/>
            </a:xfrm>
            <a:custGeom>
              <a:avLst/>
              <a:gdLst>
                <a:gd name="connsiteX0" fmla="*/ 0 w 176212"/>
                <a:gd name="connsiteY0" fmla="*/ 0 h 10583"/>
                <a:gd name="connsiteX1" fmla="*/ 176213 w 176212"/>
                <a:gd name="connsiteY1" fmla="*/ 0 h 10583"/>
              </a:gdLst>
              <a:ahLst/>
              <a:cxnLst>
                <a:cxn ang="0">
                  <a:pos x="connsiteX0" y="connsiteY0"/>
                </a:cxn>
                <a:cxn ang="0">
                  <a:pos x="connsiteX1" y="connsiteY1"/>
                </a:cxn>
              </a:cxnLst>
              <a:rect l="l" t="t" r="r" b="b"/>
              <a:pathLst>
                <a:path w="176212" h="10583">
                  <a:moveTo>
                    <a:pt x="0" y="0"/>
                  </a:moveTo>
                  <a:lnTo>
                    <a:pt x="176213" y="0"/>
                  </a:lnTo>
                </a:path>
              </a:pathLst>
            </a:custGeom>
            <a:ln w="21167" cap="flat">
              <a:solidFill>
                <a:srgbClr val="023F88"/>
              </a:solidFill>
              <a:prstDash val="solid"/>
              <a:miter/>
            </a:ln>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a:ea typeface="+mn-ea"/>
                <a:cs typeface="+mn-cs"/>
              </a:endParaRPr>
            </a:p>
          </p:txBody>
        </p:sp>
        <p:sp>
          <p:nvSpPr>
            <p:cNvPr id="172" name="TextBox 171">
              <a:extLst>
                <a:ext uri="{FF2B5EF4-FFF2-40B4-BE49-F238E27FC236}">
                  <a16:creationId xmlns:a16="http://schemas.microsoft.com/office/drawing/2014/main" id="{A89DBD69-D9EC-6A7A-DFD7-D11612F6CA34}"/>
                </a:ext>
              </a:extLst>
            </p:cNvPr>
            <p:cNvSpPr txBox="1"/>
            <p:nvPr/>
          </p:nvSpPr>
          <p:spPr>
            <a:xfrm>
              <a:off x="1157989" y="3288342"/>
              <a:ext cx="2516143" cy="852245"/>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Patients with HER2+,</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1" u="none" strike="noStrike" kern="1200" cap="none" spc="0" normalizeH="0" baseline="0" noProof="0">
                  <a:ln/>
                  <a:solidFill>
                    <a:srgbClr val="FFFFFF"/>
                  </a:solidFill>
                  <a:effectLst/>
                  <a:uLnTx/>
                  <a:uFillTx/>
                  <a:latin typeface="Arial"/>
                  <a:ea typeface="+mn-ea"/>
                  <a:cs typeface="Arial"/>
                  <a:sym typeface="Arial"/>
                  <a:rtl val="0"/>
                </a:rPr>
                <a:t>RAS</a:t>
              </a: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 wild-type or mutant,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 </a:t>
              </a:r>
              <a:r>
                <a:rPr kumimoji="0" lang="en-US" sz="1333" b="1" i="1" u="none" strike="noStrike" kern="1200" cap="none" spc="0" normalizeH="0" baseline="0" noProof="0">
                  <a:ln/>
                  <a:solidFill>
                    <a:srgbClr val="FFFFFF"/>
                  </a:solidFill>
                  <a:effectLst/>
                  <a:uLnTx/>
                  <a:uFillTx/>
                  <a:latin typeface="Arial"/>
                  <a:ea typeface="+mn-ea"/>
                  <a:cs typeface="Arial"/>
                  <a:sym typeface="Arial"/>
                  <a:rtl val="0"/>
                </a:rPr>
                <a:t>BRAF</a:t>
              </a: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 wild-type, unresectable,</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FFFFFF"/>
                  </a:solidFill>
                  <a:effectLst/>
                  <a:uLnTx/>
                  <a:uFillTx/>
                  <a:latin typeface="Arial"/>
                  <a:ea typeface="+mn-ea"/>
                  <a:cs typeface="Arial"/>
                  <a:sym typeface="Arial"/>
                  <a:rtl val="0"/>
                </a:rPr>
                <a:t>recurrent, or mCRC</a:t>
              </a:r>
            </a:p>
          </p:txBody>
        </p:sp>
        <p:sp>
          <p:nvSpPr>
            <p:cNvPr id="173" name="TextBox 172">
              <a:extLst>
                <a:ext uri="{FF2B5EF4-FFF2-40B4-BE49-F238E27FC236}">
                  <a16:creationId xmlns:a16="http://schemas.microsoft.com/office/drawing/2014/main" id="{3C718804-BFF0-26ED-5D95-BD3DA9D853A0}"/>
                </a:ext>
              </a:extLst>
            </p:cNvPr>
            <p:cNvSpPr txBox="1"/>
            <p:nvPr/>
          </p:nvSpPr>
          <p:spPr>
            <a:xfrm>
              <a:off x="8332027" y="3528566"/>
              <a:ext cx="256224" cy="239522"/>
            </a:xfrm>
            <a:prstGeom prst="rect">
              <a:avLst/>
            </a:prstGeom>
            <a:noFill/>
          </p:spPr>
          <p:txBody>
            <a:bodyPr wrap="none" rtlCol="0">
              <a:sp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400" normalizeH="0" baseline="0" noProof="0">
                  <a:ln/>
                  <a:solidFill>
                    <a:srgbClr val="231F20"/>
                  </a:solidFill>
                  <a:effectLst/>
                  <a:uLnTx/>
                  <a:uFillTx/>
                  <a:latin typeface="Arial"/>
                  <a:ea typeface="+mn-ea"/>
                  <a:cs typeface="Arial"/>
                  <a:sym typeface="Arial"/>
                  <a:rtl val="0"/>
                </a:rPr>
                <a:t> </a:t>
              </a:r>
            </a:p>
          </p:txBody>
        </p:sp>
      </p:grpSp>
      <p:sp>
        <p:nvSpPr>
          <p:cNvPr id="5" name="Rectangle 4">
            <a:extLst>
              <a:ext uri="{FF2B5EF4-FFF2-40B4-BE49-F238E27FC236}">
                <a16:creationId xmlns:a16="http://schemas.microsoft.com/office/drawing/2014/main" id="{F6F7F2E1-3E00-5200-C7D0-59F1F562C691}"/>
              </a:ext>
            </a:extLst>
          </p:cNvPr>
          <p:cNvSpPr/>
          <p:nvPr/>
        </p:nvSpPr>
        <p:spPr>
          <a:xfrm>
            <a:off x="4816764" y="1979512"/>
            <a:ext cx="2809956" cy="1332128"/>
          </a:xfrm>
          <a:prstGeom prst="rect">
            <a:avLst/>
          </a:prstGeom>
          <a:noFill/>
          <a:ln w="2857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1895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CD015F-7426-4FE2-88EF-B8AF4DF22114}"/>
              </a:ext>
            </a:extLst>
          </p:cNvPr>
          <p:cNvSpPr>
            <a:spLocks noGrp="1"/>
          </p:cNvSpPr>
          <p:nvPr>
            <p:ph type="title"/>
          </p:nvPr>
        </p:nvSpPr>
        <p:spPr>
          <a:xfrm>
            <a:off x="431800" y="206057"/>
            <a:ext cx="12105640" cy="721992"/>
          </a:xfrm>
        </p:spPr>
        <p:txBody>
          <a:bodyPr/>
          <a:lstStyle/>
          <a:p>
            <a:r>
              <a:rPr lang="en-US" sz="2667">
                <a:latin typeface="+mn-lt"/>
                <a:cs typeface="Calibri" panose="020F0502020204030204" pitchFamily="34" charset="0"/>
              </a:rPr>
              <a:t>DC-02: Demographics and </a:t>
            </a:r>
            <a:r>
              <a:rPr lang="en-US" sz="2667">
                <a:latin typeface="+mn-lt"/>
              </a:rPr>
              <a:t>Baseline Characteristics (T-</a:t>
            </a:r>
            <a:r>
              <a:rPr lang="en-US" sz="2667" err="1">
                <a:latin typeface="+mn-lt"/>
              </a:rPr>
              <a:t>DXd</a:t>
            </a:r>
            <a:r>
              <a:rPr lang="en-US" sz="2667">
                <a:latin typeface="+mn-lt"/>
              </a:rPr>
              <a:t> 5.4 mg/kg)</a:t>
            </a:r>
            <a:r>
              <a:rPr lang="en-US" sz="2667" baseline="30000">
                <a:latin typeface="+mn-lt"/>
              </a:rPr>
              <a:t>1,a</a:t>
            </a:r>
            <a:endParaRPr lang="en-US" sz="2667">
              <a:latin typeface="+mn-lt"/>
            </a:endParaRPr>
          </a:p>
        </p:txBody>
      </p:sp>
      <p:sp>
        <p:nvSpPr>
          <p:cNvPr id="2" name="Footer Placeholder 1">
            <a:extLst>
              <a:ext uri="{FF2B5EF4-FFF2-40B4-BE49-F238E27FC236}">
                <a16:creationId xmlns:a16="http://schemas.microsoft.com/office/drawing/2014/main" id="{ED19DD83-7865-22F1-1443-CBEB13486E01}"/>
              </a:ext>
            </a:extLst>
          </p:cNvPr>
          <p:cNvSpPr>
            <a:spLocks noGrp="1"/>
          </p:cNvSpPr>
          <p:nvPr>
            <p:ph type="ftr" sz="quarter" idx="3"/>
          </p:nvPr>
        </p:nvSpPr>
        <p:spPr>
          <a:xfrm>
            <a:off x="1459980" y="6024692"/>
            <a:ext cx="8216455" cy="616065"/>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3F4444"/>
                </a:solidFill>
                <a:effectLst/>
                <a:uLnTx/>
                <a:uFillTx/>
                <a:latin typeface="Arial"/>
                <a:ea typeface="+mn-ea"/>
                <a:cs typeface="+mn-cs"/>
              </a:rPr>
              <a:t>Data cutoff: November 1, 2022.</a:t>
            </a:r>
          </a:p>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30000" noProof="0" err="1">
                <a:ln>
                  <a:noFill/>
                </a:ln>
                <a:solidFill>
                  <a:srgbClr val="3F4444"/>
                </a:solidFill>
                <a:effectLst/>
                <a:uLnTx/>
                <a:uFillTx/>
                <a:latin typeface="Arial"/>
                <a:ea typeface="+mn-ea"/>
                <a:cs typeface="+mn-cs"/>
              </a:rPr>
              <a:t>a</a:t>
            </a:r>
            <a:r>
              <a:rPr kumimoji="0" lang="en-US" sz="933" b="0" i="0" u="none" strike="noStrike" kern="1200" cap="none" spc="0" normalizeH="0" baseline="0" noProof="0" err="1">
                <a:ln>
                  <a:noFill/>
                </a:ln>
                <a:solidFill>
                  <a:srgbClr val="3F4444"/>
                </a:solidFill>
                <a:effectLst/>
                <a:uLnTx/>
                <a:uFillTx/>
                <a:latin typeface="Arial"/>
                <a:ea typeface="+mn-ea"/>
                <a:cs typeface="+mn-cs"/>
              </a:rPr>
              <a:t>While</a:t>
            </a:r>
            <a:r>
              <a:rPr kumimoji="0" lang="en-US" sz="933"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sz="933" b="0" i="0" u="none" strike="noStrike" kern="1200" cap="none" spc="0" normalizeH="0" baseline="30000" noProof="0">
                <a:ln>
                  <a:noFill/>
                </a:ln>
                <a:solidFill>
                  <a:srgbClr val="3F4444"/>
                </a:solidFill>
                <a:effectLst/>
                <a:uLnTx/>
                <a:uFillTx/>
                <a:latin typeface="Arial"/>
                <a:ea typeface="+mn-ea"/>
                <a:cs typeface="+mn-cs"/>
              </a:rPr>
              <a:t>2</a:t>
            </a:r>
            <a:r>
              <a:rPr kumimoji="0" lang="en-US" sz="933" b="0" i="0" u="none" strike="noStrike" kern="1200" cap="none" spc="0" normalizeH="0" baseline="0" noProof="0">
                <a:ln>
                  <a:noFill/>
                </a:ln>
                <a:solidFill>
                  <a:srgbClr val="3F4444"/>
                </a:solidFill>
                <a:effectLst/>
                <a:uLnTx/>
                <a:uFillTx/>
                <a:latin typeface="Arial"/>
                <a:ea typeface="+mn-ea"/>
                <a:cs typeface="+mn-cs"/>
              </a:rPr>
              <a:t> </a:t>
            </a:r>
            <a:r>
              <a:rPr kumimoji="0" lang="en-US" sz="933" b="0" i="0" u="none" strike="noStrike" kern="1200" cap="none" spc="0" normalizeH="0" baseline="30000" noProof="0" err="1">
                <a:ln>
                  <a:noFill/>
                </a:ln>
                <a:solidFill>
                  <a:srgbClr val="3F4444"/>
                </a:solidFill>
                <a:effectLst/>
                <a:uLnTx/>
                <a:uFillTx/>
                <a:latin typeface="Arial"/>
                <a:ea typeface="+mn-ea"/>
                <a:cs typeface="+mn-cs"/>
              </a:rPr>
              <a:t>b</a:t>
            </a:r>
            <a:r>
              <a:rPr kumimoji="0" lang="en-US" sz="933" b="0" i="0" u="none" strike="noStrike" kern="1200" cap="none" spc="0" normalizeH="0" baseline="0" noProof="0" err="1">
                <a:ln>
                  <a:noFill/>
                </a:ln>
                <a:solidFill>
                  <a:srgbClr val="3F4444"/>
                </a:solidFill>
                <a:effectLst/>
                <a:uLnTx/>
                <a:uFillTx/>
                <a:latin typeface="Arial"/>
                <a:ea typeface="+mn-ea"/>
                <a:cs typeface="+mn-cs"/>
              </a:rPr>
              <a:t>Includes</a:t>
            </a:r>
            <a:r>
              <a:rPr kumimoji="0" lang="en-US" sz="933" b="0" i="0" u="none" strike="noStrike" kern="1200" cap="none" spc="0" normalizeH="0" baseline="0" noProof="0">
                <a:ln>
                  <a:noFill/>
                </a:ln>
                <a:solidFill>
                  <a:srgbClr val="3F4444"/>
                </a:solidFill>
                <a:effectLst/>
                <a:uLnTx/>
                <a:uFillTx/>
                <a:latin typeface="Arial"/>
                <a:ea typeface="+mn-ea"/>
                <a:cs typeface="+mn-cs"/>
              </a:rPr>
              <a:t> rectum, sigmoid, and descending. </a:t>
            </a:r>
            <a:r>
              <a:rPr kumimoji="0" lang="en-US" sz="933" b="0" i="0" u="none" strike="noStrike" kern="1200" cap="none" spc="0" normalizeH="0" baseline="30000" noProof="0" err="1">
                <a:ln>
                  <a:noFill/>
                </a:ln>
                <a:solidFill>
                  <a:srgbClr val="3F4444"/>
                </a:solidFill>
                <a:effectLst/>
                <a:uLnTx/>
                <a:uFillTx/>
                <a:latin typeface="Arial"/>
                <a:ea typeface="+mn-ea"/>
                <a:cs typeface="+mn-cs"/>
              </a:rPr>
              <a:t>c</a:t>
            </a:r>
            <a:r>
              <a:rPr kumimoji="0" lang="en-US" sz="933" b="0" i="0" u="none" strike="noStrike" kern="1200" cap="none" spc="0" normalizeH="0" baseline="0" noProof="0" err="1">
                <a:ln>
                  <a:noFill/>
                </a:ln>
                <a:solidFill>
                  <a:srgbClr val="3F4444"/>
                </a:solidFill>
                <a:effectLst/>
                <a:uLnTx/>
                <a:uFillTx/>
                <a:latin typeface="Arial"/>
                <a:ea typeface="+mn-ea"/>
                <a:cs typeface="+mn-cs"/>
              </a:rPr>
              <a:t>Includes</a:t>
            </a:r>
            <a:r>
              <a:rPr kumimoji="0" lang="en-US" sz="933" b="0" i="0" u="none" strike="noStrike" kern="1200" cap="none" spc="0" normalizeH="0" baseline="0" noProof="0">
                <a:ln>
                  <a:noFill/>
                </a:ln>
                <a:solidFill>
                  <a:srgbClr val="3F4444"/>
                </a:solidFill>
                <a:effectLst/>
                <a:uLnTx/>
                <a:uFillTx/>
                <a:latin typeface="Arial"/>
                <a:ea typeface="+mn-ea"/>
                <a:cs typeface="+mn-cs"/>
              </a:rPr>
              <a:t> cecum, ascending, and transverse.</a:t>
            </a:r>
          </a:p>
          <a:p>
            <a:pPr lvl="0" defTabSz="609555">
              <a:defRPr/>
            </a:pPr>
            <a:r>
              <a:rPr kumimoji="0" lang="en-US" sz="933" i="0" u="none" strike="noStrike" kern="1200" cap="none" spc="0" normalizeH="0" baseline="0" noProof="0">
                <a:ln>
                  <a:noFill/>
                </a:ln>
                <a:solidFill>
                  <a:srgbClr val="3F4444"/>
                </a:solidFill>
                <a:effectLst/>
                <a:uLnTx/>
                <a:uFillTx/>
                <a:latin typeface="Arial"/>
                <a:ea typeface="+mn-ea"/>
                <a:cs typeface="+mn-cs"/>
              </a:rPr>
              <a:t>1.</a:t>
            </a:r>
            <a:r>
              <a:rPr kumimoji="0" lang="en-US" sz="933" b="1" i="0" u="none" strike="noStrike" kern="1200" cap="none" spc="0" normalizeH="0" baseline="0" noProof="0">
                <a:ln>
                  <a:noFill/>
                </a:ln>
                <a:solidFill>
                  <a:srgbClr val="3F4444"/>
                </a:solidFill>
                <a:effectLst/>
                <a:uLnTx/>
                <a:uFillTx/>
                <a:latin typeface="Arial"/>
                <a:ea typeface="+mn-ea"/>
                <a:cs typeface="+mn-cs"/>
              </a:rPr>
              <a:t> </a:t>
            </a:r>
            <a:r>
              <a:rPr lang="en-US" sz="933">
                <a:solidFill>
                  <a:srgbClr val="3F4444"/>
                </a:solidFill>
              </a:rPr>
              <a:t>Raghav K, et al. ASCO 2023. Abstract 3501. 2. </a:t>
            </a:r>
            <a:r>
              <a:rPr lang="en-US" sz="933">
                <a:solidFill>
                  <a:srgbClr val="3F4444"/>
                </a:solidFill>
                <a:cs typeface="Arial" panose="020B0604020202020204" pitchFamily="34" charset="0"/>
              </a:rPr>
              <a:t>Fam-trastuzumab deruxtecan-</a:t>
            </a:r>
            <a:r>
              <a:rPr lang="en-US" sz="933" err="1">
                <a:solidFill>
                  <a:srgbClr val="3F4444"/>
                </a:solidFill>
                <a:cs typeface="Arial" panose="020B0604020202020204" pitchFamily="34" charset="0"/>
              </a:rPr>
              <a:t>nxki</a:t>
            </a:r>
            <a:r>
              <a:rPr lang="en-US" sz="933">
                <a:solidFill>
                  <a:srgbClr val="3F4444"/>
                </a:solidFill>
                <a:cs typeface="Arial" panose="020B0604020202020204" pitchFamily="34" charset="0"/>
              </a:rPr>
              <a:t>. Prescribing information. Daiichi Sankyo; 2024.</a:t>
            </a:r>
            <a:endParaRPr kumimoji="0" lang="en-US" sz="933" b="0" i="0" u="none" strike="noStrike" kern="1200" cap="none" spc="0" normalizeH="0" baseline="0" noProof="0">
              <a:ln>
                <a:noFill/>
              </a:ln>
              <a:solidFill>
                <a:srgbClr val="3F4444"/>
              </a:solidFill>
              <a:effectLst/>
              <a:uLnTx/>
              <a:uFillTx/>
              <a:latin typeface="Arial"/>
              <a:ea typeface="+mn-ea"/>
              <a:cs typeface="+mn-cs"/>
            </a:endParaRPr>
          </a:p>
        </p:txBody>
      </p:sp>
      <p:sp>
        <p:nvSpPr>
          <p:cNvPr id="10" name="TextBox 9">
            <a:extLst>
              <a:ext uri="{FF2B5EF4-FFF2-40B4-BE49-F238E27FC236}">
                <a16:creationId xmlns:a16="http://schemas.microsoft.com/office/drawing/2014/main" id="{958C3006-0DA6-4779-876B-E198AD8D2966}"/>
              </a:ext>
            </a:extLst>
          </p:cNvPr>
          <p:cNvSpPr txBox="1"/>
          <p:nvPr/>
        </p:nvSpPr>
        <p:spPr>
          <a:xfrm>
            <a:off x="6484620" y="6894514"/>
            <a:ext cx="4073307" cy="235898"/>
          </a:xfrm>
          <a:prstGeom prst="rect">
            <a:avLst/>
          </a:prstGeom>
          <a:noFill/>
        </p:spPr>
        <p:txBody>
          <a:bodyPr wrap="square" rtlCol="0">
            <a:sp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003865"/>
                </a:solidFill>
                <a:effectLst/>
                <a:uLnTx/>
                <a:uFillTx/>
                <a:latin typeface="Arial"/>
                <a:ea typeface="+mn-ea"/>
                <a:cs typeface="+mn-cs"/>
              </a:rPr>
              <a:t> </a:t>
            </a:r>
          </a:p>
        </p:txBody>
      </p:sp>
      <p:graphicFrame>
        <p:nvGraphicFramePr>
          <p:cNvPr id="8" name="Table 7">
            <a:extLst>
              <a:ext uri="{FF2B5EF4-FFF2-40B4-BE49-F238E27FC236}">
                <a16:creationId xmlns:a16="http://schemas.microsoft.com/office/drawing/2014/main" id="{4E31C567-035C-4053-8075-CFC14D7102A9}"/>
              </a:ext>
            </a:extLst>
          </p:cNvPr>
          <p:cNvGraphicFramePr>
            <a:graphicFrameLocks noGrp="1"/>
          </p:cNvGraphicFramePr>
          <p:nvPr>
            <p:extLst>
              <p:ext uri="{D42A27DB-BD31-4B8C-83A1-F6EECF244321}">
                <p14:modId xmlns:p14="http://schemas.microsoft.com/office/powerpoint/2010/main" val="3203361016"/>
              </p:ext>
            </p:extLst>
          </p:nvPr>
        </p:nvGraphicFramePr>
        <p:xfrm>
          <a:off x="457201" y="778564"/>
          <a:ext cx="11302999" cy="4992371"/>
        </p:xfrm>
        <a:graphic>
          <a:graphicData uri="http://schemas.openxmlformats.org/drawingml/2006/table">
            <a:tbl>
              <a:tblPr firstRow="1" bandRow="1">
                <a:tableStyleId>{72833802-FEF1-4C79-8D5D-14CF1EAF98D9}</a:tableStyleId>
              </a:tblPr>
              <a:tblGrid>
                <a:gridCol w="4616719">
                  <a:extLst>
                    <a:ext uri="{9D8B030D-6E8A-4147-A177-3AD203B41FA5}">
                      <a16:colId xmlns:a16="http://schemas.microsoft.com/office/drawing/2014/main" val="3101573274"/>
                    </a:ext>
                  </a:extLst>
                </a:gridCol>
                <a:gridCol w="2228760">
                  <a:extLst>
                    <a:ext uri="{9D8B030D-6E8A-4147-A177-3AD203B41FA5}">
                      <a16:colId xmlns:a16="http://schemas.microsoft.com/office/drawing/2014/main" val="2780558106"/>
                    </a:ext>
                  </a:extLst>
                </a:gridCol>
                <a:gridCol w="2228760">
                  <a:extLst>
                    <a:ext uri="{9D8B030D-6E8A-4147-A177-3AD203B41FA5}">
                      <a16:colId xmlns:a16="http://schemas.microsoft.com/office/drawing/2014/main" val="862801273"/>
                    </a:ext>
                  </a:extLst>
                </a:gridCol>
                <a:gridCol w="2228760">
                  <a:extLst>
                    <a:ext uri="{9D8B030D-6E8A-4147-A177-3AD203B41FA5}">
                      <a16:colId xmlns:a16="http://schemas.microsoft.com/office/drawing/2014/main" val="1739126059"/>
                    </a:ext>
                  </a:extLst>
                </a:gridCol>
              </a:tblGrid>
              <a:tr h="314403">
                <a:tc row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90000"/>
                        </a:lnSpc>
                      </a:pPr>
                      <a:endParaRPr lang="en-US" sz="1100">
                        <a:solidFill>
                          <a:schemeClr val="bg1"/>
                        </a:solidFill>
                        <a:latin typeface="+mn-lt"/>
                        <a:cs typeface="Calibri" panose="020F0502020204030204" pitchFamily="34" charset="0"/>
                      </a:endParaRPr>
                    </a:p>
                  </a:txBody>
                  <a:tcPr marL="60960" marR="60960" marT="12192" marB="1219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90000"/>
                        </a:lnSpc>
                      </a:pPr>
                      <a:r>
                        <a:rPr lang="en-US" sz="1000">
                          <a:solidFill>
                            <a:schemeClr val="bg1"/>
                          </a:solidFill>
                          <a:latin typeface="+mn-lt"/>
                        </a:rPr>
                        <a:t>T-DXd </a:t>
                      </a:r>
                    </a:p>
                    <a:p>
                      <a:pPr algn="ctr">
                        <a:lnSpc>
                          <a:spcPct val="90000"/>
                        </a:lnSpc>
                      </a:pPr>
                      <a:r>
                        <a:rPr lang="en-US" sz="1000">
                          <a:solidFill>
                            <a:schemeClr val="bg1"/>
                          </a:solidFill>
                          <a:latin typeface="+mn-lt"/>
                        </a:rPr>
                        <a:t>5.4 mg/kg Q3W</a:t>
                      </a:r>
                      <a:endParaRPr lang="en-US" sz="1000" b="0" baseline="30000">
                        <a:solidFill>
                          <a:schemeClr val="bg1"/>
                        </a:solidFill>
                        <a:latin typeface="+mn-lt"/>
                        <a:cs typeface="Calibri" panose="020F0502020204030204" pitchFamily="34" charset="0"/>
                      </a:endParaRP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lnSpc>
                          <a:spcPct val="90000"/>
                        </a:lnSpc>
                      </a:pPr>
                      <a:r>
                        <a:rPr lang="en-US" sz="1000">
                          <a:solidFill>
                            <a:schemeClr val="bg1"/>
                          </a:solidFill>
                          <a:latin typeface="+mn-lt"/>
                        </a:rPr>
                        <a:t>HER2 IHC 2+/ISH–</a:t>
                      </a:r>
                    </a:p>
                    <a:p>
                      <a:pPr algn="ctr">
                        <a:lnSpc>
                          <a:spcPct val="90000"/>
                        </a:lnSpc>
                      </a:pPr>
                      <a:r>
                        <a:rPr lang="en-US" sz="1000">
                          <a:solidFill>
                            <a:schemeClr val="bg1"/>
                          </a:solidFill>
                          <a:latin typeface="+mn-lt"/>
                        </a:rPr>
                        <a:t>Cohort B (n = 15)</a:t>
                      </a:r>
                      <a:endParaRPr lang="en-US" sz="1000" b="0" baseline="30000">
                        <a:solidFill>
                          <a:schemeClr val="bg1"/>
                        </a:solidFill>
                        <a:latin typeface="+mn-lt"/>
                        <a:cs typeface="Calibri" panose="020F0502020204030204" pitchFamily="34" charset="0"/>
                      </a:endParaRPr>
                    </a:p>
                  </a:txBody>
                  <a:tcPr marT="27432" marB="27432" anchor="ctr">
                    <a:lnT w="12700" cap="flat" cmpd="sng" algn="ctr">
                      <a:noFill/>
                      <a:prstDash val="solid"/>
                      <a:round/>
                      <a:headEnd type="none" w="med" len="med"/>
                      <a:tailEnd type="none" w="med" len="med"/>
                    </a:lnT>
                    <a:solidFill>
                      <a:schemeClr val="accent4"/>
                    </a:solidFill>
                  </a:tcPr>
                </a:tc>
                <a:tc hMerge="1">
                  <a:txBody>
                    <a:bodyPr/>
                    <a:lstStyle/>
                    <a:p>
                      <a:pPr algn="ctr">
                        <a:lnSpc>
                          <a:spcPct val="90000"/>
                        </a:lnSpc>
                      </a:pPr>
                      <a:r>
                        <a:rPr lang="en-US" sz="1000">
                          <a:solidFill>
                            <a:schemeClr val="bg1"/>
                          </a:solidFill>
                          <a:latin typeface="+mn-lt"/>
                        </a:rPr>
                        <a:t>HER2 IHC 1+</a:t>
                      </a:r>
                    </a:p>
                    <a:p>
                      <a:pPr algn="ctr">
                        <a:lnSpc>
                          <a:spcPct val="90000"/>
                        </a:lnSpc>
                      </a:pPr>
                      <a:r>
                        <a:rPr lang="en-US" sz="1000">
                          <a:solidFill>
                            <a:schemeClr val="bg1"/>
                          </a:solidFill>
                          <a:latin typeface="+mn-lt"/>
                        </a:rPr>
                        <a:t>Cohort C (n = 18)</a:t>
                      </a:r>
                      <a:endParaRPr lang="en-US" sz="1000" b="0" baseline="30000">
                        <a:solidFill>
                          <a:schemeClr val="bg1"/>
                        </a:solidFill>
                        <a:latin typeface="+mn-lt"/>
                        <a:cs typeface="Calibri" panose="020F0502020204030204" pitchFamily="34" charset="0"/>
                      </a:endParaRPr>
                    </a:p>
                  </a:txBody>
                  <a:tcPr marT="27432" marB="27432" anchor="ctr">
                    <a:lnT w="12700" cap="flat" cmpd="sng" algn="ctr">
                      <a:noFill/>
                      <a:prstDash val="solid"/>
                      <a:round/>
                      <a:headEnd type="none" w="med" len="med"/>
                      <a:tailEnd type="none" w="med" len="med"/>
                    </a:lnT>
                    <a:solidFill>
                      <a:schemeClr val="accent3"/>
                    </a:solidFill>
                  </a:tcPr>
                </a:tc>
                <a:extLst>
                  <a:ext uri="{0D108BD9-81ED-4DB2-BD59-A6C34878D82A}">
                    <a16:rowId xmlns:a16="http://schemas.microsoft.com/office/drawing/2014/main" val="1383735135"/>
                  </a:ext>
                </a:extLst>
              </a:tr>
              <a:tr h="209600">
                <a:tc vMerge="1">
                  <a:txBody>
                    <a:bodyPr/>
                    <a:lstStyle/>
                    <a:p>
                      <a:pPr>
                        <a:lnSpc>
                          <a:spcPct val="90000"/>
                        </a:lnSpc>
                      </a:pPr>
                      <a:endParaRPr lang="en-US" sz="1000">
                        <a:solidFill>
                          <a:schemeClr val="tx1"/>
                        </a:solidFill>
                        <a:latin typeface="+mn-lt"/>
                        <a:cs typeface="Calibri" panose="020F0502020204030204" pitchFamily="34" charset="0"/>
                      </a:endParaRPr>
                    </a:p>
                  </a:txBody>
                  <a:tcPr marT="27432" marB="27432" anchor="ctr">
                    <a:lnL w="12700" cap="flat" cmpd="sng" algn="ctr">
                      <a:noFill/>
                      <a:prstDash val="solid"/>
                      <a:round/>
                      <a:headEnd type="none" w="med" len="med"/>
                      <a:tailEnd type="none" w="med" len="med"/>
                    </a:lnL>
                    <a:noFill/>
                  </a:tcPr>
                </a:tc>
                <a:tc>
                  <a:txBody>
                    <a:bodyPr/>
                    <a:lstStyle/>
                    <a:p>
                      <a:pPr algn="ctr">
                        <a:lnSpc>
                          <a:spcPct val="90000"/>
                        </a:lnSpc>
                      </a:pPr>
                      <a:r>
                        <a:rPr lang="en-US" sz="1000" b="1" baseline="0">
                          <a:solidFill>
                            <a:schemeClr val="bg1"/>
                          </a:solidFill>
                          <a:latin typeface="+mn-lt"/>
                          <a:cs typeface="Calibri" panose="020F0502020204030204" pitchFamily="34" charset="0"/>
                        </a:rPr>
                        <a:t>Stage 1, n = 40</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b="1" baseline="0">
                          <a:solidFill>
                            <a:schemeClr val="bg1"/>
                          </a:solidFill>
                          <a:latin typeface="+mn-lt"/>
                          <a:cs typeface="Calibri" panose="020F0502020204030204" pitchFamily="34" charset="0"/>
                        </a:rPr>
                        <a:t>Stage 2, n = 42</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en-US" sz="1000" b="1" baseline="0">
                          <a:solidFill>
                            <a:schemeClr val="bg1"/>
                          </a:solidFill>
                          <a:latin typeface="+mn-lt"/>
                          <a:cs typeface="Calibri" panose="020F0502020204030204" pitchFamily="34" charset="0"/>
                        </a:rPr>
                        <a:t>Total, N = 82</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094543528"/>
                  </a:ext>
                </a:extLst>
              </a:tr>
              <a:tr h="1706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90000"/>
                        </a:lnSpc>
                      </a:pPr>
                      <a:r>
                        <a:rPr lang="en-US" sz="1100" b="1">
                          <a:solidFill>
                            <a:schemeClr val="tx2"/>
                          </a:solidFill>
                          <a:latin typeface="+mn-lt"/>
                        </a:rPr>
                        <a:t>Median age, years (range)</a:t>
                      </a:r>
                      <a:endParaRPr lang="en-US" sz="1100" b="1">
                        <a:solidFill>
                          <a:schemeClr val="tx2"/>
                        </a:solidFill>
                        <a:highlight>
                          <a:srgbClr val="FFFF00"/>
                        </a:highlight>
                        <a:latin typeface="+mn-lt"/>
                        <a:cs typeface="Calibri" panose="020F0502020204030204" pitchFamily="34" charset="0"/>
                      </a:endParaRPr>
                    </a:p>
                  </a:txBody>
                  <a:tcPr marL="60960" marR="60960" marT="12192" marB="1219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90000"/>
                        </a:lnSpc>
                      </a:pPr>
                      <a:r>
                        <a:rPr lang="en-US" sz="1100">
                          <a:solidFill>
                            <a:schemeClr val="tx2"/>
                          </a:solidFill>
                          <a:latin typeface="+mn-lt"/>
                        </a:rPr>
                        <a:t>58.2 (26-78)</a:t>
                      </a:r>
                      <a:endParaRPr lang="en-US" sz="1100">
                        <a:solidFill>
                          <a:schemeClr val="tx2"/>
                        </a:solidFill>
                        <a:latin typeface="+mn-lt"/>
                        <a:cs typeface="Calibri" panose="020F0502020204030204" pitchFamily="34" charset="0"/>
                      </a:endParaRP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lnSpc>
                          <a:spcPct val="90000"/>
                        </a:lnSpc>
                      </a:pPr>
                      <a:r>
                        <a:rPr lang="en-US" sz="1100">
                          <a:solidFill>
                            <a:schemeClr val="tx2"/>
                          </a:solidFill>
                          <a:latin typeface="+mn-lt"/>
                          <a:cs typeface="Calibri" panose="020F0502020204030204" pitchFamily="34" charset="0"/>
                        </a:rPr>
                        <a:t>60.6 (30-84)</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bg1"/>
                      </a:solidFill>
                      <a:prstDash val="solid"/>
                      <a:round/>
                      <a:headEnd type="none" w="med" len="med"/>
                      <a:tailEnd type="none" w="med" len="med"/>
                    </a:lnB>
                    <a:solidFill>
                      <a:srgbClr val="F2F2F2"/>
                    </a:solidFill>
                  </a:tcPr>
                </a:tc>
                <a:tc>
                  <a:txBody>
                    <a:bodyPr/>
                    <a:lstStyle/>
                    <a:p>
                      <a:pPr algn="ctr">
                        <a:lnSpc>
                          <a:spcPct val="90000"/>
                        </a:lnSpc>
                      </a:pPr>
                      <a:r>
                        <a:rPr lang="en-US" sz="1100">
                          <a:solidFill>
                            <a:schemeClr val="tx2"/>
                          </a:solidFill>
                          <a:latin typeface="+mn-lt"/>
                          <a:cs typeface="Calibri" panose="020F0502020204030204" pitchFamily="34" charset="0"/>
                        </a:rPr>
                        <a:t>59.1 (26-84)</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4045825985"/>
                  </a:ext>
                </a:extLst>
              </a:tr>
              <a:tr h="17068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100" b="1">
                          <a:solidFill>
                            <a:schemeClr val="tx2"/>
                          </a:solidFill>
                          <a:latin typeface="+mn-lt"/>
                        </a:rPr>
                        <a:t>Male sex, </a:t>
                      </a:r>
                      <a:r>
                        <a:rPr kumimoji="1" lang="en-US" sz="1100" b="1" kern="1200">
                          <a:solidFill>
                            <a:schemeClr val="tx2"/>
                          </a:solidFill>
                          <a:latin typeface="+mn-lt"/>
                          <a:ea typeface="+mn-ea"/>
                          <a:cs typeface="+mn-cs"/>
                        </a:rPr>
                        <a:t>n (%)</a:t>
                      </a:r>
                    </a:p>
                  </a:txBody>
                  <a:tcPr marL="60960" marR="60960" marT="12192" marB="1219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90000"/>
                        </a:lnSpc>
                      </a:pPr>
                      <a:r>
                        <a:rPr lang="en-US" sz="1100">
                          <a:solidFill>
                            <a:schemeClr val="tx2"/>
                          </a:solidFill>
                          <a:latin typeface="+mn-lt"/>
                        </a:rPr>
                        <a:t>21 (52.5)</a:t>
                      </a:r>
                      <a:endParaRPr lang="en-US" sz="1100">
                        <a:solidFill>
                          <a:schemeClr val="tx2"/>
                        </a:solidFill>
                        <a:latin typeface="+mn-lt"/>
                        <a:cs typeface="Calibri" panose="020F0502020204030204" pitchFamily="34" charset="0"/>
                      </a:endParaRP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90000"/>
                        </a:lnSpc>
                      </a:pPr>
                      <a:r>
                        <a:rPr lang="en-US" sz="1100">
                          <a:solidFill>
                            <a:schemeClr val="tx2"/>
                          </a:solidFill>
                          <a:latin typeface="+mn-lt"/>
                          <a:cs typeface="Calibri" panose="020F0502020204030204" pitchFamily="34" charset="0"/>
                        </a:rPr>
                        <a:t>24 (57.1)</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90000"/>
                        </a:lnSpc>
                      </a:pPr>
                      <a:r>
                        <a:rPr lang="en-US" sz="1100">
                          <a:solidFill>
                            <a:schemeClr val="tx2"/>
                          </a:solidFill>
                          <a:latin typeface="+mn-lt"/>
                          <a:cs typeface="Calibri" panose="020F0502020204030204" pitchFamily="34" charset="0"/>
                        </a:rPr>
                        <a:t>45 (54.9)</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77598893"/>
                  </a:ext>
                </a:extLst>
              </a:tr>
              <a:tr h="67462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90000"/>
                        </a:lnSpc>
                      </a:pPr>
                      <a:r>
                        <a:rPr lang="en-US" sz="1100" b="1">
                          <a:solidFill>
                            <a:schemeClr val="tx2"/>
                          </a:solidFill>
                          <a:latin typeface="+mn-lt"/>
                        </a:rPr>
                        <a:t>Region, </a:t>
                      </a:r>
                      <a:r>
                        <a:rPr kumimoji="1" lang="en-US" sz="1100" b="1" kern="1200">
                          <a:solidFill>
                            <a:schemeClr val="tx2"/>
                          </a:solidFill>
                          <a:latin typeface="+mn-lt"/>
                          <a:ea typeface="+mn-ea"/>
                          <a:cs typeface="+mn-cs"/>
                        </a:rPr>
                        <a:t>n (%)</a:t>
                      </a:r>
                    </a:p>
                    <a:p>
                      <a:pPr marL="227013" indent="0" algn="l">
                        <a:lnSpc>
                          <a:spcPct val="100000"/>
                        </a:lnSpc>
                      </a:pPr>
                      <a:r>
                        <a:rPr lang="en-US" sz="1100">
                          <a:solidFill>
                            <a:schemeClr val="tx2"/>
                          </a:solidFill>
                          <a:latin typeface="+mn-lt"/>
                        </a:rPr>
                        <a:t>Asia-Pacific</a:t>
                      </a:r>
                    </a:p>
                    <a:p>
                      <a:pPr marL="227013" indent="0" algn="l">
                        <a:lnSpc>
                          <a:spcPct val="100000"/>
                        </a:lnSpc>
                      </a:pPr>
                      <a:r>
                        <a:rPr lang="en-US" sz="1100">
                          <a:solidFill>
                            <a:schemeClr val="tx2"/>
                          </a:solidFill>
                          <a:latin typeface="+mn-lt"/>
                        </a:rPr>
                        <a:t>United States</a:t>
                      </a:r>
                    </a:p>
                    <a:p>
                      <a:pPr marL="227013" indent="0" algn="l">
                        <a:lnSpc>
                          <a:spcPct val="100000"/>
                        </a:lnSpc>
                      </a:pPr>
                      <a:r>
                        <a:rPr lang="en-US" sz="1100">
                          <a:solidFill>
                            <a:schemeClr val="tx2"/>
                          </a:solidFill>
                          <a:latin typeface="+mn-lt"/>
                        </a:rPr>
                        <a:t>Europe</a:t>
                      </a:r>
                      <a:endParaRPr lang="en-US" sz="1100" b="0">
                        <a:solidFill>
                          <a:schemeClr val="tx2"/>
                        </a:solidFill>
                        <a:latin typeface="+mn-lt"/>
                        <a:cs typeface="Calibri" panose="020F0502020204030204" pitchFamily="34" charset="0"/>
                      </a:endParaRPr>
                    </a:p>
                  </a:txBody>
                  <a:tcPr marL="60960" marR="60960" marT="12192" marB="1219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00000"/>
                        </a:lnSpc>
                      </a:pPr>
                      <a:endParaRPr lang="en-US" sz="1100">
                        <a:solidFill>
                          <a:schemeClr val="tx2"/>
                        </a:solidFill>
                        <a:latin typeface="+mn-lt"/>
                      </a:endParaRPr>
                    </a:p>
                    <a:p>
                      <a:pPr algn="ctr">
                        <a:lnSpc>
                          <a:spcPct val="100000"/>
                        </a:lnSpc>
                      </a:pPr>
                      <a:r>
                        <a:rPr lang="en-US" sz="1100">
                          <a:solidFill>
                            <a:schemeClr val="tx2"/>
                          </a:solidFill>
                          <a:latin typeface="+mn-lt"/>
                        </a:rPr>
                        <a:t>25 (62.5)</a:t>
                      </a:r>
                    </a:p>
                    <a:p>
                      <a:pPr algn="ctr">
                        <a:lnSpc>
                          <a:spcPct val="100000"/>
                        </a:lnSpc>
                      </a:pPr>
                      <a:r>
                        <a:rPr lang="en-US" sz="1100">
                          <a:solidFill>
                            <a:schemeClr val="tx2"/>
                          </a:solidFill>
                          <a:latin typeface="+mn-lt"/>
                        </a:rPr>
                        <a:t>5 (12.5)</a:t>
                      </a:r>
                    </a:p>
                    <a:p>
                      <a:pPr algn="ctr">
                        <a:lnSpc>
                          <a:spcPct val="100000"/>
                        </a:lnSpc>
                      </a:pPr>
                      <a:r>
                        <a:rPr lang="en-US" sz="1100">
                          <a:solidFill>
                            <a:schemeClr val="tx2"/>
                          </a:solidFill>
                          <a:latin typeface="+mn-lt"/>
                        </a:rPr>
                        <a:t>10 (25.0)</a:t>
                      </a:r>
                      <a:endParaRPr lang="en-US" sz="1100">
                        <a:solidFill>
                          <a:schemeClr val="tx2"/>
                        </a:solidFill>
                        <a:latin typeface="+mn-lt"/>
                        <a:cs typeface="Calibri" panose="020F0502020204030204" pitchFamily="34" charset="0"/>
                      </a:endParaRP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lnSpc>
                          <a:spcPct val="100000"/>
                        </a:lnSpc>
                      </a:pPr>
                      <a:endParaRPr lang="en-US" sz="1100">
                        <a:solidFill>
                          <a:schemeClr val="tx2"/>
                        </a:solidFill>
                        <a:latin typeface="+mn-lt"/>
                        <a:cs typeface="Calibri" panose="020F0502020204030204" pitchFamily="34" charset="0"/>
                      </a:endParaRPr>
                    </a:p>
                    <a:p>
                      <a:pPr algn="ctr">
                        <a:lnSpc>
                          <a:spcPct val="100000"/>
                        </a:lnSpc>
                      </a:pPr>
                      <a:r>
                        <a:rPr lang="en-US" sz="1100">
                          <a:solidFill>
                            <a:schemeClr val="tx2"/>
                          </a:solidFill>
                          <a:latin typeface="+mn-lt"/>
                          <a:cs typeface="Calibri" panose="020F0502020204030204" pitchFamily="34" charset="0"/>
                        </a:rPr>
                        <a:t>22 (52.4)</a:t>
                      </a:r>
                    </a:p>
                    <a:p>
                      <a:pPr algn="ctr">
                        <a:lnSpc>
                          <a:spcPct val="100000"/>
                        </a:lnSpc>
                      </a:pPr>
                      <a:r>
                        <a:rPr lang="en-US" sz="1100">
                          <a:solidFill>
                            <a:schemeClr val="tx2"/>
                          </a:solidFill>
                          <a:latin typeface="+mn-lt"/>
                          <a:cs typeface="Calibri" panose="020F0502020204030204" pitchFamily="34" charset="0"/>
                        </a:rPr>
                        <a:t>1 (2.4)</a:t>
                      </a:r>
                    </a:p>
                    <a:p>
                      <a:pPr algn="ctr">
                        <a:lnSpc>
                          <a:spcPct val="100000"/>
                        </a:lnSpc>
                      </a:pPr>
                      <a:r>
                        <a:rPr lang="en-US" sz="1100">
                          <a:solidFill>
                            <a:schemeClr val="tx2"/>
                          </a:solidFill>
                          <a:latin typeface="+mn-lt"/>
                          <a:cs typeface="Calibri" panose="020F0502020204030204" pitchFamily="34" charset="0"/>
                        </a:rPr>
                        <a:t>19 (45.2)</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lnSpc>
                          <a:spcPct val="100000"/>
                        </a:lnSpc>
                      </a:pPr>
                      <a:endParaRPr lang="en-US" sz="1100">
                        <a:solidFill>
                          <a:schemeClr val="tx2"/>
                        </a:solidFill>
                        <a:latin typeface="+mn-lt"/>
                        <a:cs typeface="Calibri" panose="020F0502020204030204" pitchFamily="34" charset="0"/>
                      </a:endParaRPr>
                    </a:p>
                    <a:p>
                      <a:pPr algn="ctr">
                        <a:lnSpc>
                          <a:spcPct val="100000"/>
                        </a:lnSpc>
                      </a:pPr>
                      <a:r>
                        <a:rPr lang="en-US" sz="1100">
                          <a:solidFill>
                            <a:schemeClr val="tx2"/>
                          </a:solidFill>
                          <a:latin typeface="+mn-lt"/>
                          <a:cs typeface="Calibri" panose="020F0502020204030204" pitchFamily="34" charset="0"/>
                        </a:rPr>
                        <a:t>47 (57.3)</a:t>
                      </a:r>
                    </a:p>
                    <a:p>
                      <a:pPr algn="ctr">
                        <a:lnSpc>
                          <a:spcPct val="100000"/>
                        </a:lnSpc>
                      </a:pPr>
                      <a:r>
                        <a:rPr lang="en-US" sz="1100">
                          <a:solidFill>
                            <a:schemeClr val="tx2"/>
                          </a:solidFill>
                          <a:latin typeface="+mn-lt"/>
                          <a:cs typeface="Calibri" panose="020F0502020204030204" pitchFamily="34" charset="0"/>
                        </a:rPr>
                        <a:t>6 (7.3)</a:t>
                      </a:r>
                    </a:p>
                    <a:p>
                      <a:pPr algn="ctr">
                        <a:lnSpc>
                          <a:spcPct val="100000"/>
                        </a:lnSpc>
                      </a:pPr>
                      <a:r>
                        <a:rPr lang="en-US" sz="1100">
                          <a:solidFill>
                            <a:schemeClr val="tx2"/>
                          </a:solidFill>
                          <a:latin typeface="+mn-lt"/>
                          <a:cs typeface="Calibri" panose="020F0502020204030204" pitchFamily="34" charset="0"/>
                        </a:rPr>
                        <a:t>29 (35.4)</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942714796"/>
                  </a:ext>
                </a:extLst>
              </a:tr>
              <a:tr h="512064">
                <a:tc>
                  <a:txBody>
                    <a:bodyPr/>
                    <a:lstStyle/>
                    <a:p>
                      <a:pPr marL="0" indent="0" algn="l">
                        <a:lnSpc>
                          <a:spcPct val="100000"/>
                        </a:lnSpc>
                      </a:pPr>
                      <a:r>
                        <a:rPr lang="en-US" sz="1100" b="1">
                          <a:solidFill>
                            <a:schemeClr val="tx2"/>
                          </a:solidFill>
                          <a:latin typeface="+mn-lt"/>
                          <a:cs typeface="Calibri" panose="020F0502020204030204" pitchFamily="34" charset="0"/>
                        </a:rPr>
                        <a:t>HER2 status, n (%)</a:t>
                      </a:r>
                    </a:p>
                    <a:p>
                      <a:pPr marL="227013" marR="0" lvl="0" indent="0" algn="l" defTabSz="457200" rtl="0" eaLnBrk="1" fontAlgn="auto" latinLnBrk="0" hangingPunct="1">
                        <a:lnSpc>
                          <a:spcPct val="100000"/>
                        </a:lnSpc>
                        <a:spcBef>
                          <a:spcPts val="0"/>
                        </a:spcBef>
                        <a:spcAft>
                          <a:spcPts val="0"/>
                        </a:spcAft>
                        <a:buClrTx/>
                        <a:buSzTx/>
                        <a:buFontTx/>
                        <a:buNone/>
                        <a:tabLst/>
                        <a:defRPr/>
                      </a:pPr>
                      <a:r>
                        <a:rPr lang="en-US" sz="1100" b="0">
                          <a:solidFill>
                            <a:schemeClr val="tx2"/>
                          </a:solidFill>
                          <a:latin typeface="+mn-lt"/>
                          <a:cs typeface="Calibri" panose="020F0502020204030204" pitchFamily="34" charset="0"/>
                        </a:rPr>
                        <a:t>IHC 3+</a:t>
                      </a:r>
                    </a:p>
                    <a:p>
                      <a:pPr marL="227013" indent="0" algn="l">
                        <a:lnSpc>
                          <a:spcPct val="100000"/>
                        </a:lnSpc>
                      </a:pPr>
                      <a:r>
                        <a:rPr lang="en-US" sz="1100" b="0">
                          <a:solidFill>
                            <a:schemeClr val="tx2"/>
                          </a:solidFill>
                          <a:latin typeface="+mn-lt"/>
                          <a:cs typeface="Calibri" panose="020F0502020204030204" pitchFamily="34" charset="0"/>
                        </a:rPr>
                        <a:t>IHC 2+/ISH+</a:t>
                      </a:r>
                    </a:p>
                  </a:txBody>
                  <a:tcPr marL="60960" marR="60960" marT="12192" marB="1219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100">
                        <a:solidFill>
                          <a:schemeClr val="tx2"/>
                        </a:solidFill>
                        <a:latin typeface="+mn-lt"/>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chemeClr val="tx2"/>
                          </a:solidFill>
                          <a:latin typeface="+mn-lt"/>
                          <a:cs typeface="Calibri" panose="020F0502020204030204" pitchFamily="34" charset="0"/>
                        </a:rPr>
                        <a:t>32 (80.0)</a:t>
                      </a:r>
                    </a:p>
                    <a:p>
                      <a:pPr algn="ctr">
                        <a:lnSpc>
                          <a:spcPct val="100000"/>
                        </a:lnSpc>
                      </a:pPr>
                      <a:r>
                        <a:rPr lang="en-US" sz="1100">
                          <a:solidFill>
                            <a:schemeClr val="tx2"/>
                          </a:solidFill>
                          <a:latin typeface="+mn-lt"/>
                          <a:cs typeface="Calibri" panose="020F0502020204030204" pitchFamily="34" charset="0"/>
                        </a:rPr>
                        <a:t>8 (20.0)</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00000"/>
                        </a:lnSpc>
                      </a:pPr>
                      <a:endParaRPr lang="en-US" sz="1100">
                        <a:solidFill>
                          <a:schemeClr val="tx2"/>
                        </a:solidFill>
                        <a:latin typeface="+mn-lt"/>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chemeClr val="tx2"/>
                          </a:solidFill>
                          <a:latin typeface="+mn-lt"/>
                          <a:cs typeface="Calibri" panose="020F0502020204030204" pitchFamily="34" charset="0"/>
                        </a:rPr>
                        <a:t>32 (76.2)</a:t>
                      </a:r>
                    </a:p>
                    <a:p>
                      <a:pPr algn="ctr">
                        <a:lnSpc>
                          <a:spcPct val="100000"/>
                        </a:lnSpc>
                      </a:pPr>
                      <a:r>
                        <a:rPr lang="en-US" sz="1100">
                          <a:solidFill>
                            <a:schemeClr val="tx2"/>
                          </a:solidFill>
                          <a:latin typeface="+mn-lt"/>
                          <a:cs typeface="Calibri" panose="020F0502020204030204" pitchFamily="34" charset="0"/>
                        </a:rPr>
                        <a:t>10 (23.8)</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100000"/>
                        </a:lnSpc>
                      </a:pPr>
                      <a:endParaRPr lang="en-US" sz="1100">
                        <a:solidFill>
                          <a:schemeClr val="tx2"/>
                        </a:solidFill>
                        <a:latin typeface="+mn-lt"/>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a:solidFill>
                            <a:schemeClr val="tx2"/>
                          </a:solidFill>
                          <a:latin typeface="+mn-lt"/>
                          <a:cs typeface="Calibri" panose="020F0502020204030204" pitchFamily="34" charset="0"/>
                        </a:rPr>
                        <a:t>64 (78.0)</a:t>
                      </a:r>
                    </a:p>
                    <a:p>
                      <a:pPr algn="ctr">
                        <a:lnSpc>
                          <a:spcPct val="100000"/>
                        </a:lnSpc>
                      </a:pPr>
                      <a:r>
                        <a:rPr lang="en-US" sz="1100">
                          <a:solidFill>
                            <a:schemeClr val="tx2"/>
                          </a:solidFill>
                          <a:latin typeface="+mn-lt"/>
                          <a:cs typeface="Calibri" panose="020F0502020204030204" pitchFamily="34" charset="0"/>
                        </a:rPr>
                        <a:t>18 (22.0)</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18517593"/>
                  </a:ext>
                </a:extLst>
              </a:tr>
              <a:tr h="46329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lnSpc>
                          <a:spcPct val="90000"/>
                        </a:lnSpc>
                      </a:pPr>
                      <a:r>
                        <a:rPr lang="en-US" sz="1100" b="1">
                          <a:solidFill>
                            <a:schemeClr val="tx2"/>
                          </a:solidFill>
                          <a:latin typeface="+mn-lt"/>
                        </a:rPr>
                        <a:t>ECOG PS, </a:t>
                      </a:r>
                      <a:r>
                        <a:rPr kumimoji="1" lang="en-US" sz="1100" b="1" kern="1200">
                          <a:solidFill>
                            <a:schemeClr val="tx2"/>
                          </a:solidFill>
                          <a:latin typeface="+mn-lt"/>
                          <a:ea typeface="+mn-ea"/>
                          <a:cs typeface="+mn-cs"/>
                        </a:rPr>
                        <a:t>n</a:t>
                      </a:r>
                      <a:r>
                        <a:rPr lang="en-US" sz="1100" b="1">
                          <a:solidFill>
                            <a:schemeClr val="tx2"/>
                          </a:solidFill>
                          <a:latin typeface="+mn-lt"/>
                        </a:rPr>
                        <a:t> (%)</a:t>
                      </a:r>
                    </a:p>
                    <a:p>
                      <a:pPr marL="227013" indent="0" algn="l">
                        <a:lnSpc>
                          <a:spcPct val="90000"/>
                        </a:lnSpc>
                      </a:pPr>
                      <a:r>
                        <a:rPr lang="en-US" sz="1100">
                          <a:solidFill>
                            <a:schemeClr val="tx2"/>
                          </a:solidFill>
                          <a:latin typeface="+mn-lt"/>
                        </a:rPr>
                        <a:t>0</a:t>
                      </a:r>
                    </a:p>
                    <a:p>
                      <a:pPr marL="227013" indent="0" algn="l">
                        <a:lnSpc>
                          <a:spcPct val="90000"/>
                        </a:lnSpc>
                      </a:pPr>
                      <a:r>
                        <a:rPr lang="en-US" sz="1100">
                          <a:solidFill>
                            <a:schemeClr val="tx2"/>
                          </a:solidFill>
                          <a:latin typeface="+mn-lt"/>
                        </a:rPr>
                        <a:t>1</a:t>
                      </a:r>
                    </a:p>
                  </a:txBody>
                  <a:tcPr marL="60960" marR="60960" marT="12192" marB="1219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90000"/>
                        </a:lnSpc>
                      </a:pPr>
                      <a:endParaRPr lang="en-US" sz="1100">
                        <a:solidFill>
                          <a:schemeClr val="tx2"/>
                        </a:solidFill>
                        <a:latin typeface="+mn-lt"/>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1" lang="en-US" sz="1100" kern="1200">
                          <a:solidFill>
                            <a:schemeClr val="tx2"/>
                          </a:solidFill>
                          <a:latin typeface="+mn-lt"/>
                          <a:ea typeface="+mn-ea"/>
                          <a:cs typeface="+mn-cs"/>
                        </a:rPr>
                        <a:t>22 (55.0)</a:t>
                      </a:r>
                      <a:endParaRPr kumimoji="1" lang="en-US" sz="1100" kern="1200">
                        <a:solidFill>
                          <a:schemeClr val="tx2"/>
                        </a:solidFill>
                        <a:latin typeface="+mn-lt"/>
                        <a:ea typeface="+mn-ea"/>
                        <a:cs typeface="Calibri" panose="020F050202020403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1" lang="en-US" sz="1100" kern="1200">
                          <a:solidFill>
                            <a:schemeClr val="tx2"/>
                          </a:solidFill>
                          <a:latin typeface="+mn-lt"/>
                          <a:ea typeface="+mn-ea"/>
                          <a:cs typeface="+mn-cs"/>
                        </a:rPr>
                        <a:t>18 (45.0)</a:t>
                      </a:r>
                      <a:endParaRPr kumimoji="1" lang="en-US" sz="1100" kern="1200">
                        <a:solidFill>
                          <a:schemeClr val="tx2"/>
                        </a:solidFill>
                        <a:latin typeface="+mn-lt"/>
                        <a:ea typeface="+mn-ea"/>
                        <a:cs typeface="Calibri" panose="020F0502020204030204" pitchFamily="34" charset="0"/>
                      </a:endParaRP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lnSpc>
                          <a:spcPct val="90000"/>
                        </a:lnSpc>
                      </a:pPr>
                      <a:endParaRPr lang="en-US" sz="1100">
                        <a:solidFill>
                          <a:schemeClr val="tx2"/>
                        </a:solidFill>
                        <a:latin typeface="+mn-lt"/>
                        <a:cs typeface="Calibri" panose="020F0502020204030204" pitchFamily="34" charset="0"/>
                      </a:endParaRPr>
                    </a:p>
                    <a:p>
                      <a:pPr algn="ctr">
                        <a:lnSpc>
                          <a:spcPct val="90000"/>
                        </a:lnSpc>
                      </a:pPr>
                      <a:r>
                        <a:rPr lang="en-US" sz="1100">
                          <a:solidFill>
                            <a:schemeClr val="tx2"/>
                          </a:solidFill>
                          <a:latin typeface="+mn-lt"/>
                          <a:cs typeface="Calibri" panose="020F0502020204030204" pitchFamily="34" charset="0"/>
                        </a:rPr>
                        <a:t>24 (57.1)</a:t>
                      </a:r>
                    </a:p>
                    <a:p>
                      <a:pPr algn="ctr">
                        <a:lnSpc>
                          <a:spcPct val="90000"/>
                        </a:lnSpc>
                      </a:pPr>
                      <a:r>
                        <a:rPr lang="en-US" sz="1100">
                          <a:solidFill>
                            <a:schemeClr val="tx2"/>
                          </a:solidFill>
                          <a:latin typeface="+mn-lt"/>
                          <a:cs typeface="Calibri" panose="020F0502020204030204" pitchFamily="34" charset="0"/>
                        </a:rPr>
                        <a:t>18 (42.9)</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lnSpc>
                          <a:spcPct val="90000"/>
                        </a:lnSpc>
                      </a:pPr>
                      <a:endParaRPr lang="en-US" sz="1100">
                        <a:solidFill>
                          <a:schemeClr val="tx2"/>
                        </a:solidFill>
                        <a:latin typeface="+mn-lt"/>
                        <a:cs typeface="Calibri" panose="020F0502020204030204" pitchFamily="34" charset="0"/>
                      </a:endParaRPr>
                    </a:p>
                    <a:p>
                      <a:pPr algn="ctr">
                        <a:lnSpc>
                          <a:spcPct val="90000"/>
                        </a:lnSpc>
                      </a:pPr>
                      <a:r>
                        <a:rPr lang="en-US" sz="1100">
                          <a:solidFill>
                            <a:schemeClr val="tx2"/>
                          </a:solidFill>
                          <a:latin typeface="+mn-lt"/>
                          <a:cs typeface="Calibri" panose="020F0502020204030204" pitchFamily="34" charset="0"/>
                        </a:rPr>
                        <a:t>46 (56.1)</a:t>
                      </a:r>
                    </a:p>
                    <a:p>
                      <a:pPr algn="ctr">
                        <a:lnSpc>
                          <a:spcPct val="90000"/>
                        </a:lnSpc>
                      </a:pPr>
                      <a:r>
                        <a:rPr lang="en-US" sz="1100">
                          <a:solidFill>
                            <a:schemeClr val="tx2"/>
                          </a:solidFill>
                          <a:latin typeface="+mn-lt"/>
                          <a:cs typeface="Calibri" panose="020F0502020204030204" pitchFamily="34" charset="0"/>
                        </a:rPr>
                        <a:t>36 (43.9)</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991175321"/>
                  </a:ext>
                </a:extLst>
              </a:tr>
              <a:tr h="463296">
                <a:tc>
                  <a:txBody>
                    <a:bodyPr/>
                    <a:lstStyle/>
                    <a:p>
                      <a:pPr marL="7938" marR="0" lvl="0" indent="0" algn="l" defTabSz="457200" rtl="0" eaLnBrk="1" fontAlgn="auto" latinLnBrk="0" hangingPunct="1">
                        <a:lnSpc>
                          <a:spcPct val="90000"/>
                        </a:lnSpc>
                        <a:spcBef>
                          <a:spcPts val="0"/>
                        </a:spcBef>
                        <a:spcAft>
                          <a:spcPts val="0"/>
                        </a:spcAft>
                        <a:buClrTx/>
                        <a:buSzTx/>
                        <a:buFontTx/>
                        <a:buNone/>
                        <a:tabLst/>
                        <a:defRPr/>
                      </a:pPr>
                      <a:r>
                        <a:rPr lang="en-US" sz="1100" b="1" i="1">
                          <a:solidFill>
                            <a:schemeClr val="tx2"/>
                          </a:solidFill>
                          <a:latin typeface="+mn-lt"/>
                          <a:cs typeface="Calibri" panose="020F0502020204030204" pitchFamily="34" charset="0"/>
                        </a:rPr>
                        <a:t>RAS</a:t>
                      </a:r>
                      <a:r>
                        <a:rPr lang="en-US" sz="1100" b="1">
                          <a:solidFill>
                            <a:schemeClr val="tx2"/>
                          </a:solidFill>
                          <a:latin typeface="+mn-lt"/>
                          <a:cs typeface="Calibri" panose="020F0502020204030204" pitchFamily="34" charset="0"/>
                        </a:rPr>
                        <a:t> status,</a:t>
                      </a:r>
                      <a:r>
                        <a:rPr lang="en-US" sz="1100" b="1" baseline="30000">
                          <a:solidFill>
                            <a:schemeClr val="tx2"/>
                          </a:solidFill>
                          <a:latin typeface="+mn-lt"/>
                          <a:cs typeface="Calibri" panose="020F0502020204030204" pitchFamily="34" charset="0"/>
                        </a:rPr>
                        <a:t> </a:t>
                      </a:r>
                      <a:r>
                        <a:rPr kumimoji="1" lang="en-US" sz="1100" b="1" kern="1200">
                          <a:solidFill>
                            <a:schemeClr val="tx2"/>
                          </a:solidFill>
                          <a:latin typeface="+mn-lt"/>
                          <a:ea typeface="+mn-ea"/>
                          <a:cs typeface="+mn-cs"/>
                        </a:rPr>
                        <a:t>n</a:t>
                      </a:r>
                      <a:r>
                        <a:rPr lang="en-US" sz="1100" b="1">
                          <a:solidFill>
                            <a:schemeClr val="tx2"/>
                          </a:solidFill>
                          <a:latin typeface="+mn-lt"/>
                        </a:rPr>
                        <a:t> (%)</a:t>
                      </a:r>
                      <a:endParaRPr lang="en-US" sz="1100" b="1" baseline="30000">
                        <a:solidFill>
                          <a:schemeClr val="tx2"/>
                        </a:solidFill>
                        <a:latin typeface="+mn-lt"/>
                        <a:cs typeface="Calibri" panose="020F0502020204030204" pitchFamily="34" charset="0"/>
                      </a:endParaRPr>
                    </a:p>
                    <a:p>
                      <a:pPr marL="222250" marR="0" lvl="0" indent="0" algn="l" defTabSz="457200" rtl="0" eaLnBrk="1" fontAlgn="auto" latinLnBrk="0" hangingPunct="1">
                        <a:lnSpc>
                          <a:spcPct val="90000"/>
                        </a:lnSpc>
                        <a:spcBef>
                          <a:spcPts val="0"/>
                        </a:spcBef>
                        <a:spcAft>
                          <a:spcPts val="0"/>
                        </a:spcAft>
                        <a:buClrTx/>
                        <a:buSzTx/>
                        <a:buFontTx/>
                        <a:buNone/>
                        <a:tabLst/>
                        <a:defRPr/>
                      </a:pPr>
                      <a:r>
                        <a:rPr lang="en-US" sz="1100" b="0" baseline="0">
                          <a:solidFill>
                            <a:schemeClr val="tx2"/>
                          </a:solidFill>
                          <a:latin typeface="+mn-lt"/>
                          <a:cs typeface="Calibri" panose="020F0502020204030204" pitchFamily="34" charset="0"/>
                        </a:rPr>
                        <a:t>Wild-type</a:t>
                      </a:r>
                    </a:p>
                    <a:p>
                      <a:pPr marL="222250" marR="0" lvl="0" indent="0" algn="l" defTabSz="457200" rtl="0" eaLnBrk="1" fontAlgn="auto" latinLnBrk="0" hangingPunct="1">
                        <a:lnSpc>
                          <a:spcPct val="90000"/>
                        </a:lnSpc>
                        <a:spcBef>
                          <a:spcPts val="0"/>
                        </a:spcBef>
                        <a:spcAft>
                          <a:spcPts val="0"/>
                        </a:spcAft>
                        <a:buClrTx/>
                        <a:buSzTx/>
                        <a:buFontTx/>
                        <a:buNone/>
                        <a:tabLst/>
                        <a:defRPr/>
                      </a:pPr>
                      <a:r>
                        <a:rPr lang="en-US" sz="1100" b="0" baseline="0">
                          <a:solidFill>
                            <a:schemeClr val="tx2"/>
                          </a:solidFill>
                          <a:latin typeface="+mn-lt"/>
                          <a:cs typeface="Calibri" panose="020F0502020204030204" pitchFamily="34" charset="0"/>
                        </a:rPr>
                        <a:t>Mutant</a:t>
                      </a:r>
                    </a:p>
                  </a:txBody>
                  <a:tcPr marL="60960" marR="60960" marT="12192" marB="1219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90000"/>
                        </a:lnSpc>
                      </a:pPr>
                      <a:endParaRPr lang="en-US" sz="1100">
                        <a:solidFill>
                          <a:schemeClr val="tx2"/>
                        </a:solidFill>
                        <a:latin typeface="+mn-lt"/>
                        <a:cs typeface="Calibri" panose="020F0502020204030204" pitchFamily="34" charset="0"/>
                      </a:endParaRPr>
                    </a:p>
                    <a:p>
                      <a:pPr algn="ctr">
                        <a:lnSpc>
                          <a:spcPct val="90000"/>
                        </a:lnSpc>
                      </a:pPr>
                      <a:r>
                        <a:rPr lang="en-US" sz="1100">
                          <a:solidFill>
                            <a:schemeClr val="tx2"/>
                          </a:solidFill>
                          <a:latin typeface="+mn-lt"/>
                          <a:cs typeface="Calibri" panose="020F0502020204030204" pitchFamily="34" charset="0"/>
                        </a:rPr>
                        <a:t>34 (85.0)</a:t>
                      </a:r>
                    </a:p>
                    <a:p>
                      <a:pPr algn="ctr">
                        <a:lnSpc>
                          <a:spcPct val="90000"/>
                        </a:lnSpc>
                      </a:pPr>
                      <a:r>
                        <a:rPr lang="en-US" sz="1100">
                          <a:solidFill>
                            <a:schemeClr val="tx2"/>
                          </a:solidFill>
                          <a:latin typeface="+mn-lt"/>
                          <a:cs typeface="Calibri" panose="020F0502020204030204" pitchFamily="34" charset="0"/>
                        </a:rPr>
                        <a:t>6 (15.0)</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90000"/>
                        </a:lnSpc>
                      </a:pPr>
                      <a:endParaRPr lang="en-US" sz="1100" strike="noStrike">
                        <a:solidFill>
                          <a:schemeClr val="tx2"/>
                        </a:solidFill>
                        <a:latin typeface="+mn-lt"/>
                        <a:cs typeface="Calibri" panose="020F0502020204030204" pitchFamily="34" charset="0"/>
                      </a:endParaRPr>
                    </a:p>
                    <a:p>
                      <a:pPr algn="ctr">
                        <a:lnSpc>
                          <a:spcPct val="90000"/>
                        </a:lnSpc>
                      </a:pPr>
                      <a:r>
                        <a:rPr lang="en-US" sz="1100" strike="noStrike">
                          <a:solidFill>
                            <a:schemeClr val="tx2"/>
                          </a:solidFill>
                          <a:latin typeface="+mn-lt"/>
                          <a:cs typeface="Calibri" panose="020F0502020204030204" pitchFamily="34" charset="0"/>
                        </a:rPr>
                        <a:t>34 (81.0)</a:t>
                      </a:r>
                    </a:p>
                    <a:p>
                      <a:pPr algn="ctr">
                        <a:lnSpc>
                          <a:spcPct val="90000"/>
                        </a:lnSpc>
                      </a:pPr>
                      <a:r>
                        <a:rPr lang="en-US" sz="1100" strike="noStrike">
                          <a:solidFill>
                            <a:schemeClr val="tx2"/>
                          </a:solidFill>
                          <a:latin typeface="+mn-lt"/>
                          <a:cs typeface="Calibri" panose="020F0502020204030204" pitchFamily="34" charset="0"/>
                        </a:rPr>
                        <a:t>8 (19.0)</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lnSpc>
                          <a:spcPct val="90000"/>
                        </a:lnSpc>
                      </a:pPr>
                      <a:endParaRPr lang="en-US" sz="1100" strike="noStrike">
                        <a:solidFill>
                          <a:schemeClr val="tx2"/>
                        </a:solidFill>
                        <a:latin typeface="+mn-lt"/>
                        <a:cs typeface="Calibri" panose="020F0502020204030204" pitchFamily="34" charset="0"/>
                      </a:endParaRPr>
                    </a:p>
                    <a:p>
                      <a:pPr algn="ctr">
                        <a:lnSpc>
                          <a:spcPct val="90000"/>
                        </a:lnSpc>
                      </a:pPr>
                      <a:r>
                        <a:rPr lang="en-US" sz="1100" strike="noStrike">
                          <a:solidFill>
                            <a:schemeClr val="tx2"/>
                          </a:solidFill>
                          <a:latin typeface="+mn-lt"/>
                          <a:cs typeface="Calibri" panose="020F0502020204030204" pitchFamily="34" charset="0"/>
                        </a:rPr>
                        <a:t>68 (82.9)</a:t>
                      </a:r>
                    </a:p>
                    <a:p>
                      <a:pPr algn="ctr">
                        <a:lnSpc>
                          <a:spcPct val="90000"/>
                        </a:lnSpc>
                      </a:pPr>
                      <a:r>
                        <a:rPr lang="en-US" sz="1100" strike="noStrike">
                          <a:solidFill>
                            <a:schemeClr val="tx2"/>
                          </a:solidFill>
                          <a:latin typeface="+mn-lt"/>
                          <a:cs typeface="Calibri" panose="020F0502020204030204" pitchFamily="34" charset="0"/>
                        </a:rPr>
                        <a:t>14 (17.1)</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11379254"/>
                  </a:ext>
                </a:extLst>
              </a:tr>
              <a:tr h="8371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en-US" sz="1100" b="1">
                          <a:solidFill>
                            <a:schemeClr val="accent1"/>
                          </a:solidFill>
                          <a:latin typeface="+mn-lt"/>
                        </a:rPr>
                        <a:t>HER2/</a:t>
                      </a:r>
                      <a:r>
                        <a:rPr lang="en-US" sz="1100" b="1" i="1">
                          <a:solidFill>
                            <a:schemeClr val="accent1"/>
                          </a:solidFill>
                          <a:latin typeface="+mn-lt"/>
                        </a:rPr>
                        <a:t>RAS</a:t>
                      </a:r>
                      <a:r>
                        <a:rPr lang="en-US" sz="1100" b="1">
                          <a:solidFill>
                            <a:schemeClr val="accent1"/>
                          </a:solidFill>
                          <a:latin typeface="+mn-lt"/>
                        </a:rPr>
                        <a:t> status, </a:t>
                      </a:r>
                      <a:r>
                        <a:rPr kumimoji="1" lang="en-US" sz="1100" b="1" kern="1200">
                          <a:solidFill>
                            <a:schemeClr val="accent1"/>
                          </a:solidFill>
                          <a:latin typeface="+mn-lt"/>
                          <a:ea typeface="+mn-ea"/>
                          <a:cs typeface="+mn-cs"/>
                        </a:rPr>
                        <a:t>n (%)</a:t>
                      </a:r>
                      <a:endParaRPr lang="en-US" sz="1100" b="1" baseline="30000">
                        <a:solidFill>
                          <a:schemeClr val="accent1"/>
                        </a:solidFill>
                        <a:latin typeface="+mn-lt"/>
                      </a:endParaRPr>
                    </a:p>
                    <a:p>
                      <a:pPr marL="227013" indent="0">
                        <a:lnSpc>
                          <a:spcPct val="100000"/>
                        </a:lnSpc>
                      </a:pPr>
                      <a:r>
                        <a:rPr lang="en-US" sz="1100">
                          <a:solidFill>
                            <a:schemeClr val="accent1"/>
                          </a:solidFill>
                          <a:latin typeface="+mn-lt"/>
                        </a:rPr>
                        <a:t>IHC 2+ ISH+/wild-type</a:t>
                      </a:r>
                    </a:p>
                    <a:p>
                      <a:pPr marL="227013" indent="0">
                        <a:lnSpc>
                          <a:spcPct val="100000"/>
                        </a:lnSpc>
                      </a:pPr>
                      <a:r>
                        <a:rPr lang="en-US" sz="1100">
                          <a:solidFill>
                            <a:schemeClr val="accent1"/>
                          </a:solidFill>
                          <a:latin typeface="+mn-lt"/>
                        </a:rPr>
                        <a:t>IHC 2+ ISH+/mutant</a:t>
                      </a:r>
                      <a:endParaRPr lang="en-US" sz="1100" baseline="30000">
                        <a:solidFill>
                          <a:schemeClr val="accent1"/>
                        </a:solidFill>
                        <a:latin typeface="+mn-lt"/>
                      </a:endParaRPr>
                    </a:p>
                    <a:p>
                      <a:pPr marL="227013" indent="0">
                        <a:lnSpc>
                          <a:spcPct val="100000"/>
                        </a:lnSpc>
                      </a:pPr>
                      <a:r>
                        <a:rPr lang="en-US" sz="1100" baseline="0">
                          <a:solidFill>
                            <a:schemeClr val="accent1"/>
                          </a:solidFill>
                          <a:latin typeface="+mn-lt"/>
                        </a:rPr>
                        <a:t>IHC 3+/wild-type</a:t>
                      </a:r>
                    </a:p>
                    <a:p>
                      <a:pPr marL="227013" indent="0">
                        <a:lnSpc>
                          <a:spcPct val="100000"/>
                        </a:lnSpc>
                      </a:pPr>
                      <a:r>
                        <a:rPr lang="en-US" sz="1100" baseline="0">
                          <a:solidFill>
                            <a:schemeClr val="accent1"/>
                          </a:solidFill>
                          <a:latin typeface="+mn-lt"/>
                          <a:cs typeface="Calibri" panose="020F0502020204030204" pitchFamily="34" charset="0"/>
                        </a:rPr>
                        <a:t>IHC 3+/mutant</a:t>
                      </a:r>
                    </a:p>
                  </a:txBody>
                  <a:tcPr marL="60960" marR="60960" marT="12192" marB="1219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latinLnBrk="0" hangingPunct="1">
                        <a:lnSpc>
                          <a:spcPct val="100000"/>
                        </a:lnSpc>
                      </a:pPr>
                      <a:endParaRPr kumimoji="1" lang="en-US" sz="1100" kern="1200">
                        <a:solidFill>
                          <a:schemeClr val="accent1"/>
                        </a:solidFill>
                        <a:latin typeface="+mn-lt"/>
                        <a:ea typeface="+mn-ea"/>
                        <a:cs typeface="+mn-cs"/>
                      </a:endParaRPr>
                    </a:p>
                    <a:p>
                      <a:pPr marL="0" algn="ctr" defTabSz="457200" rtl="0" eaLnBrk="1" latinLnBrk="0" hangingPunct="1">
                        <a:lnSpc>
                          <a:spcPct val="100000"/>
                        </a:lnSpc>
                      </a:pPr>
                      <a:r>
                        <a:rPr kumimoji="1" lang="en-US" sz="1100" kern="1200">
                          <a:solidFill>
                            <a:schemeClr val="accent1"/>
                          </a:solidFill>
                          <a:latin typeface="+mn-lt"/>
                          <a:ea typeface="+mn-ea"/>
                          <a:cs typeface="+mn-cs"/>
                        </a:rPr>
                        <a:t>7 (17.5)</a:t>
                      </a:r>
                    </a:p>
                    <a:p>
                      <a:pPr marL="0" algn="ctr" defTabSz="457200" rtl="0" eaLnBrk="1" latinLnBrk="0" hangingPunct="1">
                        <a:lnSpc>
                          <a:spcPct val="100000"/>
                        </a:lnSpc>
                      </a:pPr>
                      <a:r>
                        <a:rPr kumimoji="1" lang="en-US" sz="1100" kern="1200">
                          <a:solidFill>
                            <a:schemeClr val="accent1"/>
                          </a:solidFill>
                          <a:latin typeface="+mn-lt"/>
                          <a:ea typeface="+mn-ea"/>
                          <a:cs typeface="+mn-cs"/>
                        </a:rPr>
                        <a:t>1 (2.5)</a:t>
                      </a:r>
                    </a:p>
                    <a:p>
                      <a:pPr marL="0" algn="ctr" defTabSz="457200" rtl="0" eaLnBrk="1" latinLnBrk="0" hangingPunct="1">
                        <a:lnSpc>
                          <a:spcPct val="100000"/>
                        </a:lnSpc>
                      </a:pPr>
                      <a:r>
                        <a:rPr kumimoji="1" lang="en-US" sz="1100" kern="1200">
                          <a:solidFill>
                            <a:schemeClr val="accent1"/>
                          </a:solidFill>
                          <a:latin typeface="+mn-lt"/>
                          <a:ea typeface="+mn-ea"/>
                          <a:cs typeface="+mn-cs"/>
                        </a:rPr>
                        <a:t>27 (67.5)</a:t>
                      </a:r>
                    </a:p>
                    <a:p>
                      <a:pPr marL="0" algn="ctr" defTabSz="457200" rtl="0" eaLnBrk="1" latinLnBrk="0" hangingPunct="1">
                        <a:lnSpc>
                          <a:spcPct val="100000"/>
                        </a:lnSpc>
                      </a:pPr>
                      <a:r>
                        <a:rPr kumimoji="1" lang="en-US" sz="1100" kern="1200">
                          <a:solidFill>
                            <a:schemeClr val="accent1"/>
                          </a:solidFill>
                          <a:latin typeface="+mn-lt"/>
                          <a:ea typeface="+mn-ea"/>
                          <a:cs typeface="+mn-cs"/>
                        </a:rPr>
                        <a:t>5 (12.5)</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00000"/>
                        </a:lnSpc>
                      </a:pPr>
                      <a:endParaRPr kumimoji="1" lang="en-US" sz="1100" kern="1200">
                        <a:solidFill>
                          <a:schemeClr val="accent1"/>
                        </a:solidFill>
                        <a:latin typeface="+mn-lt"/>
                        <a:ea typeface="+mn-ea"/>
                        <a:cs typeface="+mn-cs"/>
                      </a:endParaRPr>
                    </a:p>
                    <a:p>
                      <a:pPr marL="0" algn="ctr" defTabSz="457200" rtl="0" eaLnBrk="1" latinLnBrk="0" hangingPunct="1">
                        <a:lnSpc>
                          <a:spcPct val="100000"/>
                        </a:lnSpc>
                      </a:pPr>
                      <a:r>
                        <a:rPr kumimoji="1" lang="en-US" sz="1100" kern="1200">
                          <a:solidFill>
                            <a:schemeClr val="accent1"/>
                          </a:solidFill>
                          <a:latin typeface="+mn-lt"/>
                          <a:ea typeface="+mn-ea"/>
                          <a:cs typeface="+mn-cs"/>
                        </a:rPr>
                        <a:t>5 (11.9)</a:t>
                      </a:r>
                    </a:p>
                    <a:p>
                      <a:pPr marL="0" algn="ctr" defTabSz="457200" rtl="0" eaLnBrk="1" latinLnBrk="0" hangingPunct="1">
                        <a:lnSpc>
                          <a:spcPct val="100000"/>
                        </a:lnSpc>
                      </a:pPr>
                      <a:r>
                        <a:rPr kumimoji="1" lang="en-US" sz="1100" kern="1200">
                          <a:solidFill>
                            <a:schemeClr val="accent1"/>
                          </a:solidFill>
                          <a:latin typeface="+mn-lt"/>
                          <a:ea typeface="+mn-ea"/>
                          <a:cs typeface="+mn-cs"/>
                        </a:rPr>
                        <a:t>5 (11.9)</a:t>
                      </a:r>
                    </a:p>
                    <a:p>
                      <a:pPr marL="0" algn="ctr" defTabSz="457200" rtl="0" eaLnBrk="1" latinLnBrk="0" hangingPunct="1">
                        <a:lnSpc>
                          <a:spcPct val="100000"/>
                        </a:lnSpc>
                      </a:pPr>
                      <a:r>
                        <a:rPr kumimoji="1" lang="en-US" sz="1100" kern="1200">
                          <a:solidFill>
                            <a:schemeClr val="accent1"/>
                          </a:solidFill>
                          <a:latin typeface="+mn-lt"/>
                          <a:ea typeface="+mn-ea"/>
                          <a:cs typeface="+mn-cs"/>
                        </a:rPr>
                        <a:t>29 (69.0)</a:t>
                      </a:r>
                    </a:p>
                    <a:p>
                      <a:pPr marL="0" algn="ctr" defTabSz="457200" rtl="0" eaLnBrk="1" latinLnBrk="0" hangingPunct="1">
                        <a:lnSpc>
                          <a:spcPct val="100000"/>
                        </a:lnSpc>
                      </a:pPr>
                      <a:r>
                        <a:rPr kumimoji="1" lang="en-US" sz="1100" kern="1200">
                          <a:solidFill>
                            <a:schemeClr val="accent1"/>
                          </a:solidFill>
                          <a:latin typeface="+mn-lt"/>
                          <a:ea typeface="+mn-ea"/>
                          <a:cs typeface="+mn-cs"/>
                        </a:rPr>
                        <a:t>3 (7.1)</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00000"/>
                        </a:lnSpc>
                      </a:pPr>
                      <a:endParaRPr kumimoji="1" lang="en-US" sz="1100" kern="1200">
                        <a:solidFill>
                          <a:schemeClr val="accent1"/>
                        </a:solidFill>
                        <a:latin typeface="+mn-lt"/>
                        <a:ea typeface="+mn-ea"/>
                        <a:cs typeface="+mn-cs"/>
                      </a:endParaRPr>
                    </a:p>
                    <a:p>
                      <a:pPr marL="0" algn="ctr" defTabSz="457200" rtl="0" eaLnBrk="1" latinLnBrk="0" hangingPunct="1">
                        <a:lnSpc>
                          <a:spcPct val="100000"/>
                        </a:lnSpc>
                      </a:pPr>
                      <a:r>
                        <a:rPr kumimoji="1" lang="en-US" sz="1100" kern="1200">
                          <a:solidFill>
                            <a:schemeClr val="accent1"/>
                          </a:solidFill>
                          <a:latin typeface="+mn-lt"/>
                          <a:ea typeface="+mn-ea"/>
                          <a:cs typeface="+mn-cs"/>
                        </a:rPr>
                        <a:t>12 (14.6)</a:t>
                      </a:r>
                    </a:p>
                    <a:p>
                      <a:pPr marL="0" algn="ctr" defTabSz="457200" rtl="0" eaLnBrk="1" latinLnBrk="0" hangingPunct="1">
                        <a:lnSpc>
                          <a:spcPct val="100000"/>
                        </a:lnSpc>
                      </a:pPr>
                      <a:r>
                        <a:rPr kumimoji="1" lang="en-US" sz="1100" kern="1200">
                          <a:solidFill>
                            <a:schemeClr val="accent1"/>
                          </a:solidFill>
                          <a:latin typeface="+mn-lt"/>
                          <a:ea typeface="+mn-ea"/>
                          <a:cs typeface="+mn-cs"/>
                        </a:rPr>
                        <a:t>6 (7.3)</a:t>
                      </a:r>
                    </a:p>
                    <a:p>
                      <a:pPr marL="0" algn="ctr" defTabSz="457200" rtl="0" eaLnBrk="1" latinLnBrk="0" hangingPunct="1">
                        <a:lnSpc>
                          <a:spcPct val="100000"/>
                        </a:lnSpc>
                      </a:pPr>
                      <a:r>
                        <a:rPr kumimoji="1" lang="en-US" sz="1100" kern="1200">
                          <a:solidFill>
                            <a:schemeClr val="accent1"/>
                          </a:solidFill>
                          <a:latin typeface="+mn-lt"/>
                          <a:ea typeface="+mn-ea"/>
                          <a:cs typeface="+mn-cs"/>
                        </a:rPr>
                        <a:t>56 (68.3)</a:t>
                      </a:r>
                    </a:p>
                    <a:p>
                      <a:pPr marL="0" algn="ctr" defTabSz="457200" rtl="0" eaLnBrk="1" latinLnBrk="0" hangingPunct="1">
                        <a:lnSpc>
                          <a:spcPct val="100000"/>
                        </a:lnSpc>
                      </a:pPr>
                      <a:r>
                        <a:rPr kumimoji="1" lang="en-US" sz="1100" kern="1200">
                          <a:solidFill>
                            <a:schemeClr val="accent1"/>
                          </a:solidFill>
                          <a:latin typeface="+mn-lt"/>
                          <a:ea typeface="+mn-ea"/>
                          <a:cs typeface="+mn-cs"/>
                        </a:rPr>
                        <a:t>8 (9.8)</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1360016404"/>
                  </a:ext>
                </a:extLst>
              </a:tr>
              <a:tr h="186944">
                <a:tc>
                  <a:txBody>
                    <a:bodyPr/>
                    <a:lstStyle/>
                    <a:p>
                      <a:pPr marL="0" indent="0">
                        <a:lnSpc>
                          <a:spcPct val="100000"/>
                        </a:lnSpc>
                      </a:pPr>
                      <a:r>
                        <a:rPr lang="en-US" sz="1100" b="1" baseline="0">
                          <a:solidFill>
                            <a:schemeClr val="accent1"/>
                          </a:solidFill>
                          <a:latin typeface="+mn-lt"/>
                          <a:cs typeface="Calibri" panose="020F0502020204030204" pitchFamily="34" charset="0"/>
                        </a:rPr>
                        <a:t>Liver metastases at baseline, n (%)</a:t>
                      </a:r>
                    </a:p>
                  </a:txBody>
                  <a:tcPr marL="60960" marR="60960" marT="12192" marB="1219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lnSpc>
                          <a:spcPct val="90000"/>
                        </a:lnSpc>
                      </a:pPr>
                      <a:r>
                        <a:rPr kumimoji="1" lang="en-US" sz="1100" kern="1200">
                          <a:solidFill>
                            <a:schemeClr val="accent1"/>
                          </a:solidFill>
                          <a:latin typeface="+mn-lt"/>
                          <a:ea typeface="+mn-ea"/>
                          <a:cs typeface="+mn-cs"/>
                        </a:rPr>
                        <a:t>29 (72.5)</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lnSpc>
                          <a:spcPct val="100000"/>
                        </a:lnSpc>
                      </a:pPr>
                      <a:r>
                        <a:rPr kumimoji="1" lang="en-US" sz="1100" kern="1200">
                          <a:solidFill>
                            <a:schemeClr val="accent1"/>
                          </a:solidFill>
                          <a:latin typeface="+mn-lt"/>
                          <a:ea typeface="+mn-ea"/>
                          <a:cs typeface="+mn-cs"/>
                        </a:rPr>
                        <a:t>30 (71.4)</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lnSpc>
                          <a:spcPct val="100000"/>
                        </a:lnSpc>
                      </a:pPr>
                      <a:r>
                        <a:rPr kumimoji="1" lang="en-US" sz="1100" kern="1200">
                          <a:solidFill>
                            <a:schemeClr val="accent1"/>
                          </a:solidFill>
                          <a:latin typeface="+mn-lt"/>
                          <a:ea typeface="+mn-ea"/>
                          <a:cs typeface="+mn-cs"/>
                        </a:rPr>
                        <a:t>59 (72.0)</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79940163"/>
                  </a:ext>
                </a:extLst>
              </a:tr>
              <a:tr h="186944">
                <a:tc>
                  <a:txBody>
                    <a:bodyPr/>
                    <a:lstStyle/>
                    <a:p>
                      <a:pPr marL="0" indent="0">
                        <a:lnSpc>
                          <a:spcPct val="100000"/>
                        </a:lnSpc>
                      </a:pPr>
                      <a:r>
                        <a:rPr lang="en-US" sz="1100" b="1" baseline="0">
                          <a:solidFill>
                            <a:schemeClr val="accent1"/>
                          </a:solidFill>
                          <a:latin typeface="+mn-lt"/>
                          <a:cs typeface="Calibri" panose="020F0502020204030204" pitchFamily="34" charset="0"/>
                        </a:rPr>
                        <a:t>CNS metastases at baseline, n (%)</a:t>
                      </a:r>
                    </a:p>
                  </a:txBody>
                  <a:tcPr marL="60960" marR="60960" marT="12192" marB="1219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lnSpc>
                          <a:spcPct val="90000"/>
                        </a:lnSpc>
                      </a:pPr>
                      <a:r>
                        <a:rPr kumimoji="1" lang="en-US" sz="1100" kern="1200">
                          <a:solidFill>
                            <a:schemeClr val="accent1"/>
                          </a:solidFill>
                          <a:latin typeface="+mn-lt"/>
                          <a:ea typeface="+mn-ea"/>
                          <a:cs typeface="+mn-cs"/>
                        </a:rPr>
                        <a:t>3 (7.5)</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lnSpc>
                          <a:spcPct val="100000"/>
                        </a:lnSpc>
                      </a:pPr>
                      <a:r>
                        <a:rPr kumimoji="1" lang="en-US" sz="1100" kern="1200">
                          <a:solidFill>
                            <a:schemeClr val="accent1"/>
                          </a:solidFill>
                          <a:latin typeface="+mn-lt"/>
                          <a:ea typeface="+mn-ea"/>
                          <a:cs typeface="+mn-cs"/>
                        </a:rPr>
                        <a:t>0</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lnSpc>
                          <a:spcPct val="100000"/>
                        </a:lnSpc>
                      </a:pPr>
                      <a:r>
                        <a:rPr kumimoji="1" lang="en-US" sz="1100" kern="1200">
                          <a:solidFill>
                            <a:schemeClr val="accent1"/>
                          </a:solidFill>
                          <a:latin typeface="+mn-lt"/>
                          <a:ea typeface="+mn-ea"/>
                          <a:cs typeface="+mn-cs"/>
                        </a:rPr>
                        <a:t>3 (3.7)</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78923300"/>
                  </a:ext>
                </a:extLst>
              </a:tr>
              <a:tr h="674624">
                <a:tc>
                  <a:txBody>
                    <a:bodyPr/>
                    <a:lstStyle/>
                    <a:p>
                      <a:pPr marL="0" indent="0">
                        <a:lnSpc>
                          <a:spcPct val="100000"/>
                        </a:lnSpc>
                      </a:pPr>
                      <a:r>
                        <a:rPr lang="en-US" sz="1100" b="1" baseline="0">
                          <a:solidFill>
                            <a:schemeClr val="accent1"/>
                          </a:solidFill>
                          <a:latin typeface="+mn-lt"/>
                          <a:cs typeface="Calibri" panose="020F0502020204030204" pitchFamily="34" charset="0"/>
                        </a:rPr>
                        <a:t>Primary tumor site, n (%)</a:t>
                      </a:r>
                    </a:p>
                    <a:p>
                      <a:pPr marL="227013" indent="0">
                        <a:lnSpc>
                          <a:spcPct val="100000"/>
                        </a:lnSpc>
                      </a:pPr>
                      <a:r>
                        <a:rPr lang="en-US" sz="1100" b="0" baseline="0">
                          <a:solidFill>
                            <a:schemeClr val="accent1"/>
                          </a:solidFill>
                          <a:latin typeface="+mn-lt"/>
                          <a:cs typeface="Calibri" panose="020F0502020204030204" pitchFamily="34" charset="0"/>
                        </a:rPr>
                        <a:t>Left </a:t>
                      </a:r>
                      <a:r>
                        <a:rPr lang="en-US" sz="1100" b="0" baseline="0" err="1">
                          <a:solidFill>
                            <a:schemeClr val="accent1"/>
                          </a:solidFill>
                          <a:latin typeface="+mn-lt"/>
                          <a:cs typeface="Calibri" panose="020F0502020204030204" pitchFamily="34" charset="0"/>
                        </a:rPr>
                        <a:t>colon</a:t>
                      </a:r>
                      <a:r>
                        <a:rPr lang="en-US" sz="1100" b="0" baseline="30000" err="1">
                          <a:solidFill>
                            <a:schemeClr val="accent1"/>
                          </a:solidFill>
                          <a:latin typeface="+mn-lt"/>
                          <a:cs typeface="Calibri" panose="020F0502020204030204" pitchFamily="34" charset="0"/>
                        </a:rPr>
                        <a:t>b</a:t>
                      </a:r>
                      <a:endParaRPr lang="en-US" sz="1100" b="0" baseline="30000">
                        <a:solidFill>
                          <a:schemeClr val="accent1"/>
                        </a:solidFill>
                        <a:latin typeface="+mn-lt"/>
                        <a:cs typeface="Calibri" panose="020F0502020204030204" pitchFamily="34" charset="0"/>
                      </a:endParaRPr>
                    </a:p>
                    <a:p>
                      <a:pPr marL="339725" indent="0">
                        <a:lnSpc>
                          <a:spcPct val="100000"/>
                        </a:lnSpc>
                      </a:pPr>
                      <a:r>
                        <a:rPr lang="en-US" sz="1100" b="0" baseline="0">
                          <a:solidFill>
                            <a:schemeClr val="accent1"/>
                          </a:solidFill>
                          <a:latin typeface="+mn-lt"/>
                          <a:cs typeface="Calibri" panose="020F0502020204030204" pitchFamily="34" charset="0"/>
                        </a:rPr>
                        <a:t>Rectum</a:t>
                      </a:r>
                    </a:p>
                    <a:p>
                      <a:pPr marL="227013" indent="0">
                        <a:lnSpc>
                          <a:spcPct val="100000"/>
                        </a:lnSpc>
                      </a:pPr>
                      <a:r>
                        <a:rPr lang="en-US" sz="1100" b="0" baseline="0">
                          <a:solidFill>
                            <a:schemeClr val="accent1"/>
                          </a:solidFill>
                          <a:latin typeface="+mn-lt"/>
                          <a:cs typeface="Calibri" panose="020F0502020204030204" pitchFamily="34" charset="0"/>
                        </a:rPr>
                        <a:t>Right </a:t>
                      </a:r>
                      <a:r>
                        <a:rPr lang="en-US" sz="1100" b="0" baseline="0" err="1">
                          <a:solidFill>
                            <a:schemeClr val="accent1"/>
                          </a:solidFill>
                          <a:latin typeface="+mn-lt"/>
                          <a:cs typeface="Calibri" panose="020F0502020204030204" pitchFamily="34" charset="0"/>
                        </a:rPr>
                        <a:t>colon</a:t>
                      </a:r>
                      <a:r>
                        <a:rPr lang="en-US" sz="1100" b="0" baseline="30000" err="1">
                          <a:solidFill>
                            <a:schemeClr val="accent1"/>
                          </a:solidFill>
                          <a:latin typeface="+mn-lt"/>
                          <a:cs typeface="Calibri" panose="020F0502020204030204" pitchFamily="34" charset="0"/>
                        </a:rPr>
                        <a:t>c</a:t>
                      </a:r>
                      <a:endParaRPr lang="en-US" sz="1100" b="0" baseline="30000">
                        <a:solidFill>
                          <a:schemeClr val="accent1"/>
                        </a:solidFill>
                        <a:latin typeface="+mn-lt"/>
                        <a:cs typeface="Calibri" panose="020F0502020204030204" pitchFamily="34" charset="0"/>
                      </a:endParaRPr>
                    </a:p>
                  </a:txBody>
                  <a:tcPr marL="60960" marR="60960" marT="12192" marB="1219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457200" rtl="0" eaLnBrk="1" latinLnBrk="0" hangingPunct="1">
                        <a:lnSpc>
                          <a:spcPct val="90000"/>
                        </a:lnSpc>
                      </a:pPr>
                      <a:endParaRPr kumimoji="1" lang="en-US" sz="1100" kern="1200">
                        <a:solidFill>
                          <a:schemeClr val="accent1"/>
                        </a:solidFill>
                        <a:latin typeface="+mn-lt"/>
                        <a:ea typeface="+mn-ea"/>
                        <a:cs typeface="+mn-cs"/>
                      </a:endParaRPr>
                    </a:p>
                    <a:p>
                      <a:pPr marL="0" algn="ctr" defTabSz="457200" rtl="0" eaLnBrk="1" latinLnBrk="0" hangingPunct="1">
                        <a:lnSpc>
                          <a:spcPct val="90000"/>
                        </a:lnSpc>
                      </a:pPr>
                      <a:r>
                        <a:rPr kumimoji="1" lang="en-US" sz="1100" kern="1200">
                          <a:solidFill>
                            <a:schemeClr val="accent1"/>
                          </a:solidFill>
                          <a:latin typeface="+mn-lt"/>
                          <a:ea typeface="+mn-ea"/>
                          <a:cs typeface="+mn-cs"/>
                        </a:rPr>
                        <a:t>32 (80.0)</a:t>
                      </a:r>
                    </a:p>
                    <a:p>
                      <a:pPr marL="0" algn="ctr" defTabSz="457200" rtl="0" eaLnBrk="1" latinLnBrk="0" hangingPunct="1">
                        <a:lnSpc>
                          <a:spcPct val="90000"/>
                        </a:lnSpc>
                      </a:pPr>
                      <a:r>
                        <a:rPr kumimoji="1" lang="en-US" sz="1100" kern="1200">
                          <a:solidFill>
                            <a:schemeClr val="accent1"/>
                          </a:solidFill>
                          <a:latin typeface="+mn-lt"/>
                          <a:ea typeface="+mn-ea"/>
                          <a:cs typeface="+mn-cs"/>
                        </a:rPr>
                        <a:t>15 (37.5)</a:t>
                      </a:r>
                    </a:p>
                    <a:p>
                      <a:pPr marL="0" algn="ctr" defTabSz="457200" rtl="0" eaLnBrk="1" latinLnBrk="0" hangingPunct="1">
                        <a:lnSpc>
                          <a:spcPct val="90000"/>
                        </a:lnSpc>
                      </a:pPr>
                      <a:r>
                        <a:rPr kumimoji="1" lang="en-US" sz="1100" kern="1200">
                          <a:solidFill>
                            <a:schemeClr val="accent1"/>
                          </a:solidFill>
                          <a:latin typeface="+mn-lt"/>
                          <a:ea typeface="+mn-ea"/>
                          <a:cs typeface="+mn-cs"/>
                        </a:rPr>
                        <a:t>8 (20.0)</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00000"/>
                        </a:lnSpc>
                      </a:pPr>
                      <a:endParaRPr kumimoji="1" lang="en-US" sz="1100" kern="1200">
                        <a:solidFill>
                          <a:schemeClr val="accent1"/>
                        </a:solidFill>
                        <a:latin typeface="+mn-lt"/>
                        <a:ea typeface="+mn-ea"/>
                        <a:cs typeface="+mn-cs"/>
                      </a:endParaRPr>
                    </a:p>
                    <a:p>
                      <a:pPr marL="0" algn="ctr" defTabSz="457200" rtl="0" eaLnBrk="1" latinLnBrk="0" hangingPunct="1">
                        <a:lnSpc>
                          <a:spcPct val="100000"/>
                        </a:lnSpc>
                      </a:pPr>
                      <a:r>
                        <a:rPr kumimoji="1" lang="en-US" sz="1100" kern="1200">
                          <a:solidFill>
                            <a:schemeClr val="accent1"/>
                          </a:solidFill>
                          <a:latin typeface="+mn-lt"/>
                          <a:ea typeface="+mn-ea"/>
                          <a:cs typeface="+mn-cs"/>
                        </a:rPr>
                        <a:t>29 (69.0)</a:t>
                      </a:r>
                    </a:p>
                    <a:p>
                      <a:pPr marL="0" algn="ctr" defTabSz="457200" rtl="0" eaLnBrk="1" latinLnBrk="0" hangingPunct="1">
                        <a:lnSpc>
                          <a:spcPct val="100000"/>
                        </a:lnSpc>
                      </a:pPr>
                      <a:r>
                        <a:rPr kumimoji="1" lang="en-US" sz="1100" kern="1200">
                          <a:solidFill>
                            <a:schemeClr val="accent1"/>
                          </a:solidFill>
                          <a:latin typeface="+mn-lt"/>
                          <a:ea typeface="+mn-ea"/>
                          <a:cs typeface="+mn-cs"/>
                        </a:rPr>
                        <a:t>12 (28.6)</a:t>
                      </a:r>
                    </a:p>
                    <a:p>
                      <a:pPr marL="0" algn="ctr" defTabSz="457200" rtl="0" eaLnBrk="1" latinLnBrk="0" hangingPunct="1">
                        <a:lnSpc>
                          <a:spcPct val="100000"/>
                        </a:lnSpc>
                      </a:pPr>
                      <a:r>
                        <a:rPr kumimoji="1" lang="en-US" sz="1100" kern="1200">
                          <a:solidFill>
                            <a:schemeClr val="accent1"/>
                          </a:solidFill>
                          <a:latin typeface="+mn-lt"/>
                          <a:ea typeface="+mn-ea"/>
                          <a:cs typeface="+mn-cs"/>
                        </a:rPr>
                        <a:t>13 (31.0)</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tc>
                  <a:txBody>
                    <a:bodyPr/>
                    <a:lstStyle/>
                    <a:p>
                      <a:pPr marL="0" algn="ctr" defTabSz="457200" rtl="0" eaLnBrk="1" latinLnBrk="0" hangingPunct="1">
                        <a:lnSpc>
                          <a:spcPct val="100000"/>
                        </a:lnSpc>
                      </a:pPr>
                      <a:endParaRPr kumimoji="1" lang="en-US" sz="1100" kern="1200">
                        <a:solidFill>
                          <a:schemeClr val="accent1"/>
                        </a:solidFill>
                        <a:latin typeface="+mn-lt"/>
                        <a:ea typeface="+mn-ea"/>
                        <a:cs typeface="+mn-cs"/>
                      </a:endParaRPr>
                    </a:p>
                    <a:p>
                      <a:pPr marL="0" algn="ctr" defTabSz="457200" rtl="0" eaLnBrk="1" latinLnBrk="0" hangingPunct="1">
                        <a:lnSpc>
                          <a:spcPct val="100000"/>
                        </a:lnSpc>
                      </a:pPr>
                      <a:r>
                        <a:rPr kumimoji="1" lang="en-US" sz="1100" kern="1200">
                          <a:solidFill>
                            <a:schemeClr val="accent1"/>
                          </a:solidFill>
                          <a:latin typeface="+mn-lt"/>
                          <a:ea typeface="+mn-ea"/>
                          <a:cs typeface="+mn-cs"/>
                        </a:rPr>
                        <a:t>61 (74.4)</a:t>
                      </a:r>
                    </a:p>
                    <a:p>
                      <a:pPr marL="0" algn="ctr" defTabSz="457200" rtl="0" eaLnBrk="1" latinLnBrk="0" hangingPunct="1">
                        <a:lnSpc>
                          <a:spcPct val="100000"/>
                        </a:lnSpc>
                      </a:pPr>
                      <a:r>
                        <a:rPr kumimoji="1" lang="en-US" sz="1100" kern="1200">
                          <a:solidFill>
                            <a:schemeClr val="accent1"/>
                          </a:solidFill>
                          <a:latin typeface="+mn-lt"/>
                          <a:ea typeface="+mn-ea"/>
                          <a:cs typeface="+mn-cs"/>
                        </a:rPr>
                        <a:t>27 (32.9)</a:t>
                      </a:r>
                    </a:p>
                    <a:p>
                      <a:pPr marL="0" algn="ctr" defTabSz="457200" rtl="0" eaLnBrk="1" latinLnBrk="0" hangingPunct="1">
                        <a:lnSpc>
                          <a:spcPct val="100000"/>
                        </a:lnSpc>
                      </a:pPr>
                      <a:r>
                        <a:rPr kumimoji="1" lang="en-US" sz="1100" kern="1200">
                          <a:solidFill>
                            <a:schemeClr val="accent1"/>
                          </a:solidFill>
                          <a:latin typeface="+mn-lt"/>
                          <a:ea typeface="+mn-ea"/>
                          <a:cs typeface="+mn-cs"/>
                        </a:rPr>
                        <a:t>21 (25.6)</a:t>
                      </a:r>
                    </a:p>
                  </a:txBody>
                  <a:tcPr marL="60960" marR="6096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2F2F2"/>
                    </a:solidFill>
                  </a:tcPr>
                </a:tc>
                <a:extLst>
                  <a:ext uri="{0D108BD9-81ED-4DB2-BD59-A6C34878D82A}">
                    <a16:rowId xmlns:a16="http://schemas.microsoft.com/office/drawing/2014/main" val="823464319"/>
                  </a:ext>
                </a:extLst>
              </a:tr>
            </a:tbl>
          </a:graphicData>
        </a:graphic>
      </p:graphicFrame>
      <p:sp>
        <p:nvSpPr>
          <p:cNvPr id="5" name="Rectangle 4">
            <a:extLst>
              <a:ext uri="{FF2B5EF4-FFF2-40B4-BE49-F238E27FC236}">
                <a16:creationId xmlns:a16="http://schemas.microsoft.com/office/drawing/2014/main" id="{72C0E0E1-0E00-746F-C282-AABE448A0E99}"/>
              </a:ext>
            </a:extLst>
          </p:cNvPr>
          <p:cNvSpPr/>
          <p:nvPr/>
        </p:nvSpPr>
        <p:spPr>
          <a:xfrm>
            <a:off x="457200" y="3810000"/>
            <a:ext cx="11302999" cy="895350"/>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B7F96AB0-A1DE-B429-EED4-BAD211DF1484}"/>
              </a:ext>
            </a:extLst>
          </p:cNvPr>
          <p:cNvSpPr/>
          <p:nvPr/>
        </p:nvSpPr>
        <p:spPr>
          <a:xfrm>
            <a:off x="450851" y="4705350"/>
            <a:ext cx="11309349" cy="1075110"/>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74600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2483-1E73-4CF1-B91D-9314161B5BC2}"/>
              </a:ext>
            </a:extLst>
          </p:cNvPr>
          <p:cNvSpPr>
            <a:spLocks noGrp="1"/>
          </p:cNvSpPr>
          <p:nvPr>
            <p:ph type="title"/>
          </p:nvPr>
        </p:nvSpPr>
        <p:spPr/>
        <p:txBody>
          <a:bodyPr/>
          <a:lstStyle/>
          <a:p>
            <a:r>
              <a:rPr lang="en-US"/>
              <a:t>DC-02: Efficacy Results (T-</a:t>
            </a:r>
            <a:r>
              <a:rPr lang="en-US" err="1"/>
              <a:t>DXd</a:t>
            </a:r>
            <a:r>
              <a:rPr lang="en-US"/>
              <a:t> 5.4 mg/kg)</a:t>
            </a:r>
            <a:r>
              <a:rPr lang="en-US" baseline="30000"/>
              <a:t>1,a</a:t>
            </a:r>
            <a:endParaRPr lang="en-US"/>
          </a:p>
        </p:txBody>
      </p:sp>
      <p:sp>
        <p:nvSpPr>
          <p:cNvPr id="5" name="Footer Placeholder 4">
            <a:extLst>
              <a:ext uri="{FF2B5EF4-FFF2-40B4-BE49-F238E27FC236}">
                <a16:creationId xmlns:a16="http://schemas.microsoft.com/office/drawing/2014/main" id="{A4E72915-B03A-5189-77E2-E9E266551B73}"/>
              </a:ext>
            </a:extLst>
          </p:cNvPr>
          <p:cNvSpPr>
            <a:spLocks noGrp="1"/>
          </p:cNvSpPr>
          <p:nvPr>
            <p:ph type="ftr" sz="quarter" idx="3"/>
          </p:nvPr>
        </p:nvSpPr>
        <p:spPr>
          <a:xfrm>
            <a:off x="1546225" y="6041228"/>
            <a:ext cx="6911975" cy="642147"/>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3F4444"/>
                </a:solidFill>
                <a:effectLst/>
                <a:uLnTx/>
                <a:uFillTx/>
                <a:latin typeface="Arial"/>
                <a:ea typeface="+mn-ea"/>
                <a:cs typeface="+mn-cs"/>
              </a:rPr>
              <a:t>Data cutoff: November 1, 2022.</a:t>
            </a:r>
          </a:p>
          <a:p>
            <a:pPr defTabSz="609555">
              <a:defRPr/>
            </a:pPr>
            <a:r>
              <a:rPr kumimoji="0" lang="en-US" b="0" i="0" u="none" strike="noStrike" kern="1200" cap="none" spc="0" normalizeH="0" baseline="30000" noProof="0" err="1">
                <a:ln>
                  <a:noFill/>
                </a:ln>
                <a:solidFill>
                  <a:srgbClr val="3F4444"/>
                </a:solidFill>
                <a:effectLst/>
                <a:uLnTx/>
                <a:uFillTx/>
                <a:latin typeface="Arial"/>
                <a:ea typeface="+mn-ea"/>
                <a:cs typeface="+mn-cs"/>
              </a:rPr>
              <a:t>a</a:t>
            </a:r>
            <a:r>
              <a:rPr kumimoji="0" lang="en-US" b="0" i="0" u="none" strike="noStrike" kern="1200" cap="none" spc="0" normalizeH="0" baseline="0" noProof="0" err="1">
                <a:ln>
                  <a:noFill/>
                </a:ln>
                <a:solidFill>
                  <a:srgbClr val="3F4444"/>
                </a:solidFill>
                <a:effectLst/>
                <a:uLnTx/>
                <a:uFillTx/>
                <a:latin typeface="Arial"/>
                <a:ea typeface="+mn-ea"/>
                <a:cs typeface="+mn-cs"/>
              </a:rPr>
              <a:t>While</a:t>
            </a:r>
            <a:r>
              <a:rPr kumimoji="0" lang="en-US"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b="0" i="0" u="none" strike="noStrike" kern="1200" cap="none" spc="0" normalizeH="0" baseline="30000" noProof="0">
                <a:ln>
                  <a:noFill/>
                </a:ln>
                <a:solidFill>
                  <a:srgbClr val="3F4444"/>
                </a:solidFill>
                <a:effectLst/>
                <a:uLnTx/>
                <a:uFillTx/>
                <a:latin typeface="Arial"/>
                <a:ea typeface="+mn-ea"/>
                <a:cs typeface="+mn-cs"/>
              </a:rPr>
              <a:t>2</a:t>
            </a:r>
            <a:r>
              <a:rPr kumimoji="0" lang="en-US" b="0" i="0" u="none" strike="noStrike" kern="1200" cap="none" spc="0" normalizeH="0" baseline="0" noProof="0">
                <a:ln>
                  <a:noFill/>
                </a:ln>
                <a:solidFill>
                  <a:srgbClr val="3F4444"/>
                </a:solidFill>
                <a:effectLst/>
                <a:uLnTx/>
                <a:uFillTx/>
                <a:latin typeface="Arial"/>
                <a:ea typeface="+mn-ea"/>
                <a:cs typeface="+mn-cs"/>
              </a:rPr>
              <a:t> </a:t>
            </a:r>
            <a:br>
              <a:rPr kumimoji="0" lang="en-US" b="0" i="0" u="none" strike="noStrike" kern="1200" cap="none" spc="0" normalizeH="0" baseline="0" noProof="0">
                <a:ln>
                  <a:noFill/>
                </a:ln>
                <a:solidFill>
                  <a:srgbClr val="3F4444"/>
                </a:solidFill>
                <a:effectLst/>
                <a:uLnTx/>
                <a:uFillTx/>
                <a:latin typeface="Arial"/>
                <a:ea typeface="+mn-ea"/>
                <a:cs typeface="+mn-cs"/>
              </a:rPr>
            </a:br>
            <a:r>
              <a:rPr lang="en-US">
                <a:solidFill>
                  <a:srgbClr val="3F4444"/>
                </a:solidFill>
              </a:rPr>
              <a:t>1.</a:t>
            </a:r>
            <a:r>
              <a:rPr lang="en-US" b="1">
                <a:solidFill>
                  <a:srgbClr val="3F4444"/>
                </a:solidFill>
              </a:rPr>
              <a:t> </a:t>
            </a:r>
            <a:r>
              <a:rPr lang="en-US">
                <a:solidFill>
                  <a:srgbClr val="3F4444"/>
                </a:solidFill>
              </a:rPr>
              <a:t>Raghav K, et al. ASCO 2023. Abstract 3501. 2.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lang="en-US">
              <a:solidFill>
                <a:srgbClr val="3F4444"/>
              </a:solidFill>
            </a:endParaRPr>
          </a:p>
        </p:txBody>
      </p:sp>
      <p:graphicFrame>
        <p:nvGraphicFramePr>
          <p:cNvPr id="3" name="Table 2">
            <a:extLst>
              <a:ext uri="{FF2B5EF4-FFF2-40B4-BE49-F238E27FC236}">
                <a16:creationId xmlns:a16="http://schemas.microsoft.com/office/drawing/2014/main" id="{87BC366B-359D-8D81-180C-7CFB6E1C5EC5}"/>
              </a:ext>
            </a:extLst>
          </p:cNvPr>
          <p:cNvGraphicFramePr>
            <a:graphicFrameLocks noGrp="1"/>
          </p:cNvGraphicFramePr>
          <p:nvPr>
            <p:extLst>
              <p:ext uri="{D42A27DB-BD31-4B8C-83A1-F6EECF244321}">
                <p14:modId xmlns:p14="http://schemas.microsoft.com/office/powerpoint/2010/main" val="348695326"/>
              </p:ext>
            </p:extLst>
          </p:nvPr>
        </p:nvGraphicFramePr>
        <p:xfrm>
          <a:off x="431799" y="1236518"/>
          <a:ext cx="11328399" cy="4395216"/>
        </p:xfrm>
        <a:graphic>
          <a:graphicData uri="http://schemas.openxmlformats.org/drawingml/2006/table">
            <a:tbl>
              <a:tblPr firstRow="1" bandRow="1">
                <a:tableStyleId>{72833802-FEF1-4C79-8D5D-14CF1EAF98D9}</a:tableStyleId>
              </a:tblPr>
              <a:tblGrid>
                <a:gridCol w="4257324">
                  <a:extLst>
                    <a:ext uri="{9D8B030D-6E8A-4147-A177-3AD203B41FA5}">
                      <a16:colId xmlns:a16="http://schemas.microsoft.com/office/drawing/2014/main" val="1894001972"/>
                    </a:ext>
                  </a:extLst>
                </a:gridCol>
                <a:gridCol w="2357025">
                  <a:extLst>
                    <a:ext uri="{9D8B030D-6E8A-4147-A177-3AD203B41FA5}">
                      <a16:colId xmlns:a16="http://schemas.microsoft.com/office/drawing/2014/main" val="2428217161"/>
                    </a:ext>
                  </a:extLst>
                </a:gridCol>
                <a:gridCol w="2357025">
                  <a:extLst>
                    <a:ext uri="{9D8B030D-6E8A-4147-A177-3AD203B41FA5}">
                      <a16:colId xmlns:a16="http://schemas.microsoft.com/office/drawing/2014/main" val="635920947"/>
                    </a:ext>
                  </a:extLst>
                </a:gridCol>
                <a:gridCol w="2357025">
                  <a:extLst>
                    <a:ext uri="{9D8B030D-6E8A-4147-A177-3AD203B41FA5}">
                      <a16:colId xmlns:a16="http://schemas.microsoft.com/office/drawing/2014/main" val="3363459551"/>
                    </a:ext>
                  </a:extLst>
                </a:gridCol>
              </a:tblGrid>
              <a:tr h="200982">
                <a:tc rowSpan="2">
                  <a:txBody>
                    <a:bodyPr/>
                    <a:lstStyle/>
                    <a:p>
                      <a:pPr>
                        <a:lnSpc>
                          <a:spcPct val="100000"/>
                        </a:lnSpc>
                      </a:pPr>
                      <a:endParaRPr lang="en-US" sz="1200">
                        <a:solidFill>
                          <a:schemeClr val="bg1"/>
                        </a:solidFill>
                        <a:effectLst/>
                        <a:latin typeface="Arial" panose="020B0604020202020204" pitchFamily="34" charset="0"/>
                        <a:cs typeface="Times New Roman" panose="02020603050405020304" pitchFamily="18" charset="0"/>
                      </a:endParaRPr>
                    </a:p>
                  </a:txBody>
                  <a:tcPr marL="60960" marR="6096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algn="ctr">
                        <a:lnSpc>
                          <a:spcPct val="90000"/>
                        </a:lnSpc>
                      </a:pPr>
                      <a:r>
                        <a:rPr lang="en-US" sz="1200">
                          <a:solidFill>
                            <a:schemeClr val="bg1"/>
                          </a:solidFill>
                          <a:latin typeface="+mn-lt"/>
                        </a:rPr>
                        <a:t>T-DXd 5.4 mg/kg Q3W</a:t>
                      </a:r>
                      <a:endParaRPr lang="en-US" sz="1200" b="0" baseline="30000">
                        <a:solidFill>
                          <a:schemeClr val="bg1"/>
                        </a:solidFill>
                        <a:latin typeface="+mn-lt"/>
                        <a:cs typeface="Calibri" panose="020F0502020204030204" pitchFamily="34"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lnSpc>
                          <a:spcPct val="90000"/>
                        </a:lnSpc>
                      </a:pPr>
                      <a:r>
                        <a:rPr lang="en-US" sz="1100">
                          <a:solidFill>
                            <a:schemeClr val="bg1"/>
                          </a:solidFill>
                          <a:latin typeface="+mn-lt"/>
                        </a:rPr>
                        <a:t>HER2 IHC 2+/ISH–</a:t>
                      </a:r>
                    </a:p>
                    <a:p>
                      <a:pPr algn="ctr">
                        <a:lnSpc>
                          <a:spcPct val="90000"/>
                        </a:lnSpc>
                      </a:pPr>
                      <a:r>
                        <a:rPr lang="en-US" sz="1100">
                          <a:solidFill>
                            <a:schemeClr val="bg1"/>
                          </a:solidFill>
                          <a:latin typeface="+mn-lt"/>
                        </a:rPr>
                        <a:t>Cohort B (n = 15)</a:t>
                      </a:r>
                      <a:endParaRPr lang="en-US" sz="1100" b="0" baseline="30000">
                        <a:solidFill>
                          <a:schemeClr val="bg1"/>
                        </a:solidFill>
                        <a:latin typeface="+mn-lt"/>
                        <a:cs typeface="Calibri" panose="020F0502020204030204" pitchFamily="34" charset="0"/>
                      </a:endParaRPr>
                    </a:p>
                  </a:txBody>
                  <a:tcPr marT="27432" marB="27432" anchor="ctr">
                    <a:lnT w="12700" cap="flat" cmpd="sng" algn="ctr">
                      <a:noFill/>
                      <a:prstDash val="solid"/>
                      <a:round/>
                      <a:headEnd type="none" w="med" len="med"/>
                      <a:tailEnd type="none" w="med" len="med"/>
                    </a:lnT>
                    <a:solidFill>
                      <a:schemeClr val="accent4"/>
                    </a:solidFill>
                  </a:tcPr>
                </a:tc>
                <a:tc hMerge="1">
                  <a:txBody>
                    <a:bodyPr/>
                    <a:lstStyle/>
                    <a:p>
                      <a:pPr algn="ctr">
                        <a:lnSpc>
                          <a:spcPct val="90000"/>
                        </a:lnSpc>
                      </a:pPr>
                      <a:r>
                        <a:rPr lang="en-US" sz="1100">
                          <a:solidFill>
                            <a:schemeClr val="bg1"/>
                          </a:solidFill>
                          <a:latin typeface="+mn-lt"/>
                        </a:rPr>
                        <a:t>HER2 IHC 1+</a:t>
                      </a:r>
                    </a:p>
                    <a:p>
                      <a:pPr algn="ctr">
                        <a:lnSpc>
                          <a:spcPct val="90000"/>
                        </a:lnSpc>
                      </a:pPr>
                      <a:r>
                        <a:rPr lang="en-US" sz="1100">
                          <a:solidFill>
                            <a:schemeClr val="bg1"/>
                          </a:solidFill>
                          <a:latin typeface="+mn-lt"/>
                        </a:rPr>
                        <a:t>Cohort C (n = 18)</a:t>
                      </a:r>
                      <a:endParaRPr lang="en-US" sz="1100" b="0" baseline="30000">
                        <a:solidFill>
                          <a:schemeClr val="bg1"/>
                        </a:solidFill>
                        <a:latin typeface="+mn-lt"/>
                        <a:cs typeface="Calibri" panose="020F0502020204030204" pitchFamily="34" charset="0"/>
                      </a:endParaRPr>
                    </a:p>
                  </a:txBody>
                  <a:tcPr marT="27432" marB="27432" anchor="ctr">
                    <a:lnT w="12700" cap="flat" cmpd="sng" algn="ctr">
                      <a:noFill/>
                      <a:prstDash val="solid"/>
                      <a:round/>
                      <a:headEnd type="none" w="med" len="med"/>
                      <a:tailEnd type="none" w="med" len="med"/>
                    </a:lnT>
                    <a:solidFill>
                      <a:schemeClr val="accent3"/>
                    </a:solidFill>
                  </a:tcPr>
                </a:tc>
                <a:extLst>
                  <a:ext uri="{0D108BD9-81ED-4DB2-BD59-A6C34878D82A}">
                    <a16:rowId xmlns:a16="http://schemas.microsoft.com/office/drawing/2014/main" val="2049365765"/>
                  </a:ext>
                </a:extLst>
              </a:tr>
              <a:tr h="321571">
                <a:tc vMerge="1">
                  <a:txBody>
                    <a:bodyPr/>
                    <a:lstStyle/>
                    <a:p>
                      <a:pPr>
                        <a:lnSpc>
                          <a:spcPct val="100000"/>
                        </a:lnSpc>
                      </a:pPr>
                      <a:endParaRPr lang="en-US" sz="1100">
                        <a:effectLst/>
                        <a:latin typeface="Arial" panose="020B060402020202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noFill/>
                  </a:tcPr>
                </a:tc>
                <a:tc>
                  <a:txBody>
                    <a:bodyPr/>
                    <a:lstStyle/>
                    <a:p>
                      <a:pPr algn="ctr">
                        <a:lnSpc>
                          <a:spcPct val="90000"/>
                        </a:lnSpc>
                      </a:pPr>
                      <a:r>
                        <a:rPr lang="en-US" sz="1200" b="1" baseline="0">
                          <a:solidFill>
                            <a:schemeClr val="bg1"/>
                          </a:solidFill>
                          <a:latin typeface="+mn-lt"/>
                          <a:cs typeface="Calibri" panose="020F0502020204030204" pitchFamily="34" charset="0"/>
                        </a:rPr>
                        <a:t>Stage 1 </a:t>
                      </a:r>
                    </a:p>
                    <a:p>
                      <a:pPr algn="ctr">
                        <a:lnSpc>
                          <a:spcPct val="90000"/>
                        </a:lnSpc>
                      </a:pPr>
                      <a:r>
                        <a:rPr lang="en-US" sz="1200" b="1" baseline="0">
                          <a:solidFill>
                            <a:schemeClr val="bg1"/>
                          </a:solidFill>
                          <a:latin typeface="+mn-lt"/>
                          <a:cs typeface="Calibri" panose="020F0502020204030204" pitchFamily="34" charset="0"/>
                        </a:rPr>
                        <a:t>n = 40</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90000"/>
                        </a:lnSpc>
                      </a:pPr>
                      <a:r>
                        <a:rPr lang="en-US" sz="1200" b="1" baseline="0">
                          <a:solidFill>
                            <a:schemeClr val="bg1"/>
                          </a:solidFill>
                          <a:latin typeface="+mn-lt"/>
                          <a:cs typeface="Calibri" panose="020F0502020204030204" pitchFamily="34" charset="0"/>
                        </a:rPr>
                        <a:t>Stage 2</a:t>
                      </a:r>
                      <a:br>
                        <a:rPr lang="en-US" sz="1200" b="1" baseline="0">
                          <a:solidFill>
                            <a:schemeClr val="bg1"/>
                          </a:solidFill>
                          <a:latin typeface="+mn-lt"/>
                          <a:cs typeface="Calibri" panose="020F0502020204030204" pitchFamily="34" charset="0"/>
                        </a:rPr>
                      </a:br>
                      <a:r>
                        <a:rPr lang="en-US" sz="1200" b="1" baseline="0">
                          <a:solidFill>
                            <a:schemeClr val="bg1"/>
                          </a:solidFill>
                          <a:latin typeface="+mn-lt"/>
                          <a:cs typeface="Calibri" panose="020F0502020204030204" pitchFamily="34" charset="0"/>
                        </a:rPr>
                        <a:t>n = 42</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90000"/>
                        </a:lnSpc>
                      </a:pPr>
                      <a:r>
                        <a:rPr lang="en-US" sz="1200" b="1" baseline="0">
                          <a:solidFill>
                            <a:schemeClr val="bg1"/>
                          </a:solidFill>
                          <a:latin typeface="+mn-lt"/>
                          <a:cs typeface="Calibri" panose="020F0502020204030204" pitchFamily="34" charset="0"/>
                        </a:rPr>
                        <a:t>Total </a:t>
                      </a:r>
                    </a:p>
                    <a:p>
                      <a:pPr algn="ctr">
                        <a:lnSpc>
                          <a:spcPct val="90000"/>
                        </a:lnSpc>
                      </a:pPr>
                      <a:r>
                        <a:rPr lang="en-US" sz="1200" b="1" baseline="0">
                          <a:solidFill>
                            <a:schemeClr val="bg1"/>
                          </a:solidFill>
                          <a:latin typeface="+mn-lt"/>
                          <a:cs typeface="Calibri" panose="020F0502020204030204" pitchFamily="34" charset="0"/>
                        </a:rPr>
                        <a:t>N = 82</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42290461"/>
                  </a:ext>
                </a:extLst>
              </a:tr>
              <a:tr h="214380">
                <a:tc>
                  <a:txBody>
                    <a:bodyPr/>
                    <a:lstStyle/>
                    <a:p>
                      <a:pPr marL="0" marR="0" algn="l">
                        <a:lnSpc>
                          <a:spcPct val="100000"/>
                        </a:lnSpc>
                        <a:spcBef>
                          <a:spcPts val="0"/>
                        </a:spcBef>
                        <a:spcAft>
                          <a:spcPts val="0"/>
                        </a:spcAft>
                      </a:pPr>
                      <a:r>
                        <a:rPr lang="en-US" sz="1200" b="1" kern="1200">
                          <a:solidFill>
                            <a:schemeClr val="accent1"/>
                          </a:solidFill>
                          <a:effectLst/>
                        </a:rPr>
                        <a:t>cORR, n </a:t>
                      </a:r>
                      <a:r>
                        <a:rPr lang="en-US" sz="1200" b="1" kern="1200" baseline="0">
                          <a:solidFill>
                            <a:schemeClr val="accent1"/>
                          </a:solidFill>
                          <a:effectLst/>
                        </a:rPr>
                        <a:t>(</a:t>
                      </a:r>
                      <a:r>
                        <a:rPr lang="en-US" sz="1200" b="1" kern="1200">
                          <a:solidFill>
                            <a:schemeClr val="accent1"/>
                          </a:solidFill>
                          <a:effectLst/>
                        </a:rPr>
                        <a:t>%) [95% CI]</a:t>
                      </a:r>
                      <a:endParaRPr lang="en-US" sz="1200" b="1">
                        <a:solidFill>
                          <a:schemeClr val="accent1"/>
                        </a:solidFill>
                        <a:effectLst/>
                      </a:endParaRP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b="1" kern="1200">
                          <a:solidFill>
                            <a:schemeClr val="accent1"/>
                          </a:solidFill>
                          <a:effectLst/>
                        </a:rPr>
                        <a:t>18 (45.0) [29.3-61.5]</a:t>
                      </a:r>
                      <a:endParaRPr lang="en-US" sz="1200" b="1">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b="1">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13 (31.0) [17.6-47.1]</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b="1">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31 (37.8) [27.3-49.2]</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718735324"/>
                  </a:ext>
                </a:extLst>
              </a:tr>
              <a:tr h="214380">
                <a:tc>
                  <a:txBody>
                    <a:bodyPr/>
                    <a:lstStyle/>
                    <a:p>
                      <a:pPr marL="0" marR="0" algn="l">
                        <a:lnSpc>
                          <a:spcPct val="100000"/>
                        </a:lnSpc>
                        <a:spcBef>
                          <a:spcPts val="0"/>
                        </a:spcBef>
                        <a:spcAft>
                          <a:spcPts val="0"/>
                        </a:spcAft>
                      </a:pPr>
                      <a:r>
                        <a:rPr lang="en-US" sz="1200" kern="1200">
                          <a:solidFill>
                            <a:schemeClr val="accent1"/>
                          </a:solidFill>
                          <a:effectLst/>
                        </a:rPr>
                        <a:t>     CR</a:t>
                      </a:r>
                      <a:endPar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kern="1200">
                          <a:solidFill>
                            <a:schemeClr val="accent1"/>
                          </a:solidFill>
                          <a:effectLst/>
                        </a:rPr>
                        <a:t>0</a:t>
                      </a:r>
                      <a:endParaRPr lang="en-US" sz="1200">
                        <a:solidFill>
                          <a:schemeClr val="accent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0</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0</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6931609"/>
                  </a:ext>
                </a:extLst>
              </a:tr>
              <a:tr h="214380">
                <a:tc>
                  <a:txBody>
                    <a:bodyPr/>
                    <a:lstStyle/>
                    <a:p>
                      <a:pPr marL="0" marR="0" algn="l">
                        <a:lnSpc>
                          <a:spcPct val="100000"/>
                        </a:lnSpc>
                        <a:spcBef>
                          <a:spcPts val="0"/>
                        </a:spcBef>
                        <a:spcAft>
                          <a:spcPts val="0"/>
                        </a:spcAft>
                      </a:pPr>
                      <a:r>
                        <a:rPr lang="en-US" sz="1200" kern="1200">
                          <a:solidFill>
                            <a:schemeClr val="accent1"/>
                          </a:solidFill>
                          <a:effectLst/>
                        </a:rPr>
                        <a:t>     PR</a:t>
                      </a:r>
                      <a:endPar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kern="1200">
                          <a:solidFill>
                            <a:schemeClr val="accent1"/>
                          </a:solidFill>
                          <a:effectLst/>
                        </a:rPr>
                        <a:t>18 (45.0)</a:t>
                      </a:r>
                      <a:endPar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13 (31.0)</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31 (37.8)</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1874306622"/>
                  </a:ext>
                </a:extLst>
              </a:tr>
              <a:tr h="214380">
                <a:tc>
                  <a:txBody>
                    <a:bodyPr/>
                    <a:lstStyle/>
                    <a:p>
                      <a:pPr marL="0" marR="0" algn="l">
                        <a:lnSpc>
                          <a:spcPct val="100000"/>
                        </a:lnSpc>
                        <a:spcBef>
                          <a:spcPts val="0"/>
                        </a:spcBef>
                        <a:spcAft>
                          <a:spcPts val="0"/>
                        </a:spcAft>
                      </a:pPr>
                      <a:r>
                        <a:rPr lang="en-US" sz="1200" kern="1200">
                          <a:solidFill>
                            <a:schemeClr val="accent1"/>
                          </a:solidFill>
                          <a:effectLst/>
                        </a:rPr>
                        <a:t>     SD</a:t>
                      </a:r>
                      <a:endPar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kern="1200">
                          <a:solidFill>
                            <a:schemeClr val="accent1"/>
                          </a:solidFill>
                          <a:effectLst/>
                        </a:rPr>
                        <a:t>20 (50.0)</a:t>
                      </a:r>
                      <a:endPar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20 (47.6)</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40 (48.8)</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01081495"/>
                  </a:ext>
                </a:extLst>
              </a:tr>
              <a:tr h="214380">
                <a:tc>
                  <a:txBody>
                    <a:bodyPr/>
                    <a:lstStyle/>
                    <a:p>
                      <a:pPr marL="0" marR="0" algn="l">
                        <a:lnSpc>
                          <a:spcPct val="100000"/>
                        </a:lnSpc>
                        <a:spcBef>
                          <a:spcPts val="0"/>
                        </a:spcBef>
                        <a:spcAft>
                          <a:spcPts val="0"/>
                        </a:spcAft>
                      </a:pPr>
                      <a:r>
                        <a:rPr lang="en-US" sz="1200" kern="1200">
                          <a:solidFill>
                            <a:schemeClr val="accent1"/>
                          </a:solidFill>
                          <a:effectLst/>
                        </a:rPr>
                        <a:t>     PD</a:t>
                      </a:r>
                      <a:endPar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kern="1200">
                          <a:solidFill>
                            <a:schemeClr val="accent1"/>
                          </a:solidFill>
                          <a:effectLst/>
                        </a:rPr>
                        <a:t>2 (5.0)</a:t>
                      </a:r>
                      <a:endPar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6 (14.3)</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8 (9.8)</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3324256682"/>
                  </a:ext>
                </a:extLst>
              </a:tr>
              <a:tr h="214380">
                <a:tc>
                  <a:txBody>
                    <a:bodyPr/>
                    <a:lstStyle/>
                    <a:p>
                      <a:pPr marL="0" marR="0" algn="l">
                        <a:lnSpc>
                          <a:spcPct val="100000"/>
                        </a:lnSpc>
                        <a:spcBef>
                          <a:spcPts val="0"/>
                        </a:spcBef>
                        <a:spcAft>
                          <a:spcPts val="0"/>
                        </a:spcAft>
                      </a:pPr>
                      <a:r>
                        <a:rPr lang="en-US" sz="1200" kern="1200">
                          <a:solidFill>
                            <a:schemeClr val="accent1"/>
                          </a:solidFill>
                          <a:effectLst/>
                        </a:rPr>
                        <a:t>     NE</a:t>
                      </a:r>
                      <a:endPar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kern="1200">
                          <a:solidFill>
                            <a:schemeClr val="accent1"/>
                          </a:solidFill>
                          <a:effectLst/>
                        </a:rPr>
                        <a:t>0</a:t>
                      </a:r>
                      <a:endPar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3 (7.1)</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3 (3.7)</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39786697"/>
                  </a:ext>
                </a:extLst>
              </a:tr>
              <a:tr h="200982">
                <a:tc>
                  <a:txBody>
                    <a:bodyPr/>
                    <a:lstStyle/>
                    <a:p>
                      <a:pPr marL="0" marR="0" algn="l">
                        <a:lnSpc>
                          <a:spcPct val="100000"/>
                        </a:lnSpc>
                        <a:spcBef>
                          <a:spcPts val="0"/>
                        </a:spcBef>
                        <a:spcAft>
                          <a:spcPts val="0"/>
                        </a:spcAft>
                      </a:pPr>
                      <a:r>
                        <a:rPr lang="en-US" sz="1200" b="1" kern="1200">
                          <a:solidFill>
                            <a:schemeClr val="accent1"/>
                          </a:solidFill>
                          <a:effectLst/>
                        </a:rPr>
                        <a:t>Confirmed DCR, n (%) [</a:t>
                      </a:r>
                      <a:r>
                        <a:rPr lang="en-US" sz="1200" b="1">
                          <a:solidFill>
                            <a:schemeClr val="accent1"/>
                          </a:solidFill>
                          <a:effectLst/>
                        </a:rPr>
                        <a:t>95% CI]</a:t>
                      </a:r>
                      <a:endParaRPr lang="en-US" sz="1200" b="1">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kern="1200">
                          <a:solidFill>
                            <a:schemeClr val="accent1"/>
                          </a:solidFill>
                          <a:effectLst/>
                        </a:rPr>
                        <a:t>38 (95.0) [83.1-99.4]</a:t>
                      </a:r>
                      <a:endPar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33 (78.6) [63.2-89.7]</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71 (86.6) [77.3-93.1]</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8682517"/>
                  </a:ext>
                </a:extLst>
              </a:tr>
              <a:tr h="214380">
                <a:tc>
                  <a:txBody>
                    <a:bodyPr/>
                    <a:lstStyle/>
                    <a:p>
                      <a:pPr marL="0" marR="0" algn="l">
                        <a:lnSpc>
                          <a:spcPct val="100000"/>
                        </a:lnSpc>
                        <a:spcBef>
                          <a:spcPts val="0"/>
                        </a:spcBef>
                        <a:spcAft>
                          <a:spcPts val="0"/>
                        </a:spcAft>
                      </a:pPr>
                      <a:r>
                        <a:rPr lang="en-US" sz="1200" b="1" kern="1200">
                          <a:solidFill>
                            <a:schemeClr val="accent1"/>
                          </a:solidFill>
                          <a:effectLst/>
                        </a:rPr>
                        <a:t>Median </a:t>
                      </a:r>
                      <a:r>
                        <a:rPr lang="en-US" sz="1200" b="1">
                          <a:solidFill>
                            <a:schemeClr val="accent1"/>
                          </a:solidFill>
                          <a:effectLst/>
                        </a:rPr>
                        <a:t>(95% CI)</a:t>
                      </a:r>
                      <a:r>
                        <a:rPr lang="en-US" sz="1200" b="1" kern="1200">
                          <a:solidFill>
                            <a:schemeClr val="accent1"/>
                          </a:solidFill>
                          <a:effectLst/>
                        </a:rPr>
                        <a:t> DoR</a:t>
                      </a:r>
                      <a:r>
                        <a:rPr lang="en-US" sz="1200" b="1">
                          <a:solidFill>
                            <a:schemeClr val="accent1"/>
                          </a:solidFill>
                          <a:effectLst/>
                        </a:rPr>
                        <a:t>, months</a:t>
                      </a:r>
                      <a:endParaRPr lang="en-US" sz="1200" b="1">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kern="1200">
                          <a:solidFill>
                            <a:schemeClr val="accent1"/>
                          </a:solidFill>
                          <a:effectLst/>
                        </a:rPr>
                        <a:t>8.1 (4.2-NE)</a:t>
                      </a:r>
                      <a:endPar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4.6 (4.1-7.0)</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5.5 (4.2-8.1)</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01515988"/>
                  </a:ext>
                </a:extLst>
              </a:tr>
              <a:tr h="200982">
                <a:tc>
                  <a:txBody>
                    <a:bodyPr/>
                    <a:lstStyle/>
                    <a:p>
                      <a:pPr marL="0" marR="0" algn="l">
                        <a:lnSpc>
                          <a:spcPct val="100000"/>
                        </a:lnSpc>
                        <a:spcBef>
                          <a:spcPts val="0"/>
                        </a:spcBef>
                        <a:spcAft>
                          <a:spcPts val="0"/>
                        </a:spcAft>
                      </a:pPr>
                      <a:r>
                        <a:rPr lang="en-US" sz="1200" b="1">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Median follow-up (range), months</a:t>
                      </a: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10.6 (2.9-17.1)</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7.7 (0.5-10.3)</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algn="ctr">
                        <a:lnSpc>
                          <a:spcPct val="100000"/>
                        </a:lnSpc>
                        <a:spcBef>
                          <a:spcPts val="0"/>
                        </a:spcBef>
                        <a:spcAft>
                          <a:spcPts val="0"/>
                        </a:spcAft>
                      </a:pPr>
                      <a:r>
                        <a:rPr lang="en-US" sz="120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8.9 (0.5-17.1)</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858417931"/>
                  </a:ext>
                </a:extLst>
              </a:tr>
              <a:tr h="214380">
                <a:tc>
                  <a:txBody>
                    <a:bodyPr/>
                    <a:lstStyle/>
                    <a:p>
                      <a:pPr marL="0" marR="0" algn="l">
                        <a:lnSpc>
                          <a:spcPct val="100000"/>
                        </a:lnSpc>
                        <a:spcBef>
                          <a:spcPts val="0"/>
                        </a:spcBef>
                        <a:spcAft>
                          <a:spcPts val="0"/>
                        </a:spcAft>
                      </a:pPr>
                      <a:r>
                        <a:rPr kumimoji="1" lang="en-US" sz="1200" b="1" i="0" u="none" strike="noStrike" kern="1200" cap="none" spc="0" normalizeH="0" baseline="0" noProof="0">
                          <a:ln>
                            <a:noFill/>
                          </a:ln>
                          <a:solidFill>
                            <a:schemeClr val="accent1"/>
                          </a:solidFill>
                          <a:effectLst/>
                          <a:uLnTx/>
                          <a:uFillTx/>
                          <a:latin typeface="+mn-lt"/>
                          <a:ea typeface="+mn-ea"/>
                          <a:cs typeface="+mn-cs"/>
                        </a:rPr>
                        <a:t>Median treatment duration (range), months</a:t>
                      </a: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chemeClr val="accent1"/>
                          </a:solidFill>
                          <a:effectLst/>
                          <a:uLnTx/>
                          <a:uFillTx/>
                          <a:latin typeface="+mn-lt"/>
                          <a:ea typeface="+mn-ea"/>
                          <a:cs typeface="+mn-cs"/>
                        </a:rPr>
                        <a:t>5.5 (1.4-13.2)</a:t>
                      </a:r>
                      <a:endParaRPr kumimoji="1" lang="en-US" sz="1200" b="0" i="0" u="none" strike="noStrike" kern="1200" cap="none" spc="0" normalizeH="0" baseline="0" noProof="0">
                        <a:ln>
                          <a:noFill/>
                        </a:ln>
                        <a:solidFill>
                          <a:schemeClr val="accent1"/>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chemeClr val="accent1"/>
                          </a:solidFill>
                          <a:effectLst/>
                          <a:uLnTx/>
                          <a:uFillTx/>
                          <a:latin typeface="Arial" panose="020B0604020202020204" pitchFamily="34" charset="0"/>
                          <a:ea typeface="Calibri" panose="020F0502020204030204" pitchFamily="34" charset="0"/>
                          <a:cs typeface="Times New Roman" panose="02020603050405020304" pitchFamily="18" charset="0"/>
                        </a:rPr>
                        <a:t>4.8 (0.7-10.8)</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chemeClr val="accent1"/>
                          </a:solidFill>
                          <a:effectLst/>
                          <a:uLnTx/>
                          <a:uFillTx/>
                          <a:latin typeface="Arial" panose="020B0604020202020204" pitchFamily="34" charset="0"/>
                          <a:ea typeface="Calibri" panose="020F0502020204030204" pitchFamily="34" charset="0"/>
                          <a:cs typeface="Times New Roman" panose="02020603050405020304" pitchFamily="18" charset="0"/>
                        </a:rPr>
                        <a:t>5.5 (0.7-13.2)</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6798253"/>
                  </a:ext>
                </a:extLst>
              </a:tr>
              <a:tr h="214380">
                <a:tc>
                  <a:txBody>
                    <a:bodyPr/>
                    <a:lstStyle/>
                    <a:p>
                      <a:pPr marL="0" marR="0" algn="l">
                        <a:lnSpc>
                          <a:spcPct val="100000"/>
                        </a:lnSpc>
                        <a:spcBef>
                          <a:spcPts val="0"/>
                        </a:spcBef>
                        <a:spcAft>
                          <a:spcPts val="0"/>
                        </a:spcAft>
                      </a:pPr>
                      <a:r>
                        <a:rPr kumimoji="1" lang="en-US" sz="1200" b="1" i="0" u="none" strike="noStrike" kern="1200" cap="none" spc="0" normalizeH="0" baseline="0" noProof="0">
                          <a:ln>
                            <a:noFill/>
                          </a:ln>
                          <a:solidFill>
                            <a:schemeClr val="accent1"/>
                          </a:solidFill>
                          <a:effectLst/>
                          <a:uLnTx/>
                          <a:uFillTx/>
                          <a:latin typeface="+mn-lt"/>
                          <a:ea typeface="+mn-ea"/>
                          <a:cs typeface="+mn-cs"/>
                        </a:rPr>
                        <a:t>Median (range) total dose, mg/kg</a:t>
                      </a: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chemeClr val="accent1"/>
                          </a:solidFill>
                          <a:effectLst/>
                          <a:uLnTx/>
                          <a:uFillTx/>
                          <a:latin typeface="Arial" panose="020B0604020202020204" pitchFamily="34" charset="0"/>
                          <a:ea typeface="Calibri" panose="020F0502020204030204" pitchFamily="34" charset="0"/>
                          <a:cs typeface="Times New Roman" panose="02020603050405020304" pitchFamily="18" charset="0"/>
                        </a:rPr>
                        <a:t>39.6 (10.5-96.8)</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chemeClr val="accent1"/>
                          </a:solidFill>
                          <a:effectLst/>
                          <a:uLnTx/>
                          <a:uFillTx/>
                          <a:latin typeface="Arial" panose="020B0604020202020204" pitchFamily="34" charset="0"/>
                          <a:ea typeface="Calibri" panose="020F0502020204030204" pitchFamily="34" charset="0"/>
                          <a:cs typeface="Times New Roman" panose="02020603050405020304" pitchFamily="18" charset="0"/>
                        </a:rPr>
                        <a:t>37.4 (5.4-81.3)</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chemeClr val="accent1"/>
                          </a:solidFill>
                          <a:effectLst/>
                          <a:uLnTx/>
                          <a:uFillTx/>
                          <a:latin typeface="Arial" panose="020B0604020202020204" pitchFamily="34" charset="0"/>
                          <a:ea typeface="Calibri" panose="020F0502020204030204" pitchFamily="34" charset="0"/>
                          <a:cs typeface="Times New Roman" panose="02020603050405020304" pitchFamily="18" charset="0"/>
                        </a:rPr>
                        <a:t>37.8 (5.4-96.8)</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2F2F2"/>
                    </a:solidFill>
                  </a:tcPr>
                </a:tc>
                <a:extLst>
                  <a:ext uri="{0D108BD9-81ED-4DB2-BD59-A6C34878D82A}">
                    <a16:rowId xmlns:a16="http://schemas.microsoft.com/office/drawing/2014/main" val="1398668424"/>
                  </a:ext>
                </a:extLst>
              </a:tr>
              <a:tr h="214380">
                <a:tc>
                  <a:txBody>
                    <a:bodyPr/>
                    <a:lstStyle/>
                    <a:p>
                      <a:pPr marL="0" marR="0" algn="l">
                        <a:lnSpc>
                          <a:spcPct val="100000"/>
                        </a:lnSpc>
                        <a:spcBef>
                          <a:spcPts val="0"/>
                        </a:spcBef>
                        <a:spcAft>
                          <a:spcPts val="0"/>
                        </a:spcAft>
                      </a:pPr>
                      <a:r>
                        <a:rPr kumimoji="1" lang="en-US" sz="1200" b="1" i="0" u="none" strike="noStrike" kern="1200" cap="none" spc="0" normalizeH="0" baseline="0" noProof="0">
                          <a:ln>
                            <a:noFill/>
                          </a:ln>
                          <a:solidFill>
                            <a:schemeClr val="accent1"/>
                          </a:solidFill>
                          <a:effectLst/>
                          <a:uLnTx/>
                          <a:uFillTx/>
                          <a:latin typeface="+mn-lt"/>
                          <a:ea typeface="+mn-ea"/>
                          <a:cs typeface="+mn-cs"/>
                        </a:rPr>
                        <a:t>Median (range) number of cycles initiated</a:t>
                      </a: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chemeClr val="accent1"/>
                          </a:solidFill>
                          <a:effectLst/>
                          <a:uLnTx/>
                          <a:uFillTx/>
                          <a:latin typeface="Arial" panose="020B0604020202020204" pitchFamily="34" charset="0"/>
                          <a:ea typeface="Calibri" panose="020F0502020204030204" pitchFamily="34" charset="0"/>
                          <a:cs typeface="Times New Roman" panose="02020603050405020304" pitchFamily="18" charset="0"/>
                        </a:rPr>
                        <a:t>8.0 (2-19)</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chemeClr val="accent1"/>
                          </a:solidFill>
                          <a:effectLst/>
                          <a:uLnTx/>
                          <a:uFillTx/>
                          <a:latin typeface="Arial" panose="020B0604020202020204" pitchFamily="34" charset="0"/>
                          <a:ea typeface="Calibri" panose="020F0502020204030204" pitchFamily="34" charset="0"/>
                          <a:cs typeface="Times New Roman" panose="02020603050405020304" pitchFamily="18" charset="0"/>
                        </a:rPr>
                        <a:t>7.0 (1-15)</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ln>
                            <a:noFill/>
                          </a:ln>
                          <a:solidFill>
                            <a:schemeClr val="accent1"/>
                          </a:solidFill>
                          <a:effectLst/>
                          <a:uLnTx/>
                          <a:uFillTx/>
                          <a:latin typeface="Arial" panose="020B0604020202020204" pitchFamily="34" charset="0"/>
                          <a:ea typeface="Calibri" panose="020F0502020204030204" pitchFamily="34" charset="0"/>
                          <a:cs typeface="Times New Roman" panose="02020603050405020304" pitchFamily="18" charset="0"/>
                        </a:rPr>
                        <a:t>7.0 (1-19)</a:t>
                      </a:r>
                    </a:p>
                  </a:txBody>
                  <a:tcPr marL="60960" marR="6096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36625710"/>
                  </a:ext>
                </a:extLst>
              </a:tr>
            </a:tbl>
          </a:graphicData>
        </a:graphic>
      </p:graphicFrame>
      <p:sp>
        <p:nvSpPr>
          <p:cNvPr id="7" name="Rectangle 6">
            <a:extLst>
              <a:ext uri="{FF2B5EF4-FFF2-40B4-BE49-F238E27FC236}">
                <a16:creationId xmlns:a16="http://schemas.microsoft.com/office/drawing/2014/main" id="{ABC41268-62A0-AEEE-524F-970F09518660}"/>
              </a:ext>
            </a:extLst>
          </p:cNvPr>
          <p:cNvSpPr/>
          <p:nvPr/>
        </p:nvSpPr>
        <p:spPr>
          <a:xfrm>
            <a:off x="431799" y="1955800"/>
            <a:ext cx="11328399" cy="952500"/>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61851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6664B8-1909-4F39-BC98-AA7FB6841AB8}"/>
              </a:ext>
            </a:extLst>
          </p:cNvPr>
          <p:cNvSpPr>
            <a:spLocks noGrp="1"/>
          </p:cNvSpPr>
          <p:nvPr>
            <p:ph type="title"/>
          </p:nvPr>
        </p:nvSpPr>
        <p:spPr/>
        <p:txBody>
          <a:bodyPr>
            <a:normAutofit fontScale="90000"/>
          </a:bodyPr>
          <a:lstStyle/>
          <a:p>
            <a:r>
              <a:rPr lang="en-US" spc="-40"/>
              <a:t>DC-02: Best Overall Response by BICR by Subgroup With T-</a:t>
            </a:r>
            <a:r>
              <a:rPr lang="en-US" spc="-40" err="1"/>
              <a:t>DXd</a:t>
            </a:r>
            <a:r>
              <a:rPr lang="en-US" spc="-40"/>
              <a:t> 5.4 mg/kg</a:t>
            </a:r>
            <a:r>
              <a:rPr lang="en-US" spc="-40" baseline="30000"/>
              <a:t>1,a</a:t>
            </a:r>
            <a:endParaRPr lang="en-US" spc="-40"/>
          </a:p>
        </p:txBody>
      </p:sp>
      <p:sp>
        <p:nvSpPr>
          <p:cNvPr id="4" name="Footer Placeholder 3">
            <a:extLst>
              <a:ext uri="{FF2B5EF4-FFF2-40B4-BE49-F238E27FC236}">
                <a16:creationId xmlns:a16="http://schemas.microsoft.com/office/drawing/2014/main" id="{31879EE4-DD41-2601-2D96-1FCC90B799EE}"/>
              </a:ext>
            </a:extLst>
          </p:cNvPr>
          <p:cNvSpPr>
            <a:spLocks noGrp="1"/>
          </p:cNvSpPr>
          <p:nvPr>
            <p:ph type="ftr" sz="quarter" idx="3"/>
          </p:nvPr>
        </p:nvSpPr>
        <p:spPr>
          <a:xfrm>
            <a:off x="1555750" y="5943349"/>
            <a:ext cx="8489950" cy="643189"/>
          </a:xfrm>
        </p:spPr>
        <p: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3F4444"/>
                </a:solidFill>
                <a:effectLst/>
                <a:uLnTx/>
                <a:uFillTx/>
                <a:latin typeface="+mj-lt"/>
                <a:ea typeface="+mn-ea"/>
                <a:cs typeface="+mn-cs"/>
              </a:rPr>
              <a:t>Data cutoff: November 1, 2022.</a:t>
            </a:r>
          </a:p>
          <a:p>
            <a:pPr lvl="0" defTabSz="609555">
              <a:defRPr/>
            </a:pPr>
            <a:r>
              <a:rPr kumimoji="0" lang="en-US" b="0" i="0" u="none" strike="noStrike" kern="1200" cap="none" spc="0" normalizeH="0" baseline="30000" noProof="0" err="1">
                <a:ln>
                  <a:noFill/>
                </a:ln>
                <a:solidFill>
                  <a:srgbClr val="3F4444"/>
                </a:solidFill>
                <a:effectLst/>
                <a:uLnTx/>
                <a:uFillTx/>
                <a:latin typeface="+mj-lt"/>
                <a:ea typeface="+mn-ea"/>
                <a:cs typeface="+mn-cs"/>
              </a:rPr>
              <a:t>a</a:t>
            </a:r>
            <a:r>
              <a:rPr kumimoji="0" lang="en-US" b="0" i="0" u="none" strike="noStrike" kern="1200" cap="none" spc="0" normalizeH="0" baseline="0" noProof="0" err="1">
                <a:ln>
                  <a:noFill/>
                </a:ln>
                <a:solidFill>
                  <a:srgbClr val="3F4444"/>
                </a:solidFill>
                <a:effectLst/>
                <a:uLnTx/>
                <a:uFillTx/>
                <a:latin typeface="+mj-lt"/>
                <a:ea typeface="+mn-ea"/>
                <a:cs typeface="+mn-cs"/>
              </a:rPr>
              <a:t>While</a:t>
            </a:r>
            <a:r>
              <a:rPr kumimoji="0" lang="en-US" b="0" i="0" u="none" strike="noStrike" kern="1200" cap="none" spc="0" normalizeH="0" baseline="0" noProof="0">
                <a:ln>
                  <a:noFill/>
                </a:ln>
                <a:solidFill>
                  <a:srgbClr val="3F4444"/>
                </a:solidFill>
                <a:effectLst/>
                <a:uLnTx/>
                <a:uFillTx/>
                <a:latin typeface="+mj-lt"/>
                <a:ea typeface="+mn-ea"/>
                <a:cs typeface="+mn-cs"/>
              </a:rPr>
              <a:t> the data included in DP-02, DC-02, and DL-01 are for HER2-overexpressing tumors (IHC 3+/2+), the approved tumor-agnostic indication is for patients with HER2-positive IHC 3+ solid tumors only.</a:t>
            </a:r>
            <a:r>
              <a:rPr kumimoji="0" lang="en-US" b="0" i="0" u="none" strike="noStrike" kern="1200" cap="none" spc="0" normalizeH="0" baseline="30000" noProof="0">
                <a:ln>
                  <a:noFill/>
                </a:ln>
                <a:solidFill>
                  <a:srgbClr val="3F4444"/>
                </a:solidFill>
                <a:effectLst/>
                <a:uLnTx/>
                <a:uFillTx/>
                <a:latin typeface="+mj-lt"/>
                <a:ea typeface="+mn-ea"/>
                <a:cs typeface="+mn-cs"/>
              </a:rPr>
              <a:t>2</a:t>
            </a:r>
            <a:r>
              <a:rPr kumimoji="0" lang="en-US" b="0" i="0" u="none" strike="noStrike" kern="1200" cap="none" spc="0" normalizeH="0" baseline="0" noProof="0">
                <a:ln>
                  <a:noFill/>
                </a:ln>
                <a:solidFill>
                  <a:srgbClr val="3F4444"/>
                </a:solidFill>
                <a:effectLst/>
                <a:uLnTx/>
                <a:uFillTx/>
                <a:latin typeface="+mj-lt"/>
                <a:ea typeface="+mn-ea"/>
                <a:cs typeface="+mn-cs"/>
              </a:rPr>
              <a:t> </a:t>
            </a:r>
            <a:br>
              <a:rPr kumimoji="0" lang="en-US" b="0" i="0" u="none" strike="noStrike" kern="1200" cap="none" spc="0" normalizeH="0" baseline="0" noProof="0">
                <a:ln>
                  <a:noFill/>
                </a:ln>
                <a:solidFill>
                  <a:srgbClr val="3F4444"/>
                </a:solidFill>
                <a:effectLst/>
                <a:uLnTx/>
                <a:uFillTx/>
                <a:latin typeface="+mj-lt"/>
                <a:ea typeface="+mn-ea"/>
                <a:cs typeface="+mn-cs"/>
              </a:rPr>
            </a:br>
            <a:r>
              <a:rPr kumimoji="0" lang="en-US" b="0" i="0" u="none" strike="noStrike" kern="1200" cap="none" spc="0" normalizeH="0" baseline="30000" noProof="0" err="1">
                <a:ln>
                  <a:noFill/>
                </a:ln>
                <a:solidFill>
                  <a:srgbClr val="3F4444"/>
                </a:solidFill>
                <a:effectLst/>
                <a:uLnTx/>
                <a:uFillTx/>
                <a:latin typeface="+mj-lt"/>
                <a:ea typeface="+mn-ea"/>
                <a:cs typeface="Calibri" panose="020F0502020204030204" pitchFamily="34" charset="0"/>
              </a:rPr>
              <a:t>b</a:t>
            </a:r>
            <a:r>
              <a:rPr kumimoji="0" lang="en-US" b="0" i="0" u="none" strike="noStrike" kern="1200" cap="none" spc="0" normalizeH="0" baseline="0" noProof="0" err="1">
                <a:ln>
                  <a:noFill/>
                </a:ln>
                <a:solidFill>
                  <a:srgbClr val="3F4444"/>
                </a:solidFill>
                <a:effectLst/>
                <a:uLnTx/>
                <a:uFillTx/>
                <a:latin typeface="+mj-lt"/>
                <a:ea typeface="+mn-ea"/>
                <a:cs typeface="Calibri" panose="020F0502020204030204" pitchFamily="34" charset="0"/>
              </a:rPr>
              <a:t>Based</a:t>
            </a:r>
            <a:r>
              <a:rPr kumimoji="0" lang="en-US" b="0" i="0" u="none" strike="noStrike" kern="1200" cap="none" spc="0" normalizeH="0" baseline="0" noProof="0">
                <a:ln>
                  <a:noFill/>
                </a:ln>
                <a:solidFill>
                  <a:srgbClr val="3F4444"/>
                </a:solidFill>
                <a:effectLst/>
                <a:uLnTx/>
                <a:uFillTx/>
                <a:latin typeface="+mj-lt"/>
                <a:ea typeface="+mn-ea"/>
                <a:cs typeface="Calibri" panose="020F0502020204030204" pitchFamily="34" charset="0"/>
              </a:rPr>
              <a:t> on the exact Clopper-Pearson method for binomial distribution. </a:t>
            </a:r>
            <a:r>
              <a:rPr kumimoji="0" lang="en-US" b="0" i="0" u="none" strike="noStrike" kern="1200" cap="none" spc="0" normalizeH="0" baseline="30000" noProof="0" err="1">
                <a:ln>
                  <a:noFill/>
                </a:ln>
                <a:solidFill>
                  <a:srgbClr val="3F4444"/>
                </a:solidFill>
                <a:effectLst/>
                <a:uLnTx/>
                <a:uFillTx/>
                <a:latin typeface="+mj-lt"/>
                <a:ea typeface="+mn-ea"/>
                <a:cs typeface="Calibri" panose="020F0502020204030204" pitchFamily="34" charset="0"/>
              </a:rPr>
              <a:t>c</a:t>
            </a:r>
            <a:r>
              <a:rPr kumimoji="0" lang="en-US" b="0" i="0" u="none" strike="noStrike" kern="1200" cap="none" spc="0" normalizeH="0" baseline="0" noProof="0" err="1">
                <a:ln>
                  <a:noFill/>
                </a:ln>
                <a:solidFill>
                  <a:srgbClr val="3F4444"/>
                </a:solidFill>
                <a:effectLst/>
                <a:uLnTx/>
                <a:uFillTx/>
                <a:latin typeface="+mj-lt"/>
                <a:ea typeface="+mn-ea"/>
                <a:cs typeface="Calibri" panose="020F0502020204030204" pitchFamily="34" charset="0"/>
              </a:rPr>
              <a:t>All</a:t>
            </a:r>
            <a:r>
              <a:rPr kumimoji="0" lang="en-US" b="0" i="0" u="none" strike="noStrike" kern="1200" cap="none" spc="0" normalizeH="0" baseline="0" noProof="0">
                <a:ln>
                  <a:noFill/>
                </a:ln>
                <a:solidFill>
                  <a:srgbClr val="3F4444"/>
                </a:solidFill>
                <a:effectLst/>
                <a:uLnTx/>
                <a:uFillTx/>
                <a:latin typeface="+mj-lt"/>
                <a:ea typeface="+mn-ea"/>
                <a:cs typeface="Calibri" panose="020F0502020204030204" pitchFamily="34" charset="0"/>
              </a:rPr>
              <a:t> </a:t>
            </a:r>
            <a:r>
              <a:rPr kumimoji="0" lang="en-US" b="0" i="1" u="none" strike="noStrike" kern="1200" cap="none" spc="0" normalizeH="0" baseline="0" noProof="0">
                <a:ln>
                  <a:noFill/>
                </a:ln>
                <a:solidFill>
                  <a:srgbClr val="3F4444"/>
                </a:solidFill>
                <a:effectLst/>
                <a:uLnTx/>
                <a:uFillTx/>
                <a:latin typeface="+mj-lt"/>
                <a:ea typeface="+mn-ea"/>
                <a:cs typeface="Calibri" panose="020F0502020204030204" pitchFamily="34" charset="0"/>
              </a:rPr>
              <a:t>RAS-</a:t>
            </a:r>
            <a:r>
              <a:rPr kumimoji="0" lang="en-US" b="0" i="0" u="none" strike="noStrike" kern="1200" cap="none" spc="0" normalizeH="0" baseline="0" noProof="0">
                <a:ln>
                  <a:noFill/>
                </a:ln>
                <a:solidFill>
                  <a:srgbClr val="3F4444"/>
                </a:solidFill>
                <a:effectLst/>
                <a:uLnTx/>
                <a:uFillTx/>
                <a:latin typeface="+mj-lt"/>
                <a:ea typeface="+mn-ea"/>
                <a:cs typeface="Calibri" panose="020F0502020204030204" pitchFamily="34" charset="0"/>
              </a:rPr>
              <a:t>mutant responders were IHC 3+. </a:t>
            </a:r>
            <a:r>
              <a:rPr kumimoji="0" lang="en-US" b="0" i="0" u="none" strike="noStrike" kern="1200" cap="none" spc="0" normalizeH="0" baseline="30000" noProof="0" err="1">
                <a:ln>
                  <a:noFill/>
                </a:ln>
                <a:solidFill>
                  <a:srgbClr val="3F4444"/>
                </a:solidFill>
                <a:effectLst/>
                <a:uLnTx/>
                <a:uFillTx/>
                <a:latin typeface="+mj-lt"/>
                <a:ea typeface="+mn-ea"/>
                <a:cs typeface="Calibri" panose="020F0502020204030204" pitchFamily="34" charset="0"/>
              </a:rPr>
              <a:t>d</a:t>
            </a:r>
            <a:r>
              <a:rPr kumimoji="0" lang="en-US" b="0" i="0" u="none" strike="noStrike" kern="1200" cap="none" spc="0" normalizeH="0" baseline="0" noProof="0" err="1">
                <a:ln>
                  <a:noFill/>
                </a:ln>
                <a:solidFill>
                  <a:srgbClr val="3F4444"/>
                </a:solidFill>
                <a:effectLst/>
                <a:uLnTx/>
                <a:uFillTx/>
                <a:latin typeface="+mj-lt"/>
                <a:ea typeface="+mn-ea"/>
                <a:cs typeface="Calibri" panose="020F0502020204030204" pitchFamily="34" charset="0"/>
              </a:rPr>
              <a:t>Includes</a:t>
            </a:r>
            <a:r>
              <a:rPr kumimoji="0" lang="en-US" b="0" i="0" u="none" strike="noStrike" kern="1200" cap="none" spc="0" normalizeH="0" baseline="0" noProof="0">
                <a:ln>
                  <a:noFill/>
                </a:ln>
                <a:solidFill>
                  <a:srgbClr val="3F4444"/>
                </a:solidFill>
                <a:effectLst/>
                <a:uLnTx/>
                <a:uFillTx/>
                <a:latin typeface="+mj-lt"/>
                <a:ea typeface="+mn-ea"/>
                <a:cs typeface="Calibri" panose="020F0502020204030204" pitchFamily="34" charset="0"/>
              </a:rPr>
              <a:t> rectum, sigmoid, and descending. </a:t>
            </a:r>
            <a:r>
              <a:rPr kumimoji="0" lang="en-US" b="0" i="0" u="none" strike="noStrike" kern="1200" cap="none" spc="0" normalizeH="0" baseline="30000" noProof="0" err="1">
                <a:ln>
                  <a:noFill/>
                </a:ln>
                <a:solidFill>
                  <a:srgbClr val="3F4444"/>
                </a:solidFill>
                <a:effectLst/>
                <a:uLnTx/>
                <a:uFillTx/>
                <a:latin typeface="+mj-lt"/>
                <a:ea typeface="+mn-ea"/>
                <a:cs typeface="Calibri" panose="020F0502020204030204" pitchFamily="34" charset="0"/>
              </a:rPr>
              <a:t>e</a:t>
            </a:r>
            <a:r>
              <a:rPr kumimoji="0" lang="en-US" b="0" i="0" u="none" strike="noStrike" kern="1200" cap="none" spc="0" normalizeH="0" baseline="0" noProof="0" err="1">
                <a:ln>
                  <a:noFill/>
                </a:ln>
                <a:solidFill>
                  <a:srgbClr val="3F4444"/>
                </a:solidFill>
                <a:effectLst/>
                <a:uLnTx/>
                <a:uFillTx/>
                <a:latin typeface="+mj-lt"/>
                <a:ea typeface="+mn-ea"/>
                <a:cs typeface="Calibri" panose="020F0502020204030204" pitchFamily="34" charset="0"/>
              </a:rPr>
              <a:t>Includes</a:t>
            </a:r>
            <a:r>
              <a:rPr kumimoji="0" lang="en-US" b="0" i="0" u="none" strike="noStrike" kern="1200" cap="none" spc="0" normalizeH="0" baseline="0" noProof="0">
                <a:ln>
                  <a:noFill/>
                </a:ln>
                <a:solidFill>
                  <a:srgbClr val="3F4444"/>
                </a:solidFill>
                <a:effectLst/>
                <a:uLnTx/>
                <a:uFillTx/>
                <a:latin typeface="+mj-lt"/>
                <a:ea typeface="+mn-ea"/>
                <a:cs typeface="Calibri" panose="020F0502020204030204" pitchFamily="34" charset="0"/>
              </a:rPr>
              <a:t> cecum, ascending, and transverse.</a:t>
            </a:r>
            <a:br>
              <a:rPr kumimoji="0" lang="en-US" b="0" i="0" u="none" strike="noStrike" kern="1200" cap="none" spc="0" normalizeH="0" baseline="0" noProof="0">
                <a:ln>
                  <a:noFill/>
                </a:ln>
                <a:solidFill>
                  <a:srgbClr val="3F4444"/>
                </a:solidFill>
                <a:effectLst/>
                <a:uLnTx/>
                <a:uFillTx/>
                <a:latin typeface="+mj-lt"/>
                <a:ea typeface="+mn-ea"/>
                <a:cs typeface="+mn-cs"/>
              </a:rPr>
            </a:br>
            <a:r>
              <a:rPr lang="en-US">
                <a:solidFill>
                  <a:srgbClr val="3F4444"/>
                </a:solidFill>
                <a:latin typeface="+mj-lt"/>
              </a:rPr>
              <a:t>1.</a:t>
            </a:r>
            <a:r>
              <a:rPr lang="en-US" b="1">
                <a:solidFill>
                  <a:srgbClr val="3F4444"/>
                </a:solidFill>
                <a:latin typeface="+mj-lt"/>
              </a:rPr>
              <a:t> </a:t>
            </a:r>
            <a:r>
              <a:rPr lang="en-US">
                <a:solidFill>
                  <a:srgbClr val="3F4444"/>
                </a:solidFill>
                <a:latin typeface="+mj-lt"/>
              </a:rPr>
              <a:t>Raghav K, et al. ASCO 2023. Abstract 3501. 2. </a:t>
            </a:r>
            <a:r>
              <a:rPr lang="en-US">
                <a:solidFill>
                  <a:srgbClr val="3F4444"/>
                </a:solidFill>
                <a:latin typeface="+mj-lt"/>
                <a:cs typeface="Arial" panose="020B0604020202020204" pitchFamily="34" charset="0"/>
              </a:rPr>
              <a:t>Fam-trastuzumab deruxtecan-</a:t>
            </a:r>
            <a:r>
              <a:rPr lang="en-US" err="1">
                <a:solidFill>
                  <a:srgbClr val="3F4444"/>
                </a:solidFill>
                <a:latin typeface="+mj-lt"/>
                <a:cs typeface="Arial" panose="020B0604020202020204" pitchFamily="34" charset="0"/>
              </a:rPr>
              <a:t>nxki</a:t>
            </a:r>
            <a:r>
              <a:rPr lang="en-US">
                <a:solidFill>
                  <a:srgbClr val="3F4444"/>
                </a:solidFill>
                <a:latin typeface="+mj-lt"/>
                <a:cs typeface="Arial" panose="020B0604020202020204" pitchFamily="34" charset="0"/>
              </a:rPr>
              <a:t>. Prescribing information. Daiichi Sankyo; 2024.</a:t>
            </a:r>
            <a:endParaRPr kumimoji="0" lang="en-US" b="0" i="0" u="none" strike="noStrike" kern="1200" cap="none" spc="0" normalizeH="0" baseline="0" noProof="0">
              <a:ln>
                <a:noFill/>
              </a:ln>
              <a:solidFill>
                <a:srgbClr val="3F4444"/>
              </a:solidFill>
              <a:effectLst/>
              <a:uLnTx/>
              <a:uFillTx/>
              <a:latin typeface="+mj-lt"/>
              <a:ea typeface="+mn-ea"/>
              <a:cs typeface="+mn-cs"/>
            </a:endParaRPr>
          </a:p>
        </p:txBody>
      </p:sp>
      <p:grpSp>
        <p:nvGrpSpPr>
          <p:cNvPr id="1567" name="Group 1566">
            <a:extLst>
              <a:ext uri="{FF2B5EF4-FFF2-40B4-BE49-F238E27FC236}">
                <a16:creationId xmlns:a16="http://schemas.microsoft.com/office/drawing/2014/main" id="{E97D6A77-75B9-65F2-3CC0-763F280EEAA0}"/>
              </a:ext>
            </a:extLst>
          </p:cNvPr>
          <p:cNvGrpSpPr>
            <a:grpSpLocks noChangeAspect="1"/>
          </p:cNvGrpSpPr>
          <p:nvPr/>
        </p:nvGrpSpPr>
        <p:grpSpPr>
          <a:xfrm>
            <a:off x="838200" y="1385378"/>
            <a:ext cx="10552171" cy="4409108"/>
            <a:chOff x="516015" y="1251061"/>
            <a:chExt cx="11110277" cy="4641989"/>
          </a:xfrm>
        </p:grpSpPr>
        <p:sp>
          <p:nvSpPr>
            <p:cNvPr id="1568" name="Freeform 101">
              <a:extLst>
                <a:ext uri="{FF2B5EF4-FFF2-40B4-BE49-F238E27FC236}">
                  <a16:creationId xmlns:a16="http://schemas.microsoft.com/office/drawing/2014/main" id="{BE54D94A-B488-362C-E487-3E88FB2B9DF8}"/>
                </a:ext>
              </a:extLst>
            </p:cNvPr>
            <p:cNvSpPr/>
            <p:nvPr/>
          </p:nvSpPr>
          <p:spPr>
            <a:xfrm>
              <a:off x="6638713" y="1737677"/>
              <a:ext cx="1009649" cy="10583"/>
            </a:xfrm>
            <a:custGeom>
              <a:avLst/>
              <a:gdLst>
                <a:gd name="connsiteX0" fmla="*/ 0 w 1009649"/>
                <a:gd name="connsiteY0" fmla="*/ 0 h 10583"/>
                <a:gd name="connsiteX1" fmla="*/ 1009650 w 1009649"/>
                <a:gd name="connsiteY1" fmla="*/ 0 h 10583"/>
              </a:gdLst>
              <a:ahLst/>
              <a:cxnLst>
                <a:cxn ang="0">
                  <a:pos x="connsiteX0" y="connsiteY0"/>
                </a:cxn>
                <a:cxn ang="0">
                  <a:pos x="connsiteX1" y="connsiteY1"/>
                </a:cxn>
              </a:cxnLst>
              <a:rect l="l" t="t" r="r" b="b"/>
              <a:pathLst>
                <a:path w="1009649" h="10583">
                  <a:moveTo>
                    <a:pt x="0" y="0"/>
                  </a:moveTo>
                  <a:lnTo>
                    <a:pt x="1009650" y="0"/>
                  </a:lnTo>
                </a:path>
              </a:pathLst>
            </a:custGeom>
            <a:ln w="10583" cap="flat">
              <a:solidFill>
                <a:srgbClr val="023F88"/>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69" name="Freeform 102">
              <a:extLst>
                <a:ext uri="{FF2B5EF4-FFF2-40B4-BE49-F238E27FC236}">
                  <a16:creationId xmlns:a16="http://schemas.microsoft.com/office/drawing/2014/main" id="{E39E16FA-3B3B-4F00-ADC9-A6F54882538F}"/>
                </a:ext>
              </a:extLst>
            </p:cNvPr>
            <p:cNvSpPr>
              <a:spLocks/>
            </p:cNvSpPr>
            <p:nvPr/>
          </p:nvSpPr>
          <p:spPr>
            <a:xfrm>
              <a:off x="7095490" y="1710792"/>
              <a:ext cx="73152" cy="73152"/>
            </a:xfrm>
            <a:custGeom>
              <a:avLst/>
              <a:gdLst>
                <a:gd name="connsiteX0" fmla="*/ 53552 w 53551"/>
                <a:gd name="connsiteY0" fmla="*/ 26776 h 53551"/>
                <a:gd name="connsiteX1" fmla="*/ 26776 w 53551"/>
                <a:gd name="connsiteY1" fmla="*/ 53552 h 53551"/>
                <a:gd name="connsiteX2" fmla="*/ -1 w 53551"/>
                <a:gd name="connsiteY2" fmla="*/ 26776 h 53551"/>
                <a:gd name="connsiteX3" fmla="*/ 26776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6" y="53552"/>
                  </a:cubicBezTo>
                  <a:cubicBezTo>
                    <a:pt x="11988" y="53552"/>
                    <a:pt x="-1" y="41564"/>
                    <a:pt x="-1" y="26776"/>
                  </a:cubicBezTo>
                  <a:cubicBezTo>
                    <a:pt x="-1" y="11988"/>
                    <a:pt x="11987" y="0"/>
                    <a:pt x="26776" y="0"/>
                  </a:cubicBezTo>
                  <a:cubicBezTo>
                    <a:pt x="41563" y="0"/>
                    <a:pt x="53552" y="11988"/>
                    <a:pt x="53552" y="26776"/>
                  </a:cubicBezTo>
                  <a:close/>
                </a:path>
              </a:pathLst>
            </a:custGeom>
            <a:solidFill>
              <a:srgbClr val="023F88"/>
            </a:solidFill>
            <a:ln w="10583" cap="flat">
              <a:no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3F4444"/>
                </a:solidFill>
                <a:effectLst/>
                <a:uLnTx/>
                <a:uFillTx/>
                <a:latin typeface="Arial"/>
                <a:ea typeface="+mn-ea"/>
                <a:cs typeface="+mn-cs"/>
              </a:endParaRPr>
            </a:p>
          </p:txBody>
        </p:sp>
        <p:sp>
          <p:nvSpPr>
            <p:cNvPr id="1570" name="Freeform 103">
              <a:extLst>
                <a:ext uri="{FF2B5EF4-FFF2-40B4-BE49-F238E27FC236}">
                  <a16:creationId xmlns:a16="http://schemas.microsoft.com/office/drawing/2014/main" id="{F4419192-2E7E-6B37-CFAD-5BD1BABA6EDA}"/>
                </a:ext>
              </a:extLst>
            </p:cNvPr>
            <p:cNvSpPr/>
            <p:nvPr/>
          </p:nvSpPr>
          <p:spPr>
            <a:xfrm>
              <a:off x="6957800" y="2085763"/>
              <a:ext cx="1186709" cy="10583"/>
            </a:xfrm>
            <a:custGeom>
              <a:avLst/>
              <a:gdLst>
                <a:gd name="connsiteX0" fmla="*/ 0 w 1186709"/>
                <a:gd name="connsiteY0" fmla="*/ 0 h 10583"/>
                <a:gd name="connsiteX1" fmla="*/ 1186709 w 1186709"/>
                <a:gd name="connsiteY1" fmla="*/ 0 h 10583"/>
              </a:gdLst>
              <a:ahLst/>
              <a:cxnLst>
                <a:cxn ang="0">
                  <a:pos x="connsiteX0" y="connsiteY0"/>
                </a:cxn>
                <a:cxn ang="0">
                  <a:pos x="connsiteX1" y="connsiteY1"/>
                </a:cxn>
              </a:cxnLst>
              <a:rect l="l" t="t" r="r" b="b"/>
              <a:pathLst>
                <a:path w="1186709" h="10583">
                  <a:moveTo>
                    <a:pt x="0" y="0"/>
                  </a:moveTo>
                  <a:lnTo>
                    <a:pt x="1186709" y="0"/>
                  </a:lnTo>
                </a:path>
              </a:pathLst>
            </a:custGeom>
            <a:ln w="10583" cap="flat">
              <a:solidFill>
                <a:srgbClr val="023F88"/>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71" name="Freeform 104">
              <a:extLst>
                <a:ext uri="{FF2B5EF4-FFF2-40B4-BE49-F238E27FC236}">
                  <a16:creationId xmlns:a16="http://schemas.microsoft.com/office/drawing/2014/main" id="{C65BC76B-FA4C-3C52-6D29-A67ECEAA2A5E}"/>
                </a:ext>
              </a:extLst>
            </p:cNvPr>
            <p:cNvSpPr>
              <a:spLocks/>
            </p:cNvSpPr>
            <p:nvPr/>
          </p:nvSpPr>
          <p:spPr>
            <a:xfrm>
              <a:off x="7524326" y="2058878"/>
              <a:ext cx="73152" cy="73152"/>
            </a:xfrm>
            <a:custGeom>
              <a:avLst/>
              <a:gdLst>
                <a:gd name="connsiteX0" fmla="*/ 53552 w 53551"/>
                <a:gd name="connsiteY0" fmla="*/ 26776 h 53551"/>
                <a:gd name="connsiteX1" fmla="*/ 26776 w 53551"/>
                <a:gd name="connsiteY1" fmla="*/ 53552 h 53551"/>
                <a:gd name="connsiteX2" fmla="*/ 0 w 53551"/>
                <a:gd name="connsiteY2" fmla="*/ 26776 h 53551"/>
                <a:gd name="connsiteX3" fmla="*/ 26776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6" y="53552"/>
                  </a:cubicBezTo>
                  <a:cubicBezTo>
                    <a:pt x="11988" y="53552"/>
                    <a:pt x="0" y="41564"/>
                    <a:pt x="0" y="26776"/>
                  </a:cubicBezTo>
                  <a:cubicBezTo>
                    <a:pt x="0" y="11988"/>
                    <a:pt x="11987" y="0"/>
                    <a:pt x="26776" y="0"/>
                  </a:cubicBezTo>
                  <a:cubicBezTo>
                    <a:pt x="41564" y="0"/>
                    <a:pt x="53552" y="11988"/>
                    <a:pt x="53552" y="26776"/>
                  </a:cubicBezTo>
                  <a:close/>
                </a:path>
              </a:pathLst>
            </a:custGeom>
            <a:solidFill>
              <a:srgbClr val="023F88"/>
            </a:solidFill>
            <a:ln w="10583" cap="flat">
              <a:no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3F4444"/>
                </a:solidFill>
                <a:effectLst/>
                <a:uLnTx/>
                <a:uFillTx/>
                <a:latin typeface="Arial"/>
                <a:ea typeface="+mn-ea"/>
                <a:cs typeface="+mn-cs"/>
              </a:endParaRPr>
            </a:p>
          </p:txBody>
        </p:sp>
        <p:sp>
          <p:nvSpPr>
            <p:cNvPr id="1572" name="Freeform 105">
              <a:extLst>
                <a:ext uri="{FF2B5EF4-FFF2-40B4-BE49-F238E27FC236}">
                  <a16:creationId xmlns:a16="http://schemas.microsoft.com/office/drawing/2014/main" id="{531C59AA-C0C3-F13B-3B4C-859EF77AD6AF}"/>
                </a:ext>
              </a:extLst>
            </p:cNvPr>
            <p:cNvSpPr/>
            <p:nvPr/>
          </p:nvSpPr>
          <p:spPr>
            <a:xfrm>
              <a:off x="5361305" y="2420514"/>
              <a:ext cx="1269682" cy="10583"/>
            </a:xfrm>
            <a:custGeom>
              <a:avLst/>
              <a:gdLst>
                <a:gd name="connsiteX0" fmla="*/ 0 w 1269682"/>
                <a:gd name="connsiteY0" fmla="*/ 0 h 10583"/>
                <a:gd name="connsiteX1" fmla="*/ 1269682 w 1269682"/>
                <a:gd name="connsiteY1" fmla="*/ 0 h 10583"/>
              </a:gdLst>
              <a:ahLst/>
              <a:cxnLst>
                <a:cxn ang="0">
                  <a:pos x="connsiteX0" y="connsiteY0"/>
                </a:cxn>
                <a:cxn ang="0">
                  <a:pos x="connsiteX1" y="connsiteY1"/>
                </a:cxn>
              </a:cxnLst>
              <a:rect l="l" t="t" r="r" b="b"/>
              <a:pathLst>
                <a:path w="1269682" h="10583">
                  <a:moveTo>
                    <a:pt x="0" y="0"/>
                  </a:moveTo>
                  <a:lnTo>
                    <a:pt x="1269682" y="0"/>
                  </a:lnTo>
                </a:path>
              </a:pathLst>
            </a:custGeom>
            <a:ln w="10583" cap="flat">
              <a:solidFill>
                <a:srgbClr val="023F88"/>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73" name="Freeform 106">
              <a:extLst>
                <a:ext uri="{FF2B5EF4-FFF2-40B4-BE49-F238E27FC236}">
                  <a16:creationId xmlns:a16="http://schemas.microsoft.com/office/drawing/2014/main" id="{9AD1F24B-A55B-E990-AF5A-CEBC45D20E7B}"/>
                </a:ext>
              </a:extLst>
            </p:cNvPr>
            <p:cNvSpPr>
              <a:spLocks/>
            </p:cNvSpPr>
            <p:nvPr/>
          </p:nvSpPr>
          <p:spPr>
            <a:xfrm>
              <a:off x="5579742" y="2393629"/>
              <a:ext cx="73152" cy="73152"/>
            </a:xfrm>
            <a:custGeom>
              <a:avLst/>
              <a:gdLst>
                <a:gd name="connsiteX0" fmla="*/ 53552 w 53551"/>
                <a:gd name="connsiteY0" fmla="*/ 26776 h 53551"/>
                <a:gd name="connsiteX1" fmla="*/ 26776 w 53551"/>
                <a:gd name="connsiteY1" fmla="*/ 53552 h 53551"/>
                <a:gd name="connsiteX2" fmla="*/ 0 w 53551"/>
                <a:gd name="connsiteY2" fmla="*/ 26776 h 53551"/>
                <a:gd name="connsiteX3" fmla="*/ 26776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6" y="53552"/>
                  </a:cubicBezTo>
                  <a:cubicBezTo>
                    <a:pt x="11988" y="53552"/>
                    <a:pt x="0" y="41564"/>
                    <a:pt x="0" y="26776"/>
                  </a:cubicBezTo>
                  <a:cubicBezTo>
                    <a:pt x="0" y="11988"/>
                    <a:pt x="11987" y="0"/>
                    <a:pt x="26776" y="0"/>
                  </a:cubicBezTo>
                  <a:cubicBezTo>
                    <a:pt x="41564" y="0"/>
                    <a:pt x="53552" y="11988"/>
                    <a:pt x="53552" y="26776"/>
                  </a:cubicBezTo>
                  <a:close/>
                </a:path>
              </a:pathLst>
            </a:custGeom>
            <a:solidFill>
              <a:srgbClr val="023F88"/>
            </a:solidFill>
            <a:ln w="10583" cap="flat">
              <a:no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3F4444"/>
                </a:solidFill>
                <a:effectLst/>
                <a:uLnTx/>
                <a:uFillTx/>
                <a:latin typeface="Arial"/>
                <a:ea typeface="+mn-ea"/>
                <a:cs typeface="+mn-cs"/>
              </a:endParaRPr>
            </a:p>
          </p:txBody>
        </p:sp>
        <p:sp>
          <p:nvSpPr>
            <p:cNvPr id="1574" name="Freeform 107">
              <a:extLst>
                <a:ext uri="{FF2B5EF4-FFF2-40B4-BE49-F238E27FC236}">
                  <a16:creationId xmlns:a16="http://schemas.microsoft.com/office/drawing/2014/main" id="{EEECCBA3-994A-E1B3-8152-6E55DEABBA30}"/>
                </a:ext>
              </a:extLst>
            </p:cNvPr>
            <p:cNvSpPr/>
            <p:nvPr/>
          </p:nvSpPr>
          <p:spPr>
            <a:xfrm>
              <a:off x="6655329" y="2756535"/>
              <a:ext cx="1143423" cy="10583"/>
            </a:xfrm>
            <a:custGeom>
              <a:avLst/>
              <a:gdLst>
                <a:gd name="connsiteX0" fmla="*/ 0 w 1143423"/>
                <a:gd name="connsiteY0" fmla="*/ 0 h 10583"/>
                <a:gd name="connsiteX1" fmla="*/ 1143424 w 1143423"/>
                <a:gd name="connsiteY1" fmla="*/ 0 h 10583"/>
              </a:gdLst>
              <a:ahLst/>
              <a:cxnLst>
                <a:cxn ang="0">
                  <a:pos x="connsiteX0" y="connsiteY0"/>
                </a:cxn>
                <a:cxn ang="0">
                  <a:pos x="connsiteX1" y="connsiteY1"/>
                </a:cxn>
              </a:cxnLst>
              <a:rect l="l" t="t" r="r" b="b"/>
              <a:pathLst>
                <a:path w="1143423" h="10583">
                  <a:moveTo>
                    <a:pt x="0" y="0"/>
                  </a:moveTo>
                  <a:lnTo>
                    <a:pt x="1143424" y="0"/>
                  </a:lnTo>
                </a:path>
              </a:pathLst>
            </a:custGeom>
            <a:ln w="10583" cap="flat">
              <a:solidFill>
                <a:srgbClr val="023F88"/>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75" name="Freeform 108">
              <a:extLst>
                <a:ext uri="{FF2B5EF4-FFF2-40B4-BE49-F238E27FC236}">
                  <a16:creationId xmlns:a16="http://schemas.microsoft.com/office/drawing/2014/main" id="{0341D712-5894-B917-790A-9200FA000251}"/>
                </a:ext>
              </a:extLst>
            </p:cNvPr>
            <p:cNvSpPr>
              <a:spLocks/>
            </p:cNvSpPr>
            <p:nvPr/>
          </p:nvSpPr>
          <p:spPr>
            <a:xfrm>
              <a:off x="7182485" y="2729650"/>
              <a:ext cx="73152" cy="73152"/>
            </a:xfrm>
            <a:custGeom>
              <a:avLst/>
              <a:gdLst>
                <a:gd name="connsiteX0" fmla="*/ 53551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1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1" y="26776"/>
                  </a:moveTo>
                  <a:cubicBezTo>
                    <a:pt x="53551" y="41564"/>
                    <a:pt x="41564" y="53552"/>
                    <a:pt x="26775" y="53552"/>
                  </a:cubicBezTo>
                  <a:cubicBezTo>
                    <a:pt x="11987" y="53552"/>
                    <a:pt x="-1" y="41564"/>
                    <a:pt x="-1" y="26776"/>
                  </a:cubicBezTo>
                  <a:cubicBezTo>
                    <a:pt x="-1" y="11988"/>
                    <a:pt x="11987" y="0"/>
                    <a:pt x="26775" y="0"/>
                  </a:cubicBezTo>
                  <a:cubicBezTo>
                    <a:pt x="41563" y="0"/>
                    <a:pt x="53551" y="11988"/>
                    <a:pt x="53551" y="26776"/>
                  </a:cubicBezTo>
                  <a:close/>
                </a:path>
              </a:pathLst>
            </a:custGeom>
            <a:solidFill>
              <a:srgbClr val="023F88"/>
            </a:solidFill>
            <a:ln w="10583" cap="flat">
              <a:no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3F4444"/>
                </a:solidFill>
                <a:effectLst/>
                <a:uLnTx/>
                <a:uFillTx/>
                <a:latin typeface="Arial"/>
                <a:ea typeface="+mn-ea"/>
                <a:cs typeface="+mn-cs"/>
              </a:endParaRPr>
            </a:p>
          </p:txBody>
        </p:sp>
        <p:sp>
          <p:nvSpPr>
            <p:cNvPr id="1576" name="Freeform 109">
              <a:extLst>
                <a:ext uri="{FF2B5EF4-FFF2-40B4-BE49-F238E27FC236}">
                  <a16:creationId xmlns:a16="http://schemas.microsoft.com/office/drawing/2014/main" id="{F66CD0FB-3D25-90BD-29DF-1511B4851D42}"/>
                </a:ext>
              </a:extLst>
            </p:cNvPr>
            <p:cNvSpPr/>
            <p:nvPr/>
          </p:nvSpPr>
          <p:spPr>
            <a:xfrm>
              <a:off x="5742199" y="3090545"/>
              <a:ext cx="2321877" cy="10583"/>
            </a:xfrm>
            <a:custGeom>
              <a:avLst/>
              <a:gdLst>
                <a:gd name="connsiteX0" fmla="*/ 0 w 2321877"/>
                <a:gd name="connsiteY0" fmla="*/ 0 h 10583"/>
                <a:gd name="connsiteX1" fmla="*/ 2321878 w 2321877"/>
                <a:gd name="connsiteY1" fmla="*/ 0 h 10583"/>
              </a:gdLst>
              <a:ahLst/>
              <a:cxnLst>
                <a:cxn ang="0">
                  <a:pos x="connsiteX0" y="connsiteY0"/>
                </a:cxn>
                <a:cxn ang="0">
                  <a:pos x="connsiteX1" y="connsiteY1"/>
                </a:cxn>
              </a:cxnLst>
              <a:rect l="l" t="t" r="r" b="b"/>
              <a:pathLst>
                <a:path w="2321877" h="10583">
                  <a:moveTo>
                    <a:pt x="0" y="0"/>
                  </a:moveTo>
                  <a:lnTo>
                    <a:pt x="2321878" y="0"/>
                  </a:lnTo>
                </a:path>
              </a:pathLst>
            </a:custGeom>
            <a:ln w="10583" cap="flat">
              <a:solidFill>
                <a:srgbClr val="023F88"/>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77" name="Freeform 110">
              <a:extLst>
                <a:ext uri="{FF2B5EF4-FFF2-40B4-BE49-F238E27FC236}">
                  <a16:creationId xmlns:a16="http://schemas.microsoft.com/office/drawing/2014/main" id="{3D17B4E2-796C-4198-D624-2536987B6CFC}"/>
                </a:ext>
              </a:extLst>
            </p:cNvPr>
            <p:cNvSpPr>
              <a:spLocks/>
            </p:cNvSpPr>
            <p:nvPr/>
          </p:nvSpPr>
          <p:spPr>
            <a:xfrm>
              <a:off x="6664748" y="3063660"/>
              <a:ext cx="73152" cy="73152"/>
            </a:xfrm>
            <a:custGeom>
              <a:avLst/>
              <a:gdLst>
                <a:gd name="connsiteX0" fmla="*/ 53552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5" y="53552"/>
                  </a:cubicBezTo>
                  <a:cubicBezTo>
                    <a:pt x="11988" y="53552"/>
                    <a:pt x="-1" y="41564"/>
                    <a:pt x="-1" y="26776"/>
                  </a:cubicBezTo>
                  <a:cubicBezTo>
                    <a:pt x="-1" y="11988"/>
                    <a:pt x="11987" y="0"/>
                    <a:pt x="26775" y="0"/>
                  </a:cubicBezTo>
                  <a:cubicBezTo>
                    <a:pt x="41563" y="0"/>
                    <a:pt x="53552" y="11988"/>
                    <a:pt x="53552" y="26776"/>
                  </a:cubicBezTo>
                  <a:close/>
                </a:path>
              </a:pathLst>
            </a:custGeom>
            <a:solidFill>
              <a:srgbClr val="023F88"/>
            </a:solidFill>
            <a:ln w="10583" cap="flat">
              <a:no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3F4444"/>
                </a:solidFill>
                <a:effectLst/>
                <a:uLnTx/>
                <a:uFillTx/>
                <a:latin typeface="Arial"/>
                <a:ea typeface="+mn-ea"/>
                <a:cs typeface="+mn-cs"/>
              </a:endParaRPr>
            </a:p>
          </p:txBody>
        </p:sp>
        <p:sp>
          <p:nvSpPr>
            <p:cNvPr id="1578" name="Freeform 111">
              <a:extLst>
                <a:ext uri="{FF2B5EF4-FFF2-40B4-BE49-F238E27FC236}">
                  <a16:creationId xmlns:a16="http://schemas.microsoft.com/office/drawing/2014/main" id="{414D3024-34C4-2717-4763-38EBBA584DDC}"/>
                </a:ext>
              </a:extLst>
            </p:cNvPr>
            <p:cNvSpPr/>
            <p:nvPr/>
          </p:nvSpPr>
          <p:spPr>
            <a:xfrm>
              <a:off x="6527482" y="3427624"/>
              <a:ext cx="1378055" cy="10583"/>
            </a:xfrm>
            <a:custGeom>
              <a:avLst/>
              <a:gdLst>
                <a:gd name="connsiteX0" fmla="*/ 0 w 1378055"/>
                <a:gd name="connsiteY0" fmla="*/ 0 h 10583"/>
                <a:gd name="connsiteX1" fmla="*/ 1378056 w 1378055"/>
                <a:gd name="connsiteY1" fmla="*/ 0 h 10583"/>
              </a:gdLst>
              <a:ahLst/>
              <a:cxnLst>
                <a:cxn ang="0">
                  <a:pos x="connsiteX0" y="connsiteY0"/>
                </a:cxn>
                <a:cxn ang="0">
                  <a:pos x="connsiteX1" y="connsiteY1"/>
                </a:cxn>
              </a:cxnLst>
              <a:rect l="l" t="t" r="r" b="b"/>
              <a:pathLst>
                <a:path w="1378055" h="10583">
                  <a:moveTo>
                    <a:pt x="0" y="0"/>
                  </a:moveTo>
                  <a:lnTo>
                    <a:pt x="1378056" y="0"/>
                  </a:lnTo>
                </a:path>
              </a:pathLst>
            </a:custGeom>
            <a:ln w="10583" cap="flat">
              <a:solidFill>
                <a:srgbClr val="023F88"/>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79" name="Freeform 112">
              <a:extLst>
                <a:ext uri="{FF2B5EF4-FFF2-40B4-BE49-F238E27FC236}">
                  <a16:creationId xmlns:a16="http://schemas.microsoft.com/office/drawing/2014/main" id="{7A0B910F-EFF4-AB31-316C-323A9B3C0FF8}"/>
                </a:ext>
              </a:extLst>
            </p:cNvPr>
            <p:cNvSpPr>
              <a:spLocks/>
            </p:cNvSpPr>
            <p:nvPr/>
          </p:nvSpPr>
          <p:spPr>
            <a:xfrm>
              <a:off x="7153486" y="3400739"/>
              <a:ext cx="73152" cy="73152"/>
            </a:xfrm>
            <a:custGeom>
              <a:avLst/>
              <a:gdLst>
                <a:gd name="connsiteX0" fmla="*/ 53551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1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1" y="26776"/>
                  </a:moveTo>
                  <a:cubicBezTo>
                    <a:pt x="53551" y="41564"/>
                    <a:pt x="41564" y="53552"/>
                    <a:pt x="26775" y="53552"/>
                  </a:cubicBezTo>
                  <a:cubicBezTo>
                    <a:pt x="11987" y="53552"/>
                    <a:pt x="-1" y="41564"/>
                    <a:pt x="-1" y="26776"/>
                  </a:cubicBezTo>
                  <a:cubicBezTo>
                    <a:pt x="-1" y="11988"/>
                    <a:pt x="11987" y="0"/>
                    <a:pt x="26775" y="0"/>
                  </a:cubicBezTo>
                  <a:cubicBezTo>
                    <a:pt x="41563" y="0"/>
                    <a:pt x="53551" y="11988"/>
                    <a:pt x="53551" y="26776"/>
                  </a:cubicBezTo>
                  <a:close/>
                </a:path>
              </a:pathLst>
            </a:custGeom>
            <a:solidFill>
              <a:srgbClr val="023F88"/>
            </a:solidFill>
            <a:ln w="10583" cap="flat">
              <a:no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3F4444"/>
                </a:solidFill>
                <a:effectLst/>
                <a:uLnTx/>
                <a:uFillTx/>
                <a:latin typeface="Arial"/>
                <a:ea typeface="+mn-ea"/>
                <a:cs typeface="+mn-cs"/>
              </a:endParaRPr>
            </a:p>
          </p:txBody>
        </p:sp>
        <p:sp>
          <p:nvSpPr>
            <p:cNvPr id="1580" name="Freeform 113">
              <a:extLst>
                <a:ext uri="{FF2B5EF4-FFF2-40B4-BE49-F238E27FC236}">
                  <a16:creationId xmlns:a16="http://schemas.microsoft.com/office/drawing/2014/main" id="{EB70A949-9E03-FD38-5469-496F98C37CE8}"/>
                </a:ext>
              </a:extLst>
            </p:cNvPr>
            <p:cNvSpPr/>
            <p:nvPr/>
          </p:nvSpPr>
          <p:spPr>
            <a:xfrm>
              <a:off x="6318779" y="3773170"/>
              <a:ext cx="1550458" cy="10583"/>
            </a:xfrm>
            <a:custGeom>
              <a:avLst/>
              <a:gdLst>
                <a:gd name="connsiteX0" fmla="*/ 0 w 1550458"/>
                <a:gd name="connsiteY0" fmla="*/ 0 h 10583"/>
                <a:gd name="connsiteX1" fmla="*/ 1550458 w 1550458"/>
                <a:gd name="connsiteY1" fmla="*/ 0 h 10583"/>
              </a:gdLst>
              <a:ahLst/>
              <a:cxnLst>
                <a:cxn ang="0">
                  <a:pos x="connsiteX0" y="connsiteY0"/>
                </a:cxn>
                <a:cxn ang="0">
                  <a:pos x="connsiteX1" y="connsiteY1"/>
                </a:cxn>
              </a:cxnLst>
              <a:rect l="l" t="t" r="r" b="b"/>
              <a:pathLst>
                <a:path w="1550458" h="10583">
                  <a:moveTo>
                    <a:pt x="0" y="0"/>
                  </a:moveTo>
                  <a:lnTo>
                    <a:pt x="1550458" y="0"/>
                  </a:lnTo>
                </a:path>
              </a:pathLst>
            </a:custGeom>
            <a:ln w="10583" cap="flat">
              <a:solidFill>
                <a:srgbClr val="023F88"/>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81" name="Freeform 114">
              <a:extLst>
                <a:ext uri="{FF2B5EF4-FFF2-40B4-BE49-F238E27FC236}">
                  <a16:creationId xmlns:a16="http://schemas.microsoft.com/office/drawing/2014/main" id="{77699FAE-4DB3-A5AA-6EC5-F70EE396558E}"/>
                </a:ext>
              </a:extLst>
            </p:cNvPr>
            <p:cNvSpPr>
              <a:spLocks/>
            </p:cNvSpPr>
            <p:nvPr/>
          </p:nvSpPr>
          <p:spPr>
            <a:xfrm>
              <a:off x="7008071" y="3746285"/>
              <a:ext cx="73152" cy="73152"/>
            </a:xfrm>
            <a:custGeom>
              <a:avLst/>
              <a:gdLst>
                <a:gd name="connsiteX0" fmla="*/ 53552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5" y="53552"/>
                  </a:cubicBezTo>
                  <a:cubicBezTo>
                    <a:pt x="11988" y="53552"/>
                    <a:pt x="-1" y="41564"/>
                    <a:pt x="-1" y="26776"/>
                  </a:cubicBezTo>
                  <a:cubicBezTo>
                    <a:pt x="-1" y="11988"/>
                    <a:pt x="11987" y="0"/>
                    <a:pt x="26775" y="0"/>
                  </a:cubicBezTo>
                  <a:cubicBezTo>
                    <a:pt x="41563" y="0"/>
                    <a:pt x="53552" y="11988"/>
                    <a:pt x="53552" y="26776"/>
                  </a:cubicBezTo>
                  <a:close/>
                </a:path>
              </a:pathLst>
            </a:custGeom>
            <a:solidFill>
              <a:srgbClr val="023F88"/>
            </a:solidFill>
            <a:ln w="10583" cap="flat">
              <a:no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3F4444"/>
                </a:solidFill>
                <a:effectLst/>
                <a:uLnTx/>
                <a:uFillTx/>
                <a:latin typeface="Arial"/>
                <a:ea typeface="+mn-ea"/>
                <a:cs typeface="+mn-cs"/>
              </a:endParaRPr>
            </a:p>
          </p:txBody>
        </p:sp>
        <p:sp>
          <p:nvSpPr>
            <p:cNvPr id="1582" name="Freeform 115">
              <a:extLst>
                <a:ext uri="{FF2B5EF4-FFF2-40B4-BE49-F238E27FC236}">
                  <a16:creationId xmlns:a16="http://schemas.microsoft.com/office/drawing/2014/main" id="{EF157463-446E-0A69-8CFA-713DA4EF37D9}"/>
                </a:ext>
              </a:extLst>
            </p:cNvPr>
            <p:cNvSpPr/>
            <p:nvPr/>
          </p:nvSpPr>
          <p:spPr>
            <a:xfrm>
              <a:off x="6624108" y="4109614"/>
              <a:ext cx="1188614" cy="10583"/>
            </a:xfrm>
            <a:custGeom>
              <a:avLst/>
              <a:gdLst>
                <a:gd name="connsiteX0" fmla="*/ 0 w 1188614"/>
                <a:gd name="connsiteY0" fmla="*/ 0 h 10583"/>
                <a:gd name="connsiteX1" fmla="*/ 1188614 w 1188614"/>
                <a:gd name="connsiteY1" fmla="*/ 0 h 10583"/>
              </a:gdLst>
              <a:ahLst/>
              <a:cxnLst>
                <a:cxn ang="0">
                  <a:pos x="connsiteX0" y="connsiteY0"/>
                </a:cxn>
                <a:cxn ang="0">
                  <a:pos x="connsiteX1" y="connsiteY1"/>
                </a:cxn>
              </a:cxnLst>
              <a:rect l="l" t="t" r="r" b="b"/>
              <a:pathLst>
                <a:path w="1188614" h="10583">
                  <a:moveTo>
                    <a:pt x="0" y="0"/>
                  </a:moveTo>
                  <a:lnTo>
                    <a:pt x="1188614" y="0"/>
                  </a:lnTo>
                </a:path>
              </a:pathLst>
            </a:custGeom>
            <a:ln w="10583" cap="flat">
              <a:solidFill>
                <a:srgbClr val="023F88"/>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83" name="Freeform 116">
              <a:extLst>
                <a:ext uri="{FF2B5EF4-FFF2-40B4-BE49-F238E27FC236}">
                  <a16:creationId xmlns:a16="http://schemas.microsoft.com/office/drawing/2014/main" id="{A2DDE93B-3B5F-403F-12B7-AD19D920A553}"/>
                </a:ext>
              </a:extLst>
            </p:cNvPr>
            <p:cNvSpPr>
              <a:spLocks/>
            </p:cNvSpPr>
            <p:nvPr/>
          </p:nvSpPr>
          <p:spPr>
            <a:xfrm>
              <a:off x="7164916" y="4082729"/>
              <a:ext cx="73152" cy="73152"/>
            </a:xfrm>
            <a:custGeom>
              <a:avLst/>
              <a:gdLst>
                <a:gd name="connsiteX0" fmla="*/ 53552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5" y="53552"/>
                  </a:cubicBezTo>
                  <a:cubicBezTo>
                    <a:pt x="11988" y="53552"/>
                    <a:pt x="-1" y="41564"/>
                    <a:pt x="-1" y="26776"/>
                  </a:cubicBezTo>
                  <a:cubicBezTo>
                    <a:pt x="-1" y="11988"/>
                    <a:pt x="11987" y="0"/>
                    <a:pt x="26775" y="0"/>
                  </a:cubicBezTo>
                  <a:cubicBezTo>
                    <a:pt x="41563" y="0"/>
                    <a:pt x="53552" y="11988"/>
                    <a:pt x="53552" y="26776"/>
                  </a:cubicBezTo>
                  <a:close/>
                </a:path>
              </a:pathLst>
            </a:custGeom>
            <a:solidFill>
              <a:srgbClr val="023F88"/>
            </a:solidFill>
            <a:ln w="10583" cap="flat">
              <a:no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3F4444"/>
                </a:solidFill>
                <a:effectLst/>
                <a:uLnTx/>
                <a:uFillTx/>
                <a:latin typeface="Arial"/>
                <a:ea typeface="+mn-ea"/>
                <a:cs typeface="+mn-cs"/>
              </a:endParaRPr>
            </a:p>
          </p:txBody>
        </p:sp>
        <p:sp>
          <p:nvSpPr>
            <p:cNvPr id="1584" name="Freeform 117">
              <a:extLst>
                <a:ext uri="{FF2B5EF4-FFF2-40B4-BE49-F238E27FC236}">
                  <a16:creationId xmlns:a16="http://schemas.microsoft.com/office/drawing/2014/main" id="{BCF71A5B-02D6-E4E0-39A4-13BD6B358093}"/>
                </a:ext>
              </a:extLst>
            </p:cNvPr>
            <p:cNvSpPr/>
            <p:nvPr/>
          </p:nvSpPr>
          <p:spPr>
            <a:xfrm>
              <a:off x="6031230" y="4445529"/>
              <a:ext cx="1988608" cy="10583"/>
            </a:xfrm>
            <a:custGeom>
              <a:avLst/>
              <a:gdLst>
                <a:gd name="connsiteX0" fmla="*/ 0 w 1988608"/>
                <a:gd name="connsiteY0" fmla="*/ 0 h 10583"/>
                <a:gd name="connsiteX1" fmla="*/ 1988609 w 1988608"/>
                <a:gd name="connsiteY1" fmla="*/ 0 h 10583"/>
              </a:gdLst>
              <a:ahLst/>
              <a:cxnLst>
                <a:cxn ang="0">
                  <a:pos x="connsiteX0" y="connsiteY0"/>
                </a:cxn>
                <a:cxn ang="0">
                  <a:pos x="connsiteX1" y="connsiteY1"/>
                </a:cxn>
              </a:cxnLst>
              <a:rect l="l" t="t" r="r" b="b"/>
              <a:pathLst>
                <a:path w="1988608" h="10583">
                  <a:moveTo>
                    <a:pt x="0" y="0"/>
                  </a:moveTo>
                  <a:lnTo>
                    <a:pt x="1988609" y="0"/>
                  </a:lnTo>
                </a:path>
              </a:pathLst>
            </a:custGeom>
            <a:ln w="10583" cap="flat">
              <a:solidFill>
                <a:srgbClr val="023F88"/>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85" name="Freeform 118">
              <a:extLst>
                <a:ext uri="{FF2B5EF4-FFF2-40B4-BE49-F238E27FC236}">
                  <a16:creationId xmlns:a16="http://schemas.microsoft.com/office/drawing/2014/main" id="{E8CAAB2A-4EB3-2173-541F-A68F05936598}"/>
                </a:ext>
              </a:extLst>
            </p:cNvPr>
            <p:cNvSpPr>
              <a:spLocks/>
            </p:cNvSpPr>
            <p:nvPr/>
          </p:nvSpPr>
          <p:spPr>
            <a:xfrm>
              <a:off x="6880965" y="4418644"/>
              <a:ext cx="73152" cy="73152"/>
            </a:xfrm>
            <a:custGeom>
              <a:avLst/>
              <a:gdLst>
                <a:gd name="connsiteX0" fmla="*/ 53551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1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1" y="26776"/>
                  </a:moveTo>
                  <a:cubicBezTo>
                    <a:pt x="53551" y="41564"/>
                    <a:pt x="41564" y="53552"/>
                    <a:pt x="26775" y="53552"/>
                  </a:cubicBezTo>
                  <a:cubicBezTo>
                    <a:pt x="11987" y="53552"/>
                    <a:pt x="-1" y="41564"/>
                    <a:pt x="-1" y="26776"/>
                  </a:cubicBezTo>
                  <a:cubicBezTo>
                    <a:pt x="-1" y="11988"/>
                    <a:pt x="11987" y="0"/>
                    <a:pt x="26775" y="0"/>
                  </a:cubicBezTo>
                  <a:cubicBezTo>
                    <a:pt x="41563" y="0"/>
                    <a:pt x="53551" y="11988"/>
                    <a:pt x="53551" y="26776"/>
                  </a:cubicBezTo>
                  <a:close/>
                </a:path>
              </a:pathLst>
            </a:custGeom>
            <a:solidFill>
              <a:srgbClr val="023F88"/>
            </a:solidFill>
            <a:ln w="10583" cap="flat">
              <a:no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3F4444"/>
                </a:solidFill>
                <a:effectLst/>
                <a:uLnTx/>
                <a:uFillTx/>
                <a:latin typeface="Arial"/>
                <a:ea typeface="+mn-ea"/>
                <a:cs typeface="+mn-cs"/>
              </a:endParaRPr>
            </a:p>
          </p:txBody>
        </p:sp>
        <p:sp>
          <p:nvSpPr>
            <p:cNvPr id="1586" name="Freeform 119">
              <a:extLst>
                <a:ext uri="{FF2B5EF4-FFF2-40B4-BE49-F238E27FC236}">
                  <a16:creationId xmlns:a16="http://schemas.microsoft.com/office/drawing/2014/main" id="{44A23770-574C-1ADC-8022-1C87571825C3}"/>
                </a:ext>
              </a:extLst>
            </p:cNvPr>
            <p:cNvSpPr/>
            <p:nvPr/>
          </p:nvSpPr>
          <p:spPr>
            <a:xfrm>
              <a:off x="6539547" y="4778375"/>
              <a:ext cx="1145010" cy="10583"/>
            </a:xfrm>
            <a:custGeom>
              <a:avLst/>
              <a:gdLst>
                <a:gd name="connsiteX0" fmla="*/ 0 w 1145010"/>
                <a:gd name="connsiteY0" fmla="*/ 0 h 10583"/>
                <a:gd name="connsiteX1" fmla="*/ 1145011 w 1145010"/>
                <a:gd name="connsiteY1" fmla="*/ 0 h 10583"/>
              </a:gdLst>
              <a:ahLst/>
              <a:cxnLst>
                <a:cxn ang="0">
                  <a:pos x="connsiteX0" y="connsiteY0"/>
                </a:cxn>
                <a:cxn ang="0">
                  <a:pos x="connsiteX1" y="connsiteY1"/>
                </a:cxn>
              </a:cxnLst>
              <a:rect l="l" t="t" r="r" b="b"/>
              <a:pathLst>
                <a:path w="1145010" h="10583">
                  <a:moveTo>
                    <a:pt x="0" y="0"/>
                  </a:moveTo>
                  <a:lnTo>
                    <a:pt x="1145011" y="0"/>
                  </a:lnTo>
                </a:path>
              </a:pathLst>
            </a:custGeom>
            <a:ln w="10583" cap="flat">
              <a:solidFill>
                <a:srgbClr val="023F88"/>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87" name="Freeform 120">
              <a:extLst>
                <a:ext uri="{FF2B5EF4-FFF2-40B4-BE49-F238E27FC236}">
                  <a16:creationId xmlns:a16="http://schemas.microsoft.com/office/drawing/2014/main" id="{FB314648-3383-E7AF-A7C6-B9BBBAEC1652}"/>
                </a:ext>
              </a:extLst>
            </p:cNvPr>
            <p:cNvSpPr>
              <a:spLocks/>
            </p:cNvSpPr>
            <p:nvPr/>
          </p:nvSpPr>
          <p:spPr>
            <a:xfrm>
              <a:off x="7049770" y="4751490"/>
              <a:ext cx="73152" cy="73152"/>
            </a:xfrm>
            <a:custGeom>
              <a:avLst/>
              <a:gdLst>
                <a:gd name="connsiteX0" fmla="*/ 53552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5" y="53552"/>
                  </a:cubicBezTo>
                  <a:cubicBezTo>
                    <a:pt x="11988" y="53552"/>
                    <a:pt x="-1" y="41564"/>
                    <a:pt x="-1" y="26776"/>
                  </a:cubicBezTo>
                  <a:cubicBezTo>
                    <a:pt x="-1" y="11988"/>
                    <a:pt x="11987" y="0"/>
                    <a:pt x="26775" y="0"/>
                  </a:cubicBezTo>
                  <a:cubicBezTo>
                    <a:pt x="41563" y="0"/>
                    <a:pt x="53552" y="11988"/>
                    <a:pt x="53552" y="26776"/>
                  </a:cubicBezTo>
                  <a:close/>
                </a:path>
              </a:pathLst>
            </a:custGeom>
            <a:solidFill>
              <a:srgbClr val="023F88"/>
            </a:solidFill>
            <a:ln w="10583" cap="flat">
              <a:no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3F4444"/>
                </a:solidFill>
                <a:effectLst/>
                <a:uLnTx/>
                <a:uFillTx/>
                <a:latin typeface="Arial"/>
                <a:ea typeface="+mn-ea"/>
                <a:cs typeface="+mn-cs"/>
              </a:endParaRPr>
            </a:p>
          </p:txBody>
        </p:sp>
        <p:sp>
          <p:nvSpPr>
            <p:cNvPr id="1588" name="Freeform 121">
              <a:extLst>
                <a:ext uri="{FF2B5EF4-FFF2-40B4-BE49-F238E27FC236}">
                  <a16:creationId xmlns:a16="http://schemas.microsoft.com/office/drawing/2014/main" id="{75635A6E-8863-979F-7C44-8244E06D43AE}"/>
                </a:ext>
              </a:extLst>
            </p:cNvPr>
            <p:cNvSpPr/>
            <p:nvPr/>
          </p:nvSpPr>
          <p:spPr>
            <a:xfrm>
              <a:off x="6217179" y="5126566"/>
              <a:ext cx="2279120" cy="10583"/>
            </a:xfrm>
            <a:custGeom>
              <a:avLst/>
              <a:gdLst>
                <a:gd name="connsiteX0" fmla="*/ 0 w 2279120"/>
                <a:gd name="connsiteY0" fmla="*/ 0 h 10583"/>
                <a:gd name="connsiteX1" fmla="*/ 2279121 w 2279120"/>
                <a:gd name="connsiteY1" fmla="*/ 0 h 10583"/>
              </a:gdLst>
              <a:ahLst/>
              <a:cxnLst>
                <a:cxn ang="0">
                  <a:pos x="connsiteX0" y="connsiteY0"/>
                </a:cxn>
                <a:cxn ang="0">
                  <a:pos x="connsiteX1" y="connsiteY1"/>
                </a:cxn>
              </a:cxnLst>
              <a:rect l="l" t="t" r="r" b="b"/>
              <a:pathLst>
                <a:path w="2279120" h="10583">
                  <a:moveTo>
                    <a:pt x="0" y="0"/>
                  </a:moveTo>
                  <a:lnTo>
                    <a:pt x="2279121" y="0"/>
                  </a:lnTo>
                </a:path>
              </a:pathLst>
            </a:custGeom>
            <a:ln w="10583" cap="flat">
              <a:solidFill>
                <a:srgbClr val="023F88"/>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89" name="Freeform 122">
              <a:extLst>
                <a:ext uri="{FF2B5EF4-FFF2-40B4-BE49-F238E27FC236}">
                  <a16:creationId xmlns:a16="http://schemas.microsoft.com/office/drawing/2014/main" id="{2A727D2A-20D2-17C4-D75D-0A24121EDF47}"/>
                </a:ext>
              </a:extLst>
            </p:cNvPr>
            <p:cNvSpPr>
              <a:spLocks/>
            </p:cNvSpPr>
            <p:nvPr/>
          </p:nvSpPr>
          <p:spPr>
            <a:xfrm>
              <a:off x="7251488" y="5099682"/>
              <a:ext cx="73152" cy="73152"/>
            </a:xfrm>
            <a:custGeom>
              <a:avLst/>
              <a:gdLst>
                <a:gd name="connsiteX0" fmla="*/ 53552 w 53551"/>
                <a:gd name="connsiteY0" fmla="*/ 26776 h 53551"/>
                <a:gd name="connsiteX1" fmla="*/ 26775 w 53551"/>
                <a:gd name="connsiteY1" fmla="*/ 53552 h 53551"/>
                <a:gd name="connsiteX2" fmla="*/ -1 w 53551"/>
                <a:gd name="connsiteY2" fmla="*/ 26776 h 53551"/>
                <a:gd name="connsiteX3" fmla="*/ 26775 w 53551"/>
                <a:gd name="connsiteY3" fmla="*/ 0 h 53551"/>
                <a:gd name="connsiteX4" fmla="*/ 53552 w 53551"/>
                <a:gd name="connsiteY4" fmla="*/ 26776 h 5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51">
                  <a:moveTo>
                    <a:pt x="53552" y="26776"/>
                  </a:moveTo>
                  <a:cubicBezTo>
                    <a:pt x="53552" y="41564"/>
                    <a:pt x="41564" y="53552"/>
                    <a:pt x="26775" y="53552"/>
                  </a:cubicBezTo>
                  <a:cubicBezTo>
                    <a:pt x="11988" y="53552"/>
                    <a:pt x="-1" y="41564"/>
                    <a:pt x="-1" y="26776"/>
                  </a:cubicBezTo>
                  <a:cubicBezTo>
                    <a:pt x="-1" y="11988"/>
                    <a:pt x="11987" y="0"/>
                    <a:pt x="26775" y="0"/>
                  </a:cubicBezTo>
                  <a:cubicBezTo>
                    <a:pt x="41563" y="0"/>
                    <a:pt x="53552" y="11988"/>
                    <a:pt x="53552" y="26776"/>
                  </a:cubicBezTo>
                  <a:close/>
                </a:path>
              </a:pathLst>
            </a:custGeom>
            <a:solidFill>
              <a:srgbClr val="023F88"/>
            </a:solidFill>
            <a:ln w="10583" cap="flat">
              <a:no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a:ln>
                  <a:noFill/>
                </a:ln>
                <a:solidFill>
                  <a:srgbClr val="3F4444"/>
                </a:solidFill>
                <a:effectLst/>
                <a:uLnTx/>
                <a:uFillTx/>
                <a:latin typeface="Arial"/>
                <a:ea typeface="+mn-ea"/>
                <a:cs typeface="+mn-cs"/>
              </a:endParaRPr>
            </a:p>
          </p:txBody>
        </p:sp>
        <p:sp>
          <p:nvSpPr>
            <p:cNvPr id="1590" name="Freeform 124">
              <a:extLst>
                <a:ext uri="{FF2B5EF4-FFF2-40B4-BE49-F238E27FC236}">
                  <a16:creationId xmlns:a16="http://schemas.microsoft.com/office/drawing/2014/main" id="{FDB908BA-AA14-CF7D-9AA3-6F16E897BA60}"/>
                </a:ext>
              </a:extLst>
            </p:cNvPr>
            <p:cNvSpPr/>
            <p:nvPr/>
          </p:nvSpPr>
          <p:spPr>
            <a:xfrm>
              <a:off x="607483" y="5289973"/>
              <a:ext cx="10972694" cy="10583"/>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0583" cap="flat">
              <a:solidFill>
                <a:srgbClr val="00B4ED"/>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91" name="TextBox 1590">
              <a:extLst>
                <a:ext uri="{FF2B5EF4-FFF2-40B4-BE49-F238E27FC236}">
                  <a16:creationId xmlns:a16="http://schemas.microsoft.com/office/drawing/2014/main" id="{F3B8A330-2357-403C-4787-9DBA5C451B2C}"/>
                </a:ext>
              </a:extLst>
            </p:cNvPr>
            <p:cNvSpPr txBox="1"/>
            <p:nvPr/>
          </p:nvSpPr>
          <p:spPr>
            <a:xfrm>
              <a:off x="9076318" y="1251061"/>
              <a:ext cx="1369132"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ORR, % (n/N)</a:t>
              </a:r>
            </a:p>
          </p:txBody>
        </p:sp>
        <p:sp>
          <p:nvSpPr>
            <p:cNvPr id="1592" name="TextBox 1591">
              <a:extLst>
                <a:ext uri="{FF2B5EF4-FFF2-40B4-BE49-F238E27FC236}">
                  <a16:creationId xmlns:a16="http://schemas.microsoft.com/office/drawing/2014/main" id="{C696D767-9BD0-C217-1A0D-DBFE8FBD5807}"/>
                </a:ext>
              </a:extLst>
            </p:cNvPr>
            <p:cNvSpPr txBox="1"/>
            <p:nvPr/>
          </p:nvSpPr>
          <p:spPr>
            <a:xfrm>
              <a:off x="516015" y="1606877"/>
              <a:ext cx="2255220"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All patients (5.4 mg/kg)</a:t>
              </a:r>
            </a:p>
          </p:txBody>
        </p:sp>
        <p:sp>
          <p:nvSpPr>
            <p:cNvPr id="1593" name="Freeform 127">
              <a:extLst>
                <a:ext uri="{FF2B5EF4-FFF2-40B4-BE49-F238E27FC236}">
                  <a16:creationId xmlns:a16="http://schemas.microsoft.com/office/drawing/2014/main" id="{A0EC95AF-8C56-C75B-BC09-F9CEF6EDE09D}"/>
                </a:ext>
              </a:extLst>
            </p:cNvPr>
            <p:cNvSpPr/>
            <p:nvPr/>
          </p:nvSpPr>
          <p:spPr>
            <a:xfrm>
              <a:off x="5342043" y="5289973"/>
              <a:ext cx="3758670" cy="10583"/>
            </a:xfrm>
            <a:custGeom>
              <a:avLst/>
              <a:gdLst>
                <a:gd name="connsiteX0" fmla="*/ 0 w 3758670"/>
                <a:gd name="connsiteY0" fmla="*/ 0 h 10583"/>
                <a:gd name="connsiteX1" fmla="*/ 3758671 w 3758670"/>
                <a:gd name="connsiteY1" fmla="*/ 0 h 10583"/>
              </a:gdLst>
              <a:ahLst/>
              <a:cxnLst>
                <a:cxn ang="0">
                  <a:pos x="connsiteX0" y="connsiteY0"/>
                </a:cxn>
                <a:cxn ang="0">
                  <a:pos x="connsiteX1" y="connsiteY1"/>
                </a:cxn>
              </a:cxnLst>
              <a:rect l="l" t="t" r="r" b="b"/>
              <a:pathLst>
                <a:path w="3758670" h="10583">
                  <a:moveTo>
                    <a:pt x="0" y="0"/>
                  </a:moveTo>
                  <a:lnTo>
                    <a:pt x="3758671"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94" name="Freeform 128">
              <a:extLst>
                <a:ext uri="{FF2B5EF4-FFF2-40B4-BE49-F238E27FC236}">
                  <a16:creationId xmlns:a16="http://schemas.microsoft.com/office/drawing/2014/main" id="{A29C0B1D-F46C-5E19-FEE1-CE0EFCE50FC7}"/>
                </a:ext>
              </a:extLst>
            </p:cNvPr>
            <p:cNvSpPr/>
            <p:nvPr/>
          </p:nvSpPr>
          <p:spPr>
            <a:xfrm>
              <a:off x="7130732" y="1569296"/>
              <a:ext cx="10583" cy="3720676"/>
            </a:xfrm>
            <a:custGeom>
              <a:avLst/>
              <a:gdLst>
                <a:gd name="connsiteX0" fmla="*/ 0 w 10583"/>
                <a:gd name="connsiteY0" fmla="*/ 3720677 h 3720676"/>
                <a:gd name="connsiteX1" fmla="*/ 0 w 10583"/>
                <a:gd name="connsiteY1" fmla="*/ 0 h 3720676"/>
              </a:gdLst>
              <a:ahLst/>
              <a:cxnLst>
                <a:cxn ang="0">
                  <a:pos x="connsiteX0" y="connsiteY0"/>
                </a:cxn>
                <a:cxn ang="0">
                  <a:pos x="connsiteX1" y="connsiteY1"/>
                </a:cxn>
              </a:cxnLst>
              <a:rect l="l" t="t" r="r" b="b"/>
              <a:pathLst>
                <a:path w="10583" h="3720676">
                  <a:moveTo>
                    <a:pt x="0" y="3720677"/>
                  </a:moveTo>
                  <a:lnTo>
                    <a:pt x="0" y="0"/>
                  </a:lnTo>
                </a:path>
              </a:pathLst>
            </a:custGeom>
            <a:ln w="10583" cap="flat">
              <a:solidFill>
                <a:srgbClr val="231F20"/>
              </a:solidFill>
              <a:prstDash val="lgDash"/>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95" name="Freeform 129">
              <a:extLst>
                <a:ext uri="{FF2B5EF4-FFF2-40B4-BE49-F238E27FC236}">
                  <a16:creationId xmlns:a16="http://schemas.microsoft.com/office/drawing/2014/main" id="{ACD7FD0C-88D3-8FA8-575C-FE15FE62F4A4}"/>
                </a:ext>
              </a:extLst>
            </p:cNvPr>
            <p:cNvSpPr/>
            <p:nvPr/>
          </p:nvSpPr>
          <p:spPr>
            <a:xfrm>
              <a:off x="5348393" y="5289973"/>
              <a:ext cx="10583" cy="73554"/>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596" name="TextBox 1595">
              <a:extLst>
                <a:ext uri="{FF2B5EF4-FFF2-40B4-BE49-F238E27FC236}">
                  <a16:creationId xmlns:a16="http://schemas.microsoft.com/office/drawing/2014/main" id="{113025F6-A7DB-2F3E-6CEB-A97E497C9CE5}"/>
                </a:ext>
              </a:extLst>
            </p:cNvPr>
            <p:cNvSpPr txBox="1"/>
            <p:nvPr/>
          </p:nvSpPr>
          <p:spPr>
            <a:xfrm>
              <a:off x="5227453" y="5323415"/>
              <a:ext cx="273760" cy="27009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solidFill>
                    <a:srgbClr val="3F4444"/>
                  </a:solidFill>
                  <a:effectLst/>
                  <a:uLnTx/>
                  <a:uFillTx/>
                  <a:latin typeface="Arial"/>
                  <a:ea typeface="+mn-ea"/>
                  <a:cs typeface="Arial"/>
                  <a:sym typeface="Arial"/>
                  <a:rtl val="0"/>
                </a:rPr>
                <a:t>0</a:t>
              </a:r>
            </a:p>
          </p:txBody>
        </p:sp>
        <p:sp>
          <p:nvSpPr>
            <p:cNvPr id="1597" name="TextBox 1596">
              <a:extLst>
                <a:ext uri="{FF2B5EF4-FFF2-40B4-BE49-F238E27FC236}">
                  <a16:creationId xmlns:a16="http://schemas.microsoft.com/office/drawing/2014/main" id="{0B5FF5BC-81B6-0A33-A6F4-BD3C4B508D81}"/>
                </a:ext>
              </a:extLst>
            </p:cNvPr>
            <p:cNvSpPr txBox="1"/>
            <p:nvPr/>
          </p:nvSpPr>
          <p:spPr>
            <a:xfrm>
              <a:off x="10661006" y="1251061"/>
              <a:ext cx="891488"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95% </a:t>
              </a:r>
              <a:r>
                <a:rPr kumimoji="0" lang="en-US" sz="1400" b="1" i="0" u="none" strike="noStrike" kern="0" cap="none" spc="0" normalizeH="0" baseline="0" noProof="0" err="1">
                  <a:ln/>
                  <a:solidFill>
                    <a:srgbClr val="3F4444"/>
                  </a:solidFill>
                  <a:effectLst/>
                  <a:uLnTx/>
                  <a:uFillTx/>
                  <a:latin typeface="Arial"/>
                  <a:ea typeface="+mn-ea"/>
                  <a:cs typeface="Arial"/>
                  <a:sym typeface="Arial"/>
                  <a:rtl val="0"/>
                </a:rPr>
                <a:t>CI</a:t>
              </a:r>
              <a:r>
                <a:rPr kumimoji="0" lang="en-US" sz="1400" b="1" i="0" u="none" strike="noStrike" kern="0" cap="none" spc="0" normalizeH="0" baseline="30000" noProof="0" err="1">
                  <a:ln/>
                  <a:solidFill>
                    <a:srgbClr val="3F4444"/>
                  </a:solidFill>
                  <a:effectLst/>
                  <a:uLnTx/>
                  <a:uFillTx/>
                  <a:latin typeface="Arial"/>
                  <a:ea typeface="+mn-ea"/>
                  <a:cs typeface="Arial"/>
                  <a:sym typeface="Arial"/>
                  <a:rtl val="0"/>
                </a:rPr>
                <a:t>b</a:t>
              </a:r>
              <a:endParaRPr kumimoji="0" lang="en-US" sz="1400" b="1" i="0" u="none" strike="noStrike" kern="0" cap="none" spc="0" normalizeH="0" baseline="0" noProof="0">
                <a:ln/>
                <a:solidFill>
                  <a:srgbClr val="3F4444"/>
                </a:solidFill>
                <a:effectLst/>
                <a:uLnTx/>
                <a:uFillTx/>
                <a:latin typeface="Arial"/>
                <a:ea typeface="+mn-ea"/>
                <a:cs typeface="Arial"/>
                <a:sym typeface="Arial"/>
                <a:rtl val="0"/>
              </a:endParaRPr>
            </a:p>
          </p:txBody>
        </p:sp>
        <p:sp>
          <p:nvSpPr>
            <p:cNvPr id="1598" name="TextBox 1597">
              <a:extLst>
                <a:ext uri="{FF2B5EF4-FFF2-40B4-BE49-F238E27FC236}">
                  <a16:creationId xmlns:a16="http://schemas.microsoft.com/office/drawing/2014/main" id="{670D58D2-BA43-D52A-EA9E-ADB000A96F14}"/>
                </a:ext>
              </a:extLst>
            </p:cNvPr>
            <p:cNvSpPr txBox="1"/>
            <p:nvPr/>
          </p:nvSpPr>
          <p:spPr>
            <a:xfrm>
              <a:off x="4191901" y="1606877"/>
              <a:ext cx="754779" cy="324037"/>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N = 82</a:t>
              </a:r>
            </a:p>
          </p:txBody>
        </p:sp>
        <p:sp>
          <p:nvSpPr>
            <p:cNvPr id="1599" name="TextBox 1598">
              <a:extLst>
                <a:ext uri="{FF2B5EF4-FFF2-40B4-BE49-F238E27FC236}">
                  <a16:creationId xmlns:a16="http://schemas.microsoft.com/office/drawing/2014/main" id="{CE204216-F7C6-B75A-CBEF-0F83C26E136D}"/>
                </a:ext>
              </a:extLst>
            </p:cNvPr>
            <p:cNvSpPr txBox="1"/>
            <p:nvPr/>
          </p:nvSpPr>
          <p:spPr>
            <a:xfrm>
              <a:off x="9156493" y="1606877"/>
              <a:ext cx="1208792"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37.8 (31/82)</a:t>
              </a:r>
            </a:p>
          </p:txBody>
        </p:sp>
        <p:sp>
          <p:nvSpPr>
            <p:cNvPr id="1600" name="TextBox 1599">
              <a:extLst>
                <a:ext uri="{FF2B5EF4-FFF2-40B4-BE49-F238E27FC236}">
                  <a16:creationId xmlns:a16="http://schemas.microsoft.com/office/drawing/2014/main" id="{E25E5AB8-7EBB-EEA6-5FD8-3FFBF1F5E831}"/>
                </a:ext>
              </a:extLst>
            </p:cNvPr>
            <p:cNvSpPr txBox="1"/>
            <p:nvPr/>
          </p:nvSpPr>
          <p:spPr>
            <a:xfrm>
              <a:off x="10636911" y="1606877"/>
              <a:ext cx="989381"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27.3-49.2</a:t>
              </a:r>
            </a:p>
          </p:txBody>
        </p:sp>
        <p:sp>
          <p:nvSpPr>
            <p:cNvPr id="1601" name="TextBox 1600">
              <a:extLst>
                <a:ext uri="{FF2B5EF4-FFF2-40B4-BE49-F238E27FC236}">
                  <a16:creationId xmlns:a16="http://schemas.microsoft.com/office/drawing/2014/main" id="{06C2DFF1-1137-B8CE-B267-7AD7967F80C1}"/>
                </a:ext>
              </a:extLst>
            </p:cNvPr>
            <p:cNvSpPr txBox="1"/>
            <p:nvPr/>
          </p:nvSpPr>
          <p:spPr>
            <a:xfrm>
              <a:off x="516015" y="2104546"/>
              <a:ext cx="1304996"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HER2 status</a:t>
              </a:r>
            </a:p>
          </p:txBody>
        </p:sp>
        <p:sp>
          <p:nvSpPr>
            <p:cNvPr id="1602" name="TextBox 1601">
              <a:extLst>
                <a:ext uri="{FF2B5EF4-FFF2-40B4-BE49-F238E27FC236}">
                  <a16:creationId xmlns:a16="http://schemas.microsoft.com/office/drawing/2014/main" id="{10F5C21A-2C4A-4407-8E30-E0998BBF077E}"/>
                </a:ext>
              </a:extLst>
            </p:cNvPr>
            <p:cNvSpPr txBox="1"/>
            <p:nvPr/>
          </p:nvSpPr>
          <p:spPr>
            <a:xfrm>
              <a:off x="4196525" y="1961397"/>
              <a:ext cx="786845" cy="324037"/>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IHC 3+</a:t>
              </a:r>
            </a:p>
          </p:txBody>
        </p:sp>
        <p:sp>
          <p:nvSpPr>
            <p:cNvPr id="1603" name="TextBox 1602">
              <a:extLst>
                <a:ext uri="{FF2B5EF4-FFF2-40B4-BE49-F238E27FC236}">
                  <a16:creationId xmlns:a16="http://schemas.microsoft.com/office/drawing/2014/main" id="{513562F0-F782-7169-1517-53C4350E7F9C}"/>
                </a:ext>
              </a:extLst>
            </p:cNvPr>
            <p:cNvSpPr txBox="1"/>
            <p:nvPr/>
          </p:nvSpPr>
          <p:spPr>
            <a:xfrm>
              <a:off x="9156492" y="1975135"/>
              <a:ext cx="1208792"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46.9 (30/64)</a:t>
              </a:r>
            </a:p>
          </p:txBody>
        </p:sp>
        <p:sp>
          <p:nvSpPr>
            <p:cNvPr id="1604" name="TextBox 1603">
              <a:extLst>
                <a:ext uri="{FF2B5EF4-FFF2-40B4-BE49-F238E27FC236}">
                  <a16:creationId xmlns:a16="http://schemas.microsoft.com/office/drawing/2014/main" id="{F2A5F931-DBE2-5DF6-A9EE-720C222DCB75}"/>
                </a:ext>
              </a:extLst>
            </p:cNvPr>
            <p:cNvSpPr txBox="1"/>
            <p:nvPr/>
          </p:nvSpPr>
          <p:spPr>
            <a:xfrm>
              <a:off x="10636911" y="1983899"/>
              <a:ext cx="989381"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34.3-59.8</a:t>
              </a:r>
            </a:p>
          </p:txBody>
        </p:sp>
        <p:sp>
          <p:nvSpPr>
            <p:cNvPr id="1605" name="TextBox 1604">
              <a:extLst>
                <a:ext uri="{FF2B5EF4-FFF2-40B4-BE49-F238E27FC236}">
                  <a16:creationId xmlns:a16="http://schemas.microsoft.com/office/drawing/2014/main" id="{21E74A0F-44D0-6395-99A3-782EA83BEDDC}"/>
                </a:ext>
              </a:extLst>
            </p:cNvPr>
            <p:cNvSpPr txBox="1"/>
            <p:nvPr/>
          </p:nvSpPr>
          <p:spPr>
            <a:xfrm>
              <a:off x="3723519" y="2274031"/>
              <a:ext cx="1264489" cy="324037"/>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IHC 2+/ISH+</a:t>
              </a:r>
            </a:p>
          </p:txBody>
        </p:sp>
        <p:sp>
          <p:nvSpPr>
            <p:cNvPr id="1606" name="TextBox 1605">
              <a:extLst>
                <a:ext uri="{FF2B5EF4-FFF2-40B4-BE49-F238E27FC236}">
                  <a16:creationId xmlns:a16="http://schemas.microsoft.com/office/drawing/2014/main" id="{084CDCBC-BB28-B5ED-61C6-CAA641ABF2F7}"/>
                </a:ext>
              </a:extLst>
            </p:cNvPr>
            <p:cNvSpPr txBox="1"/>
            <p:nvPr/>
          </p:nvSpPr>
          <p:spPr>
            <a:xfrm>
              <a:off x="9261137" y="2272762"/>
              <a:ext cx="999507"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5.6 (1/18)</a:t>
              </a:r>
            </a:p>
          </p:txBody>
        </p:sp>
        <p:sp>
          <p:nvSpPr>
            <p:cNvPr id="1607" name="TextBox 1606">
              <a:extLst>
                <a:ext uri="{FF2B5EF4-FFF2-40B4-BE49-F238E27FC236}">
                  <a16:creationId xmlns:a16="http://schemas.microsoft.com/office/drawing/2014/main" id="{D4D1D845-01DA-8896-9A24-BEA76112B0F0}"/>
                </a:ext>
              </a:extLst>
            </p:cNvPr>
            <p:cNvSpPr txBox="1"/>
            <p:nvPr/>
          </p:nvSpPr>
          <p:spPr>
            <a:xfrm>
              <a:off x="10686602" y="2281521"/>
              <a:ext cx="884738"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0.1-27.3</a:t>
              </a:r>
            </a:p>
          </p:txBody>
        </p:sp>
        <p:sp>
          <p:nvSpPr>
            <p:cNvPr id="1608" name="TextBox 1607">
              <a:extLst>
                <a:ext uri="{FF2B5EF4-FFF2-40B4-BE49-F238E27FC236}">
                  <a16:creationId xmlns:a16="http://schemas.microsoft.com/office/drawing/2014/main" id="{FEC6A20B-8A02-CAFA-57A8-9B21B63F6209}"/>
                </a:ext>
              </a:extLst>
            </p:cNvPr>
            <p:cNvSpPr txBox="1"/>
            <p:nvPr/>
          </p:nvSpPr>
          <p:spPr>
            <a:xfrm>
              <a:off x="6694889" y="5579881"/>
              <a:ext cx="856045" cy="31316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a:ln/>
                  <a:solidFill>
                    <a:srgbClr val="3F4444"/>
                  </a:solidFill>
                  <a:effectLst/>
                  <a:uLnTx/>
                  <a:uFillTx/>
                  <a:latin typeface="Arial"/>
                  <a:ea typeface="+mn-ea"/>
                  <a:cs typeface="Arial"/>
                  <a:sym typeface="Arial"/>
                  <a:rtl val="0"/>
                </a:rPr>
                <a:t>ORR, %</a:t>
              </a:r>
            </a:p>
          </p:txBody>
        </p:sp>
        <p:sp>
          <p:nvSpPr>
            <p:cNvPr id="1609" name="Freeform 143">
              <a:extLst>
                <a:ext uri="{FF2B5EF4-FFF2-40B4-BE49-F238E27FC236}">
                  <a16:creationId xmlns:a16="http://schemas.microsoft.com/office/drawing/2014/main" id="{F1DC650C-C3CE-956D-EB04-14388891753E}"/>
                </a:ext>
              </a:extLst>
            </p:cNvPr>
            <p:cNvSpPr/>
            <p:nvPr/>
          </p:nvSpPr>
          <p:spPr>
            <a:xfrm>
              <a:off x="5822209" y="5289973"/>
              <a:ext cx="10583" cy="73554"/>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10" name="TextBox 1609">
              <a:extLst>
                <a:ext uri="{FF2B5EF4-FFF2-40B4-BE49-F238E27FC236}">
                  <a16:creationId xmlns:a16="http://schemas.microsoft.com/office/drawing/2014/main" id="{2BB2CEF2-5A19-15AC-B894-3844636C5868}"/>
                </a:ext>
              </a:extLst>
            </p:cNvPr>
            <p:cNvSpPr txBox="1"/>
            <p:nvPr/>
          </p:nvSpPr>
          <p:spPr>
            <a:xfrm>
              <a:off x="5652322" y="5323414"/>
              <a:ext cx="353085" cy="27009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solidFill>
                    <a:srgbClr val="3F4444"/>
                  </a:solidFill>
                  <a:effectLst/>
                  <a:uLnTx/>
                  <a:uFillTx/>
                  <a:latin typeface="Arial"/>
                  <a:ea typeface="+mn-ea"/>
                  <a:cs typeface="Arial"/>
                  <a:sym typeface="Arial"/>
                  <a:rtl val="0"/>
                </a:rPr>
                <a:t>10</a:t>
              </a:r>
            </a:p>
          </p:txBody>
        </p:sp>
        <p:sp>
          <p:nvSpPr>
            <p:cNvPr id="1611" name="Freeform 145">
              <a:extLst>
                <a:ext uri="{FF2B5EF4-FFF2-40B4-BE49-F238E27FC236}">
                  <a16:creationId xmlns:a16="http://schemas.microsoft.com/office/drawing/2014/main" id="{94953C97-839E-3CE2-C8A7-A8C889F7589B}"/>
                </a:ext>
              </a:extLst>
            </p:cNvPr>
            <p:cNvSpPr/>
            <p:nvPr/>
          </p:nvSpPr>
          <p:spPr>
            <a:xfrm>
              <a:off x="6285759" y="5289973"/>
              <a:ext cx="10583" cy="73554"/>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12" name="TextBox 1611">
              <a:extLst>
                <a:ext uri="{FF2B5EF4-FFF2-40B4-BE49-F238E27FC236}">
                  <a16:creationId xmlns:a16="http://schemas.microsoft.com/office/drawing/2014/main" id="{E6F0039B-16DA-C549-33EE-F6880A1B8F54}"/>
                </a:ext>
              </a:extLst>
            </p:cNvPr>
            <p:cNvSpPr txBox="1"/>
            <p:nvPr/>
          </p:nvSpPr>
          <p:spPr>
            <a:xfrm>
              <a:off x="6123599" y="5323414"/>
              <a:ext cx="353085" cy="27009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solidFill>
                    <a:srgbClr val="3F4444"/>
                  </a:solidFill>
                  <a:effectLst/>
                  <a:uLnTx/>
                  <a:uFillTx/>
                  <a:latin typeface="Arial"/>
                  <a:ea typeface="+mn-ea"/>
                  <a:cs typeface="Arial"/>
                  <a:sym typeface="Arial"/>
                  <a:rtl val="0"/>
                </a:rPr>
                <a:t>20</a:t>
              </a:r>
            </a:p>
          </p:txBody>
        </p:sp>
        <p:sp>
          <p:nvSpPr>
            <p:cNvPr id="1613" name="Freeform 147">
              <a:extLst>
                <a:ext uri="{FF2B5EF4-FFF2-40B4-BE49-F238E27FC236}">
                  <a16:creationId xmlns:a16="http://schemas.microsoft.com/office/drawing/2014/main" id="{B6F5B894-142F-95E7-5B05-4B6FDA219CAA}"/>
                </a:ext>
              </a:extLst>
            </p:cNvPr>
            <p:cNvSpPr/>
            <p:nvPr/>
          </p:nvSpPr>
          <p:spPr>
            <a:xfrm>
              <a:off x="6759575" y="5289973"/>
              <a:ext cx="10583" cy="73554"/>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14" name="TextBox 1613">
              <a:extLst>
                <a:ext uri="{FF2B5EF4-FFF2-40B4-BE49-F238E27FC236}">
                  <a16:creationId xmlns:a16="http://schemas.microsoft.com/office/drawing/2014/main" id="{DCCC2B65-C9F9-A43E-7A27-3EE32C80087B}"/>
                </a:ext>
              </a:extLst>
            </p:cNvPr>
            <p:cNvSpPr txBox="1"/>
            <p:nvPr/>
          </p:nvSpPr>
          <p:spPr>
            <a:xfrm>
              <a:off x="6589667" y="5323414"/>
              <a:ext cx="353085" cy="27009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solidFill>
                    <a:srgbClr val="3F4444"/>
                  </a:solidFill>
                  <a:effectLst/>
                  <a:uLnTx/>
                  <a:uFillTx/>
                  <a:latin typeface="Arial"/>
                  <a:ea typeface="+mn-ea"/>
                  <a:cs typeface="Arial"/>
                  <a:sym typeface="Arial"/>
                  <a:rtl val="0"/>
                </a:rPr>
                <a:t>30</a:t>
              </a:r>
            </a:p>
          </p:txBody>
        </p:sp>
        <p:sp>
          <p:nvSpPr>
            <p:cNvPr id="1615" name="Freeform 149">
              <a:extLst>
                <a:ext uri="{FF2B5EF4-FFF2-40B4-BE49-F238E27FC236}">
                  <a16:creationId xmlns:a16="http://schemas.microsoft.com/office/drawing/2014/main" id="{B429536A-96DC-B4CF-B7AB-92EFB0715D0F}"/>
                </a:ext>
              </a:extLst>
            </p:cNvPr>
            <p:cNvSpPr/>
            <p:nvPr/>
          </p:nvSpPr>
          <p:spPr>
            <a:xfrm>
              <a:off x="7221114" y="5289973"/>
              <a:ext cx="10583" cy="73554"/>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16" name="TextBox 1615">
              <a:extLst>
                <a:ext uri="{FF2B5EF4-FFF2-40B4-BE49-F238E27FC236}">
                  <a16:creationId xmlns:a16="http://schemas.microsoft.com/office/drawing/2014/main" id="{CD634944-A98E-3575-1149-BE18B5551456}"/>
                </a:ext>
              </a:extLst>
            </p:cNvPr>
            <p:cNvSpPr txBox="1"/>
            <p:nvPr/>
          </p:nvSpPr>
          <p:spPr>
            <a:xfrm>
              <a:off x="7051152" y="5323414"/>
              <a:ext cx="353085" cy="27009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solidFill>
                    <a:srgbClr val="3F4444"/>
                  </a:solidFill>
                  <a:effectLst/>
                  <a:uLnTx/>
                  <a:uFillTx/>
                  <a:latin typeface="Arial"/>
                  <a:ea typeface="+mn-ea"/>
                  <a:cs typeface="Arial"/>
                  <a:sym typeface="Arial"/>
                  <a:rtl val="0"/>
                </a:rPr>
                <a:t>40</a:t>
              </a:r>
            </a:p>
          </p:txBody>
        </p:sp>
        <p:sp>
          <p:nvSpPr>
            <p:cNvPr id="1617" name="Freeform 151">
              <a:extLst>
                <a:ext uri="{FF2B5EF4-FFF2-40B4-BE49-F238E27FC236}">
                  <a16:creationId xmlns:a16="http://schemas.microsoft.com/office/drawing/2014/main" id="{87EFCBA1-4509-1E4D-DD8D-7B01EC278662}"/>
                </a:ext>
              </a:extLst>
            </p:cNvPr>
            <p:cNvSpPr/>
            <p:nvPr/>
          </p:nvSpPr>
          <p:spPr>
            <a:xfrm>
              <a:off x="7684558" y="5289973"/>
              <a:ext cx="10583" cy="73554"/>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18" name="TextBox 1617">
              <a:extLst>
                <a:ext uri="{FF2B5EF4-FFF2-40B4-BE49-F238E27FC236}">
                  <a16:creationId xmlns:a16="http://schemas.microsoft.com/office/drawing/2014/main" id="{30F6F4DF-AE77-0672-5921-6C855E5797CB}"/>
                </a:ext>
              </a:extLst>
            </p:cNvPr>
            <p:cNvSpPr txBox="1"/>
            <p:nvPr/>
          </p:nvSpPr>
          <p:spPr>
            <a:xfrm>
              <a:off x="7522429" y="5323414"/>
              <a:ext cx="353085" cy="27009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solidFill>
                    <a:srgbClr val="3F4444"/>
                  </a:solidFill>
                  <a:effectLst/>
                  <a:uLnTx/>
                  <a:uFillTx/>
                  <a:latin typeface="Arial"/>
                  <a:ea typeface="+mn-ea"/>
                  <a:cs typeface="Arial"/>
                  <a:sym typeface="Arial"/>
                  <a:rtl val="0"/>
                </a:rPr>
                <a:t>50</a:t>
              </a:r>
            </a:p>
          </p:txBody>
        </p:sp>
        <p:sp>
          <p:nvSpPr>
            <p:cNvPr id="1619" name="Freeform 153">
              <a:extLst>
                <a:ext uri="{FF2B5EF4-FFF2-40B4-BE49-F238E27FC236}">
                  <a16:creationId xmlns:a16="http://schemas.microsoft.com/office/drawing/2014/main" id="{9FF28854-D0D1-50DC-1449-B64DA33F0647}"/>
                </a:ext>
              </a:extLst>
            </p:cNvPr>
            <p:cNvSpPr/>
            <p:nvPr/>
          </p:nvSpPr>
          <p:spPr>
            <a:xfrm>
              <a:off x="8158480" y="5289973"/>
              <a:ext cx="10583" cy="73554"/>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20" name="TextBox 1619">
              <a:extLst>
                <a:ext uri="{FF2B5EF4-FFF2-40B4-BE49-F238E27FC236}">
                  <a16:creationId xmlns:a16="http://schemas.microsoft.com/office/drawing/2014/main" id="{99502263-8EA3-CA41-6C17-A82C56597CE1}"/>
                </a:ext>
              </a:extLst>
            </p:cNvPr>
            <p:cNvSpPr txBox="1"/>
            <p:nvPr/>
          </p:nvSpPr>
          <p:spPr>
            <a:xfrm>
              <a:off x="7988497" y="5323414"/>
              <a:ext cx="353085" cy="27009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solidFill>
                    <a:srgbClr val="3F4444"/>
                  </a:solidFill>
                  <a:effectLst/>
                  <a:uLnTx/>
                  <a:uFillTx/>
                  <a:latin typeface="Arial"/>
                  <a:ea typeface="+mn-ea"/>
                  <a:cs typeface="Arial"/>
                  <a:sym typeface="Arial"/>
                  <a:rtl val="0"/>
                </a:rPr>
                <a:t>60</a:t>
              </a:r>
            </a:p>
          </p:txBody>
        </p:sp>
        <p:sp>
          <p:nvSpPr>
            <p:cNvPr id="1621" name="Freeform 155">
              <a:extLst>
                <a:ext uri="{FF2B5EF4-FFF2-40B4-BE49-F238E27FC236}">
                  <a16:creationId xmlns:a16="http://schemas.microsoft.com/office/drawing/2014/main" id="{CC886BF8-E7D1-DD2E-8461-89414D9D905D}"/>
                </a:ext>
              </a:extLst>
            </p:cNvPr>
            <p:cNvSpPr/>
            <p:nvPr/>
          </p:nvSpPr>
          <p:spPr>
            <a:xfrm>
              <a:off x="8621077" y="5289973"/>
              <a:ext cx="10583" cy="73554"/>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22" name="TextBox 1621">
              <a:extLst>
                <a:ext uri="{FF2B5EF4-FFF2-40B4-BE49-F238E27FC236}">
                  <a16:creationId xmlns:a16="http://schemas.microsoft.com/office/drawing/2014/main" id="{BD20B195-57BF-E4AE-CCC7-73356AE9E579}"/>
                </a:ext>
              </a:extLst>
            </p:cNvPr>
            <p:cNvSpPr txBox="1"/>
            <p:nvPr/>
          </p:nvSpPr>
          <p:spPr>
            <a:xfrm>
              <a:off x="8459002" y="5323414"/>
              <a:ext cx="353085" cy="27009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solidFill>
                    <a:srgbClr val="3F4444"/>
                  </a:solidFill>
                  <a:effectLst/>
                  <a:uLnTx/>
                  <a:uFillTx/>
                  <a:latin typeface="Arial"/>
                  <a:ea typeface="+mn-ea"/>
                  <a:cs typeface="Arial"/>
                  <a:sym typeface="Arial"/>
                  <a:rtl val="0"/>
                </a:rPr>
                <a:t>70</a:t>
              </a:r>
            </a:p>
          </p:txBody>
        </p:sp>
        <p:sp>
          <p:nvSpPr>
            <p:cNvPr id="1623" name="Freeform 157">
              <a:extLst>
                <a:ext uri="{FF2B5EF4-FFF2-40B4-BE49-F238E27FC236}">
                  <a16:creationId xmlns:a16="http://schemas.microsoft.com/office/drawing/2014/main" id="{446CB8CF-E337-5E38-55AD-96ED4FA774FB}"/>
                </a:ext>
              </a:extLst>
            </p:cNvPr>
            <p:cNvSpPr/>
            <p:nvPr/>
          </p:nvSpPr>
          <p:spPr>
            <a:xfrm>
              <a:off x="9094999" y="5289973"/>
              <a:ext cx="10583" cy="73554"/>
            </a:xfrm>
            <a:custGeom>
              <a:avLst/>
              <a:gdLst>
                <a:gd name="connsiteX0" fmla="*/ 0 w 10583"/>
                <a:gd name="connsiteY0" fmla="*/ 73554 h 73554"/>
                <a:gd name="connsiteX1" fmla="*/ 0 w 10583"/>
                <a:gd name="connsiteY1" fmla="*/ 0 h 73554"/>
              </a:gdLst>
              <a:ahLst/>
              <a:cxnLst>
                <a:cxn ang="0">
                  <a:pos x="connsiteX0" y="connsiteY0"/>
                </a:cxn>
                <a:cxn ang="0">
                  <a:pos x="connsiteX1" y="connsiteY1"/>
                </a:cxn>
              </a:cxnLst>
              <a:rect l="l" t="t" r="r" b="b"/>
              <a:pathLst>
                <a:path w="10583" h="73554">
                  <a:moveTo>
                    <a:pt x="0" y="73554"/>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24" name="TextBox 1623">
              <a:extLst>
                <a:ext uri="{FF2B5EF4-FFF2-40B4-BE49-F238E27FC236}">
                  <a16:creationId xmlns:a16="http://schemas.microsoft.com/office/drawing/2014/main" id="{AE19B4C4-8E3F-E1BF-8321-1EFF36119E5D}"/>
                </a:ext>
              </a:extLst>
            </p:cNvPr>
            <p:cNvSpPr txBox="1"/>
            <p:nvPr/>
          </p:nvSpPr>
          <p:spPr>
            <a:xfrm>
              <a:off x="8925070" y="5323414"/>
              <a:ext cx="353085" cy="27009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solidFill>
                    <a:srgbClr val="3F4444"/>
                  </a:solidFill>
                  <a:effectLst/>
                  <a:uLnTx/>
                  <a:uFillTx/>
                  <a:latin typeface="Arial"/>
                  <a:ea typeface="+mn-ea"/>
                  <a:cs typeface="Arial"/>
                  <a:sym typeface="Arial"/>
                  <a:rtl val="0"/>
                </a:rPr>
                <a:t>80</a:t>
              </a:r>
            </a:p>
          </p:txBody>
        </p:sp>
        <p:sp>
          <p:nvSpPr>
            <p:cNvPr id="1625" name="TextBox 1624">
              <a:extLst>
                <a:ext uri="{FF2B5EF4-FFF2-40B4-BE49-F238E27FC236}">
                  <a16:creationId xmlns:a16="http://schemas.microsoft.com/office/drawing/2014/main" id="{260D627C-C520-2213-430A-BDED419C9C1F}"/>
                </a:ext>
              </a:extLst>
            </p:cNvPr>
            <p:cNvSpPr txBox="1"/>
            <p:nvPr/>
          </p:nvSpPr>
          <p:spPr>
            <a:xfrm>
              <a:off x="516015" y="2776674"/>
              <a:ext cx="1200353"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solidFill>
                    <a:srgbClr val="3F4444"/>
                  </a:solidFill>
                  <a:effectLst/>
                  <a:uLnTx/>
                  <a:uFillTx/>
                  <a:latin typeface="Arial"/>
                  <a:ea typeface="+mn-ea"/>
                  <a:cs typeface="Arial"/>
                  <a:sym typeface="Arial"/>
                  <a:rtl val="0"/>
                </a:rPr>
                <a:t>RAS</a:t>
              </a:r>
              <a:r>
                <a:rPr kumimoji="0" lang="en-US" sz="1400" b="1" i="0" u="none" strike="noStrike" kern="0" cap="none" spc="0" normalizeH="0" baseline="0" noProof="0">
                  <a:ln/>
                  <a:solidFill>
                    <a:srgbClr val="3F4444"/>
                  </a:solidFill>
                  <a:effectLst/>
                  <a:uLnTx/>
                  <a:uFillTx/>
                  <a:latin typeface="Arial"/>
                  <a:ea typeface="+mn-ea"/>
                  <a:cs typeface="Arial"/>
                  <a:sym typeface="Arial"/>
                  <a:rtl val="0"/>
                </a:rPr>
                <a:t> status</a:t>
              </a:r>
            </a:p>
          </p:txBody>
        </p:sp>
        <p:sp>
          <p:nvSpPr>
            <p:cNvPr id="1626" name="TextBox 1625">
              <a:extLst>
                <a:ext uri="{FF2B5EF4-FFF2-40B4-BE49-F238E27FC236}">
                  <a16:creationId xmlns:a16="http://schemas.microsoft.com/office/drawing/2014/main" id="{F1D73A79-99C5-3A57-C37B-978C49D7170F}"/>
                </a:ext>
              </a:extLst>
            </p:cNvPr>
            <p:cNvSpPr txBox="1"/>
            <p:nvPr/>
          </p:nvSpPr>
          <p:spPr>
            <a:xfrm>
              <a:off x="4008390" y="2648521"/>
              <a:ext cx="980941" cy="324037"/>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Wild-type</a:t>
              </a:r>
            </a:p>
          </p:txBody>
        </p:sp>
        <p:sp>
          <p:nvSpPr>
            <p:cNvPr id="1627" name="TextBox 1626">
              <a:extLst>
                <a:ext uri="{FF2B5EF4-FFF2-40B4-BE49-F238E27FC236}">
                  <a16:creationId xmlns:a16="http://schemas.microsoft.com/office/drawing/2014/main" id="{7F1A49F0-923C-9795-ED47-3A0236FE8C88}"/>
                </a:ext>
              </a:extLst>
            </p:cNvPr>
            <p:cNvSpPr txBox="1"/>
            <p:nvPr/>
          </p:nvSpPr>
          <p:spPr>
            <a:xfrm>
              <a:off x="9156492" y="2639759"/>
              <a:ext cx="1208792"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39.7 (27/68)</a:t>
              </a:r>
            </a:p>
          </p:txBody>
        </p:sp>
        <p:sp>
          <p:nvSpPr>
            <p:cNvPr id="1628" name="TextBox 1627">
              <a:extLst>
                <a:ext uri="{FF2B5EF4-FFF2-40B4-BE49-F238E27FC236}">
                  <a16:creationId xmlns:a16="http://schemas.microsoft.com/office/drawing/2014/main" id="{F276D7DC-F468-AD4B-E2A5-1726F269C635}"/>
                </a:ext>
              </a:extLst>
            </p:cNvPr>
            <p:cNvSpPr txBox="1"/>
            <p:nvPr/>
          </p:nvSpPr>
          <p:spPr>
            <a:xfrm>
              <a:off x="10636911" y="2648521"/>
              <a:ext cx="989381"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28.0-52.3</a:t>
              </a:r>
            </a:p>
          </p:txBody>
        </p:sp>
        <p:sp>
          <p:nvSpPr>
            <p:cNvPr id="1629" name="TextBox 1628">
              <a:extLst>
                <a:ext uri="{FF2B5EF4-FFF2-40B4-BE49-F238E27FC236}">
                  <a16:creationId xmlns:a16="http://schemas.microsoft.com/office/drawing/2014/main" id="{0D230FCA-6DD8-4C95-18EC-2B370A142FFF}"/>
                </a:ext>
              </a:extLst>
            </p:cNvPr>
            <p:cNvSpPr txBox="1"/>
            <p:nvPr/>
          </p:nvSpPr>
          <p:spPr>
            <a:xfrm>
              <a:off x="4152444" y="2953650"/>
              <a:ext cx="832416" cy="324037"/>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solidFill>
                    <a:srgbClr val="3F4444"/>
                  </a:solidFill>
                  <a:effectLst/>
                  <a:uLnTx/>
                  <a:uFillTx/>
                  <a:latin typeface="Arial"/>
                  <a:ea typeface="+mn-ea"/>
                  <a:cs typeface="Arial"/>
                  <a:sym typeface="Arial"/>
                  <a:rtl val="0"/>
                </a:rPr>
                <a:t>Mutant</a:t>
              </a:r>
              <a:r>
                <a:rPr kumimoji="0" lang="en-US" sz="1400" b="0" i="0" u="none" strike="noStrike" kern="0" cap="none" spc="0" normalizeH="0" baseline="30000" noProof="0" err="1">
                  <a:ln/>
                  <a:solidFill>
                    <a:srgbClr val="3F4444"/>
                  </a:solidFill>
                  <a:effectLst/>
                  <a:uLnTx/>
                  <a:uFillTx/>
                  <a:latin typeface="Arial"/>
                  <a:ea typeface="+mn-ea"/>
                  <a:cs typeface="Arial"/>
                  <a:sym typeface="Arial"/>
                  <a:rtl val="0"/>
                </a:rPr>
                <a:t>c</a:t>
              </a:r>
              <a:endParaRPr kumimoji="0" lang="en-US" sz="1400" b="0" i="0" u="none" strike="noStrike" kern="0" cap="none" spc="0" normalizeH="0" baseline="0" noProof="0">
                <a:ln/>
                <a:solidFill>
                  <a:srgbClr val="3F4444"/>
                </a:solidFill>
                <a:effectLst/>
                <a:uLnTx/>
                <a:uFillTx/>
                <a:latin typeface="Arial"/>
                <a:ea typeface="+mn-ea"/>
                <a:cs typeface="Arial"/>
                <a:sym typeface="Arial"/>
                <a:rtl val="0"/>
              </a:endParaRPr>
            </a:p>
          </p:txBody>
        </p:sp>
        <p:sp>
          <p:nvSpPr>
            <p:cNvPr id="1630" name="TextBox 1629">
              <a:extLst>
                <a:ext uri="{FF2B5EF4-FFF2-40B4-BE49-F238E27FC236}">
                  <a16:creationId xmlns:a16="http://schemas.microsoft.com/office/drawing/2014/main" id="{53DE47A5-90E8-B639-7E0A-621B75950FA7}"/>
                </a:ext>
              </a:extLst>
            </p:cNvPr>
            <p:cNvSpPr txBox="1"/>
            <p:nvPr/>
          </p:nvSpPr>
          <p:spPr>
            <a:xfrm>
              <a:off x="9208814" y="2959881"/>
              <a:ext cx="1104149"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28.6 (4/14)</a:t>
              </a:r>
            </a:p>
          </p:txBody>
        </p:sp>
        <p:sp>
          <p:nvSpPr>
            <p:cNvPr id="1631" name="TextBox 1630">
              <a:extLst>
                <a:ext uri="{FF2B5EF4-FFF2-40B4-BE49-F238E27FC236}">
                  <a16:creationId xmlns:a16="http://schemas.microsoft.com/office/drawing/2014/main" id="{90703831-EEE7-8EFB-AE0E-934E64D5E089}"/>
                </a:ext>
              </a:extLst>
            </p:cNvPr>
            <p:cNvSpPr txBox="1"/>
            <p:nvPr/>
          </p:nvSpPr>
          <p:spPr>
            <a:xfrm>
              <a:off x="10686602" y="2968645"/>
              <a:ext cx="884738"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8.4-58.1</a:t>
              </a:r>
            </a:p>
          </p:txBody>
        </p:sp>
        <p:sp>
          <p:nvSpPr>
            <p:cNvPr id="1632" name="Freeform 168">
              <a:extLst>
                <a:ext uri="{FF2B5EF4-FFF2-40B4-BE49-F238E27FC236}">
                  <a16:creationId xmlns:a16="http://schemas.microsoft.com/office/drawing/2014/main" id="{D742507B-9D19-8622-4225-443B8192821A}"/>
                </a:ext>
              </a:extLst>
            </p:cNvPr>
            <p:cNvSpPr/>
            <p:nvPr/>
          </p:nvSpPr>
          <p:spPr>
            <a:xfrm>
              <a:off x="607483" y="4613380"/>
              <a:ext cx="10972694" cy="10583"/>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0583" cap="flat">
              <a:solidFill>
                <a:srgbClr val="00B4ED"/>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33" name="Freeform 169">
              <a:extLst>
                <a:ext uri="{FF2B5EF4-FFF2-40B4-BE49-F238E27FC236}">
                  <a16:creationId xmlns:a16="http://schemas.microsoft.com/office/drawing/2014/main" id="{0967623E-E0C5-30D6-9B19-53A40A3D0744}"/>
                </a:ext>
              </a:extLst>
            </p:cNvPr>
            <p:cNvSpPr/>
            <p:nvPr/>
          </p:nvSpPr>
          <p:spPr>
            <a:xfrm>
              <a:off x="607483" y="3936788"/>
              <a:ext cx="10972694" cy="10583"/>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0583" cap="flat">
              <a:solidFill>
                <a:srgbClr val="00B4ED"/>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34" name="Freeform 170">
              <a:extLst>
                <a:ext uri="{FF2B5EF4-FFF2-40B4-BE49-F238E27FC236}">
                  <a16:creationId xmlns:a16="http://schemas.microsoft.com/office/drawing/2014/main" id="{01F4E3F3-A0BF-8785-4DA5-5AB0089ADF12}"/>
                </a:ext>
              </a:extLst>
            </p:cNvPr>
            <p:cNvSpPr/>
            <p:nvPr/>
          </p:nvSpPr>
          <p:spPr>
            <a:xfrm>
              <a:off x="607483" y="3255750"/>
              <a:ext cx="10972694" cy="10583"/>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0583" cap="flat">
              <a:solidFill>
                <a:srgbClr val="00B4ED"/>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35" name="Freeform 171">
              <a:extLst>
                <a:ext uri="{FF2B5EF4-FFF2-40B4-BE49-F238E27FC236}">
                  <a16:creationId xmlns:a16="http://schemas.microsoft.com/office/drawing/2014/main" id="{1A1F5991-FB6E-08B9-7A83-CAAF8C7590DB}"/>
                </a:ext>
              </a:extLst>
            </p:cNvPr>
            <p:cNvSpPr/>
            <p:nvPr/>
          </p:nvSpPr>
          <p:spPr>
            <a:xfrm>
              <a:off x="607483" y="2574607"/>
              <a:ext cx="10972694" cy="10583"/>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0583" cap="flat">
              <a:solidFill>
                <a:srgbClr val="00B4ED"/>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36" name="Freeform 172">
              <a:extLst>
                <a:ext uri="{FF2B5EF4-FFF2-40B4-BE49-F238E27FC236}">
                  <a16:creationId xmlns:a16="http://schemas.microsoft.com/office/drawing/2014/main" id="{5FBCF636-E6B5-39EF-F99A-0D47C3842228}"/>
                </a:ext>
              </a:extLst>
            </p:cNvPr>
            <p:cNvSpPr/>
            <p:nvPr/>
          </p:nvSpPr>
          <p:spPr>
            <a:xfrm>
              <a:off x="607483" y="1893570"/>
              <a:ext cx="10972694" cy="10583"/>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0583" cap="flat">
              <a:solidFill>
                <a:srgbClr val="00B4ED"/>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37" name="Freeform 173">
              <a:extLst>
                <a:ext uri="{FF2B5EF4-FFF2-40B4-BE49-F238E27FC236}">
                  <a16:creationId xmlns:a16="http://schemas.microsoft.com/office/drawing/2014/main" id="{D6D6B444-48AC-AFD4-F401-BFADB47F0A54}"/>
                </a:ext>
              </a:extLst>
            </p:cNvPr>
            <p:cNvSpPr/>
            <p:nvPr/>
          </p:nvSpPr>
          <p:spPr>
            <a:xfrm>
              <a:off x="607483" y="1569296"/>
              <a:ext cx="10972694" cy="10583"/>
            </a:xfrm>
            <a:custGeom>
              <a:avLst/>
              <a:gdLst>
                <a:gd name="connsiteX0" fmla="*/ 0 w 10972694"/>
                <a:gd name="connsiteY0" fmla="*/ 0 h 10583"/>
                <a:gd name="connsiteX1" fmla="*/ 10972694 w 10972694"/>
                <a:gd name="connsiteY1" fmla="*/ 0 h 10583"/>
              </a:gdLst>
              <a:ahLst/>
              <a:cxnLst>
                <a:cxn ang="0">
                  <a:pos x="connsiteX0" y="connsiteY0"/>
                </a:cxn>
                <a:cxn ang="0">
                  <a:pos x="connsiteX1" y="connsiteY1"/>
                </a:cxn>
              </a:cxnLst>
              <a:rect l="l" t="t" r="r" b="b"/>
              <a:pathLst>
                <a:path w="10972694" h="10583">
                  <a:moveTo>
                    <a:pt x="0" y="0"/>
                  </a:moveTo>
                  <a:lnTo>
                    <a:pt x="10972694" y="0"/>
                  </a:lnTo>
                </a:path>
              </a:pathLst>
            </a:custGeom>
            <a:ln w="10583" cap="flat">
              <a:solidFill>
                <a:srgbClr val="00B4ED"/>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F4444"/>
                </a:solidFill>
                <a:effectLst/>
                <a:uLnTx/>
                <a:uFillTx/>
                <a:latin typeface="Arial"/>
                <a:ea typeface="+mn-ea"/>
                <a:cs typeface="+mn-cs"/>
              </a:endParaRPr>
            </a:p>
          </p:txBody>
        </p:sp>
        <p:sp>
          <p:nvSpPr>
            <p:cNvPr id="1638" name="TextBox 1637">
              <a:extLst>
                <a:ext uri="{FF2B5EF4-FFF2-40B4-BE49-F238E27FC236}">
                  <a16:creationId xmlns:a16="http://schemas.microsoft.com/office/drawing/2014/main" id="{3E4897C4-4109-9B1E-1257-E8752A0240AD}"/>
                </a:ext>
              </a:extLst>
            </p:cNvPr>
            <p:cNvSpPr txBox="1"/>
            <p:nvPr/>
          </p:nvSpPr>
          <p:spPr>
            <a:xfrm>
              <a:off x="516015" y="3460381"/>
              <a:ext cx="1056892"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ECOG PS</a:t>
              </a:r>
            </a:p>
          </p:txBody>
        </p:sp>
        <p:sp>
          <p:nvSpPr>
            <p:cNvPr id="1639" name="TextBox 1638">
              <a:extLst>
                <a:ext uri="{FF2B5EF4-FFF2-40B4-BE49-F238E27FC236}">
                  <a16:creationId xmlns:a16="http://schemas.microsoft.com/office/drawing/2014/main" id="{78E89712-38BD-0B1D-3F19-C91F01B5234B}"/>
                </a:ext>
              </a:extLst>
            </p:cNvPr>
            <p:cNvSpPr txBox="1"/>
            <p:nvPr/>
          </p:nvSpPr>
          <p:spPr>
            <a:xfrm>
              <a:off x="4687938" y="3324733"/>
              <a:ext cx="299075" cy="324037"/>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0</a:t>
              </a:r>
            </a:p>
          </p:txBody>
        </p:sp>
        <p:sp>
          <p:nvSpPr>
            <p:cNvPr id="1640" name="TextBox 1639">
              <a:extLst>
                <a:ext uri="{FF2B5EF4-FFF2-40B4-BE49-F238E27FC236}">
                  <a16:creationId xmlns:a16="http://schemas.microsoft.com/office/drawing/2014/main" id="{5F81217E-07CD-DB01-68E1-C2077CEA95C0}"/>
                </a:ext>
              </a:extLst>
            </p:cNvPr>
            <p:cNvSpPr txBox="1"/>
            <p:nvPr/>
          </p:nvSpPr>
          <p:spPr>
            <a:xfrm>
              <a:off x="9156492" y="3323474"/>
              <a:ext cx="1208792"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39.1 (18/46)</a:t>
              </a:r>
            </a:p>
          </p:txBody>
        </p:sp>
        <p:sp>
          <p:nvSpPr>
            <p:cNvPr id="1641" name="TextBox 1640">
              <a:extLst>
                <a:ext uri="{FF2B5EF4-FFF2-40B4-BE49-F238E27FC236}">
                  <a16:creationId xmlns:a16="http://schemas.microsoft.com/office/drawing/2014/main" id="{F495BBCE-0F34-FF08-6173-B867DCB97036}"/>
                </a:ext>
              </a:extLst>
            </p:cNvPr>
            <p:cNvSpPr txBox="1"/>
            <p:nvPr/>
          </p:nvSpPr>
          <p:spPr>
            <a:xfrm>
              <a:off x="10636911" y="3332233"/>
              <a:ext cx="989381"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25.1-54.6</a:t>
              </a:r>
            </a:p>
          </p:txBody>
        </p:sp>
        <p:sp>
          <p:nvSpPr>
            <p:cNvPr id="1642" name="TextBox 1641">
              <a:extLst>
                <a:ext uri="{FF2B5EF4-FFF2-40B4-BE49-F238E27FC236}">
                  <a16:creationId xmlns:a16="http://schemas.microsoft.com/office/drawing/2014/main" id="{9E1F6738-8282-2C2E-B258-24867E3E804C}"/>
                </a:ext>
              </a:extLst>
            </p:cNvPr>
            <p:cNvSpPr txBox="1"/>
            <p:nvPr/>
          </p:nvSpPr>
          <p:spPr>
            <a:xfrm>
              <a:off x="4687938" y="3629862"/>
              <a:ext cx="299075" cy="324037"/>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1</a:t>
              </a:r>
            </a:p>
          </p:txBody>
        </p:sp>
        <p:sp>
          <p:nvSpPr>
            <p:cNvPr id="1643" name="TextBox 1642">
              <a:extLst>
                <a:ext uri="{FF2B5EF4-FFF2-40B4-BE49-F238E27FC236}">
                  <a16:creationId xmlns:a16="http://schemas.microsoft.com/office/drawing/2014/main" id="{B1DEABC9-4C5E-48ED-3200-6EA83548E8C0}"/>
                </a:ext>
              </a:extLst>
            </p:cNvPr>
            <p:cNvSpPr txBox="1"/>
            <p:nvPr/>
          </p:nvSpPr>
          <p:spPr>
            <a:xfrm>
              <a:off x="9156492" y="3628593"/>
              <a:ext cx="1208792"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36.1 (13/36)</a:t>
              </a:r>
            </a:p>
          </p:txBody>
        </p:sp>
        <p:sp>
          <p:nvSpPr>
            <p:cNvPr id="1644" name="TextBox 1643">
              <a:extLst>
                <a:ext uri="{FF2B5EF4-FFF2-40B4-BE49-F238E27FC236}">
                  <a16:creationId xmlns:a16="http://schemas.microsoft.com/office/drawing/2014/main" id="{8166EE0A-93AF-5F25-D247-D8ED30743D2E}"/>
                </a:ext>
              </a:extLst>
            </p:cNvPr>
            <p:cNvSpPr txBox="1"/>
            <p:nvPr/>
          </p:nvSpPr>
          <p:spPr>
            <a:xfrm>
              <a:off x="10636911" y="3637352"/>
              <a:ext cx="989381"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20.8-53.8</a:t>
              </a:r>
            </a:p>
          </p:txBody>
        </p:sp>
        <p:sp>
          <p:nvSpPr>
            <p:cNvPr id="1645" name="TextBox 1644">
              <a:extLst>
                <a:ext uri="{FF2B5EF4-FFF2-40B4-BE49-F238E27FC236}">
                  <a16:creationId xmlns:a16="http://schemas.microsoft.com/office/drawing/2014/main" id="{8F06C183-5AAD-1CC2-6774-10773D572649}"/>
                </a:ext>
              </a:extLst>
            </p:cNvPr>
            <p:cNvSpPr txBox="1"/>
            <p:nvPr/>
          </p:nvSpPr>
          <p:spPr>
            <a:xfrm>
              <a:off x="516015" y="4149787"/>
              <a:ext cx="1863653"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Primary tumor site</a:t>
              </a:r>
            </a:p>
          </p:txBody>
        </p:sp>
        <p:sp>
          <p:nvSpPr>
            <p:cNvPr id="1646" name="TextBox 1645">
              <a:extLst>
                <a:ext uri="{FF2B5EF4-FFF2-40B4-BE49-F238E27FC236}">
                  <a16:creationId xmlns:a16="http://schemas.microsoft.com/office/drawing/2014/main" id="{A595AE81-086A-4F39-4BEF-7D6A92E3123E}"/>
                </a:ext>
              </a:extLst>
            </p:cNvPr>
            <p:cNvSpPr txBox="1"/>
            <p:nvPr/>
          </p:nvSpPr>
          <p:spPr>
            <a:xfrm>
              <a:off x="3907035" y="3999133"/>
              <a:ext cx="1082208" cy="324037"/>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Left </a:t>
              </a:r>
              <a:r>
                <a:rPr kumimoji="0" lang="en-US" sz="1400" b="0" i="0" u="none" strike="noStrike" kern="0" cap="none" spc="0" normalizeH="0" baseline="0" noProof="0" err="1">
                  <a:ln/>
                  <a:solidFill>
                    <a:srgbClr val="3F4444"/>
                  </a:solidFill>
                  <a:effectLst/>
                  <a:uLnTx/>
                  <a:uFillTx/>
                  <a:latin typeface="Arial"/>
                  <a:ea typeface="+mn-ea"/>
                  <a:cs typeface="Arial"/>
                  <a:sym typeface="Arial"/>
                  <a:rtl val="0"/>
                </a:rPr>
                <a:t>colon</a:t>
              </a:r>
              <a:r>
                <a:rPr kumimoji="0" lang="en-US" sz="1400" b="0" i="0" u="none" strike="noStrike" kern="0" cap="none" spc="0" normalizeH="0" baseline="30000" noProof="0" err="1">
                  <a:ln/>
                  <a:solidFill>
                    <a:srgbClr val="3F4444"/>
                  </a:solidFill>
                  <a:effectLst/>
                  <a:uLnTx/>
                  <a:uFillTx/>
                  <a:latin typeface="Arial"/>
                  <a:ea typeface="+mn-ea"/>
                  <a:cs typeface="Arial"/>
                  <a:sym typeface="Arial"/>
                  <a:rtl val="0"/>
                </a:rPr>
                <a:t>d</a:t>
              </a:r>
              <a:endParaRPr kumimoji="0" lang="en-US" sz="1400" b="0" i="0" u="none" strike="noStrike" kern="0" cap="none" spc="0" normalizeH="0" baseline="30000" noProof="0">
                <a:ln/>
                <a:solidFill>
                  <a:srgbClr val="3F4444"/>
                </a:solidFill>
                <a:effectLst/>
                <a:uLnTx/>
                <a:uFillTx/>
                <a:latin typeface="Arial"/>
                <a:ea typeface="+mn-ea"/>
                <a:cs typeface="Arial"/>
                <a:sym typeface="Arial"/>
                <a:rtl val="0"/>
              </a:endParaRPr>
            </a:p>
          </p:txBody>
        </p:sp>
        <p:sp>
          <p:nvSpPr>
            <p:cNvPr id="1647" name="TextBox 1646">
              <a:extLst>
                <a:ext uri="{FF2B5EF4-FFF2-40B4-BE49-F238E27FC236}">
                  <a16:creationId xmlns:a16="http://schemas.microsoft.com/office/drawing/2014/main" id="{E101902A-EE60-23AC-FBC1-E1716E4BA08E}"/>
                </a:ext>
              </a:extLst>
            </p:cNvPr>
            <p:cNvSpPr txBox="1"/>
            <p:nvPr/>
          </p:nvSpPr>
          <p:spPr>
            <a:xfrm>
              <a:off x="9156492" y="4005363"/>
              <a:ext cx="1208792"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39.3 (24/61)</a:t>
              </a:r>
            </a:p>
          </p:txBody>
        </p:sp>
        <p:sp>
          <p:nvSpPr>
            <p:cNvPr id="1648" name="TextBox 1647">
              <a:extLst>
                <a:ext uri="{FF2B5EF4-FFF2-40B4-BE49-F238E27FC236}">
                  <a16:creationId xmlns:a16="http://schemas.microsoft.com/office/drawing/2014/main" id="{CB153292-959F-01B3-F1F8-452656C5D821}"/>
                </a:ext>
              </a:extLst>
            </p:cNvPr>
            <p:cNvSpPr txBox="1"/>
            <p:nvPr/>
          </p:nvSpPr>
          <p:spPr>
            <a:xfrm>
              <a:off x="10636911" y="4014132"/>
              <a:ext cx="989381"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27.1-52.7</a:t>
              </a:r>
            </a:p>
          </p:txBody>
        </p:sp>
        <p:sp>
          <p:nvSpPr>
            <p:cNvPr id="1649" name="TextBox 1648">
              <a:extLst>
                <a:ext uri="{FF2B5EF4-FFF2-40B4-BE49-F238E27FC236}">
                  <a16:creationId xmlns:a16="http://schemas.microsoft.com/office/drawing/2014/main" id="{0A44091C-1A40-A12F-58D8-2ED61265D603}"/>
                </a:ext>
              </a:extLst>
            </p:cNvPr>
            <p:cNvSpPr txBox="1"/>
            <p:nvPr/>
          </p:nvSpPr>
          <p:spPr>
            <a:xfrm>
              <a:off x="3772346" y="4304265"/>
              <a:ext cx="1208792" cy="324037"/>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Right </a:t>
              </a:r>
              <a:r>
                <a:rPr kumimoji="0" lang="en-US" sz="1400" b="0" i="0" u="none" strike="noStrike" kern="0" cap="none" spc="0" normalizeH="0" baseline="0" noProof="0" err="1">
                  <a:ln/>
                  <a:solidFill>
                    <a:srgbClr val="3F4444"/>
                  </a:solidFill>
                  <a:effectLst/>
                  <a:uLnTx/>
                  <a:uFillTx/>
                  <a:latin typeface="Arial"/>
                  <a:ea typeface="+mn-ea"/>
                  <a:cs typeface="Arial"/>
                  <a:sym typeface="Arial"/>
                  <a:rtl val="0"/>
                </a:rPr>
                <a:t>colon</a:t>
              </a:r>
              <a:r>
                <a:rPr kumimoji="0" lang="en-US" sz="1400" b="0" i="0" u="none" strike="noStrike" kern="0" cap="none" spc="0" normalizeH="0" baseline="30000" noProof="0" err="1">
                  <a:ln/>
                  <a:solidFill>
                    <a:srgbClr val="3F4444"/>
                  </a:solidFill>
                  <a:effectLst/>
                  <a:uLnTx/>
                  <a:uFillTx/>
                  <a:latin typeface="Arial"/>
                  <a:ea typeface="+mn-ea"/>
                  <a:cs typeface="Arial"/>
                  <a:sym typeface="Arial"/>
                  <a:rtl val="0"/>
                </a:rPr>
                <a:t>e</a:t>
              </a:r>
              <a:endParaRPr kumimoji="0" lang="en-US" sz="1400" b="0" i="0" u="none" strike="noStrike" kern="0" cap="none" spc="0" normalizeH="0" baseline="30000" noProof="0">
                <a:ln/>
                <a:solidFill>
                  <a:srgbClr val="3F4444"/>
                </a:solidFill>
                <a:effectLst/>
                <a:uLnTx/>
                <a:uFillTx/>
                <a:latin typeface="Arial"/>
                <a:ea typeface="+mn-ea"/>
                <a:cs typeface="Arial"/>
                <a:sym typeface="Arial"/>
                <a:rtl val="0"/>
              </a:endParaRPr>
            </a:p>
          </p:txBody>
        </p:sp>
        <p:sp>
          <p:nvSpPr>
            <p:cNvPr id="1650" name="TextBox 1649">
              <a:extLst>
                <a:ext uri="{FF2B5EF4-FFF2-40B4-BE49-F238E27FC236}">
                  <a16:creationId xmlns:a16="http://schemas.microsoft.com/office/drawing/2014/main" id="{F9F5982C-91CC-2A11-BF63-AE9706993E0D}"/>
                </a:ext>
              </a:extLst>
            </p:cNvPr>
            <p:cNvSpPr txBox="1"/>
            <p:nvPr/>
          </p:nvSpPr>
          <p:spPr>
            <a:xfrm>
              <a:off x="9208814" y="4310498"/>
              <a:ext cx="1104149"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33.3 (7/21)</a:t>
              </a:r>
            </a:p>
          </p:txBody>
        </p:sp>
        <p:sp>
          <p:nvSpPr>
            <p:cNvPr id="1651" name="TextBox 1650">
              <a:extLst>
                <a:ext uri="{FF2B5EF4-FFF2-40B4-BE49-F238E27FC236}">
                  <a16:creationId xmlns:a16="http://schemas.microsoft.com/office/drawing/2014/main" id="{B5C7BD30-06ED-53B6-CF7E-ACFC6016D1A8}"/>
                </a:ext>
              </a:extLst>
            </p:cNvPr>
            <p:cNvSpPr txBox="1"/>
            <p:nvPr/>
          </p:nvSpPr>
          <p:spPr>
            <a:xfrm>
              <a:off x="10636911" y="4319261"/>
              <a:ext cx="989381"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14.6-57.0</a:t>
              </a:r>
            </a:p>
          </p:txBody>
        </p:sp>
        <p:sp>
          <p:nvSpPr>
            <p:cNvPr id="1652" name="TextBox 1651">
              <a:extLst>
                <a:ext uri="{FF2B5EF4-FFF2-40B4-BE49-F238E27FC236}">
                  <a16:creationId xmlns:a16="http://schemas.microsoft.com/office/drawing/2014/main" id="{A06EB924-0AB8-1133-C86D-E82053BC6D77}"/>
                </a:ext>
              </a:extLst>
            </p:cNvPr>
            <p:cNvSpPr txBox="1"/>
            <p:nvPr/>
          </p:nvSpPr>
          <p:spPr>
            <a:xfrm>
              <a:off x="516015" y="4820838"/>
              <a:ext cx="2501636"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Prior anti-HER2 treatment</a:t>
              </a:r>
            </a:p>
          </p:txBody>
        </p:sp>
        <p:sp>
          <p:nvSpPr>
            <p:cNvPr id="1653" name="TextBox 1652">
              <a:extLst>
                <a:ext uri="{FF2B5EF4-FFF2-40B4-BE49-F238E27FC236}">
                  <a16:creationId xmlns:a16="http://schemas.microsoft.com/office/drawing/2014/main" id="{A93331A1-F22E-9F60-DFE2-B678B60D9AC7}"/>
                </a:ext>
              </a:extLst>
            </p:cNvPr>
            <p:cNvSpPr txBox="1"/>
            <p:nvPr/>
          </p:nvSpPr>
          <p:spPr>
            <a:xfrm>
              <a:off x="4545359" y="4670194"/>
              <a:ext cx="435786" cy="324037"/>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No</a:t>
              </a:r>
            </a:p>
          </p:txBody>
        </p:sp>
        <p:sp>
          <p:nvSpPr>
            <p:cNvPr id="1654" name="TextBox 1653">
              <a:extLst>
                <a:ext uri="{FF2B5EF4-FFF2-40B4-BE49-F238E27FC236}">
                  <a16:creationId xmlns:a16="http://schemas.microsoft.com/office/drawing/2014/main" id="{E6B440FC-5B91-F6F1-C2F7-B516C1F3A7F5}"/>
                </a:ext>
              </a:extLst>
            </p:cNvPr>
            <p:cNvSpPr txBox="1"/>
            <p:nvPr/>
          </p:nvSpPr>
          <p:spPr>
            <a:xfrm>
              <a:off x="9156492" y="4676426"/>
              <a:ext cx="1208792"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36.9 (24/65)</a:t>
              </a:r>
            </a:p>
          </p:txBody>
        </p:sp>
        <p:sp>
          <p:nvSpPr>
            <p:cNvPr id="1655" name="TextBox 1654">
              <a:extLst>
                <a:ext uri="{FF2B5EF4-FFF2-40B4-BE49-F238E27FC236}">
                  <a16:creationId xmlns:a16="http://schemas.microsoft.com/office/drawing/2014/main" id="{A17AB2A6-6F3C-C201-716D-CF3C13F98494}"/>
                </a:ext>
              </a:extLst>
            </p:cNvPr>
            <p:cNvSpPr txBox="1"/>
            <p:nvPr/>
          </p:nvSpPr>
          <p:spPr>
            <a:xfrm>
              <a:off x="10636911" y="4685191"/>
              <a:ext cx="989381"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25.3-49.8</a:t>
              </a:r>
            </a:p>
          </p:txBody>
        </p:sp>
        <p:sp>
          <p:nvSpPr>
            <p:cNvPr id="1656" name="TextBox 1655">
              <a:extLst>
                <a:ext uri="{FF2B5EF4-FFF2-40B4-BE49-F238E27FC236}">
                  <a16:creationId xmlns:a16="http://schemas.microsoft.com/office/drawing/2014/main" id="{B6C0A2E1-5E8C-87D8-E834-258A652E72FB}"/>
                </a:ext>
              </a:extLst>
            </p:cNvPr>
            <p:cNvSpPr txBox="1"/>
            <p:nvPr/>
          </p:nvSpPr>
          <p:spPr>
            <a:xfrm>
              <a:off x="4448077" y="4975309"/>
              <a:ext cx="520176" cy="324037"/>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Yes</a:t>
              </a:r>
            </a:p>
          </p:txBody>
        </p:sp>
        <p:sp>
          <p:nvSpPr>
            <p:cNvPr id="1657" name="TextBox 1656">
              <a:extLst>
                <a:ext uri="{FF2B5EF4-FFF2-40B4-BE49-F238E27FC236}">
                  <a16:creationId xmlns:a16="http://schemas.microsoft.com/office/drawing/2014/main" id="{39DB1B01-7808-44E9-837A-8EBA349DFD5A}"/>
                </a:ext>
              </a:extLst>
            </p:cNvPr>
            <p:cNvSpPr txBox="1"/>
            <p:nvPr/>
          </p:nvSpPr>
          <p:spPr>
            <a:xfrm>
              <a:off x="9208814" y="4981552"/>
              <a:ext cx="1104149" cy="32403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41.2 (7/17)</a:t>
              </a:r>
            </a:p>
          </p:txBody>
        </p:sp>
        <p:sp>
          <p:nvSpPr>
            <p:cNvPr id="1658" name="TextBox 1657">
              <a:extLst>
                <a:ext uri="{FF2B5EF4-FFF2-40B4-BE49-F238E27FC236}">
                  <a16:creationId xmlns:a16="http://schemas.microsoft.com/office/drawing/2014/main" id="{F845FD09-387E-B078-D2D1-955BA79F991C}"/>
                </a:ext>
              </a:extLst>
            </p:cNvPr>
            <p:cNvSpPr txBox="1"/>
            <p:nvPr/>
          </p:nvSpPr>
          <p:spPr>
            <a:xfrm>
              <a:off x="10636911" y="4990315"/>
              <a:ext cx="989381" cy="324037"/>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solidFill>
                    <a:srgbClr val="3F4444"/>
                  </a:solidFill>
                  <a:effectLst/>
                  <a:uLnTx/>
                  <a:uFillTx/>
                  <a:latin typeface="Arial"/>
                  <a:ea typeface="+mn-ea"/>
                  <a:cs typeface="Arial"/>
                  <a:sym typeface="Arial"/>
                  <a:rtl val="0"/>
                </a:rPr>
                <a:t>18.4-67.1</a:t>
              </a:r>
            </a:p>
          </p:txBody>
        </p:sp>
      </p:grpSp>
    </p:spTree>
    <p:extLst>
      <p:ext uri="{BB962C8B-B14F-4D97-AF65-F5344CB8AC3E}">
        <p14:creationId xmlns:p14="http://schemas.microsoft.com/office/powerpoint/2010/main" val="5966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9061-56E9-3A92-38CF-DE7DB0C0D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E09A3-8056-7B08-54D3-CA2F8D924BC4}"/>
              </a:ext>
            </a:extLst>
          </p:cNvPr>
          <p:cNvSpPr>
            <a:spLocks noGrp="1"/>
          </p:cNvSpPr>
          <p:nvPr>
            <p:ph type="title"/>
          </p:nvPr>
        </p:nvSpPr>
        <p:spPr>
          <a:xfrm>
            <a:off x="838200" y="365125"/>
            <a:ext cx="10515600" cy="1325563"/>
          </a:xfrm>
        </p:spPr>
        <p:txBody>
          <a:bodyPr/>
          <a:lstStyle/>
          <a:p>
            <a:r>
              <a:rPr lang="en-US"/>
              <a:t>Learning Objectives</a:t>
            </a:r>
          </a:p>
        </p:txBody>
      </p:sp>
      <p:sp>
        <p:nvSpPr>
          <p:cNvPr id="3" name="Content Placeholder 2">
            <a:extLst>
              <a:ext uri="{FF2B5EF4-FFF2-40B4-BE49-F238E27FC236}">
                <a16:creationId xmlns:a16="http://schemas.microsoft.com/office/drawing/2014/main" id="{2206B1A6-B1C3-E6A4-ED1D-F1B759256D2D}"/>
              </a:ext>
            </a:extLst>
          </p:cNvPr>
          <p:cNvSpPr>
            <a:spLocks noGrp="1"/>
          </p:cNvSpPr>
          <p:nvPr>
            <p:ph idx="1"/>
          </p:nvPr>
        </p:nvSpPr>
        <p:spPr>
          <a:xfrm>
            <a:off x="838200" y="1690715"/>
            <a:ext cx="10515600" cy="4351338"/>
          </a:xfrm>
        </p:spPr>
        <p:txBody>
          <a:bodyPr>
            <a:noAutofit/>
          </a:bodyPr>
          <a:lstStyle/>
          <a:p>
            <a:pPr marL="228600" marR="0" lvl="0" indent="-228600" algn="l" defTabSz="914400" rtl="0" eaLnBrk="1" fontAlgn="auto" latinLnBrk="0" hangingPunct="1">
              <a:lnSpc>
                <a:spcPct val="120000"/>
              </a:lnSpc>
              <a:spcBef>
                <a:spcPts val="0"/>
              </a:spcBef>
              <a:spcAft>
                <a:spcPts val="600"/>
              </a:spcAft>
              <a:buClr>
                <a:srgbClr val="EA9619"/>
              </a:buClr>
              <a:buSzTx/>
              <a:buFont typeface="Courier New" pitchFamily="49" charset="0"/>
              <a:buNone/>
              <a:tabLst/>
              <a:defRPr/>
            </a:pPr>
            <a:r>
              <a:rPr kumimoji="0" lang="en-US" altLang="en-US" sz="1800" b="1" i="0" u="none" strike="noStrike" kern="1200" cap="none" spc="0" normalizeH="0" baseline="0" noProof="0">
                <a:ln>
                  <a:noFill/>
                </a:ln>
                <a:solidFill>
                  <a:srgbClr val="4A4D5F"/>
                </a:solidFill>
                <a:effectLst/>
                <a:uLnTx/>
                <a:uFillTx/>
                <a:latin typeface="Arial" pitchFamily="34" charset="0"/>
                <a:ea typeface="ＭＳ Ｐゴシック" pitchFamily="34" charset="-128"/>
                <a:cs typeface="Arial" pitchFamily="34" charset="0"/>
              </a:rPr>
              <a:t>Upon completion of this activity, participants should be better able to:</a:t>
            </a:r>
          </a:p>
          <a:p>
            <a:pPr marL="457200" marR="0" lvl="0" indent="-457200">
              <a:spcAft>
                <a:spcPts val="0"/>
              </a:spcAft>
              <a:buFont typeface="+mj-lt"/>
              <a:buAutoNum type="arabicPeriod"/>
            </a:pPr>
            <a:r>
              <a:rPr lang="en-US" sz="2000" dirty="0"/>
              <a:t>Identify patients with advanced solid tumors who may benefit from HER2-targeted ADCs by testing HER2 expression at metastatic onset or disease progression, ensuring adherence to optimal testing methodologies</a:t>
            </a:r>
          </a:p>
          <a:p>
            <a:pPr marL="457200" marR="0" lvl="0" indent="-457200">
              <a:spcAft>
                <a:spcPts val="0"/>
              </a:spcAft>
              <a:buFont typeface="+mj-lt"/>
              <a:buAutoNum type="arabicPeriod"/>
            </a:pPr>
            <a:r>
              <a:rPr lang="en-US" sz="2000" dirty="0"/>
              <a:t>Develop team-based strategies for regimen selection and sequencing in advanced HER2-positive tumors, incorporating emerging data and guideline updates</a:t>
            </a:r>
          </a:p>
          <a:p>
            <a:pPr marL="457200" marR="0" lvl="0" indent="-457200">
              <a:spcAft>
                <a:spcPts val="0"/>
              </a:spcAft>
              <a:buFont typeface="+mj-lt"/>
              <a:buAutoNum type="arabicPeriod"/>
            </a:pPr>
            <a:r>
              <a:rPr lang="en-US" sz="2000" dirty="0"/>
              <a:t>Formulate comprehensive strategies for monitoring and managing both common and rare treatment-related adverse events for HER2-targeted ADCs, incorporating established guidelines, manufacturer recommendations, and emerging data to optimize patient safety and therapeutic outcomes</a:t>
            </a:r>
          </a:p>
        </p:txBody>
      </p:sp>
    </p:spTree>
    <p:extLst>
      <p:ext uri="{BB962C8B-B14F-4D97-AF65-F5344CB8AC3E}">
        <p14:creationId xmlns:p14="http://schemas.microsoft.com/office/powerpoint/2010/main" val="1951476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6664B8-1909-4F39-BC98-AA7FB6841AB8}"/>
              </a:ext>
            </a:extLst>
          </p:cNvPr>
          <p:cNvSpPr>
            <a:spLocks noGrp="1"/>
          </p:cNvSpPr>
          <p:nvPr>
            <p:ph type="title"/>
          </p:nvPr>
        </p:nvSpPr>
        <p:spPr>
          <a:xfrm>
            <a:off x="431800" y="206057"/>
            <a:ext cx="11667632" cy="721992"/>
          </a:xfrm>
        </p:spPr>
        <p:txBody>
          <a:bodyPr/>
          <a:lstStyle/>
          <a:p>
            <a:r>
              <a:rPr lang="en-US" spc="-40"/>
              <a:t>DC-02: Median PFS by BICR With T-</a:t>
            </a:r>
            <a:r>
              <a:rPr lang="en-US" spc="-40" err="1"/>
              <a:t>DXd</a:t>
            </a:r>
            <a:r>
              <a:rPr lang="en-US" spc="-40"/>
              <a:t> 5.4 mg/kg</a:t>
            </a:r>
            <a:r>
              <a:rPr lang="en-US" spc="-40" baseline="30000"/>
              <a:t>1,a</a:t>
            </a:r>
            <a:endParaRPr lang="en-US" spc="-40"/>
          </a:p>
        </p:txBody>
      </p:sp>
      <p:sp>
        <p:nvSpPr>
          <p:cNvPr id="1166" name="Rectangle 1165">
            <a:extLst>
              <a:ext uri="{FF2B5EF4-FFF2-40B4-BE49-F238E27FC236}">
                <a16:creationId xmlns:a16="http://schemas.microsoft.com/office/drawing/2014/main" id="{36DCF95F-870B-A2F1-86FF-38D76C6F4D4C}"/>
              </a:ext>
            </a:extLst>
          </p:cNvPr>
          <p:cNvSpPr/>
          <p:nvPr/>
        </p:nvSpPr>
        <p:spPr>
          <a:xfrm>
            <a:off x="6201850" y="1682955"/>
            <a:ext cx="2692132" cy="621350"/>
          </a:xfrm>
          <a:prstGeom prst="rect">
            <a:avLst/>
          </a:prstGeom>
          <a:solidFill>
            <a:srgbClr val="E8931A"/>
          </a:solidFill>
          <a:ln w="12700" cap="flat" cmpd="sng" algn="ctr">
            <a:noFill/>
            <a:prstDash val="solid"/>
            <a:miter lim="800000"/>
          </a:ln>
          <a:effectLst/>
        </p:spPr>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a:ln>
                <a:noFill/>
              </a:ln>
              <a:solidFill>
                <a:schemeClr val="bg1"/>
              </a:solidFill>
              <a:effectLst/>
              <a:uLnTx/>
              <a:uFillTx/>
              <a:latin typeface="Arial" panose="020B0604020202020204"/>
              <a:ea typeface="+mn-ea"/>
              <a:cs typeface="+mn-cs"/>
            </a:endParaRPr>
          </a:p>
        </p:txBody>
      </p:sp>
      <p:sp>
        <p:nvSpPr>
          <p:cNvPr id="1256" name="TextBox 1255">
            <a:extLst>
              <a:ext uri="{FF2B5EF4-FFF2-40B4-BE49-F238E27FC236}">
                <a16:creationId xmlns:a16="http://schemas.microsoft.com/office/drawing/2014/main" id="{6CEB5D81-D03B-EFCD-0B91-4EA989D25A41}"/>
              </a:ext>
            </a:extLst>
          </p:cNvPr>
          <p:cNvSpPr txBox="1"/>
          <p:nvPr/>
        </p:nvSpPr>
        <p:spPr>
          <a:xfrm>
            <a:off x="4180765" y="1029139"/>
            <a:ext cx="3616696" cy="338554"/>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solidFill>
                  <a:srgbClr val="3F4444"/>
                </a:solidFill>
                <a:effectLst/>
                <a:uLnTx/>
                <a:uFillTx/>
                <a:latin typeface="Arial"/>
                <a:ea typeface="+mn-ea"/>
                <a:cs typeface="Arial"/>
                <a:sym typeface="Arial"/>
                <a:rtl val="0"/>
              </a:rPr>
              <a:t>T-DXd 5.4 mg/kg Q3W total (N = 82)</a:t>
            </a:r>
          </a:p>
        </p:txBody>
      </p:sp>
      <p:sp>
        <p:nvSpPr>
          <p:cNvPr id="1257" name="TextBox 1256">
            <a:extLst>
              <a:ext uri="{FF2B5EF4-FFF2-40B4-BE49-F238E27FC236}">
                <a16:creationId xmlns:a16="http://schemas.microsoft.com/office/drawing/2014/main" id="{34E67ED4-6471-D22C-07AD-FC712F0C1544}"/>
              </a:ext>
            </a:extLst>
          </p:cNvPr>
          <p:cNvSpPr txBox="1"/>
          <p:nvPr/>
        </p:nvSpPr>
        <p:spPr>
          <a:xfrm rot="16200000">
            <a:off x="2797084" y="3015513"/>
            <a:ext cx="534121" cy="30777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PFS</a:t>
            </a:r>
          </a:p>
        </p:txBody>
      </p:sp>
      <p:sp>
        <p:nvSpPr>
          <p:cNvPr id="1258" name="TextBox 1257">
            <a:extLst>
              <a:ext uri="{FF2B5EF4-FFF2-40B4-BE49-F238E27FC236}">
                <a16:creationId xmlns:a16="http://schemas.microsoft.com/office/drawing/2014/main" id="{D9FF1190-17D8-E8D9-D50B-B36ABD1ABC0C}"/>
              </a:ext>
            </a:extLst>
          </p:cNvPr>
          <p:cNvSpPr txBox="1"/>
          <p:nvPr/>
        </p:nvSpPr>
        <p:spPr>
          <a:xfrm>
            <a:off x="3640349" y="4666201"/>
            <a:ext cx="269625"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a:t>
            </a:r>
          </a:p>
        </p:txBody>
      </p:sp>
      <p:sp>
        <p:nvSpPr>
          <p:cNvPr id="1259" name="TextBox 1258">
            <a:extLst>
              <a:ext uri="{FF2B5EF4-FFF2-40B4-BE49-F238E27FC236}">
                <a16:creationId xmlns:a16="http://schemas.microsoft.com/office/drawing/2014/main" id="{EFB79748-4C24-953E-C82F-27784B5722CD}"/>
              </a:ext>
            </a:extLst>
          </p:cNvPr>
          <p:cNvSpPr txBox="1"/>
          <p:nvPr/>
        </p:nvSpPr>
        <p:spPr>
          <a:xfrm>
            <a:off x="3963938" y="4666201"/>
            <a:ext cx="269625"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a:t>
            </a:r>
          </a:p>
        </p:txBody>
      </p:sp>
      <p:sp>
        <p:nvSpPr>
          <p:cNvPr id="1260" name="TextBox 1259">
            <a:extLst>
              <a:ext uri="{FF2B5EF4-FFF2-40B4-BE49-F238E27FC236}">
                <a16:creationId xmlns:a16="http://schemas.microsoft.com/office/drawing/2014/main" id="{FE176F44-FEF8-1299-377D-3C044697F2D3}"/>
              </a:ext>
            </a:extLst>
          </p:cNvPr>
          <p:cNvSpPr txBox="1"/>
          <p:nvPr/>
        </p:nvSpPr>
        <p:spPr>
          <a:xfrm>
            <a:off x="4296753" y="4666201"/>
            <a:ext cx="269625"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2</a:t>
            </a:r>
          </a:p>
        </p:txBody>
      </p:sp>
      <p:sp>
        <p:nvSpPr>
          <p:cNvPr id="1261" name="TextBox 1260">
            <a:extLst>
              <a:ext uri="{FF2B5EF4-FFF2-40B4-BE49-F238E27FC236}">
                <a16:creationId xmlns:a16="http://schemas.microsoft.com/office/drawing/2014/main" id="{8728C23C-6D80-D387-BF19-3528544FD682}"/>
              </a:ext>
            </a:extLst>
          </p:cNvPr>
          <p:cNvSpPr txBox="1"/>
          <p:nvPr/>
        </p:nvSpPr>
        <p:spPr>
          <a:xfrm>
            <a:off x="4612342" y="4666201"/>
            <a:ext cx="269625"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3</a:t>
            </a:r>
          </a:p>
        </p:txBody>
      </p:sp>
      <p:sp>
        <p:nvSpPr>
          <p:cNvPr id="1262" name="TextBox 1261">
            <a:extLst>
              <a:ext uri="{FF2B5EF4-FFF2-40B4-BE49-F238E27FC236}">
                <a16:creationId xmlns:a16="http://schemas.microsoft.com/office/drawing/2014/main" id="{32856C77-5120-8BB5-04A8-F14F562118FA}"/>
              </a:ext>
            </a:extLst>
          </p:cNvPr>
          <p:cNvSpPr txBox="1"/>
          <p:nvPr/>
        </p:nvSpPr>
        <p:spPr>
          <a:xfrm>
            <a:off x="4938560" y="4666201"/>
            <a:ext cx="269625"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4</a:t>
            </a:r>
          </a:p>
        </p:txBody>
      </p:sp>
      <p:sp>
        <p:nvSpPr>
          <p:cNvPr id="1263" name="TextBox 1262">
            <a:extLst>
              <a:ext uri="{FF2B5EF4-FFF2-40B4-BE49-F238E27FC236}">
                <a16:creationId xmlns:a16="http://schemas.microsoft.com/office/drawing/2014/main" id="{B11B354B-9EE9-4090-C424-0F866DDE2FAE}"/>
              </a:ext>
            </a:extLst>
          </p:cNvPr>
          <p:cNvSpPr txBox="1"/>
          <p:nvPr/>
        </p:nvSpPr>
        <p:spPr>
          <a:xfrm>
            <a:off x="5262141" y="4666201"/>
            <a:ext cx="269625"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5</a:t>
            </a:r>
          </a:p>
        </p:txBody>
      </p:sp>
      <p:sp>
        <p:nvSpPr>
          <p:cNvPr id="1264" name="TextBox 1263">
            <a:extLst>
              <a:ext uri="{FF2B5EF4-FFF2-40B4-BE49-F238E27FC236}">
                <a16:creationId xmlns:a16="http://schemas.microsoft.com/office/drawing/2014/main" id="{F89344E5-C149-A101-ADF9-A74EC54C33D9}"/>
              </a:ext>
            </a:extLst>
          </p:cNvPr>
          <p:cNvSpPr txBox="1"/>
          <p:nvPr/>
        </p:nvSpPr>
        <p:spPr>
          <a:xfrm>
            <a:off x="5586964" y="4666201"/>
            <a:ext cx="269625"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6</a:t>
            </a:r>
          </a:p>
        </p:txBody>
      </p:sp>
      <p:sp>
        <p:nvSpPr>
          <p:cNvPr id="1265" name="TextBox 1264">
            <a:extLst>
              <a:ext uri="{FF2B5EF4-FFF2-40B4-BE49-F238E27FC236}">
                <a16:creationId xmlns:a16="http://schemas.microsoft.com/office/drawing/2014/main" id="{53F91D95-5BF4-BC23-56FF-4A04B113329D}"/>
              </a:ext>
            </a:extLst>
          </p:cNvPr>
          <p:cNvSpPr txBox="1"/>
          <p:nvPr/>
        </p:nvSpPr>
        <p:spPr>
          <a:xfrm>
            <a:off x="5910553" y="4666201"/>
            <a:ext cx="269625"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7</a:t>
            </a:r>
          </a:p>
        </p:txBody>
      </p:sp>
      <p:sp>
        <p:nvSpPr>
          <p:cNvPr id="1266" name="TextBox 1265">
            <a:extLst>
              <a:ext uri="{FF2B5EF4-FFF2-40B4-BE49-F238E27FC236}">
                <a16:creationId xmlns:a16="http://schemas.microsoft.com/office/drawing/2014/main" id="{DCAE8B3C-0EAE-41DE-7944-207CB083BD7D}"/>
              </a:ext>
            </a:extLst>
          </p:cNvPr>
          <p:cNvSpPr txBox="1"/>
          <p:nvPr/>
        </p:nvSpPr>
        <p:spPr>
          <a:xfrm>
            <a:off x="6230080" y="4666201"/>
            <a:ext cx="269625"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8</a:t>
            </a:r>
          </a:p>
        </p:txBody>
      </p:sp>
      <p:sp>
        <p:nvSpPr>
          <p:cNvPr id="1267" name="TextBox 1266">
            <a:extLst>
              <a:ext uri="{FF2B5EF4-FFF2-40B4-BE49-F238E27FC236}">
                <a16:creationId xmlns:a16="http://schemas.microsoft.com/office/drawing/2014/main" id="{F6CD2E71-A547-0152-D31F-44F448BED075}"/>
              </a:ext>
            </a:extLst>
          </p:cNvPr>
          <p:cNvSpPr txBox="1"/>
          <p:nvPr/>
        </p:nvSpPr>
        <p:spPr>
          <a:xfrm>
            <a:off x="6553673" y="4666201"/>
            <a:ext cx="269625"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9</a:t>
            </a:r>
          </a:p>
        </p:txBody>
      </p:sp>
      <p:sp>
        <p:nvSpPr>
          <p:cNvPr id="1268" name="TextBox 1267">
            <a:extLst>
              <a:ext uri="{FF2B5EF4-FFF2-40B4-BE49-F238E27FC236}">
                <a16:creationId xmlns:a16="http://schemas.microsoft.com/office/drawing/2014/main" id="{41E94B2C-CA37-543D-C355-5680342FD652}"/>
              </a:ext>
            </a:extLst>
          </p:cNvPr>
          <p:cNvSpPr txBox="1"/>
          <p:nvPr/>
        </p:nvSpPr>
        <p:spPr>
          <a:xfrm>
            <a:off x="6836204" y="4666201"/>
            <a:ext cx="354584"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10</a:t>
            </a:r>
          </a:p>
        </p:txBody>
      </p:sp>
      <p:sp>
        <p:nvSpPr>
          <p:cNvPr id="1269" name="TextBox 1268">
            <a:extLst>
              <a:ext uri="{FF2B5EF4-FFF2-40B4-BE49-F238E27FC236}">
                <a16:creationId xmlns:a16="http://schemas.microsoft.com/office/drawing/2014/main" id="{8F7A5327-0E77-E4E6-CC4C-7187C7444E58}"/>
              </a:ext>
            </a:extLst>
          </p:cNvPr>
          <p:cNvSpPr txBox="1"/>
          <p:nvPr/>
        </p:nvSpPr>
        <p:spPr>
          <a:xfrm>
            <a:off x="7167788" y="4666201"/>
            <a:ext cx="354584"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11</a:t>
            </a:r>
          </a:p>
        </p:txBody>
      </p:sp>
      <p:sp>
        <p:nvSpPr>
          <p:cNvPr id="1270" name="TextBox 1269">
            <a:extLst>
              <a:ext uri="{FF2B5EF4-FFF2-40B4-BE49-F238E27FC236}">
                <a16:creationId xmlns:a16="http://schemas.microsoft.com/office/drawing/2014/main" id="{6C66A15B-2E95-CD93-4483-70B896283B46}"/>
              </a:ext>
            </a:extLst>
          </p:cNvPr>
          <p:cNvSpPr txBox="1"/>
          <p:nvPr/>
        </p:nvSpPr>
        <p:spPr>
          <a:xfrm>
            <a:off x="7484617" y="4666201"/>
            <a:ext cx="354584"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12</a:t>
            </a:r>
          </a:p>
        </p:txBody>
      </p:sp>
      <p:sp>
        <p:nvSpPr>
          <p:cNvPr id="1271" name="TextBox 1270">
            <a:extLst>
              <a:ext uri="{FF2B5EF4-FFF2-40B4-BE49-F238E27FC236}">
                <a16:creationId xmlns:a16="http://schemas.microsoft.com/office/drawing/2014/main" id="{78FD88F2-F912-CE8B-A4F3-12AC393300E7}"/>
              </a:ext>
            </a:extLst>
          </p:cNvPr>
          <p:cNvSpPr txBox="1"/>
          <p:nvPr/>
        </p:nvSpPr>
        <p:spPr>
          <a:xfrm>
            <a:off x="7808193" y="4666201"/>
            <a:ext cx="354584"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13</a:t>
            </a:r>
          </a:p>
        </p:txBody>
      </p:sp>
      <p:sp>
        <p:nvSpPr>
          <p:cNvPr id="1272" name="TextBox 1271">
            <a:extLst>
              <a:ext uri="{FF2B5EF4-FFF2-40B4-BE49-F238E27FC236}">
                <a16:creationId xmlns:a16="http://schemas.microsoft.com/office/drawing/2014/main" id="{88105D47-B15A-F82F-5CE1-A0E7276EC54F}"/>
              </a:ext>
            </a:extLst>
          </p:cNvPr>
          <p:cNvSpPr txBox="1"/>
          <p:nvPr/>
        </p:nvSpPr>
        <p:spPr>
          <a:xfrm>
            <a:off x="8130385" y="4666201"/>
            <a:ext cx="354584" cy="276999"/>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14</a:t>
            </a:r>
          </a:p>
        </p:txBody>
      </p:sp>
      <p:sp>
        <p:nvSpPr>
          <p:cNvPr id="1273" name="TextBox 1272">
            <a:extLst>
              <a:ext uri="{FF2B5EF4-FFF2-40B4-BE49-F238E27FC236}">
                <a16:creationId xmlns:a16="http://schemas.microsoft.com/office/drawing/2014/main" id="{4FF24BBD-6CC5-9457-4A8B-1E2108E97E3F}"/>
              </a:ext>
            </a:extLst>
          </p:cNvPr>
          <p:cNvSpPr txBox="1"/>
          <p:nvPr/>
        </p:nvSpPr>
        <p:spPr>
          <a:xfrm>
            <a:off x="3315849" y="4455125"/>
            <a:ext cx="397866"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0.0</a:t>
            </a:r>
          </a:p>
        </p:txBody>
      </p:sp>
      <p:sp>
        <p:nvSpPr>
          <p:cNvPr id="1274" name="TextBox 1273">
            <a:extLst>
              <a:ext uri="{FF2B5EF4-FFF2-40B4-BE49-F238E27FC236}">
                <a16:creationId xmlns:a16="http://schemas.microsoft.com/office/drawing/2014/main" id="{C0423D6C-292B-DF32-20DF-913944889C13}"/>
              </a:ext>
            </a:extLst>
          </p:cNvPr>
          <p:cNvSpPr txBox="1"/>
          <p:nvPr/>
        </p:nvSpPr>
        <p:spPr>
          <a:xfrm>
            <a:off x="3315849" y="3865253"/>
            <a:ext cx="397866"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0.2</a:t>
            </a:r>
          </a:p>
        </p:txBody>
      </p:sp>
      <p:sp>
        <p:nvSpPr>
          <p:cNvPr id="1275" name="TextBox 1274">
            <a:extLst>
              <a:ext uri="{FF2B5EF4-FFF2-40B4-BE49-F238E27FC236}">
                <a16:creationId xmlns:a16="http://schemas.microsoft.com/office/drawing/2014/main" id="{F112D3E6-6D09-0AF7-1709-CDAF761226E1}"/>
              </a:ext>
            </a:extLst>
          </p:cNvPr>
          <p:cNvSpPr txBox="1"/>
          <p:nvPr/>
        </p:nvSpPr>
        <p:spPr>
          <a:xfrm>
            <a:off x="3315849" y="3274897"/>
            <a:ext cx="397866"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0.4</a:t>
            </a:r>
          </a:p>
        </p:txBody>
      </p:sp>
      <p:sp>
        <p:nvSpPr>
          <p:cNvPr id="1276" name="TextBox 1275">
            <a:extLst>
              <a:ext uri="{FF2B5EF4-FFF2-40B4-BE49-F238E27FC236}">
                <a16:creationId xmlns:a16="http://schemas.microsoft.com/office/drawing/2014/main" id="{6D0707E2-374D-A4F9-C3F4-8B5D9FFC1FA7}"/>
              </a:ext>
            </a:extLst>
          </p:cNvPr>
          <p:cNvSpPr txBox="1"/>
          <p:nvPr/>
        </p:nvSpPr>
        <p:spPr>
          <a:xfrm>
            <a:off x="3315849" y="2670982"/>
            <a:ext cx="397866"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0.6</a:t>
            </a:r>
          </a:p>
        </p:txBody>
      </p:sp>
      <p:sp>
        <p:nvSpPr>
          <p:cNvPr id="1277" name="TextBox 1276">
            <a:extLst>
              <a:ext uri="{FF2B5EF4-FFF2-40B4-BE49-F238E27FC236}">
                <a16:creationId xmlns:a16="http://schemas.microsoft.com/office/drawing/2014/main" id="{F1A2210C-A858-3052-E1AF-3D8664507F41}"/>
              </a:ext>
            </a:extLst>
          </p:cNvPr>
          <p:cNvSpPr txBox="1"/>
          <p:nvPr/>
        </p:nvSpPr>
        <p:spPr>
          <a:xfrm>
            <a:off x="3315849" y="2085822"/>
            <a:ext cx="397866"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0.8</a:t>
            </a:r>
          </a:p>
        </p:txBody>
      </p:sp>
      <p:sp>
        <p:nvSpPr>
          <p:cNvPr id="1278" name="TextBox 1277">
            <a:extLst>
              <a:ext uri="{FF2B5EF4-FFF2-40B4-BE49-F238E27FC236}">
                <a16:creationId xmlns:a16="http://schemas.microsoft.com/office/drawing/2014/main" id="{8F80F17E-32EB-9877-E10B-376267109CE7}"/>
              </a:ext>
            </a:extLst>
          </p:cNvPr>
          <p:cNvSpPr txBox="1"/>
          <p:nvPr/>
        </p:nvSpPr>
        <p:spPr>
          <a:xfrm>
            <a:off x="3315849" y="1475147"/>
            <a:ext cx="397866"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1.0</a:t>
            </a:r>
          </a:p>
        </p:txBody>
      </p:sp>
      <p:sp>
        <p:nvSpPr>
          <p:cNvPr id="1279" name="TextBox 1278">
            <a:extLst>
              <a:ext uri="{FF2B5EF4-FFF2-40B4-BE49-F238E27FC236}">
                <a16:creationId xmlns:a16="http://schemas.microsoft.com/office/drawing/2014/main" id="{34470445-6109-9C37-FBAD-38FE949E229D}"/>
              </a:ext>
            </a:extLst>
          </p:cNvPr>
          <p:cNvSpPr txBox="1"/>
          <p:nvPr/>
        </p:nvSpPr>
        <p:spPr>
          <a:xfrm>
            <a:off x="4087186" y="4127163"/>
            <a:ext cx="678391"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Censor</a:t>
            </a:r>
          </a:p>
        </p:txBody>
      </p:sp>
      <p:sp>
        <p:nvSpPr>
          <p:cNvPr id="1280" name="TextBox 1279">
            <a:extLst>
              <a:ext uri="{FF2B5EF4-FFF2-40B4-BE49-F238E27FC236}">
                <a16:creationId xmlns:a16="http://schemas.microsoft.com/office/drawing/2014/main" id="{4158A7F7-59EC-A9C2-2489-E26BAC55CF38}"/>
              </a:ext>
            </a:extLst>
          </p:cNvPr>
          <p:cNvSpPr txBox="1"/>
          <p:nvPr/>
        </p:nvSpPr>
        <p:spPr>
          <a:xfrm>
            <a:off x="4087186" y="4335723"/>
            <a:ext cx="688009"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95% CI</a:t>
            </a:r>
          </a:p>
        </p:txBody>
      </p:sp>
      <p:sp>
        <p:nvSpPr>
          <p:cNvPr id="1281" name="TextBox 1280">
            <a:extLst>
              <a:ext uri="{FF2B5EF4-FFF2-40B4-BE49-F238E27FC236}">
                <a16:creationId xmlns:a16="http://schemas.microsoft.com/office/drawing/2014/main" id="{2517ACD3-0BC6-855E-0684-F4E632D95F58}"/>
              </a:ext>
            </a:extLst>
          </p:cNvPr>
          <p:cNvSpPr txBox="1"/>
          <p:nvPr/>
        </p:nvSpPr>
        <p:spPr>
          <a:xfrm>
            <a:off x="6970986" y="1715620"/>
            <a:ext cx="1218602" cy="318100"/>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solidFill>
                  <a:schemeClr val="bg1"/>
                </a:solidFill>
                <a:effectLst/>
                <a:uLnTx/>
                <a:uFillTx/>
                <a:latin typeface="Arial"/>
                <a:ea typeface="+mn-ea"/>
                <a:cs typeface="Arial"/>
                <a:sym typeface="Arial"/>
                <a:rtl val="0"/>
              </a:rPr>
              <a:t>Median PFS</a:t>
            </a:r>
          </a:p>
        </p:txBody>
      </p:sp>
      <p:sp>
        <p:nvSpPr>
          <p:cNvPr id="1282" name="TextBox 1281">
            <a:extLst>
              <a:ext uri="{FF2B5EF4-FFF2-40B4-BE49-F238E27FC236}">
                <a16:creationId xmlns:a16="http://schemas.microsoft.com/office/drawing/2014/main" id="{66D50903-BB2E-5252-561D-D0FCCB1316F0}"/>
              </a:ext>
            </a:extLst>
          </p:cNvPr>
          <p:cNvSpPr txBox="1"/>
          <p:nvPr/>
        </p:nvSpPr>
        <p:spPr>
          <a:xfrm>
            <a:off x="6277629" y="1947558"/>
            <a:ext cx="2601994" cy="318100"/>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solidFill>
                  <a:schemeClr val="bg1"/>
                </a:solidFill>
                <a:effectLst/>
                <a:uLnTx/>
                <a:uFillTx/>
                <a:latin typeface="Arial"/>
                <a:ea typeface="+mn-ea"/>
                <a:cs typeface="Arial"/>
                <a:sym typeface="Arial"/>
                <a:rtl val="0"/>
              </a:rPr>
              <a:t>5.8 months (95% CI, 4.6-7.0)</a:t>
            </a:r>
          </a:p>
        </p:txBody>
      </p:sp>
      <p:sp>
        <p:nvSpPr>
          <p:cNvPr id="1283" name="Freeform 207">
            <a:extLst>
              <a:ext uri="{FF2B5EF4-FFF2-40B4-BE49-F238E27FC236}">
                <a16:creationId xmlns:a16="http://schemas.microsoft.com/office/drawing/2014/main" id="{64B16C4F-9AC5-9242-897F-762713518195}"/>
              </a:ext>
            </a:extLst>
          </p:cNvPr>
          <p:cNvSpPr/>
          <p:nvPr/>
        </p:nvSpPr>
        <p:spPr>
          <a:xfrm>
            <a:off x="3766542" y="4612359"/>
            <a:ext cx="4542372" cy="9869"/>
          </a:xfrm>
          <a:custGeom>
            <a:avLst/>
            <a:gdLst>
              <a:gd name="connsiteX0" fmla="*/ 0 w 4258839"/>
              <a:gd name="connsiteY0" fmla="*/ 0 h 10583"/>
              <a:gd name="connsiteX1" fmla="*/ 4258839 w 4258839"/>
              <a:gd name="connsiteY1" fmla="*/ 0 h 10583"/>
            </a:gdLst>
            <a:ahLst/>
            <a:cxnLst>
              <a:cxn ang="0">
                <a:pos x="connsiteX0" y="connsiteY0"/>
              </a:cxn>
              <a:cxn ang="0">
                <a:pos x="connsiteX1" y="connsiteY1"/>
              </a:cxn>
            </a:cxnLst>
            <a:rect l="l" t="t" r="r" b="b"/>
            <a:pathLst>
              <a:path w="4258839" h="10583">
                <a:moveTo>
                  <a:pt x="0" y="0"/>
                </a:moveTo>
                <a:lnTo>
                  <a:pt x="4258839"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84" name="Freeform 208">
            <a:extLst>
              <a:ext uri="{FF2B5EF4-FFF2-40B4-BE49-F238E27FC236}">
                <a16:creationId xmlns:a16="http://schemas.microsoft.com/office/drawing/2014/main" id="{C359828D-BA20-57D5-AF40-3C93DAF3A968}"/>
              </a:ext>
            </a:extLst>
          </p:cNvPr>
          <p:cNvSpPr/>
          <p:nvPr/>
        </p:nvSpPr>
        <p:spPr>
          <a:xfrm>
            <a:off x="3772637" y="1617102"/>
            <a:ext cx="11288" cy="2995257"/>
          </a:xfrm>
          <a:custGeom>
            <a:avLst/>
            <a:gdLst>
              <a:gd name="connsiteX0" fmla="*/ 0 w 10583"/>
              <a:gd name="connsiteY0" fmla="*/ 3211830 h 3211830"/>
              <a:gd name="connsiteX1" fmla="*/ 0 w 10583"/>
              <a:gd name="connsiteY1" fmla="*/ 0 h 3211830"/>
            </a:gdLst>
            <a:ahLst/>
            <a:cxnLst>
              <a:cxn ang="0">
                <a:pos x="connsiteX0" y="connsiteY0"/>
              </a:cxn>
              <a:cxn ang="0">
                <a:pos x="connsiteX1" y="connsiteY1"/>
              </a:cxn>
            </a:cxnLst>
            <a:rect l="l" t="t" r="r" b="b"/>
            <a:pathLst>
              <a:path w="10583" h="3211830">
                <a:moveTo>
                  <a:pt x="0" y="321183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85" name="Freeform 209">
            <a:extLst>
              <a:ext uri="{FF2B5EF4-FFF2-40B4-BE49-F238E27FC236}">
                <a16:creationId xmlns:a16="http://schemas.microsoft.com/office/drawing/2014/main" id="{27ED2F22-D966-8464-A19D-EC7227F60F72}"/>
              </a:ext>
            </a:extLst>
          </p:cNvPr>
          <p:cNvSpPr/>
          <p:nvPr/>
        </p:nvSpPr>
        <p:spPr>
          <a:xfrm>
            <a:off x="3692041" y="4612359"/>
            <a:ext cx="78563" cy="9869"/>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86" name="Freeform 210">
            <a:extLst>
              <a:ext uri="{FF2B5EF4-FFF2-40B4-BE49-F238E27FC236}">
                <a16:creationId xmlns:a16="http://schemas.microsoft.com/office/drawing/2014/main" id="{82873BAC-7A67-F74A-3CD2-CA033025A6E1}"/>
              </a:ext>
            </a:extLst>
          </p:cNvPr>
          <p:cNvSpPr/>
          <p:nvPr/>
        </p:nvSpPr>
        <p:spPr>
          <a:xfrm>
            <a:off x="3692041" y="4016623"/>
            <a:ext cx="78563" cy="9869"/>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87" name="Freeform 211">
            <a:extLst>
              <a:ext uri="{FF2B5EF4-FFF2-40B4-BE49-F238E27FC236}">
                <a16:creationId xmlns:a16="http://schemas.microsoft.com/office/drawing/2014/main" id="{170A684F-BDA5-33B0-D6C2-DE957EAA27D9}"/>
              </a:ext>
            </a:extLst>
          </p:cNvPr>
          <p:cNvSpPr/>
          <p:nvPr/>
        </p:nvSpPr>
        <p:spPr>
          <a:xfrm>
            <a:off x="3692041" y="2826140"/>
            <a:ext cx="78563" cy="9869"/>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88" name="Freeform 212">
            <a:extLst>
              <a:ext uri="{FF2B5EF4-FFF2-40B4-BE49-F238E27FC236}">
                <a16:creationId xmlns:a16="http://schemas.microsoft.com/office/drawing/2014/main" id="{95521BBF-11C8-2869-58BE-6F94FA647D6A}"/>
              </a:ext>
            </a:extLst>
          </p:cNvPr>
          <p:cNvSpPr/>
          <p:nvPr/>
        </p:nvSpPr>
        <p:spPr>
          <a:xfrm>
            <a:off x="3692041" y="3420987"/>
            <a:ext cx="78563" cy="9869"/>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89" name="Freeform 213">
            <a:extLst>
              <a:ext uri="{FF2B5EF4-FFF2-40B4-BE49-F238E27FC236}">
                <a16:creationId xmlns:a16="http://schemas.microsoft.com/office/drawing/2014/main" id="{1BE81585-00FD-BB51-D45B-4EE4E852FF1A}"/>
              </a:ext>
            </a:extLst>
          </p:cNvPr>
          <p:cNvSpPr/>
          <p:nvPr/>
        </p:nvSpPr>
        <p:spPr>
          <a:xfrm>
            <a:off x="3692041" y="2231194"/>
            <a:ext cx="78563" cy="9869"/>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90" name="Freeform 214">
            <a:extLst>
              <a:ext uri="{FF2B5EF4-FFF2-40B4-BE49-F238E27FC236}">
                <a16:creationId xmlns:a16="http://schemas.microsoft.com/office/drawing/2014/main" id="{7CD4911F-29CE-CFAC-75B1-F8CBC3E9EBD8}"/>
              </a:ext>
            </a:extLst>
          </p:cNvPr>
          <p:cNvSpPr/>
          <p:nvPr/>
        </p:nvSpPr>
        <p:spPr>
          <a:xfrm>
            <a:off x="3692041" y="1622135"/>
            <a:ext cx="78563" cy="9869"/>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91" name="Freeform 215">
            <a:extLst>
              <a:ext uri="{FF2B5EF4-FFF2-40B4-BE49-F238E27FC236}">
                <a16:creationId xmlns:a16="http://schemas.microsoft.com/office/drawing/2014/main" id="{4237149F-BB56-2F08-D6FA-EAEF04DB298A}"/>
              </a:ext>
            </a:extLst>
          </p:cNvPr>
          <p:cNvSpPr/>
          <p:nvPr/>
        </p:nvSpPr>
        <p:spPr>
          <a:xfrm>
            <a:off x="3729970" y="4312024"/>
            <a:ext cx="40636" cy="9869"/>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92" name="Freeform 216">
            <a:extLst>
              <a:ext uri="{FF2B5EF4-FFF2-40B4-BE49-F238E27FC236}">
                <a16:creationId xmlns:a16="http://schemas.microsoft.com/office/drawing/2014/main" id="{F443C4D3-9C17-ECBA-B97A-DE25A955F4C8}"/>
              </a:ext>
            </a:extLst>
          </p:cNvPr>
          <p:cNvSpPr/>
          <p:nvPr/>
        </p:nvSpPr>
        <p:spPr>
          <a:xfrm>
            <a:off x="3729970" y="3121442"/>
            <a:ext cx="40636" cy="9869"/>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93" name="Freeform 217">
            <a:extLst>
              <a:ext uri="{FF2B5EF4-FFF2-40B4-BE49-F238E27FC236}">
                <a16:creationId xmlns:a16="http://schemas.microsoft.com/office/drawing/2014/main" id="{145F6943-EDB9-404C-0096-B312CF973C04}"/>
              </a:ext>
            </a:extLst>
          </p:cNvPr>
          <p:cNvSpPr/>
          <p:nvPr/>
        </p:nvSpPr>
        <p:spPr>
          <a:xfrm>
            <a:off x="3729970" y="3716387"/>
            <a:ext cx="40636" cy="9869"/>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94" name="Freeform 218">
            <a:extLst>
              <a:ext uri="{FF2B5EF4-FFF2-40B4-BE49-F238E27FC236}">
                <a16:creationId xmlns:a16="http://schemas.microsoft.com/office/drawing/2014/main" id="{D438C369-3370-D907-DA61-7CE56AD75454}"/>
              </a:ext>
            </a:extLst>
          </p:cNvPr>
          <p:cNvSpPr/>
          <p:nvPr/>
        </p:nvSpPr>
        <p:spPr>
          <a:xfrm>
            <a:off x="3729970" y="2526595"/>
            <a:ext cx="40636" cy="9869"/>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95" name="Freeform 219">
            <a:extLst>
              <a:ext uri="{FF2B5EF4-FFF2-40B4-BE49-F238E27FC236}">
                <a16:creationId xmlns:a16="http://schemas.microsoft.com/office/drawing/2014/main" id="{1F518D07-6838-D37F-D78E-CD7EDFF32140}"/>
              </a:ext>
            </a:extLst>
          </p:cNvPr>
          <p:cNvSpPr/>
          <p:nvPr/>
        </p:nvSpPr>
        <p:spPr>
          <a:xfrm>
            <a:off x="3729970" y="1917436"/>
            <a:ext cx="40636" cy="9869"/>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96" name="Freeform 220">
            <a:extLst>
              <a:ext uri="{FF2B5EF4-FFF2-40B4-BE49-F238E27FC236}">
                <a16:creationId xmlns:a16="http://schemas.microsoft.com/office/drawing/2014/main" id="{A810E47D-AD8A-EBCB-3629-6D9A9F27C4A0}"/>
              </a:ext>
            </a:extLst>
          </p:cNvPr>
          <p:cNvSpPr/>
          <p:nvPr/>
        </p:nvSpPr>
        <p:spPr>
          <a:xfrm>
            <a:off x="3772637"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97" name="Freeform 221">
            <a:extLst>
              <a:ext uri="{FF2B5EF4-FFF2-40B4-BE49-F238E27FC236}">
                <a16:creationId xmlns:a16="http://schemas.microsoft.com/office/drawing/2014/main" id="{BB2D5684-1EE1-8B74-7C40-CAD4502A59FC}"/>
              </a:ext>
            </a:extLst>
          </p:cNvPr>
          <p:cNvSpPr/>
          <p:nvPr/>
        </p:nvSpPr>
        <p:spPr>
          <a:xfrm>
            <a:off x="4097165"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98" name="Freeform 222">
            <a:extLst>
              <a:ext uri="{FF2B5EF4-FFF2-40B4-BE49-F238E27FC236}">
                <a16:creationId xmlns:a16="http://schemas.microsoft.com/office/drawing/2014/main" id="{A354DC2A-2BB9-78AE-4878-D4C972D92679}"/>
              </a:ext>
            </a:extLst>
          </p:cNvPr>
          <p:cNvSpPr/>
          <p:nvPr/>
        </p:nvSpPr>
        <p:spPr>
          <a:xfrm>
            <a:off x="4421353"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99" name="Freeform 223">
            <a:extLst>
              <a:ext uri="{FF2B5EF4-FFF2-40B4-BE49-F238E27FC236}">
                <a16:creationId xmlns:a16="http://schemas.microsoft.com/office/drawing/2014/main" id="{96FDA20E-9D8E-26CC-5925-BED41C4B8C30}"/>
              </a:ext>
            </a:extLst>
          </p:cNvPr>
          <p:cNvSpPr/>
          <p:nvPr/>
        </p:nvSpPr>
        <p:spPr>
          <a:xfrm>
            <a:off x="4742721"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00" name="Freeform 224">
            <a:extLst>
              <a:ext uri="{FF2B5EF4-FFF2-40B4-BE49-F238E27FC236}">
                <a16:creationId xmlns:a16="http://schemas.microsoft.com/office/drawing/2014/main" id="{7FC6BB83-4BEA-9F18-2AFA-0AD87D33A10B}"/>
              </a:ext>
            </a:extLst>
          </p:cNvPr>
          <p:cNvSpPr/>
          <p:nvPr/>
        </p:nvSpPr>
        <p:spPr>
          <a:xfrm>
            <a:off x="5066459"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01" name="Freeform 225">
            <a:extLst>
              <a:ext uri="{FF2B5EF4-FFF2-40B4-BE49-F238E27FC236}">
                <a16:creationId xmlns:a16="http://schemas.microsoft.com/office/drawing/2014/main" id="{425543C0-B444-1871-5147-A5FEB87A9DEA}"/>
              </a:ext>
            </a:extLst>
          </p:cNvPr>
          <p:cNvSpPr/>
          <p:nvPr/>
        </p:nvSpPr>
        <p:spPr>
          <a:xfrm>
            <a:off x="5390985"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02" name="Freeform 226">
            <a:extLst>
              <a:ext uri="{FF2B5EF4-FFF2-40B4-BE49-F238E27FC236}">
                <a16:creationId xmlns:a16="http://schemas.microsoft.com/office/drawing/2014/main" id="{079030B4-3D91-E68C-9D79-9CDFB7A63D03}"/>
              </a:ext>
            </a:extLst>
          </p:cNvPr>
          <p:cNvSpPr/>
          <p:nvPr/>
        </p:nvSpPr>
        <p:spPr>
          <a:xfrm>
            <a:off x="5715176"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03" name="Freeform 227">
            <a:extLst>
              <a:ext uri="{FF2B5EF4-FFF2-40B4-BE49-F238E27FC236}">
                <a16:creationId xmlns:a16="http://schemas.microsoft.com/office/drawing/2014/main" id="{255A5C54-37E0-FBEC-58F0-D67B07407597}"/>
              </a:ext>
            </a:extLst>
          </p:cNvPr>
          <p:cNvSpPr/>
          <p:nvPr/>
        </p:nvSpPr>
        <p:spPr>
          <a:xfrm>
            <a:off x="6036543"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04" name="Freeform 228">
            <a:extLst>
              <a:ext uri="{FF2B5EF4-FFF2-40B4-BE49-F238E27FC236}">
                <a16:creationId xmlns:a16="http://schemas.microsoft.com/office/drawing/2014/main" id="{42160E0A-2185-2960-22CE-8F08238FC58A}"/>
              </a:ext>
            </a:extLst>
          </p:cNvPr>
          <p:cNvSpPr/>
          <p:nvPr/>
        </p:nvSpPr>
        <p:spPr>
          <a:xfrm>
            <a:off x="6360505"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05" name="Freeform 229">
            <a:extLst>
              <a:ext uri="{FF2B5EF4-FFF2-40B4-BE49-F238E27FC236}">
                <a16:creationId xmlns:a16="http://schemas.microsoft.com/office/drawing/2014/main" id="{0F3FEC2D-C4B8-4FBA-6D1B-6B28F3EBAE18}"/>
              </a:ext>
            </a:extLst>
          </p:cNvPr>
          <p:cNvSpPr/>
          <p:nvPr/>
        </p:nvSpPr>
        <p:spPr>
          <a:xfrm>
            <a:off x="6685033"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06" name="Freeform 230">
            <a:extLst>
              <a:ext uri="{FF2B5EF4-FFF2-40B4-BE49-F238E27FC236}">
                <a16:creationId xmlns:a16="http://schemas.microsoft.com/office/drawing/2014/main" id="{D9D371D4-17B0-60D3-89D7-763CA971B99C}"/>
              </a:ext>
            </a:extLst>
          </p:cNvPr>
          <p:cNvSpPr/>
          <p:nvPr/>
        </p:nvSpPr>
        <p:spPr>
          <a:xfrm>
            <a:off x="7009223"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07" name="Freeform 231">
            <a:extLst>
              <a:ext uri="{FF2B5EF4-FFF2-40B4-BE49-F238E27FC236}">
                <a16:creationId xmlns:a16="http://schemas.microsoft.com/office/drawing/2014/main" id="{C26182E6-1329-CAE5-E56A-16A202A837D8}"/>
              </a:ext>
            </a:extLst>
          </p:cNvPr>
          <p:cNvSpPr/>
          <p:nvPr/>
        </p:nvSpPr>
        <p:spPr>
          <a:xfrm>
            <a:off x="7330589"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08" name="Freeform 232">
            <a:extLst>
              <a:ext uri="{FF2B5EF4-FFF2-40B4-BE49-F238E27FC236}">
                <a16:creationId xmlns:a16="http://schemas.microsoft.com/office/drawing/2014/main" id="{BD2CD2EF-FEA2-BC44-9208-026B5A9E5E99}"/>
              </a:ext>
            </a:extLst>
          </p:cNvPr>
          <p:cNvSpPr/>
          <p:nvPr/>
        </p:nvSpPr>
        <p:spPr>
          <a:xfrm>
            <a:off x="7654328"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09" name="Freeform 233">
            <a:extLst>
              <a:ext uri="{FF2B5EF4-FFF2-40B4-BE49-F238E27FC236}">
                <a16:creationId xmlns:a16="http://schemas.microsoft.com/office/drawing/2014/main" id="{F6493F1D-07A8-09D2-C7D3-E45EDB1895EE}"/>
              </a:ext>
            </a:extLst>
          </p:cNvPr>
          <p:cNvSpPr/>
          <p:nvPr/>
        </p:nvSpPr>
        <p:spPr>
          <a:xfrm>
            <a:off x="7978855"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10" name="Freeform 234">
            <a:extLst>
              <a:ext uri="{FF2B5EF4-FFF2-40B4-BE49-F238E27FC236}">
                <a16:creationId xmlns:a16="http://schemas.microsoft.com/office/drawing/2014/main" id="{774B01BC-0FDA-5E59-A539-6F45AB03C214}"/>
              </a:ext>
            </a:extLst>
          </p:cNvPr>
          <p:cNvSpPr/>
          <p:nvPr/>
        </p:nvSpPr>
        <p:spPr>
          <a:xfrm>
            <a:off x="8303044" y="4614433"/>
            <a:ext cx="11288" cy="68692"/>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11" name="Freeform 235">
            <a:extLst>
              <a:ext uri="{FF2B5EF4-FFF2-40B4-BE49-F238E27FC236}">
                <a16:creationId xmlns:a16="http://schemas.microsoft.com/office/drawing/2014/main" id="{D488741C-7CF3-22ED-972A-FA9667E1C8EB}"/>
              </a:ext>
            </a:extLst>
          </p:cNvPr>
          <p:cNvSpPr/>
          <p:nvPr/>
        </p:nvSpPr>
        <p:spPr>
          <a:xfrm>
            <a:off x="3905158" y="4460168"/>
            <a:ext cx="208148" cy="9869"/>
          </a:xfrm>
          <a:custGeom>
            <a:avLst/>
            <a:gdLst>
              <a:gd name="connsiteX0" fmla="*/ 195157 w 195156"/>
              <a:gd name="connsiteY0" fmla="*/ 0 h 10583"/>
              <a:gd name="connsiteX1" fmla="*/ 0 w 195156"/>
              <a:gd name="connsiteY1" fmla="*/ 0 h 10583"/>
            </a:gdLst>
            <a:ahLst/>
            <a:cxnLst>
              <a:cxn ang="0">
                <a:pos x="connsiteX0" y="connsiteY0"/>
              </a:cxn>
              <a:cxn ang="0">
                <a:pos x="connsiteX1" y="connsiteY1"/>
              </a:cxn>
            </a:cxnLst>
            <a:rect l="l" t="t" r="r" b="b"/>
            <a:pathLst>
              <a:path w="195156" h="10583">
                <a:moveTo>
                  <a:pt x="195157" y="0"/>
                </a:moveTo>
                <a:lnTo>
                  <a:pt x="0" y="0"/>
                </a:lnTo>
              </a:path>
            </a:pathLst>
          </a:custGeom>
          <a:ln w="10583" cap="flat">
            <a:solidFill>
              <a:srgbClr val="231F20"/>
            </a:solidFill>
            <a:prstDash val="dash"/>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grpSp>
        <p:nvGrpSpPr>
          <p:cNvPr id="1312" name="Graphic 2">
            <a:extLst>
              <a:ext uri="{FF2B5EF4-FFF2-40B4-BE49-F238E27FC236}">
                <a16:creationId xmlns:a16="http://schemas.microsoft.com/office/drawing/2014/main" id="{B0310450-943D-D147-F41E-6A377DE7567A}"/>
              </a:ext>
            </a:extLst>
          </p:cNvPr>
          <p:cNvGrpSpPr/>
          <p:nvPr/>
        </p:nvGrpSpPr>
        <p:grpSpPr>
          <a:xfrm>
            <a:off x="3964081" y="4210958"/>
            <a:ext cx="90303" cy="78957"/>
            <a:chOff x="4410286" y="4471881"/>
            <a:chExt cx="84666" cy="84666"/>
          </a:xfrm>
        </p:grpSpPr>
        <p:sp>
          <p:nvSpPr>
            <p:cNvPr id="1426" name="Freeform 253">
              <a:extLst>
                <a:ext uri="{FF2B5EF4-FFF2-40B4-BE49-F238E27FC236}">
                  <a16:creationId xmlns:a16="http://schemas.microsoft.com/office/drawing/2014/main" id="{C2A85210-3EAF-51AE-3A00-1CF2A9B889A8}"/>
                </a:ext>
              </a:extLst>
            </p:cNvPr>
            <p:cNvSpPr/>
            <p:nvPr/>
          </p:nvSpPr>
          <p:spPr>
            <a:xfrm>
              <a:off x="4410286" y="451421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27" name="Freeform 254">
              <a:extLst>
                <a:ext uri="{FF2B5EF4-FFF2-40B4-BE49-F238E27FC236}">
                  <a16:creationId xmlns:a16="http://schemas.microsoft.com/office/drawing/2014/main" id="{6BC9BA94-B040-4697-6ADB-B112E912DF28}"/>
                </a:ext>
              </a:extLst>
            </p:cNvPr>
            <p:cNvSpPr/>
            <p:nvPr/>
          </p:nvSpPr>
          <p:spPr>
            <a:xfrm>
              <a:off x="4452620" y="4471881"/>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grpSp>
      <p:sp>
        <p:nvSpPr>
          <p:cNvPr id="1313" name="TextBox 1312">
            <a:extLst>
              <a:ext uri="{FF2B5EF4-FFF2-40B4-BE49-F238E27FC236}">
                <a16:creationId xmlns:a16="http://schemas.microsoft.com/office/drawing/2014/main" id="{C702B6FC-FF3E-90A2-4EDE-9CFFC6EBE696}"/>
              </a:ext>
            </a:extLst>
          </p:cNvPr>
          <p:cNvSpPr txBox="1"/>
          <p:nvPr/>
        </p:nvSpPr>
        <p:spPr>
          <a:xfrm>
            <a:off x="5366397" y="4887277"/>
            <a:ext cx="1348446" cy="30777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Time, months</a:t>
            </a:r>
          </a:p>
        </p:txBody>
      </p:sp>
      <p:sp>
        <p:nvSpPr>
          <p:cNvPr id="1314" name="TextBox 1313">
            <a:extLst>
              <a:ext uri="{FF2B5EF4-FFF2-40B4-BE49-F238E27FC236}">
                <a16:creationId xmlns:a16="http://schemas.microsoft.com/office/drawing/2014/main" id="{9FB9585E-A6EE-D68D-1CC3-08995435ED19}"/>
              </a:ext>
            </a:extLst>
          </p:cNvPr>
          <p:cNvSpPr txBox="1"/>
          <p:nvPr/>
        </p:nvSpPr>
        <p:spPr>
          <a:xfrm>
            <a:off x="2553884" y="4960780"/>
            <a:ext cx="1175322" cy="461665"/>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No. of patients</a:t>
            </a:r>
            <a:br>
              <a:rPr kumimoji="0" lang="en-US" sz="1200" b="0" i="0" u="none" strike="noStrike" kern="0" cap="none" spc="0" normalizeH="0" baseline="0" noProof="0">
                <a:ln/>
                <a:solidFill>
                  <a:srgbClr val="3F4444"/>
                </a:solidFill>
                <a:effectLst/>
                <a:uLnTx/>
                <a:uFillTx/>
                <a:latin typeface="Arial"/>
                <a:ea typeface="+mn-ea"/>
                <a:cs typeface="Arial"/>
                <a:sym typeface="Arial"/>
                <a:rtl val="0"/>
              </a:rPr>
            </a:br>
            <a:r>
              <a:rPr kumimoji="0" lang="en-US" sz="1200" b="0" i="0" u="none" strike="noStrike" kern="0" cap="none" spc="0" normalizeH="0" baseline="0" noProof="0">
                <a:ln/>
                <a:solidFill>
                  <a:srgbClr val="3F4444"/>
                </a:solidFill>
                <a:effectLst/>
                <a:uLnTx/>
                <a:uFillTx/>
                <a:latin typeface="Arial"/>
                <a:ea typeface="+mn-ea"/>
                <a:cs typeface="Arial"/>
                <a:sym typeface="Arial"/>
                <a:rtl val="0"/>
              </a:rPr>
              <a:t>at risk</a:t>
            </a:r>
          </a:p>
        </p:txBody>
      </p:sp>
      <p:grpSp>
        <p:nvGrpSpPr>
          <p:cNvPr id="1315" name="Graphic 2">
            <a:extLst>
              <a:ext uri="{FF2B5EF4-FFF2-40B4-BE49-F238E27FC236}">
                <a16:creationId xmlns:a16="http://schemas.microsoft.com/office/drawing/2014/main" id="{7C175EFB-823C-0F23-0BE9-631908520608}"/>
              </a:ext>
            </a:extLst>
          </p:cNvPr>
          <p:cNvGrpSpPr/>
          <p:nvPr/>
        </p:nvGrpSpPr>
        <p:grpSpPr>
          <a:xfrm>
            <a:off x="3587584" y="5132487"/>
            <a:ext cx="4201512" cy="276999"/>
            <a:chOff x="4057290" y="5460047"/>
            <a:chExt cx="3939255" cy="297028"/>
          </a:xfrm>
          <a:solidFill>
            <a:srgbClr val="231F20"/>
          </a:solidFill>
        </p:grpSpPr>
        <p:sp>
          <p:nvSpPr>
            <p:cNvPr id="1413" name="TextBox 1412">
              <a:extLst>
                <a:ext uri="{FF2B5EF4-FFF2-40B4-BE49-F238E27FC236}">
                  <a16:creationId xmlns:a16="http://schemas.microsoft.com/office/drawing/2014/main" id="{2EA33EAD-1799-5D92-AD42-ED4C3CA31246}"/>
                </a:ext>
              </a:extLst>
            </p:cNvPr>
            <p:cNvSpPr txBox="1"/>
            <p:nvPr/>
          </p:nvSpPr>
          <p:spPr>
            <a:xfrm>
              <a:off x="4057290" y="5460047"/>
              <a:ext cx="332451"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82</a:t>
              </a:r>
            </a:p>
          </p:txBody>
        </p:sp>
        <p:sp>
          <p:nvSpPr>
            <p:cNvPr id="1414" name="TextBox 1413">
              <a:extLst>
                <a:ext uri="{FF2B5EF4-FFF2-40B4-BE49-F238E27FC236}">
                  <a16:creationId xmlns:a16="http://schemas.microsoft.com/office/drawing/2014/main" id="{C9FE62BB-ABF6-0002-F90C-856E139CCB76}"/>
                </a:ext>
              </a:extLst>
            </p:cNvPr>
            <p:cNvSpPr txBox="1"/>
            <p:nvPr/>
          </p:nvSpPr>
          <p:spPr>
            <a:xfrm>
              <a:off x="4365931" y="5460047"/>
              <a:ext cx="332451"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79</a:t>
              </a:r>
            </a:p>
          </p:txBody>
        </p:sp>
        <p:sp>
          <p:nvSpPr>
            <p:cNvPr id="1415" name="TextBox 1414">
              <a:extLst>
                <a:ext uri="{FF2B5EF4-FFF2-40B4-BE49-F238E27FC236}">
                  <a16:creationId xmlns:a16="http://schemas.microsoft.com/office/drawing/2014/main" id="{9453CB26-7182-A787-8764-160A135B14FC}"/>
                </a:ext>
              </a:extLst>
            </p:cNvPr>
            <p:cNvSpPr txBox="1"/>
            <p:nvPr/>
          </p:nvSpPr>
          <p:spPr>
            <a:xfrm>
              <a:off x="4672722" y="5460047"/>
              <a:ext cx="332451"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69</a:t>
              </a:r>
            </a:p>
          </p:txBody>
        </p:sp>
        <p:sp>
          <p:nvSpPr>
            <p:cNvPr id="1416" name="TextBox 1415">
              <a:extLst>
                <a:ext uri="{FF2B5EF4-FFF2-40B4-BE49-F238E27FC236}">
                  <a16:creationId xmlns:a16="http://schemas.microsoft.com/office/drawing/2014/main" id="{EDC7C185-260A-EB85-EB32-E359DDF87C0D}"/>
                </a:ext>
              </a:extLst>
            </p:cNvPr>
            <p:cNvSpPr txBox="1"/>
            <p:nvPr/>
          </p:nvSpPr>
          <p:spPr>
            <a:xfrm>
              <a:off x="4968609" y="5460047"/>
              <a:ext cx="332451"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60</a:t>
              </a:r>
            </a:p>
          </p:txBody>
        </p:sp>
        <p:sp>
          <p:nvSpPr>
            <p:cNvPr id="1417" name="TextBox 1416">
              <a:extLst>
                <a:ext uri="{FF2B5EF4-FFF2-40B4-BE49-F238E27FC236}">
                  <a16:creationId xmlns:a16="http://schemas.microsoft.com/office/drawing/2014/main" id="{775E631E-EBE8-E99E-9E4E-4E93575A3C92}"/>
                </a:ext>
              </a:extLst>
            </p:cNvPr>
            <p:cNvSpPr txBox="1"/>
            <p:nvPr/>
          </p:nvSpPr>
          <p:spPr>
            <a:xfrm>
              <a:off x="5274468" y="5460047"/>
              <a:ext cx="332451"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58</a:t>
              </a:r>
            </a:p>
          </p:txBody>
        </p:sp>
        <p:sp>
          <p:nvSpPr>
            <p:cNvPr id="1418" name="TextBox 1417">
              <a:extLst>
                <a:ext uri="{FF2B5EF4-FFF2-40B4-BE49-F238E27FC236}">
                  <a16:creationId xmlns:a16="http://schemas.microsoft.com/office/drawing/2014/main" id="{AC2B4F11-8B0E-1B66-6E15-55189F0C7E2A}"/>
                </a:ext>
              </a:extLst>
            </p:cNvPr>
            <p:cNvSpPr txBox="1"/>
            <p:nvPr/>
          </p:nvSpPr>
          <p:spPr>
            <a:xfrm>
              <a:off x="5580856" y="5460047"/>
              <a:ext cx="332451"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43</a:t>
              </a:r>
            </a:p>
          </p:txBody>
        </p:sp>
        <p:sp>
          <p:nvSpPr>
            <p:cNvPr id="1419" name="TextBox 1418">
              <a:extLst>
                <a:ext uri="{FF2B5EF4-FFF2-40B4-BE49-F238E27FC236}">
                  <a16:creationId xmlns:a16="http://schemas.microsoft.com/office/drawing/2014/main" id="{DDA9EFA5-05EC-865C-7690-E028E75EBED6}"/>
                </a:ext>
              </a:extLst>
            </p:cNvPr>
            <p:cNvSpPr txBox="1"/>
            <p:nvPr/>
          </p:nvSpPr>
          <p:spPr>
            <a:xfrm>
              <a:off x="5882397" y="5460047"/>
              <a:ext cx="332451"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27</a:t>
              </a:r>
            </a:p>
          </p:txBody>
        </p:sp>
        <p:sp>
          <p:nvSpPr>
            <p:cNvPr id="1420" name="TextBox 1419">
              <a:extLst>
                <a:ext uri="{FF2B5EF4-FFF2-40B4-BE49-F238E27FC236}">
                  <a16:creationId xmlns:a16="http://schemas.microsoft.com/office/drawing/2014/main" id="{83DF35CA-1E5C-19E1-E9E1-EAC3E484C716}"/>
                </a:ext>
              </a:extLst>
            </p:cNvPr>
            <p:cNvSpPr txBox="1"/>
            <p:nvPr/>
          </p:nvSpPr>
          <p:spPr>
            <a:xfrm>
              <a:off x="6185789" y="5460047"/>
              <a:ext cx="332451"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21</a:t>
              </a:r>
            </a:p>
          </p:txBody>
        </p:sp>
        <p:sp>
          <p:nvSpPr>
            <p:cNvPr id="1421" name="TextBox 1420">
              <a:extLst>
                <a:ext uri="{FF2B5EF4-FFF2-40B4-BE49-F238E27FC236}">
                  <a16:creationId xmlns:a16="http://schemas.microsoft.com/office/drawing/2014/main" id="{80A6710E-5D63-35F6-6427-432BAB0ACBDD}"/>
                </a:ext>
              </a:extLst>
            </p:cNvPr>
            <p:cNvSpPr txBox="1"/>
            <p:nvPr/>
          </p:nvSpPr>
          <p:spPr>
            <a:xfrm>
              <a:off x="6485370" y="5460047"/>
              <a:ext cx="332451"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16</a:t>
              </a:r>
            </a:p>
          </p:txBody>
        </p:sp>
        <p:sp>
          <p:nvSpPr>
            <p:cNvPr id="1422" name="TextBox 1421">
              <a:extLst>
                <a:ext uri="{FF2B5EF4-FFF2-40B4-BE49-F238E27FC236}">
                  <a16:creationId xmlns:a16="http://schemas.microsoft.com/office/drawing/2014/main" id="{2A466EE8-5F62-B76E-70AF-6BBCCEB41E75}"/>
                </a:ext>
              </a:extLst>
            </p:cNvPr>
            <p:cNvSpPr txBox="1"/>
            <p:nvPr/>
          </p:nvSpPr>
          <p:spPr>
            <a:xfrm>
              <a:off x="6829963" y="5460047"/>
              <a:ext cx="252796"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7</a:t>
              </a:r>
            </a:p>
          </p:txBody>
        </p:sp>
        <p:sp>
          <p:nvSpPr>
            <p:cNvPr id="1423" name="TextBox 1422">
              <a:extLst>
                <a:ext uri="{FF2B5EF4-FFF2-40B4-BE49-F238E27FC236}">
                  <a16:creationId xmlns:a16="http://schemas.microsoft.com/office/drawing/2014/main" id="{01ABC73E-9A92-DE63-C16D-B8B53E25CACE}"/>
                </a:ext>
              </a:extLst>
            </p:cNvPr>
            <p:cNvSpPr txBox="1"/>
            <p:nvPr/>
          </p:nvSpPr>
          <p:spPr>
            <a:xfrm>
              <a:off x="7135810" y="5460047"/>
              <a:ext cx="252796"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3</a:t>
              </a:r>
            </a:p>
          </p:txBody>
        </p:sp>
        <p:sp>
          <p:nvSpPr>
            <p:cNvPr id="1424" name="TextBox 1423">
              <a:extLst>
                <a:ext uri="{FF2B5EF4-FFF2-40B4-BE49-F238E27FC236}">
                  <a16:creationId xmlns:a16="http://schemas.microsoft.com/office/drawing/2014/main" id="{91A74899-05A9-388D-B9D0-3DBCE5229B9A}"/>
                </a:ext>
              </a:extLst>
            </p:cNvPr>
            <p:cNvSpPr txBox="1"/>
            <p:nvPr/>
          </p:nvSpPr>
          <p:spPr>
            <a:xfrm>
              <a:off x="7446696" y="5460047"/>
              <a:ext cx="252796"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3</a:t>
              </a:r>
            </a:p>
          </p:txBody>
        </p:sp>
        <p:sp>
          <p:nvSpPr>
            <p:cNvPr id="1425" name="TextBox 1424">
              <a:extLst>
                <a:ext uri="{FF2B5EF4-FFF2-40B4-BE49-F238E27FC236}">
                  <a16:creationId xmlns:a16="http://schemas.microsoft.com/office/drawing/2014/main" id="{EB70ACD8-DA3C-E25D-6E79-45B07BB0687C}"/>
                </a:ext>
              </a:extLst>
            </p:cNvPr>
            <p:cNvSpPr txBox="1"/>
            <p:nvPr/>
          </p:nvSpPr>
          <p:spPr>
            <a:xfrm>
              <a:off x="7743749" y="5460047"/>
              <a:ext cx="252796" cy="297028"/>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a:t>
              </a:r>
            </a:p>
          </p:txBody>
        </p:sp>
      </p:grpSp>
      <p:sp>
        <p:nvSpPr>
          <p:cNvPr id="1316" name="Freeform 256">
            <a:extLst>
              <a:ext uri="{FF2B5EF4-FFF2-40B4-BE49-F238E27FC236}">
                <a16:creationId xmlns:a16="http://schemas.microsoft.com/office/drawing/2014/main" id="{2EC6EA9E-43CE-58AA-C5B5-1CF2377EEB8C}"/>
              </a:ext>
            </a:extLst>
          </p:cNvPr>
          <p:cNvSpPr/>
          <p:nvPr/>
        </p:nvSpPr>
        <p:spPr>
          <a:xfrm>
            <a:off x="3770832" y="1629143"/>
            <a:ext cx="3625453" cy="2731835"/>
          </a:xfrm>
          <a:custGeom>
            <a:avLst/>
            <a:gdLst>
              <a:gd name="connsiteX0" fmla="*/ 0 w 3399155"/>
              <a:gd name="connsiteY0" fmla="*/ 0 h 2929360"/>
              <a:gd name="connsiteX1" fmla="*/ 159385 w 3399155"/>
              <a:gd name="connsiteY1" fmla="*/ 0 h 2929360"/>
              <a:gd name="connsiteX2" fmla="*/ 159385 w 3399155"/>
              <a:gd name="connsiteY2" fmla="*/ 266594 h 2929360"/>
              <a:gd name="connsiteX3" fmla="*/ 209232 w 3399155"/>
              <a:gd name="connsiteY3" fmla="*/ 266594 h 2929360"/>
              <a:gd name="connsiteX4" fmla="*/ 209232 w 3399155"/>
              <a:gd name="connsiteY4" fmla="*/ 300461 h 2929360"/>
              <a:gd name="connsiteX5" fmla="*/ 249026 w 3399155"/>
              <a:gd name="connsiteY5" fmla="*/ 300461 h 2929360"/>
              <a:gd name="connsiteX6" fmla="*/ 249026 w 3399155"/>
              <a:gd name="connsiteY6" fmla="*/ 348827 h 2929360"/>
              <a:gd name="connsiteX7" fmla="*/ 368829 w 3399155"/>
              <a:gd name="connsiteY7" fmla="*/ 348827 h 2929360"/>
              <a:gd name="connsiteX8" fmla="*/ 368829 w 3399155"/>
              <a:gd name="connsiteY8" fmla="*/ 398780 h 2929360"/>
              <a:gd name="connsiteX9" fmla="*/ 408622 w 3399155"/>
              <a:gd name="connsiteY9" fmla="*/ 398780 h 2929360"/>
              <a:gd name="connsiteX10" fmla="*/ 408622 w 3399155"/>
              <a:gd name="connsiteY10" fmla="*/ 448416 h 2929360"/>
              <a:gd name="connsiteX11" fmla="*/ 418677 w 3399155"/>
              <a:gd name="connsiteY11" fmla="*/ 448416 h 2929360"/>
              <a:gd name="connsiteX12" fmla="*/ 418677 w 3399155"/>
              <a:gd name="connsiteY12" fmla="*/ 497417 h 2929360"/>
              <a:gd name="connsiteX13" fmla="*/ 428625 w 3399155"/>
              <a:gd name="connsiteY13" fmla="*/ 497417 h 2929360"/>
              <a:gd name="connsiteX14" fmla="*/ 428625 w 3399155"/>
              <a:gd name="connsiteY14" fmla="*/ 545571 h 2929360"/>
              <a:gd name="connsiteX15" fmla="*/ 438573 w 3399155"/>
              <a:gd name="connsiteY15" fmla="*/ 545571 h 2929360"/>
              <a:gd name="connsiteX16" fmla="*/ 438573 w 3399155"/>
              <a:gd name="connsiteY16" fmla="*/ 593196 h 2929360"/>
              <a:gd name="connsiteX17" fmla="*/ 448522 w 3399155"/>
              <a:gd name="connsiteY17" fmla="*/ 593196 h 2929360"/>
              <a:gd name="connsiteX18" fmla="*/ 448522 w 3399155"/>
              <a:gd name="connsiteY18" fmla="*/ 641033 h 2929360"/>
              <a:gd name="connsiteX19" fmla="*/ 478366 w 3399155"/>
              <a:gd name="connsiteY19" fmla="*/ 641033 h 2929360"/>
              <a:gd name="connsiteX20" fmla="*/ 478366 w 3399155"/>
              <a:gd name="connsiteY20" fmla="*/ 688234 h 2929360"/>
              <a:gd name="connsiteX21" fmla="*/ 488421 w 3399155"/>
              <a:gd name="connsiteY21" fmla="*/ 688234 h 2929360"/>
              <a:gd name="connsiteX22" fmla="*/ 498369 w 3399155"/>
              <a:gd name="connsiteY22" fmla="*/ 688234 h 2929360"/>
              <a:gd name="connsiteX23" fmla="*/ 498369 w 3399155"/>
              <a:gd name="connsiteY23" fmla="*/ 735859 h 2929360"/>
              <a:gd name="connsiteX24" fmla="*/ 727710 w 3399155"/>
              <a:gd name="connsiteY24" fmla="*/ 735859 h 2929360"/>
              <a:gd name="connsiteX25" fmla="*/ 727710 w 3399155"/>
              <a:gd name="connsiteY25" fmla="*/ 782743 h 2929360"/>
              <a:gd name="connsiteX26" fmla="*/ 777452 w 3399155"/>
              <a:gd name="connsiteY26" fmla="*/ 782743 h 2929360"/>
              <a:gd name="connsiteX27" fmla="*/ 777452 w 3399155"/>
              <a:gd name="connsiteY27" fmla="*/ 829098 h 2929360"/>
              <a:gd name="connsiteX28" fmla="*/ 807403 w 3399155"/>
              <a:gd name="connsiteY28" fmla="*/ 829098 h 2929360"/>
              <a:gd name="connsiteX29" fmla="*/ 807403 w 3399155"/>
              <a:gd name="connsiteY29" fmla="*/ 875030 h 2929360"/>
              <a:gd name="connsiteX30" fmla="*/ 847196 w 3399155"/>
              <a:gd name="connsiteY30" fmla="*/ 875030 h 2929360"/>
              <a:gd name="connsiteX31" fmla="*/ 857250 w 3399155"/>
              <a:gd name="connsiteY31" fmla="*/ 875030 h 2929360"/>
              <a:gd name="connsiteX32" fmla="*/ 857250 w 3399155"/>
              <a:gd name="connsiteY32" fmla="*/ 921279 h 2929360"/>
              <a:gd name="connsiteX33" fmla="*/ 877147 w 3399155"/>
              <a:gd name="connsiteY33" fmla="*/ 921279 h 2929360"/>
              <a:gd name="connsiteX34" fmla="*/ 887095 w 3399155"/>
              <a:gd name="connsiteY34" fmla="*/ 921279 h 2929360"/>
              <a:gd name="connsiteX35" fmla="*/ 887095 w 3399155"/>
              <a:gd name="connsiteY35" fmla="*/ 1060662 h 2929360"/>
              <a:gd name="connsiteX36" fmla="*/ 976736 w 3399155"/>
              <a:gd name="connsiteY36" fmla="*/ 1060662 h 2929360"/>
              <a:gd name="connsiteX37" fmla="*/ 976736 w 3399155"/>
              <a:gd name="connsiteY37" fmla="*/ 1105959 h 2929360"/>
              <a:gd name="connsiteX38" fmla="*/ 1186180 w 3399155"/>
              <a:gd name="connsiteY38" fmla="*/ 1105959 h 2929360"/>
              <a:gd name="connsiteX39" fmla="*/ 1186180 w 3399155"/>
              <a:gd name="connsiteY39" fmla="*/ 1151149 h 2929360"/>
              <a:gd name="connsiteX40" fmla="*/ 1245976 w 3399155"/>
              <a:gd name="connsiteY40" fmla="*/ 1151149 h 2929360"/>
              <a:gd name="connsiteX41" fmla="*/ 1245976 w 3399155"/>
              <a:gd name="connsiteY41" fmla="*/ 1195917 h 2929360"/>
              <a:gd name="connsiteX42" fmla="*/ 1265873 w 3399155"/>
              <a:gd name="connsiteY42" fmla="*/ 1195917 h 2929360"/>
              <a:gd name="connsiteX43" fmla="*/ 1275821 w 3399155"/>
              <a:gd name="connsiteY43" fmla="*/ 1195917 h 2929360"/>
              <a:gd name="connsiteX44" fmla="*/ 1275821 w 3399155"/>
              <a:gd name="connsiteY44" fmla="*/ 1241319 h 2929360"/>
              <a:gd name="connsiteX45" fmla="*/ 1295823 w 3399155"/>
              <a:gd name="connsiteY45" fmla="*/ 1241319 h 2929360"/>
              <a:gd name="connsiteX46" fmla="*/ 1295823 w 3399155"/>
              <a:gd name="connsiteY46" fmla="*/ 1337945 h 2929360"/>
              <a:gd name="connsiteX47" fmla="*/ 1305771 w 3399155"/>
              <a:gd name="connsiteY47" fmla="*/ 1337945 h 2929360"/>
              <a:gd name="connsiteX48" fmla="*/ 1305771 w 3399155"/>
              <a:gd name="connsiteY48" fmla="*/ 1385358 h 2929360"/>
              <a:gd name="connsiteX49" fmla="*/ 1315720 w 3399155"/>
              <a:gd name="connsiteY49" fmla="*/ 1385358 h 2929360"/>
              <a:gd name="connsiteX50" fmla="*/ 1315720 w 3399155"/>
              <a:gd name="connsiteY50" fmla="*/ 1432454 h 2929360"/>
              <a:gd name="connsiteX51" fmla="*/ 1335617 w 3399155"/>
              <a:gd name="connsiteY51" fmla="*/ 1432454 h 2929360"/>
              <a:gd name="connsiteX52" fmla="*/ 1335617 w 3399155"/>
              <a:gd name="connsiteY52" fmla="*/ 1525588 h 2929360"/>
              <a:gd name="connsiteX53" fmla="*/ 1365568 w 3399155"/>
              <a:gd name="connsiteY53" fmla="*/ 1525588 h 2929360"/>
              <a:gd name="connsiteX54" fmla="*/ 1365568 w 3399155"/>
              <a:gd name="connsiteY54" fmla="*/ 1571519 h 2929360"/>
              <a:gd name="connsiteX55" fmla="*/ 1385464 w 3399155"/>
              <a:gd name="connsiteY55" fmla="*/ 1571519 h 2929360"/>
              <a:gd name="connsiteX56" fmla="*/ 1385464 w 3399155"/>
              <a:gd name="connsiteY56" fmla="*/ 1617027 h 2929360"/>
              <a:gd name="connsiteX57" fmla="*/ 1415309 w 3399155"/>
              <a:gd name="connsiteY57" fmla="*/ 1617027 h 2929360"/>
              <a:gd name="connsiteX58" fmla="*/ 1624753 w 3399155"/>
              <a:gd name="connsiteY58" fmla="*/ 1617027 h 2929360"/>
              <a:gd name="connsiteX59" fmla="*/ 1624753 w 3399155"/>
              <a:gd name="connsiteY59" fmla="*/ 1663806 h 2929360"/>
              <a:gd name="connsiteX60" fmla="*/ 1654598 w 3399155"/>
              <a:gd name="connsiteY60" fmla="*/ 1663806 h 2929360"/>
              <a:gd name="connsiteX61" fmla="*/ 1654598 w 3399155"/>
              <a:gd name="connsiteY61" fmla="*/ 1712912 h 2929360"/>
              <a:gd name="connsiteX62" fmla="*/ 1664653 w 3399155"/>
              <a:gd name="connsiteY62" fmla="*/ 1712912 h 2929360"/>
              <a:gd name="connsiteX63" fmla="*/ 1664653 w 3399155"/>
              <a:gd name="connsiteY63" fmla="*/ 1761702 h 2929360"/>
              <a:gd name="connsiteX64" fmla="*/ 1674601 w 3399155"/>
              <a:gd name="connsiteY64" fmla="*/ 1761702 h 2929360"/>
              <a:gd name="connsiteX65" fmla="*/ 1674601 w 3399155"/>
              <a:gd name="connsiteY65" fmla="*/ 1857693 h 2929360"/>
              <a:gd name="connsiteX66" fmla="*/ 1694498 w 3399155"/>
              <a:gd name="connsiteY66" fmla="*/ 1857693 h 2929360"/>
              <a:gd name="connsiteX67" fmla="*/ 1714394 w 3399155"/>
              <a:gd name="connsiteY67" fmla="*/ 1857693 h 2929360"/>
              <a:gd name="connsiteX68" fmla="*/ 1724343 w 3399155"/>
              <a:gd name="connsiteY68" fmla="*/ 1857693 h 2929360"/>
              <a:gd name="connsiteX69" fmla="*/ 1724343 w 3399155"/>
              <a:gd name="connsiteY69" fmla="*/ 1908704 h 2929360"/>
              <a:gd name="connsiteX70" fmla="*/ 1734396 w 3399155"/>
              <a:gd name="connsiteY70" fmla="*/ 1908704 h 2929360"/>
              <a:gd name="connsiteX71" fmla="*/ 1734396 w 3399155"/>
              <a:gd name="connsiteY71" fmla="*/ 1961198 h 2929360"/>
              <a:gd name="connsiteX72" fmla="*/ 1754293 w 3399155"/>
              <a:gd name="connsiteY72" fmla="*/ 1961198 h 2929360"/>
              <a:gd name="connsiteX73" fmla="*/ 1764242 w 3399155"/>
              <a:gd name="connsiteY73" fmla="*/ 1961198 h 2929360"/>
              <a:gd name="connsiteX74" fmla="*/ 1764242 w 3399155"/>
              <a:gd name="connsiteY74" fmla="*/ 2017713 h 2929360"/>
              <a:gd name="connsiteX75" fmla="*/ 1784138 w 3399155"/>
              <a:gd name="connsiteY75" fmla="*/ 2017713 h 2929360"/>
              <a:gd name="connsiteX76" fmla="*/ 1784138 w 3399155"/>
              <a:gd name="connsiteY76" fmla="*/ 2073169 h 2929360"/>
              <a:gd name="connsiteX77" fmla="*/ 2073275 w 3399155"/>
              <a:gd name="connsiteY77" fmla="*/ 2073169 h 2929360"/>
              <a:gd name="connsiteX78" fmla="*/ 2073275 w 3399155"/>
              <a:gd name="connsiteY78" fmla="*/ 2128203 h 2929360"/>
              <a:gd name="connsiteX79" fmla="*/ 2093172 w 3399155"/>
              <a:gd name="connsiteY79" fmla="*/ 2128203 h 2929360"/>
              <a:gd name="connsiteX80" fmla="*/ 2093172 w 3399155"/>
              <a:gd name="connsiteY80" fmla="*/ 2182178 h 2929360"/>
              <a:gd name="connsiteX81" fmla="*/ 2103226 w 3399155"/>
              <a:gd name="connsiteY81" fmla="*/ 2182178 h 2929360"/>
              <a:gd name="connsiteX82" fmla="*/ 2103226 w 3399155"/>
              <a:gd name="connsiteY82" fmla="*/ 2235624 h 2929360"/>
              <a:gd name="connsiteX83" fmla="*/ 2113174 w 3399155"/>
              <a:gd name="connsiteY83" fmla="*/ 2235624 h 2929360"/>
              <a:gd name="connsiteX84" fmla="*/ 2113174 w 3399155"/>
              <a:gd name="connsiteY84" fmla="*/ 2291398 h 2929360"/>
              <a:gd name="connsiteX85" fmla="*/ 2123123 w 3399155"/>
              <a:gd name="connsiteY85" fmla="*/ 2291398 h 2929360"/>
              <a:gd name="connsiteX86" fmla="*/ 2133071 w 3399155"/>
              <a:gd name="connsiteY86" fmla="*/ 2291398 h 2929360"/>
              <a:gd name="connsiteX87" fmla="*/ 2133071 w 3399155"/>
              <a:gd name="connsiteY87" fmla="*/ 2349394 h 2929360"/>
              <a:gd name="connsiteX88" fmla="*/ 2152968 w 3399155"/>
              <a:gd name="connsiteY88" fmla="*/ 2349394 h 2929360"/>
              <a:gd name="connsiteX89" fmla="*/ 2242820 w 3399155"/>
              <a:gd name="connsiteY89" fmla="*/ 2349394 h 2929360"/>
              <a:gd name="connsiteX90" fmla="*/ 2242820 w 3399155"/>
              <a:gd name="connsiteY90" fmla="*/ 2410566 h 2929360"/>
              <a:gd name="connsiteX91" fmla="*/ 2322512 w 3399155"/>
              <a:gd name="connsiteY91" fmla="*/ 2410566 h 2929360"/>
              <a:gd name="connsiteX92" fmla="*/ 2322512 w 3399155"/>
              <a:gd name="connsiteY92" fmla="*/ 2474701 h 2929360"/>
              <a:gd name="connsiteX93" fmla="*/ 2491952 w 3399155"/>
              <a:gd name="connsiteY93" fmla="*/ 2474701 h 2929360"/>
              <a:gd name="connsiteX94" fmla="*/ 2491952 w 3399155"/>
              <a:gd name="connsiteY94" fmla="*/ 2537460 h 2929360"/>
              <a:gd name="connsiteX95" fmla="*/ 2501900 w 3399155"/>
              <a:gd name="connsiteY95" fmla="*/ 2537460 h 2929360"/>
              <a:gd name="connsiteX96" fmla="*/ 2501900 w 3399155"/>
              <a:gd name="connsiteY96" fmla="*/ 2658110 h 2929360"/>
              <a:gd name="connsiteX97" fmla="*/ 2521797 w 3399155"/>
              <a:gd name="connsiteY97" fmla="*/ 2658110 h 2929360"/>
              <a:gd name="connsiteX98" fmla="*/ 2531745 w 3399155"/>
              <a:gd name="connsiteY98" fmla="*/ 2658110 h 2929360"/>
              <a:gd name="connsiteX99" fmla="*/ 2531745 w 3399155"/>
              <a:gd name="connsiteY99" fmla="*/ 2722245 h 2929360"/>
              <a:gd name="connsiteX100" fmla="*/ 2551748 w 3399155"/>
              <a:gd name="connsiteY100" fmla="*/ 2722245 h 2929360"/>
              <a:gd name="connsiteX101" fmla="*/ 2551748 w 3399155"/>
              <a:gd name="connsiteY101" fmla="*/ 2784263 h 2929360"/>
              <a:gd name="connsiteX102" fmla="*/ 2561907 w 3399155"/>
              <a:gd name="connsiteY102" fmla="*/ 2784263 h 2929360"/>
              <a:gd name="connsiteX103" fmla="*/ 2591752 w 3399155"/>
              <a:gd name="connsiteY103" fmla="*/ 2784263 h 2929360"/>
              <a:gd name="connsiteX104" fmla="*/ 2591752 w 3399155"/>
              <a:gd name="connsiteY104" fmla="*/ 2852526 h 2929360"/>
              <a:gd name="connsiteX105" fmla="*/ 2960582 w 3399155"/>
              <a:gd name="connsiteY105" fmla="*/ 2852526 h 2929360"/>
              <a:gd name="connsiteX106" fmla="*/ 2960582 w 3399155"/>
              <a:gd name="connsiteY106" fmla="*/ 2929361 h 2929360"/>
              <a:gd name="connsiteX107" fmla="*/ 2980478 w 3399155"/>
              <a:gd name="connsiteY107" fmla="*/ 2929361 h 2929360"/>
              <a:gd name="connsiteX108" fmla="*/ 3010429 w 3399155"/>
              <a:gd name="connsiteY108" fmla="*/ 2929361 h 2929360"/>
              <a:gd name="connsiteX109" fmla="*/ 3369310 w 3399155"/>
              <a:gd name="connsiteY109" fmla="*/ 2929361 h 2929360"/>
              <a:gd name="connsiteX110" fmla="*/ 3389207 w 3399155"/>
              <a:gd name="connsiteY110" fmla="*/ 2929361 h 2929360"/>
              <a:gd name="connsiteX111" fmla="*/ 3399155 w 3399155"/>
              <a:gd name="connsiteY111" fmla="*/ 2929361 h 292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99155" h="2929360">
                <a:moveTo>
                  <a:pt x="0" y="0"/>
                </a:moveTo>
                <a:lnTo>
                  <a:pt x="159385" y="0"/>
                </a:lnTo>
                <a:lnTo>
                  <a:pt x="159385" y="266594"/>
                </a:lnTo>
                <a:lnTo>
                  <a:pt x="209232" y="266594"/>
                </a:lnTo>
                <a:lnTo>
                  <a:pt x="209232" y="300461"/>
                </a:lnTo>
                <a:lnTo>
                  <a:pt x="249026" y="300461"/>
                </a:lnTo>
                <a:lnTo>
                  <a:pt x="249026" y="348827"/>
                </a:lnTo>
                <a:lnTo>
                  <a:pt x="368829" y="348827"/>
                </a:lnTo>
                <a:lnTo>
                  <a:pt x="368829" y="398780"/>
                </a:lnTo>
                <a:lnTo>
                  <a:pt x="408622" y="398780"/>
                </a:lnTo>
                <a:lnTo>
                  <a:pt x="408622" y="448416"/>
                </a:lnTo>
                <a:lnTo>
                  <a:pt x="418677" y="448416"/>
                </a:lnTo>
                <a:lnTo>
                  <a:pt x="418677" y="497417"/>
                </a:lnTo>
                <a:lnTo>
                  <a:pt x="428625" y="497417"/>
                </a:lnTo>
                <a:lnTo>
                  <a:pt x="428625" y="545571"/>
                </a:lnTo>
                <a:lnTo>
                  <a:pt x="438573" y="545571"/>
                </a:lnTo>
                <a:lnTo>
                  <a:pt x="438573" y="593196"/>
                </a:lnTo>
                <a:lnTo>
                  <a:pt x="448522" y="593196"/>
                </a:lnTo>
                <a:lnTo>
                  <a:pt x="448522" y="641033"/>
                </a:lnTo>
                <a:lnTo>
                  <a:pt x="478366" y="641033"/>
                </a:lnTo>
                <a:lnTo>
                  <a:pt x="478366" y="688234"/>
                </a:lnTo>
                <a:lnTo>
                  <a:pt x="488421" y="688234"/>
                </a:lnTo>
                <a:lnTo>
                  <a:pt x="498369" y="688234"/>
                </a:lnTo>
                <a:lnTo>
                  <a:pt x="498369" y="735859"/>
                </a:lnTo>
                <a:lnTo>
                  <a:pt x="727710" y="735859"/>
                </a:lnTo>
                <a:lnTo>
                  <a:pt x="727710" y="782743"/>
                </a:lnTo>
                <a:lnTo>
                  <a:pt x="777452" y="782743"/>
                </a:lnTo>
                <a:lnTo>
                  <a:pt x="777452" y="829098"/>
                </a:lnTo>
                <a:lnTo>
                  <a:pt x="807403" y="829098"/>
                </a:lnTo>
                <a:lnTo>
                  <a:pt x="807403" y="875030"/>
                </a:lnTo>
                <a:lnTo>
                  <a:pt x="847196" y="875030"/>
                </a:lnTo>
                <a:lnTo>
                  <a:pt x="857250" y="875030"/>
                </a:lnTo>
                <a:lnTo>
                  <a:pt x="857250" y="921279"/>
                </a:lnTo>
                <a:lnTo>
                  <a:pt x="877147" y="921279"/>
                </a:lnTo>
                <a:lnTo>
                  <a:pt x="887095" y="921279"/>
                </a:lnTo>
                <a:lnTo>
                  <a:pt x="887095" y="1060662"/>
                </a:lnTo>
                <a:lnTo>
                  <a:pt x="976736" y="1060662"/>
                </a:lnTo>
                <a:lnTo>
                  <a:pt x="976736" y="1105959"/>
                </a:lnTo>
                <a:lnTo>
                  <a:pt x="1186180" y="1105959"/>
                </a:lnTo>
                <a:lnTo>
                  <a:pt x="1186180" y="1151149"/>
                </a:lnTo>
                <a:lnTo>
                  <a:pt x="1245976" y="1151149"/>
                </a:lnTo>
                <a:lnTo>
                  <a:pt x="1245976" y="1195917"/>
                </a:lnTo>
                <a:lnTo>
                  <a:pt x="1265873" y="1195917"/>
                </a:lnTo>
                <a:lnTo>
                  <a:pt x="1275821" y="1195917"/>
                </a:lnTo>
                <a:lnTo>
                  <a:pt x="1275821" y="1241319"/>
                </a:lnTo>
                <a:lnTo>
                  <a:pt x="1295823" y="1241319"/>
                </a:lnTo>
                <a:lnTo>
                  <a:pt x="1295823" y="1337945"/>
                </a:lnTo>
                <a:lnTo>
                  <a:pt x="1305771" y="1337945"/>
                </a:lnTo>
                <a:lnTo>
                  <a:pt x="1305771" y="1385358"/>
                </a:lnTo>
                <a:lnTo>
                  <a:pt x="1315720" y="1385358"/>
                </a:lnTo>
                <a:lnTo>
                  <a:pt x="1315720" y="1432454"/>
                </a:lnTo>
                <a:lnTo>
                  <a:pt x="1335617" y="1432454"/>
                </a:lnTo>
                <a:lnTo>
                  <a:pt x="1335617" y="1525588"/>
                </a:lnTo>
                <a:lnTo>
                  <a:pt x="1365568" y="1525588"/>
                </a:lnTo>
                <a:lnTo>
                  <a:pt x="1365568" y="1571519"/>
                </a:lnTo>
                <a:lnTo>
                  <a:pt x="1385464" y="1571519"/>
                </a:lnTo>
                <a:lnTo>
                  <a:pt x="1385464" y="1617027"/>
                </a:lnTo>
                <a:lnTo>
                  <a:pt x="1415309" y="1617027"/>
                </a:lnTo>
                <a:lnTo>
                  <a:pt x="1624753" y="1617027"/>
                </a:lnTo>
                <a:lnTo>
                  <a:pt x="1624753" y="1663806"/>
                </a:lnTo>
                <a:lnTo>
                  <a:pt x="1654598" y="1663806"/>
                </a:lnTo>
                <a:lnTo>
                  <a:pt x="1654598" y="1712912"/>
                </a:lnTo>
                <a:lnTo>
                  <a:pt x="1664653" y="1712912"/>
                </a:lnTo>
                <a:lnTo>
                  <a:pt x="1664653" y="1761702"/>
                </a:lnTo>
                <a:lnTo>
                  <a:pt x="1674601" y="1761702"/>
                </a:lnTo>
                <a:lnTo>
                  <a:pt x="1674601" y="1857693"/>
                </a:lnTo>
                <a:lnTo>
                  <a:pt x="1694498" y="1857693"/>
                </a:lnTo>
                <a:lnTo>
                  <a:pt x="1714394" y="1857693"/>
                </a:lnTo>
                <a:lnTo>
                  <a:pt x="1724343" y="1857693"/>
                </a:lnTo>
                <a:lnTo>
                  <a:pt x="1724343" y="1908704"/>
                </a:lnTo>
                <a:lnTo>
                  <a:pt x="1734396" y="1908704"/>
                </a:lnTo>
                <a:lnTo>
                  <a:pt x="1734396" y="1961198"/>
                </a:lnTo>
                <a:lnTo>
                  <a:pt x="1754293" y="1961198"/>
                </a:lnTo>
                <a:lnTo>
                  <a:pt x="1764242" y="1961198"/>
                </a:lnTo>
                <a:lnTo>
                  <a:pt x="1764242" y="2017713"/>
                </a:lnTo>
                <a:lnTo>
                  <a:pt x="1784138" y="2017713"/>
                </a:lnTo>
                <a:lnTo>
                  <a:pt x="1784138" y="2073169"/>
                </a:lnTo>
                <a:lnTo>
                  <a:pt x="2073275" y="2073169"/>
                </a:lnTo>
                <a:lnTo>
                  <a:pt x="2073275" y="2128203"/>
                </a:lnTo>
                <a:lnTo>
                  <a:pt x="2093172" y="2128203"/>
                </a:lnTo>
                <a:lnTo>
                  <a:pt x="2093172" y="2182178"/>
                </a:lnTo>
                <a:lnTo>
                  <a:pt x="2103226" y="2182178"/>
                </a:lnTo>
                <a:lnTo>
                  <a:pt x="2103226" y="2235624"/>
                </a:lnTo>
                <a:lnTo>
                  <a:pt x="2113174" y="2235624"/>
                </a:lnTo>
                <a:lnTo>
                  <a:pt x="2113174" y="2291398"/>
                </a:lnTo>
                <a:lnTo>
                  <a:pt x="2123123" y="2291398"/>
                </a:lnTo>
                <a:lnTo>
                  <a:pt x="2133071" y="2291398"/>
                </a:lnTo>
                <a:lnTo>
                  <a:pt x="2133071" y="2349394"/>
                </a:lnTo>
                <a:lnTo>
                  <a:pt x="2152968" y="2349394"/>
                </a:lnTo>
                <a:lnTo>
                  <a:pt x="2242820" y="2349394"/>
                </a:lnTo>
                <a:lnTo>
                  <a:pt x="2242820" y="2410566"/>
                </a:lnTo>
                <a:lnTo>
                  <a:pt x="2322512" y="2410566"/>
                </a:lnTo>
                <a:lnTo>
                  <a:pt x="2322512" y="2474701"/>
                </a:lnTo>
                <a:lnTo>
                  <a:pt x="2491952" y="2474701"/>
                </a:lnTo>
                <a:lnTo>
                  <a:pt x="2491952" y="2537460"/>
                </a:lnTo>
                <a:lnTo>
                  <a:pt x="2501900" y="2537460"/>
                </a:lnTo>
                <a:lnTo>
                  <a:pt x="2501900" y="2658110"/>
                </a:lnTo>
                <a:lnTo>
                  <a:pt x="2521797" y="2658110"/>
                </a:lnTo>
                <a:lnTo>
                  <a:pt x="2531745" y="2658110"/>
                </a:lnTo>
                <a:lnTo>
                  <a:pt x="2531745" y="2722245"/>
                </a:lnTo>
                <a:lnTo>
                  <a:pt x="2551748" y="2722245"/>
                </a:lnTo>
                <a:lnTo>
                  <a:pt x="2551748" y="2784263"/>
                </a:lnTo>
                <a:lnTo>
                  <a:pt x="2561907" y="2784263"/>
                </a:lnTo>
                <a:lnTo>
                  <a:pt x="2591752" y="2784263"/>
                </a:lnTo>
                <a:lnTo>
                  <a:pt x="2591752" y="2852526"/>
                </a:lnTo>
                <a:lnTo>
                  <a:pt x="2960582" y="2852526"/>
                </a:lnTo>
                <a:lnTo>
                  <a:pt x="2960582" y="2929361"/>
                </a:lnTo>
                <a:lnTo>
                  <a:pt x="2980478" y="2929361"/>
                </a:lnTo>
                <a:lnTo>
                  <a:pt x="3010429" y="2929361"/>
                </a:lnTo>
                <a:lnTo>
                  <a:pt x="3369310" y="2929361"/>
                </a:lnTo>
                <a:lnTo>
                  <a:pt x="3389207" y="2929361"/>
                </a:lnTo>
                <a:lnTo>
                  <a:pt x="3399155" y="2929361"/>
                </a:lnTo>
              </a:path>
            </a:pathLst>
          </a:custGeom>
          <a:noFill/>
          <a:ln w="10583" cap="flat">
            <a:solidFill>
              <a:schemeClr val="accent3"/>
            </a:solidFill>
            <a:prstDash val="dash"/>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17" name="Freeform 257">
            <a:extLst>
              <a:ext uri="{FF2B5EF4-FFF2-40B4-BE49-F238E27FC236}">
                <a16:creationId xmlns:a16="http://schemas.microsoft.com/office/drawing/2014/main" id="{91FAAAE2-7018-175F-6512-9462C5A1D725}"/>
              </a:ext>
            </a:extLst>
          </p:cNvPr>
          <p:cNvSpPr/>
          <p:nvPr/>
        </p:nvSpPr>
        <p:spPr>
          <a:xfrm>
            <a:off x="7396286" y="4356635"/>
            <a:ext cx="1580" cy="4343"/>
          </a:xfrm>
          <a:custGeom>
            <a:avLst/>
            <a:gdLst>
              <a:gd name="connsiteX0" fmla="*/ 1481 w 1481"/>
              <a:gd name="connsiteY0" fmla="*/ 0 h 4656"/>
              <a:gd name="connsiteX1" fmla="*/ 0 w 1481"/>
              <a:gd name="connsiteY1" fmla="*/ 4657 h 4656"/>
            </a:gdLst>
            <a:ahLst/>
            <a:cxnLst>
              <a:cxn ang="0">
                <a:pos x="connsiteX0" y="connsiteY0"/>
              </a:cxn>
              <a:cxn ang="0">
                <a:pos x="connsiteX1" y="connsiteY1"/>
              </a:cxn>
            </a:cxnLst>
            <a:rect l="l" t="t" r="r" b="b"/>
            <a:pathLst>
              <a:path w="1481" h="4656">
                <a:moveTo>
                  <a:pt x="1481" y="0"/>
                </a:moveTo>
                <a:lnTo>
                  <a:pt x="0" y="4657"/>
                </a:lnTo>
              </a:path>
            </a:pathLst>
          </a:custGeom>
          <a:ln w="15875"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18" name="Freeform 258">
            <a:extLst>
              <a:ext uri="{FF2B5EF4-FFF2-40B4-BE49-F238E27FC236}">
                <a16:creationId xmlns:a16="http://schemas.microsoft.com/office/drawing/2014/main" id="{CE69A464-CF17-2A88-90F0-A6442B066CE2}"/>
              </a:ext>
            </a:extLst>
          </p:cNvPr>
          <p:cNvSpPr/>
          <p:nvPr/>
        </p:nvSpPr>
        <p:spPr>
          <a:xfrm>
            <a:off x="3770832" y="1629143"/>
            <a:ext cx="3625453" cy="2097509"/>
          </a:xfrm>
          <a:custGeom>
            <a:avLst/>
            <a:gdLst>
              <a:gd name="connsiteX0" fmla="*/ 0 w 3399155"/>
              <a:gd name="connsiteY0" fmla="*/ 0 h 2249170"/>
              <a:gd name="connsiteX1" fmla="*/ 159385 w 3399155"/>
              <a:gd name="connsiteY1" fmla="*/ 0 h 2249170"/>
              <a:gd name="connsiteX2" fmla="*/ 159385 w 3399155"/>
              <a:gd name="connsiteY2" fmla="*/ 5715 h 2249170"/>
              <a:gd name="connsiteX3" fmla="*/ 209232 w 3399155"/>
              <a:gd name="connsiteY3" fmla="*/ 5715 h 2249170"/>
              <a:gd name="connsiteX4" fmla="*/ 209232 w 3399155"/>
              <a:gd name="connsiteY4" fmla="*/ 19791 h 2249170"/>
              <a:gd name="connsiteX5" fmla="*/ 249026 w 3399155"/>
              <a:gd name="connsiteY5" fmla="*/ 19791 h 2249170"/>
              <a:gd name="connsiteX6" fmla="*/ 249026 w 3399155"/>
              <a:gd name="connsiteY6" fmla="*/ 38206 h 2249170"/>
              <a:gd name="connsiteX7" fmla="*/ 368829 w 3399155"/>
              <a:gd name="connsiteY7" fmla="*/ 38206 h 2249170"/>
              <a:gd name="connsiteX8" fmla="*/ 368829 w 3399155"/>
              <a:gd name="connsiteY8" fmla="*/ 59478 h 2249170"/>
              <a:gd name="connsiteX9" fmla="*/ 408622 w 3399155"/>
              <a:gd name="connsiteY9" fmla="*/ 59478 h 2249170"/>
              <a:gd name="connsiteX10" fmla="*/ 408622 w 3399155"/>
              <a:gd name="connsiteY10" fmla="*/ 82656 h 2249170"/>
              <a:gd name="connsiteX11" fmla="*/ 418677 w 3399155"/>
              <a:gd name="connsiteY11" fmla="*/ 82656 h 2249170"/>
              <a:gd name="connsiteX12" fmla="*/ 418677 w 3399155"/>
              <a:gd name="connsiteY12" fmla="*/ 107315 h 2249170"/>
              <a:gd name="connsiteX13" fmla="*/ 428625 w 3399155"/>
              <a:gd name="connsiteY13" fmla="*/ 107315 h 2249170"/>
              <a:gd name="connsiteX14" fmla="*/ 428625 w 3399155"/>
              <a:gd name="connsiteY14" fmla="*/ 133138 h 2249170"/>
              <a:gd name="connsiteX15" fmla="*/ 438573 w 3399155"/>
              <a:gd name="connsiteY15" fmla="*/ 133138 h 2249170"/>
              <a:gd name="connsiteX16" fmla="*/ 438573 w 3399155"/>
              <a:gd name="connsiteY16" fmla="*/ 160020 h 2249170"/>
              <a:gd name="connsiteX17" fmla="*/ 448522 w 3399155"/>
              <a:gd name="connsiteY17" fmla="*/ 160020 h 2249170"/>
              <a:gd name="connsiteX18" fmla="*/ 448522 w 3399155"/>
              <a:gd name="connsiteY18" fmla="*/ 187854 h 2249170"/>
              <a:gd name="connsiteX19" fmla="*/ 478366 w 3399155"/>
              <a:gd name="connsiteY19" fmla="*/ 187854 h 2249170"/>
              <a:gd name="connsiteX20" fmla="*/ 478366 w 3399155"/>
              <a:gd name="connsiteY20" fmla="*/ 216535 h 2249170"/>
              <a:gd name="connsiteX21" fmla="*/ 488421 w 3399155"/>
              <a:gd name="connsiteY21" fmla="*/ 216535 h 2249170"/>
              <a:gd name="connsiteX22" fmla="*/ 498369 w 3399155"/>
              <a:gd name="connsiteY22" fmla="*/ 216535 h 2249170"/>
              <a:gd name="connsiteX23" fmla="*/ 498369 w 3399155"/>
              <a:gd name="connsiteY23" fmla="*/ 246274 h 2249170"/>
              <a:gd name="connsiteX24" fmla="*/ 727710 w 3399155"/>
              <a:gd name="connsiteY24" fmla="*/ 246274 h 2249170"/>
              <a:gd name="connsiteX25" fmla="*/ 727710 w 3399155"/>
              <a:gd name="connsiteY25" fmla="*/ 276331 h 2249170"/>
              <a:gd name="connsiteX26" fmla="*/ 777452 w 3399155"/>
              <a:gd name="connsiteY26" fmla="*/ 276331 h 2249170"/>
              <a:gd name="connsiteX27" fmla="*/ 777452 w 3399155"/>
              <a:gd name="connsiteY27" fmla="*/ 307234 h 2249170"/>
              <a:gd name="connsiteX28" fmla="*/ 807403 w 3399155"/>
              <a:gd name="connsiteY28" fmla="*/ 307234 h 2249170"/>
              <a:gd name="connsiteX29" fmla="*/ 807403 w 3399155"/>
              <a:gd name="connsiteY29" fmla="*/ 338455 h 2249170"/>
              <a:gd name="connsiteX30" fmla="*/ 847196 w 3399155"/>
              <a:gd name="connsiteY30" fmla="*/ 338455 h 2249170"/>
              <a:gd name="connsiteX31" fmla="*/ 857250 w 3399155"/>
              <a:gd name="connsiteY31" fmla="*/ 338455 h 2249170"/>
              <a:gd name="connsiteX32" fmla="*/ 857250 w 3399155"/>
              <a:gd name="connsiteY32" fmla="*/ 370628 h 2249170"/>
              <a:gd name="connsiteX33" fmla="*/ 877147 w 3399155"/>
              <a:gd name="connsiteY33" fmla="*/ 370628 h 2249170"/>
              <a:gd name="connsiteX34" fmla="*/ 887095 w 3399155"/>
              <a:gd name="connsiteY34" fmla="*/ 370628 h 2249170"/>
              <a:gd name="connsiteX35" fmla="*/ 887095 w 3399155"/>
              <a:gd name="connsiteY35" fmla="*/ 471064 h 2249170"/>
              <a:gd name="connsiteX36" fmla="*/ 976736 w 3399155"/>
              <a:gd name="connsiteY36" fmla="*/ 471064 h 2249170"/>
              <a:gd name="connsiteX37" fmla="*/ 976736 w 3399155"/>
              <a:gd name="connsiteY37" fmla="*/ 505037 h 2249170"/>
              <a:gd name="connsiteX38" fmla="*/ 1186180 w 3399155"/>
              <a:gd name="connsiteY38" fmla="*/ 505037 h 2249170"/>
              <a:gd name="connsiteX39" fmla="*/ 1186180 w 3399155"/>
              <a:gd name="connsiteY39" fmla="*/ 539750 h 2249170"/>
              <a:gd name="connsiteX40" fmla="*/ 1245976 w 3399155"/>
              <a:gd name="connsiteY40" fmla="*/ 539750 h 2249170"/>
              <a:gd name="connsiteX41" fmla="*/ 1245976 w 3399155"/>
              <a:gd name="connsiteY41" fmla="*/ 574781 h 2249170"/>
              <a:gd name="connsiteX42" fmla="*/ 1265873 w 3399155"/>
              <a:gd name="connsiteY42" fmla="*/ 574781 h 2249170"/>
              <a:gd name="connsiteX43" fmla="*/ 1275821 w 3399155"/>
              <a:gd name="connsiteY43" fmla="*/ 574781 h 2249170"/>
              <a:gd name="connsiteX44" fmla="*/ 1275821 w 3399155"/>
              <a:gd name="connsiteY44" fmla="*/ 610553 h 2249170"/>
              <a:gd name="connsiteX45" fmla="*/ 1295823 w 3399155"/>
              <a:gd name="connsiteY45" fmla="*/ 610553 h 2249170"/>
              <a:gd name="connsiteX46" fmla="*/ 1295823 w 3399155"/>
              <a:gd name="connsiteY46" fmla="*/ 686223 h 2249170"/>
              <a:gd name="connsiteX47" fmla="*/ 1305771 w 3399155"/>
              <a:gd name="connsiteY47" fmla="*/ 686223 h 2249170"/>
              <a:gd name="connsiteX48" fmla="*/ 1305771 w 3399155"/>
              <a:gd name="connsiteY48" fmla="*/ 724535 h 2249170"/>
              <a:gd name="connsiteX49" fmla="*/ 1315720 w 3399155"/>
              <a:gd name="connsiteY49" fmla="*/ 724535 h 2249170"/>
              <a:gd name="connsiteX50" fmla="*/ 1315720 w 3399155"/>
              <a:gd name="connsiteY50" fmla="*/ 763376 h 2249170"/>
              <a:gd name="connsiteX51" fmla="*/ 1335617 w 3399155"/>
              <a:gd name="connsiteY51" fmla="*/ 763376 h 2249170"/>
              <a:gd name="connsiteX52" fmla="*/ 1335617 w 3399155"/>
              <a:gd name="connsiteY52" fmla="*/ 841904 h 2249170"/>
              <a:gd name="connsiteX53" fmla="*/ 1365568 w 3399155"/>
              <a:gd name="connsiteY53" fmla="*/ 841904 h 2249170"/>
              <a:gd name="connsiteX54" fmla="*/ 1365568 w 3399155"/>
              <a:gd name="connsiteY54" fmla="*/ 881592 h 2249170"/>
              <a:gd name="connsiteX55" fmla="*/ 1385464 w 3399155"/>
              <a:gd name="connsiteY55" fmla="*/ 881592 h 2249170"/>
              <a:gd name="connsiteX56" fmla="*/ 1385464 w 3399155"/>
              <a:gd name="connsiteY56" fmla="*/ 921702 h 2249170"/>
              <a:gd name="connsiteX57" fmla="*/ 1415309 w 3399155"/>
              <a:gd name="connsiteY57" fmla="*/ 921702 h 2249170"/>
              <a:gd name="connsiteX58" fmla="*/ 1624753 w 3399155"/>
              <a:gd name="connsiteY58" fmla="*/ 921702 h 2249170"/>
              <a:gd name="connsiteX59" fmla="*/ 1624753 w 3399155"/>
              <a:gd name="connsiteY59" fmla="*/ 962766 h 2249170"/>
              <a:gd name="connsiteX60" fmla="*/ 1654598 w 3399155"/>
              <a:gd name="connsiteY60" fmla="*/ 962766 h 2249170"/>
              <a:gd name="connsiteX61" fmla="*/ 1654598 w 3399155"/>
              <a:gd name="connsiteY61" fmla="*/ 1005840 h 2249170"/>
              <a:gd name="connsiteX62" fmla="*/ 1664653 w 3399155"/>
              <a:gd name="connsiteY62" fmla="*/ 1005840 h 2249170"/>
              <a:gd name="connsiteX63" fmla="*/ 1664653 w 3399155"/>
              <a:gd name="connsiteY63" fmla="*/ 1049126 h 2249170"/>
              <a:gd name="connsiteX64" fmla="*/ 1674601 w 3399155"/>
              <a:gd name="connsiteY64" fmla="*/ 1049126 h 2249170"/>
              <a:gd name="connsiteX65" fmla="*/ 1674601 w 3399155"/>
              <a:gd name="connsiteY65" fmla="*/ 1136862 h 2249170"/>
              <a:gd name="connsiteX66" fmla="*/ 1694498 w 3399155"/>
              <a:gd name="connsiteY66" fmla="*/ 1136862 h 2249170"/>
              <a:gd name="connsiteX67" fmla="*/ 1714394 w 3399155"/>
              <a:gd name="connsiteY67" fmla="*/ 1136862 h 2249170"/>
              <a:gd name="connsiteX68" fmla="*/ 1724343 w 3399155"/>
              <a:gd name="connsiteY68" fmla="*/ 1136862 h 2249170"/>
              <a:gd name="connsiteX69" fmla="*/ 1724343 w 3399155"/>
              <a:gd name="connsiteY69" fmla="*/ 1183323 h 2249170"/>
              <a:gd name="connsiteX70" fmla="*/ 1734396 w 3399155"/>
              <a:gd name="connsiteY70" fmla="*/ 1183323 h 2249170"/>
              <a:gd name="connsiteX71" fmla="*/ 1734396 w 3399155"/>
              <a:gd name="connsiteY71" fmla="*/ 1231371 h 2249170"/>
              <a:gd name="connsiteX72" fmla="*/ 1754293 w 3399155"/>
              <a:gd name="connsiteY72" fmla="*/ 1231371 h 2249170"/>
              <a:gd name="connsiteX73" fmla="*/ 1764242 w 3399155"/>
              <a:gd name="connsiteY73" fmla="*/ 1231371 h 2249170"/>
              <a:gd name="connsiteX74" fmla="*/ 1764242 w 3399155"/>
              <a:gd name="connsiteY74" fmla="*/ 1282171 h 2249170"/>
              <a:gd name="connsiteX75" fmla="*/ 1784138 w 3399155"/>
              <a:gd name="connsiteY75" fmla="*/ 1282171 h 2249170"/>
              <a:gd name="connsiteX76" fmla="*/ 1784138 w 3399155"/>
              <a:gd name="connsiteY76" fmla="*/ 1333712 h 2249170"/>
              <a:gd name="connsiteX77" fmla="*/ 2073275 w 3399155"/>
              <a:gd name="connsiteY77" fmla="*/ 1333712 h 2249170"/>
              <a:gd name="connsiteX78" fmla="*/ 2073275 w 3399155"/>
              <a:gd name="connsiteY78" fmla="*/ 1385676 h 2249170"/>
              <a:gd name="connsiteX79" fmla="*/ 2093172 w 3399155"/>
              <a:gd name="connsiteY79" fmla="*/ 1385676 h 2249170"/>
              <a:gd name="connsiteX80" fmla="*/ 2093172 w 3399155"/>
              <a:gd name="connsiteY80" fmla="*/ 1438275 h 2249170"/>
              <a:gd name="connsiteX81" fmla="*/ 2103226 w 3399155"/>
              <a:gd name="connsiteY81" fmla="*/ 1438275 h 2249170"/>
              <a:gd name="connsiteX82" fmla="*/ 2103226 w 3399155"/>
              <a:gd name="connsiteY82" fmla="*/ 1491297 h 2249170"/>
              <a:gd name="connsiteX83" fmla="*/ 2113174 w 3399155"/>
              <a:gd name="connsiteY83" fmla="*/ 1491297 h 2249170"/>
              <a:gd name="connsiteX84" fmla="*/ 2113174 w 3399155"/>
              <a:gd name="connsiteY84" fmla="*/ 1546860 h 2249170"/>
              <a:gd name="connsiteX85" fmla="*/ 2123123 w 3399155"/>
              <a:gd name="connsiteY85" fmla="*/ 1546860 h 2249170"/>
              <a:gd name="connsiteX86" fmla="*/ 2133071 w 3399155"/>
              <a:gd name="connsiteY86" fmla="*/ 1546860 h 2249170"/>
              <a:gd name="connsiteX87" fmla="*/ 2133071 w 3399155"/>
              <a:gd name="connsiteY87" fmla="*/ 1604857 h 2249170"/>
              <a:gd name="connsiteX88" fmla="*/ 2152968 w 3399155"/>
              <a:gd name="connsiteY88" fmla="*/ 1604857 h 2249170"/>
              <a:gd name="connsiteX89" fmla="*/ 2242820 w 3399155"/>
              <a:gd name="connsiteY89" fmla="*/ 1604857 h 2249170"/>
              <a:gd name="connsiteX90" fmla="*/ 2242820 w 3399155"/>
              <a:gd name="connsiteY90" fmla="*/ 1665605 h 2249170"/>
              <a:gd name="connsiteX91" fmla="*/ 2322512 w 3399155"/>
              <a:gd name="connsiteY91" fmla="*/ 1665605 h 2249170"/>
              <a:gd name="connsiteX92" fmla="*/ 2322512 w 3399155"/>
              <a:gd name="connsiteY92" fmla="*/ 1730058 h 2249170"/>
              <a:gd name="connsiteX93" fmla="*/ 2491952 w 3399155"/>
              <a:gd name="connsiteY93" fmla="*/ 1730058 h 2249170"/>
              <a:gd name="connsiteX94" fmla="*/ 2491952 w 3399155"/>
              <a:gd name="connsiteY94" fmla="*/ 1795568 h 2249170"/>
              <a:gd name="connsiteX95" fmla="*/ 2501900 w 3399155"/>
              <a:gd name="connsiteY95" fmla="*/ 1795568 h 2249170"/>
              <a:gd name="connsiteX96" fmla="*/ 2501900 w 3399155"/>
              <a:gd name="connsiteY96" fmla="*/ 1929977 h 2249170"/>
              <a:gd name="connsiteX97" fmla="*/ 2521797 w 3399155"/>
              <a:gd name="connsiteY97" fmla="*/ 1929977 h 2249170"/>
              <a:gd name="connsiteX98" fmla="*/ 2531745 w 3399155"/>
              <a:gd name="connsiteY98" fmla="*/ 1929977 h 2249170"/>
              <a:gd name="connsiteX99" fmla="*/ 2531745 w 3399155"/>
              <a:gd name="connsiteY99" fmla="*/ 2002790 h 2249170"/>
              <a:gd name="connsiteX100" fmla="*/ 2551748 w 3399155"/>
              <a:gd name="connsiteY100" fmla="*/ 2002790 h 2249170"/>
              <a:gd name="connsiteX101" fmla="*/ 2551748 w 3399155"/>
              <a:gd name="connsiteY101" fmla="*/ 2077297 h 2249170"/>
              <a:gd name="connsiteX102" fmla="*/ 2561907 w 3399155"/>
              <a:gd name="connsiteY102" fmla="*/ 2077297 h 2249170"/>
              <a:gd name="connsiteX103" fmla="*/ 2591752 w 3399155"/>
              <a:gd name="connsiteY103" fmla="*/ 2077297 h 2249170"/>
              <a:gd name="connsiteX104" fmla="*/ 2591752 w 3399155"/>
              <a:gd name="connsiteY104" fmla="*/ 2158894 h 2249170"/>
              <a:gd name="connsiteX105" fmla="*/ 2960582 w 3399155"/>
              <a:gd name="connsiteY105" fmla="*/ 2158894 h 2249170"/>
              <a:gd name="connsiteX106" fmla="*/ 2960582 w 3399155"/>
              <a:gd name="connsiteY106" fmla="*/ 2249170 h 2249170"/>
              <a:gd name="connsiteX107" fmla="*/ 2980478 w 3399155"/>
              <a:gd name="connsiteY107" fmla="*/ 2249170 h 2249170"/>
              <a:gd name="connsiteX108" fmla="*/ 3010429 w 3399155"/>
              <a:gd name="connsiteY108" fmla="*/ 2249170 h 2249170"/>
              <a:gd name="connsiteX109" fmla="*/ 3369310 w 3399155"/>
              <a:gd name="connsiteY109" fmla="*/ 2249170 h 2249170"/>
              <a:gd name="connsiteX110" fmla="*/ 3389207 w 3399155"/>
              <a:gd name="connsiteY110" fmla="*/ 2249170 h 2249170"/>
              <a:gd name="connsiteX111" fmla="*/ 3399155 w 3399155"/>
              <a:gd name="connsiteY111" fmla="*/ 2249170 h 224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99155" h="2249170">
                <a:moveTo>
                  <a:pt x="0" y="0"/>
                </a:moveTo>
                <a:lnTo>
                  <a:pt x="159385" y="0"/>
                </a:lnTo>
                <a:lnTo>
                  <a:pt x="159385" y="5715"/>
                </a:lnTo>
                <a:lnTo>
                  <a:pt x="209232" y="5715"/>
                </a:lnTo>
                <a:lnTo>
                  <a:pt x="209232" y="19791"/>
                </a:lnTo>
                <a:lnTo>
                  <a:pt x="249026" y="19791"/>
                </a:lnTo>
                <a:lnTo>
                  <a:pt x="249026" y="38206"/>
                </a:lnTo>
                <a:lnTo>
                  <a:pt x="368829" y="38206"/>
                </a:lnTo>
                <a:lnTo>
                  <a:pt x="368829" y="59478"/>
                </a:lnTo>
                <a:lnTo>
                  <a:pt x="408622" y="59478"/>
                </a:lnTo>
                <a:lnTo>
                  <a:pt x="408622" y="82656"/>
                </a:lnTo>
                <a:lnTo>
                  <a:pt x="418677" y="82656"/>
                </a:lnTo>
                <a:lnTo>
                  <a:pt x="418677" y="107315"/>
                </a:lnTo>
                <a:lnTo>
                  <a:pt x="428625" y="107315"/>
                </a:lnTo>
                <a:lnTo>
                  <a:pt x="428625" y="133138"/>
                </a:lnTo>
                <a:lnTo>
                  <a:pt x="438573" y="133138"/>
                </a:lnTo>
                <a:lnTo>
                  <a:pt x="438573" y="160020"/>
                </a:lnTo>
                <a:lnTo>
                  <a:pt x="448522" y="160020"/>
                </a:lnTo>
                <a:lnTo>
                  <a:pt x="448522" y="187854"/>
                </a:lnTo>
                <a:lnTo>
                  <a:pt x="478366" y="187854"/>
                </a:lnTo>
                <a:lnTo>
                  <a:pt x="478366" y="216535"/>
                </a:lnTo>
                <a:lnTo>
                  <a:pt x="488421" y="216535"/>
                </a:lnTo>
                <a:lnTo>
                  <a:pt x="498369" y="216535"/>
                </a:lnTo>
                <a:lnTo>
                  <a:pt x="498369" y="246274"/>
                </a:lnTo>
                <a:lnTo>
                  <a:pt x="727710" y="246274"/>
                </a:lnTo>
                <a:lnTo>
                  <a:pt x="727710" y="276331"/>
                </a:lnTo>
                <a:lnTo>
                  <a:pt x="777452" y="276331"/>
                </a:lnTo>
                <a:lnTo>
                  <a:pt x="777452" y="307234"/>
                </a:lnTo>
                <a:lnTo>
                  <a:pt x="807403" y="307234"/>
                </a:lnTo>
                <a:lnTo>
                  <a:pt x="807403" y="338455"/>
                </a:lnTo>
                <a:lnTo>
                  <a:pt x="847196" y="338455"/>
                </a:lnTo>
                <a:lnTo>
                  <a:pt x="857250" y="338455"/>
                </a:lnTo>
                <a:lnTo>
                  <a:pt x="857250" y="370628"/>
                </a:lnTo>
                <a:lnTo>
                  <a:pt x="877147" y="370628"/>
                </a:lnTo>
                <a:lnTo>
                  <a:pt x="887095" y="370628"/>
                </a:lnTo>
                <a:lnTo>
                  <a:pt x="887095" y="471064"/>
                </a:lnTo>
                <a:lnTo>
                  <a:pt x="976736" y="471064"/>
                </a:lnTo>
                <a:lnTo>
                  <a:pt x="976736" y="505037"/>
                </a:lnTo>
                <a:lnTo>
                  <a:pt x="1186180" y="505037"/>
                </a:lnTo>
                <a:lnTo>
                  <a:pt x="1186180" y="539750"/>
                </a:lnTo>
                <a:lnTo>
                  <a:pt x="1245976" y="539750"/>
                </a:lnTo>
                <a:lnTo>
                  <a:pt x="1245976" y="574781"/>
                </a:lnTo>
                <a:lnTo>
                  <a:pt x="1265873" y="574781"/>
                </a:lnTo>
                <a:lnTo>
                  <a:pt x="1275821" y="574781"/>
                </a:lnTo>
                <a:lnTo>
                  <a:pt x="1275821" y="610553"/>
                </a:lnTo>
                <a:lnTo>
                  <a:pt x="1295823" y="610553"/>
                </a:lnTo>
                <a:lnTo>
                  <a:pt x="1295823" y="686223"/>
                </a:lnTo>
                <a:lnTo>
                  <a:pt x="1305771" y="686223"/>
                </a:lnTo>
                <a:lnTo>
                  <a:pt x="1305771" y="724535"/>
                </a:lnTo>
                <a:lnTo>
                  <a:pt x="1315720" y="724535"/>
                </a:lnTo>
                <a:lnTo>
                  <a:pt x="1315720" y="763376"/>
                </a:lnTo>
                <a:lnTo>
                  <a:pt x="1335617" y="763376"/>
                </a:lnTo>
                <a:lnTo>
                  <a:pt x="1335617" y="841904"/>
                </a:lnTo>
                <a:lnTo>
                  <a:pt x="1365568" y="841904"/>
                </a:lnTo>
                <a:lnTo>
                  <a:pt x="1365568" y="881592"/>
                </a:lnTo>
                <a:lnTo>
                  <a:pt x="1385464" y="881592"/>
                </a:lnTo>
                <a:lnTo>
                  <a:pt x="1385464" y="921702"/>
                </a:lnTo>
                <a:lnTo>
                  <a:pt x="1415309" y="921702"/>
                </a:lnTo>
                <a:lnTo>
                  <a:pt x="1624753" y="921702"/>
                </a:lnTo>
                <a:lnTo>
                  <a:pt x="1624753" y="962766"/>
                </a:lnTo>
                <a:lnTo>
                  <a:pt x="1654598" y="962766"/>
                </a:lnTo>
                <a:lnTo>
                  <a:pt x="1654598" y="1005840"/>
                </a:lnTo>
                <a:lnTo>
                  <a:pt x="1664653" y="1005840"/>
                </a:lnTo>
                <a:lnTo>
                  <a:pt x="1664653" y="1049126"/>
                </a:lnTo>
                <a:lnTo>
                  <a:pt x="1674601" y="1049126"/>
                </a:lnTo>
                <a:lnTo>
                  <a:pt x="1674601" y="1136862"/>
                </a:lnTo>
                <a:lnTo>
                  <a:pt x="1694498" y="1136862"/>
                </a:lnTo>
                <a:lnTo>
                  <a:pt x="1714394" y="1136862"/>
                </a:lnTo>
                <a:lnTo>
                  <a:pt x="1724343" y="1136862"/>
                </a:lnTo>
                <a:lnTo>
                  <a:pt x="1724343" y="1183323"/>
                </a:lnTo>
                <a:lnTo>
                  <a:pt x="1734396" y="1183323"/>
                </a:lnTo>
                <a:lnTo>
                  <a:pt x="1734396" y="1231371"/>
                </a:lnTo>
                <a:lnTo>
                  <a:pt x="1754293" y="1231371"/>
                </a:lnTo>
                <a:lnTo>
                  <a:pt x="1764242" y="1231371"/>
                </a:lnTo>
                <a:lnTo>
                  <a:pt x="1764242" y="1282171"/>
                </a:lnTo>
                <a:lnTo>
                  <a:pt x="1784138" y="1282171"/>
                </a:lnTo>
                <a:lnTo>
                  <a:pt x="1784138" y="1333712"/>
                </a:lnTo>
                <a:lnTo>
                  <a:pt x="2073275" y="1333712"/>
                </a:lnTo>
                <a:lnTo>
                  <a:pt x="2073275" y="1385676"/>
                </a:lnTo>
                <a:lnTo>
                  <a:pt x="2093172" y="1385676"/>
                </a:lnTo>
                <a:lnTo>
                  <a:pt x="2093172" y="1438275"/>
                </a:lnTo>
                <a:lnTo>
                  <a:pt x="2103226" y="1438275"/>
                </a:lnTo>
                <a:lnTo>
                  <a:pt x="2103226" y="1491297"/>
                </a:lnTo>
                <a:lnTo>
                  <a:pt x="2113174" y="1491297"/>
                </a:lnTo>
                <a:lnTo>
                  <a:pt x="2113174" y="1546860"/>
                </a:lnTo>
                <a:lnTo>
                  <a:pt x="2123123" y="1546860"/>
                </a:lnTo>
                <a:lnTo>
                  <a:pt x="2133071" y="1546860"/>
                </a:lnTo>
                <a:lnTo>
                  <a:pt x="2133071" y="1604857"/>
                </a:lnTo>
                <a:lnTo>
                  <a:pt x="2152968" y="1604857"/>
                </a:lnTo>
                <a:lnTo>
                  <a:pt x="2242820" y="1604857"/>
                </a:lnTo>
                <a:lnTo>
                  <a:pt x="2242820" y="1665605"/>
                </a:lnTo>
                <a:lnTo>
                  <a:pt x="2322512" y="1665605"/>
                </a:lnTo>
                <a:lnTo>
                  <a:pt x="2322512" y="1730058"/>
                </a:lnTo>
                <a:lnTo>
                  <a:pt x="2491952" y="1730058"/>
                </a:lnTo>
                <a:lnTo>
                  <a:pt x="2491952" y="1795568"/>
                </a:lnTo>
                <a:lnTo>
                  <a:pt x="2501900" y="1795568"/>
                </a:lnTo>
                <a:lnTo>
                  <a:pt x="2501900" y="1929977"/>
                </a:lnTo>
                <a:lnTo>
                  <a:pt x="2521797" y="1929977"/>
                </a:lnTo>
                <a:lnTo>
                  <a:pt x="2531745" y="1929977"/>
                </a:lnTo>
                <a:lnTo>
                  <a:pt x="2531745" y="2002790"/>
                </a:lnTo>
                <a:lnTo>
                  <a:pt x="2551748" y="2002790"/>
                </a:lnTo>
                <a:lnTo>
                  <a:pt x="2551748" y="2077297"/>
                </a:lnTo>
                <a:lnTo>
                  <a:pt x="2561907" y="2077297"/>
                </a:lnTo>
                <a:lnTo>
                  <a:pt x="2591752" y="2077297"/>
                </a:lnTo>
                <a:lnTo>
                  <a:pt x="2591752" y="2158894"/>
                </a:lnTo>
                <a:lnTo>
                  <a:pt x="2960582" y="2158894"/>
                </a:lnTo>
                <a:lnTo>
                  <a:pt x="2960582" y="2249170"/>
                </a:lnTo>
                <a:lnTo>
                  <a:pt x="2980478" y="2249170"/>
                </a:lnTo>
                <a:lnTo>
                  <a:pt x="3010429" y="2249170"/>
                </a:lnTo>
                <a:lnTo>
                  <a:pt x="3369310" y="2249170"/>
                </a:lnTo>
                <a:lnTo>
                  <a:pt x="3389207" y="2249170"/>
                </a:lnTo>
                <a:lnTo>
                  <a:pt x="3399155" y="2249170"/>
                </a:lnTo>
              </a:path>
            </a:pathLst>
          </a:custGeom>
          <a:noFill/>
          <a:ln w="10583" cap="flat">
            <a:solidFill>
              <a:schemeClr val="accent3"/>
            </a:solidFill>
            <a:prstDash val="dash"/>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19" name="Freeform 260">
            <a:extLst>
              <a:ext uri="{FF2B5EF4-FFF2-40B4-BE49-F238E27FC236}">
                <a16:creationId xmlns:a16="http://schemas.microsoft.com/office/drawing/2014/main" id="{D3106FB6-DC8C-5A4B-BC30-B584F422DFD0}"/>
              </a:ext>
            </a:extLst>
          </p:cNvPr>
          <p:cNvSpPr/>
          <p:nvPr/>
        </p:nvSpPr>
        <p:spPr>
          <a:xfrm>
            <a:off x="7396286" y="4356635"/>
            <a:ext cx="1580" cy="4343"/>
          </a:xfrm>
          <a:custGeom>
            <a:avLst/>
            <a:gdLst>
              <a:gd name="connsiteX0" fmla="*/ 1481 w 1481"/>
              <a:gd name="connsiteY0" fmla="*/ 0 h 4656"/>
              <a:gd name="connsiteX1" fmla="*/ 0 w 1481"/>
              <a:gd name="connsiteY1" fmla="*/ 4657 h 4656"/>
            </a:gdLst>
            <a:ahLst/>
            <a:cxnLst>
              <a:cxn ang="0">
                <a:pos x="connsiteX0" y="connsiteY0"/>
              </a:cxn>
              <a:cxn ang="0">
                <a:pos x="connsiteX1" y="connsiteY1"/>
              </a:cxn>
            </a:cxnLst>
            <a:rect l="l" t="t" r="r" b="b"/>
            <a:pathLst>
              <a:path w="1481" h="4656">
                <a:moveTo>
                  <a:pt x="1481" y="0"/>
                </a:moveTo>
                <a:lnTo>
                  <a:pt x="0" y="4657"/>
                </a:lnTo>
              </a:path>
            </a:pathLst>
          </a:custGeom>
          <a:ln w="15875"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20" name="Freeform 263">
            <a:extLst>
              <a:ext uri="{FF2B5EF4-FFF2-40B4-BE49-F238E27FC236}">
                <a16:creationId xmlns:a16="http://schemas.microsoft.com/office/drawing/2014/main" id="{C5A2C35C-CF5D-4A0C-111A-71FF5A4CD936}"/>
              </a:ext>
            </a:extLst>
          </p:cNvPr>
          <p:cNvSpPr/>
          <p:nvPr/>
        </p:nvSpPr>
        <p:spPr>
          <a:xfrm>
            <a:off x="3770832" y="1629144"/>
            <a:ext cx="3625453" cy="2979761"/>
          </a:xfrm>
          <a:custGeom>
            <a:avLst/>
            <a:gdLst>
              <a:gd name="connsiteX0" fmla="*/ 0 w 3399155"/>
              <a:gd name="connsiteY0" fmla="*/ 0 h 3195214"/>
              <a:gd name="connsiteX1" fmla="*/ 159385 w 3399155"/>
              <a:gd name="connsiteY1" fmla="*/ 0 h 3195214"/>
              <a:gd name="connsiteX2" fmla="*/ 159385 w 3399155"/>
              <a:gd name="connsiteY2" fmla="*/ 38947 h 3195214"/>
              <a:gd name="connsiteX3" fmla="*/ 209232 w 3399155"/>
              <a:gd name="connsiteY3" fmla="*/ 38947 h 3195214"/>
              <a:gd name="connsiteX4" fmla="*/ 209232 w 3399155"/>
              <a:gd name="connsiteY4" fmla="*/ 77999 h 3195214"/>
              <a:gd name="connsiteX5" fmla="*/ 249026 w 3399155"/>
              <a:gd name="connsiteY5" fmla="*/ 77999 h 3195214"/>
              <a:gd name="connsiteX6" fmla="*/ 249026 w 3399155"/>
              <a:gd name="connsiteY6" fmla="*/ 116946 h 3195214"/>
              <a:gd name="connsiteX7" fmla="*/ 368829 w 3399155"/>
              <a:gd name="connsiteY7" fmla="*/ 116946 h 3195214"/>
              <a:gd name="connsiteX8" fmla="*/ 368829 w 3399155"/>
              <a:gd name="connsiteY8" fmla="*/ 155892 h 3195214"/>
              <a:gd name="connsiteX9" fmla="*/ 408622 w 3399155"/>
              <a:gd name="connsiteY9" fmla="*/ 155892 h 3195214"/>
              <a:gd name="connsiteX10" fmla="*/ 408622 w 3399155"/>
              <a:gd name="connsiteY10" fmla="*/ 194839 h 3195214"/>
              <a:gd name="connsiteX11" fmla="*/ 418677 w 3399155"/>
              <a:gd name="connsiteY11" fmla="*/ 194839 h 3195214"/>
              <a:gd name="connsiteX12" fmla="*/ 418677 w 3399155"/>
              <a:gd name="connsiteY12" fmla="*/ 233786 h 3195214"/>
              <a:gd name="connsiteX13" fmla="*/ 428625 w 3399155"/>
              <a:gd name="connsiteY13" fmla="*/ 233786 h 3195214"/>
              <a:gd name="connsiteX14" fmla="*/ 428625 w 3399155"/>
              <a:gd name="connsiteY14" fmla="*/ 272838 h 3195214"/>
              <a:gd name="connsiteX15" fmla="*/ 438573 w 3399155"/>
              <a:gd name="connsiteY15" fmla="*/ 272838 h 3195214"/>
              <a:gd name="connsiteX16" fmla="*/ 438573 w 3399155"/>
              <a:gd name="connsiteY16" fmla="*/ 311785 h 3195214"/>
              <a:gd name="connsiteX17" fmla="*/ 448522 w 3399155"/>
              <a:gd name="connsiteY17" fmla="*/ 311785 h 3195214"/>
              <a:gd name="connsiteX18" fmla="*/ 448522 w 3399155"/>
              <a:gd name="connsiteY18" fmla="*/ 351261 h 3195214"/>
              <a:gd name="connsiteX19" fmla="*/ 478366 w 3399155"/>
              <a:gd name="connsiteY19" fmla="*/ 351261 h 3195214"/>
              <a:gd name="connsiteX20" fmla="*/ 478366 w 3399155"/>
              <a:gd name="connsiteY20" fmla="*/ 390843 h 3195214"/>
              <a:gd name="connsiteX21" fmla="*/ 488421 w 3399155"/>
              <a:gd name="connsiteY21" fmla="*/ 390843 h 3195214"/>
              <a:gd name="connsiteX22" fmla="*/ 498369 w 3399155"/>
              <a:gd name="connsiteY22" fmla="*/ 390843 h 3195214"/>
              <a:gd name="connsiteX23" fmla="*/ 498369 w 3399155"/>
              <a:gd name="connsiteY23" fmla="*/ 430953 h 3195214"/>
              <a:gd name="connsiteX24" fmla="*/ 727710 w 3399155"/>
              <a:gd name="connsiteY24" fmla="*/ 430953 h 3195214"/>
              <a:gd name="connsiteX25" fmla="*/ 727710 w 3399155"/>
              <a:gd name="connsiteY25" fmla="*/ 471064 h 3195214"/>
              <a:gd name="connsiteX26" fmla="*/ 777452 w 3399155"/>
              <a:gd name="connsiteY26" fmla="*/ 471064 h 3195214"/>
              <a:gd name="connsiteX27" fmla="*/ 777452 w 3399155"/>
              <a:gd name="connsiteY27" fmla="*/ 510963 h 3195214"/>
              <a:gd name="connsiteX28" fmla="*/ 807403 w 3399155"/>
              <a:gd name="connsiteY28" fmla="*/ 510963 h 3195214"/>
              <a:gd name="connsiteX29" fmla="*/ 807403 w 3399155"/>
              <a:gd name="connsiteY29" fmla="*/ 551074 h 3195214"/>
              <a:gd name="connsiteX30" fmla="*/ 847196 w 3399155"/>
              <a:gd name="connsiteY30" fmla="*/ 551074 h 3195214"/>
              <a:gd name="connsiteX31" fmla="*/ 857250 w 3399155"/>
              <a:gd name="connsiteY31" fmla="*/ 551074 h 3195214"/>
              <a:gd name="connsiteX32" fmla="*/ 857250 w 3399155"/>
              <a:gd name="connsiteY32" fmla="*/ 591714 h 3195214"/>
              <a:gd name="connsiteX33" fmla="*/ 877147 w 3399155"/>
              <a:gd name="connsiteY33" fmla="*/ 591714 h 3195214"/>
              <a:gd name="connsiteX34" fmla="*/ 887095 w 3399155"/>
              <a:gd name="connsiteY34" fmla="*/ 591714 h 3195214"/>
              <a:gd name="connsiteX35" fmla="*/ 887095 w 3399155"/>
              <a:gd name="connsiteY35" fmla="*/ 715751 h 3195214"/>
              <a:gd name="connsiteX36" fmla="*/ 976736 w 3399155"/>
              <a:gd name="connsiteY36" fmla="*/ 715751 h 3195214"/>
              <a:gd name="connsiteX37" fmla="*/ 976736 w 3399155"/>
              <a:gd name="connsiteY37" fmla="*/ 756920 h 3195214"/>
              <a:gd name="connsiteX38" fmla="*/ 1186180 w 3399155"/>
              <a:gd name="connsiteY38" fmla="*/ 756920 h 3195214"/>
              <a:gd name="connsiteX39" fmla="*/ 1186180 w 3399155"/>
              <a:gd name="connsiteY39" fmla="*/ 798407 h 3195214"/>
              <a:gd name="connsiteX40" fmla="*/ 1245976 w 3399155"/>
              <a:gd name="connsiteY40" fmla="*/ 798407 h 3195214"/>
              <a:gd name="connsiteX41" fmla="*/ 1245976 w 3399155"/>
              <a:gd name="connsiteY41" fmla="*/ 839788 h 3195214"/>
              <a:gd name="connsiteX42" fmla="*/ 1265873 w 3399155"/>
              <a:gd name="connsiteY42" fmla="*/ 839788 h 3195214"/>
              <a:gd name="connsiteX43" fmla="*/ 1275821 w 3399155"/>
              <a:gd name="connsiteY43" fmla="*/ 839788 h 3195214"/>
              <a:gd name="connsiteX44" fmla="*/ 1275821 w 3399155"/>
              <a:gd name="connsiteY44" fmla="*/ 881803 h 3195214"/>
              <a:gd name="connsiteX45" fmla="*/ 1295823 w 3399155"/>
              <a:gd name="connsiteY45" fmla="*/ 881803 h 3195214"/>
              <a:gd name="connsiteX46" fmla="*/ 1295823 w 3399155"/>
              <a:gd name="connsiteY46" fmla="*/ 970809 h 3195214"/>
              <a:gd name="connsiteX47" fmla="*/ 1305771 w 3399155"/>
              <a:gd name="connsiteY47" fmla="*/ 970809 h 3195214"/>
              <a:gd name="connsiteX48" fmla="*/ 1305771 w 3399155"/>
              <a:gd name="connsiteY48" fmla="*/ 1015259 h 3195214"/>
              <a:gd name="connsiteX49" fmla="*/ 1315720 w 3399155"/>
              <a:gd name="connsiteY49" fmla="*/ 1015259 h 3195214"/>
              <a:gd name="connsiteX50" fmla="*/ 1315720 w 3399155"/>
              <a:gd name="connsiteY50" fmla="*/ 1059709 h 3195214"/>
              <a:gd name="connsiteX51" fmla="*/ 1335617 w 3399155"/>
              <a:gd name="connsiteY51" fmla="*/ 1059709 h 3195214"/>
              <a:gd name="connsiteX52" fmla="*/ 1335617 w 3399155"/>
              <a:gd name="connsiteY52" fmla="*/ 1148715 h 3195214"/>
              <a:gd name="connsiteX53" fmla="*/ 1365568 w 3399155"/>
              <a:gd name="connsiteY53" fmla="*/ 1148715 h 3195214"/>
              <a:gd name="connsiteX54" fmla="*/ 1365568 w 3399155"/>
              <a:gd name="connsiteY54" fmla="*/ 1193165 h 3195214"/>
              <a:gd name="connsiteX55" fmla="*/ 1385464 w 3399155"/>
              <a:gd name="connsiteY55" fmla="*/ 1193165 h 3195214"/>
              <a:gd name="connsiteX56" fmla="*/ 1385464 w 3399155"/>
              <a:gd name="connsiteY56" fmla="*/ 1237721 h 3195214"/>
              <a:gd name="connsiteX57" fmla="*/ 1415309 w 3399155"/>
              <a:gd name="connsiteY57" fmla="*/ 1237721 h 3195214"/>
              <a:gd name="connsiteX58" fmla="*/ 1624753 w 3399155"/>
              <a:gd name="connsiteY58" fmla="*/ 1237721 h 3195214"/>
              <a:gd name="connsiteX59" fmla="*/ 1624753 w 3399155"/>
              <a:gd name="connsiteY59" fmla="*/ 1283123 h 3195214"/>
              <a:gd name="connsiteX60" fmla="*/ 1654598 w 3399155"/>
              <a:gd name="connsiteY60" fmla="*/ 1283123 h 3195214"/>
              <a:gd name="connsiteX61" fmla="*/ 1654598 w 3399155"/>
              <a:gd name="connsiteY61" fmla="*/ 1330960 h 3195214"/>
              <a:gd name="connsiteX62" fmla="*/ 1664653 w 3399155"/>
              <a:gd name="connsiteY62" fmla="*/ 1330960 h 3195214"/>
              <a:gd name="connsiteX63" fmla="*/ 1664653 w 3399155"/>
              <a:gd name="connsiteY63" fmla="*/ 1378797 h 3195214"/>
              <a:gd name="connsiteX64" fmla="*/ 1674601 w 3399155"/>
              <a:gd name="connsiteY64" fmla="*/ 1378797 h 3195214"/>
              <a:gd name="connsiteX65" fmla="*/ 1674601 w 3399155"/>
              <a:gd name="connsiteY65" fmla="*/ 1474364 h 3195214"/>
              <a:gd name="connsiteX66" fmla="*/ 1694498 w 3399155"/>
              <a:gd name="connsiteY66" fmla="*/ 1474364 h 3195214"/>
              <a:gd name="connsiteX67" fmla="*/ 1714394 w 3399155"/>
              <a:gd name="connsiteY67" fmla="*/ 1474364 h 3195214"/>
              <a:gd name="connsiteX68" fmla="*/ 1724343 w 3399155"/>
              <a:gd name="connsiteY68" fmla="*/ 1474364 h 3195214"/>
              <a:gd name="connsiteX69" fmla="*/ 1724343 w 3399155"/>
              <a:gd name="connsiteY69" fmla="*/ 1525058 h 3195214"/>
              <a:gd name="connsiteX70" fmla="*/ 1734396 w 3399155"/>
              <a:gd name="connsiteY70" fmla="*/ 1525058 h 3195214"/>
              <a:gd name="connsiteX71" fmla="*/ 1734396 w 3399155"/>
              <a:gd name="connsiteY71" fmla="*/ 1577128 h 3195214"/>
              <a:gd name="connsiteX72" fmla="*/ 1754293 w 3399155"/>
              <a:gd name="connsiteY72" fmla="*/ 1577128 h 3195214"/>
              <a:gd name="connsiteX73" fmla="*/ 1764242 w 3399155"/>
              <a:gd name="connsiteY73" fmla="*/ 1577128 h 3195214"/>
              <a:gd name="connsiteX74" fmla="*/ 1764242 w 3399155"/>
              <a:gd name="connsiteY74" fmla="*/ 1633114 h 3195214"/>
              <a:gd name="connsiteX75" fmla="*/ 1784138 w 3399155"/>
              <a:gd name="connsiteY75" fmla="*/ 1633114 h 3195214"/>
              <a:gd name="connsiteX76" fmla="*/ 1784138 w 3399155"/>
              <a:gd name="connsiteY76" fmla="*/ 1688782 h 3195214"/>
              <a:gd name="connsiteX77" fmla="*/ 2073275 w 3399155"/>
              <a:gd name="connsiteY77" fmla="*/ 1688782 h 3195214"/>
              <a:gd name="connsiteX78" fmla="*/ 2073275 w 3399155"/>
              <a:gd name="connsiteY78" fmla="*/ 1744557 h 3195214"/>
              <a:gd name="connsiteX79" fmla="*/ 2093172 w 3399155"/>
              <a:gd name="connsiteY79" fmla="*/ 1744557 h 3195214"/>
              <a:gd name="connsiteX80" fmla="*/ 2093172 w 3399155"/>
              <a:gd name="connsiteY80" fmla="*/ 1800437 h 3195214"/>
              <a:gd name="connsiteX81" fmla="*/ 2103226 w 3399155"/>
              <a:gd name="connsiteY81" fmla="*/ 1800437 h 3195214"/>
              <a:gd name="connsiteX82" fmla="*/ 2103226 w 3399155"/>
              <a:gd name="connsiteY82" fmla="*/ 1856105 h 3195214"/>
              <a:gd name="connsiteX83" fmla="*/ 2113174 w 3399155"/>
              <a:gd name="connsiteY83" fmla="*/ 1856105 h 3195214"/>
              <a:gd name="connsiteX84" fmla="*/ 2113174 w 3399155"/>
              <a:gd name="connsiteY84" fmla="*/ 1914313 h 3195214"/>
              <a:gd name="connsiteX85" fmla="*/ 2123123 w 3399155"/>
              <a:gd name="connsiteY85" fmla="*/ 1914313 h 3195214"/>
              <a:gd name="connsiteX86" fmla="*/ 2133071 w 3399155"/>
              <a:gd name="connsiteY86" fmla="*/ 1914313 h 3195214"/>
              <a:gd name="connsiteX87" fmla="*/ 2133071 w 3399155"/>
              <a:gd name="connsiteY87" fmla="*/ 1975273 h 3195214"/>
              <a:gd name="connsiteX88" fmla="*/ 2152968 w 3399155"/>
              <a:gd name="connsiteY88" fmla="*/ 1975273 h 3195214"/>
              <a:gd name="connsiteX89" fmla="*/ 2242820 w 3399155"/>
              <a:gd name="connsiteY89" fmla="*/ 1975273 h 3195214"/>
              <a:gd name="connsiteX90" fmla="*/ 2242820 w 3399155"/>
              <a:gd name="connsiteY90" fmla="*/ 2039726 h 3195214"/>
              <a:gd name="connsiteX91" fmla="*/ 2322512 w 3399155"/>
              <a:gd name="connsiteY91" fmla="*/ 2039726 h 3195214"/>
              <a:gd name="connsiteX92" fmla="*/ 2322512 w 3399155"/>
              <a:gd name="connsiteY92" fmla="*/ 2107671 h 3195214"/>
              <a:gd name="connsiteX93" fmla="*/ 2491952 w 3399155"/>
              <a:gd name="connsiteY93" fmla="*/ 2107671 h 3195214"/>
              <a:gd name="connsiteX94" fmla="*/ 2491952 w 3399155"/>
              <a:gd name="connsiteY94" fmla="*/ 2175616 h 3195214"/>
              <a:gd name="connsiteX95" fmla="*/ 2501900 w 3399155"/>
              <a:gd name="connsiteY95" fmla="*/ 2175616 h 3195214"/>
              <a:gd name="connsiteX96" fmla="*/ 2501900 w 3399155"/>
              <a:gd name="connsiteY96" fmla="*/ 2311506 h 3195214"/>
              <a:gd name="connsiteX97" fmla="*/ 2521797 w 3399155"/>
              <a:gd name="connsiteY97" fmla="*/ 2311506 h 3195214"/>
              <a:gd name="connsiteX98" fmla="*/ 2531745 w 3399155"/>
              <a:gd name="connsiteY98" fmla="*/ 2311506 h 3195214"/>
              <a:gd name="connsiteX99" fmla="*/ 2531745 w 3399155"/>
              <a:gd name="connsiteY99" fmla="*/ 2385166 h 3195214"/>
              <a:gd name="connsiteX100" fmla="*/ 2551748 w 3399155"/>
              <a:gd name="connsiteY100" fmla="*/ 2385166 h 3195214"/>
              <a:gd name="connsiteX101" fmla="*/ 2551748 w 3399155"/>
              <a:gd name="connsiteY101" fmla="*/ 2458720 h 3195214"/>
              <a:gd name="connsiteX102" fmla="*/ 2561907 w 3399155"/>
              <a:gd name="connsiteY102" fmla="*/ 2458720 h 3195214"/>
              <a:gd name="connsiteX103" fmla="*/ 2591752 w 3399155"/>
              <a:gd name="connsiteY103" fmla="*/ 2458720 h 3195214"/>
              <a:gd name="connsiteX104" fmla="*/ 2591752 w 3399155"/>
              <a:gd name="connsiteY104" fmla="*/ 2540635 h 3195214"/>
              <a:gd name="connsiteX105" fmla="*/ 2960582 w 3399155"/>
              <a:gd name="connsiteY105" fmla="*/ 2540635 h 3195214"/>
              <a:gd name="connsiteX106" fmla="*/ 2960582 w 3399155"/>
              <a:gd name="connsiteY106" fmla="*/ 2634192 h 3195214"/>
              <a:gd name="connsiteX107" fmla="*/ 2980478 w 3399155"/>
              <a:gd name="connsiteY107" fmla="*/ 2634192 h 3195214"/>
              <a:gd name="connsiteX108" fmla="*/ 3010429 w 3399155"/>
              <a:gd name="connsiteY108" fmla="*/ 2634192 h 3195214"/>
              <a:gd name="connsiteX109" fmla="*/ 3369310 w 3399155"/>
              <a:gd name="connsiteY109" fmla="*/ 2634192 h 3195214"/>
              <a:gd name="connsiteX110" fmla="*/ 3389207 w 3399155"/>
              <a:gd name="connsiteY110" fmla="*/ 2634192 h 3195214"/>
              <a:gd name="connsiteX111" fmla="*/ 3399155 w 3399155"/>
              <a:gd name="connsiteY111" fmla="*/ 2634192 h 3195214"/>
              <a:gd name="connsiteX112" fmla="*/ 3399155 w 3399155"/>
              <a:gd name="connsiteY112" fmla="*/ 3195214 h 319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399155" h="3195214">
                <a:moveTo>
                  <a:pt x="0" y="0"/>
                </a:moveTo>
                <a:lnTo>
                  <a:pt x="159385" y="0"/>
                </a:lnTo>
                <a:lnTo>
                  <a:pt x="159385" y="38947"/>
                </a:lnTo>
                <a:lnTo>
                  <a:pt x="209232" y="38947"/>
                </a:lnTo>
                <a:lnTo>
                  <a:pt x="209232" y="77999"/>
                </a:lnTo>
                <a:lnTo>
                  <a:pt x="249026" y="77999"/>
                </a:lnTo>
                <a:lnTo>
                  <a:pt x="249026" y="116946"/>
                </a:lnTo>
                <a:lnTo>
                  <a:pt x="368829" y="116946"/>
                </a:lnTo>
                <a:lnTo>
                  <a:pt x="368829" y="155892"/>
                </a:lnTo>
                <a:lnTo>
                  <a:pt x="408622" y="155892"/>
                </a:lnTo>
                <a:lnTo>
                  <a:pt x="408622" y="194839"/>
                </a:lnTo>
                <a:lnTo>
                  <a:pt x="418677" y="194839"/>
                </a:lnTo>
                <a:lnTo>
                  <a:pt x="418677" y="233786"/>
                </a:lnTo>
                <a:lnTo>
                  <a:pt x="428625" y="233786"/>
                </a:lnTo>
                <a:lnTo>
                  <a:pt x="428625" y="272838"/>
                </a:lnTo>
                <a:lnTo>
                  <a:pt x="438573" y="272838"/>
                </a:lnTo>
                <a:lnTo>
                  <a:pt x="438573" y="311785"/>
                </a:lnTo>
                <a:lnTo>
                  <a:pt x="448522" y="311785"/>
                </a:lnTo>
                <a:lnTo>
                  <a:pt x="448522" y="351261"/>
                </a:lnTo>
                <a:lnTo>
                  <a:pt x="478366" y="351261"/>
                </a:lnTo>
                <a:lnTo>
                  <a:pt x="478366" y="390843"/>
                </a:lnTo>
                <a:lnTo>
                  <a:pt x="488421" y="390843"/>
                </a:lnTo>
                <a:lnTo>
                  <a:pt x="498369" y="390843"/>
                </a:lnTo>
                <a:lnTo>
                  <a:pt x="498369" y="430953"/>
                </a:lnTo>
                <a:lnTo>
                  <a:pt x="727710" y="430953"/>
                </a:lnTo>
                <a:lnTo>
                  <a:pt x="727710" y="471064"/>
                </a:lnTo>
                <a:lnTo>
                  <a:pt x="777452" y="471064"/>
                </a:lnTo>
                <a:lnTo>
                  <a:pt x="777452" y="510963"/>
                </a:lnTo>
                <a:lnTo>
                  <a:pt x="807403" y="510963"/>
                </a:lnTo>
                <a:lnTo>
                  <a:pt x="807403" y="551074"/>
                </a:lnTo>
                <a:lnTo>
                  <a:pt x="847196" y="551074"/>
                </a:lnTo>
                <a:lnTo>
                  <a:pt x="857250" y="551074"/>
                </a:lnTo>
                <a:lnTo>
                  <a:pt x="857250" y="591714"/>
                </a:lnTo>
                <a:lnTo>
                  <a:pt x="877147" y="591714"/>
                </a:lnTo>
                <a:lnTo>
                  <a:pt x="887095" y="591714"/>
                </a:lnTo>
                <a:lnTo>
                  <a:pt x="887095" y="715751"/>
                </a:lnTo>
                <a:lnTo>
                  <a:pt x="976736" y="715751"/>
                </a:lnTo>
                <a:lnTo>
                  <a:pt x="976736" y="756920"/>
                </a:lnTo>
                <a:lnTo>
                  <a:pt x="1186180" y="756920"/>
                </a:lnTo>
                <a:lnTo>
                  <a:pt x="1186180" y="798407"/>
                </a:lnTo>
                <a:lnTo>
                  <a:pt x="1245976" y="798407"/>
                </a:lnTo>
                <a:lnTo>
                  <a:pt x="1245976" y="839788"/>
                </a:lnTo>
                <a:lnTo>
                  <a:pt x="1265873" y="839788"/>
                </a:lnTo>
                <a:lnTo>
                  <a:pt x="1275821" y="839788"/>
                </a:lnTo>
                <a:lnTo>
                  <a:pt x="1275821" y="881803"/>
                </a:lnTo>
                <a:lnTo>
                  <a:pt x="1295823" y="881803"/>
                </a:lnTo>
                <a:lnTo>
                  <a:pt x="1295823" y="970809"/>
                </a:lnTo>
                <a:lnTo>
                  <a:pt x="1305771" y="970809"/>
                </a:lnTo>
                <a:lnTo>
                  <a:pt x="1305771" y="1015259"/>
                </a:lnTo>
                <a:lnTo>
                  <a:pt x="1315720" y="1015259"/>
                </a:lnTo>
                <a:lnTo>
                  <a:pt x="1315720" y="1059709"/>
                </a:lnTo>
                <a:lnTo>
                  <a:pt x="1335617" y="1059709"/>
                </a:lnTo>
                <a:lnTo>
                  <a:pt x="1335617" y="1148715"/>
                </a:lnTo>
                <a:lnTo>
                  <a:pt x="1365568" y="1148715"/>
                </a:lnTo>
                <a:lnTo>
                  <a:pt x="1365568" y="1193165"/>
                </a:lnTo>
                <a:lnTo>
                  <a:pt x="1385464" y="1193165"/>
                </a:lnTo>
                <a:lnTo>
                  <a:pt x="1385464" y="1237721"/>
                </a:lnTo>
                <a:lnTo>
                  <a:pt x="1415309" y="1237721"/>
                </a:lnTo>
                <a:lnTo>
                  <a:pt x="1624753" y="1237721"/>
                </a:lnTo>
                <a:lnTo>
                  <a:pt x="1624753" y="1283123"/>
                </a:lnTo>
                <a:lnTo>
                  <a:pt x="1654598" y="1283123"/>
                </a:lnTo>
                <a:lnTo>
                  <a:pt x="1654598" y="1330960"/>
                </a:lnTo>
                <a:lnTo>
                  <a:pt x="1664653" y="1330960"/>
                </a:lnTo>
                <a:lnTo>
                  <a:pt x="1664653" y="1378797"/>
                </a:lnTo>
                <a:lnTo>
                  <a:pt x="1674601" y="1378797"/>
                </a:lnTo>
                <a:lnTo>
                  <a:pt x="1674601" y="1474364"/>
                </a:lnTo>
                <a:lnTo>
                  <a:pt x="1694498" y="1474364"/>
                </a:lnTo>
                <a:lnTo>
                  <a:pt x="1714394" y="1474364"/>
                </a:lnTo>
                <a:lnTo>
                  <a:pt x="1724343" y="1474364"/>
                </a:lnTo>
                <a:lnTo>
                  <a:pt x="1724343" y="1525058"/>
                </a:lnTo>
                <a:lnTo>
                  <a:pt x="1734396" y="1525058"/>
                </a:lnTo>
                <a:lnTo>
                  <a:pt x="1734396" y="1577128"/>
                </a:lnTo>
                <a:lnTo>
                  <a:pt x="1754293" y="1577128"/>
                </a:lnTo>
                <a:lnTo>
                  <a:pt x="1764242" y="1577128"/>
                </a:lnTo>
                <a:lnTo>
                  <a:pt x="1764242" y="1633114"/>
                </a:lnTo>
                <a:lnTo>
                  <a:pt x="1784138" y="1633114"/>
                </a:lnTo>
                <a:lnTo>
                  <a:pt x="1784138" y="1688782"/>
                </a:lnTo>
                <a:lnTo>
                  <a:pt x="2073275" y="1688782"/>
                </a:lnTo>
                <a:lnTo>
                  <a:pt x="2073275" y="1744557"/>
                </a:lnTo>
                <a:lnTo>
                  <a:pt x="2093172" y="1744557"/>
                </a:lnTo>
                <a:lnTo>
                  <a:pt x="2093172" y="1800437"/>
                </a:lnTo>
                <a:lnTo>
                  <a:pt x="2103226" y="1800437"/>
                </a:lnTo>
                <a:lnTo>
                  <a:pt x="2103226" y="1856105"/>
                </a:lnTo>
                <a:lnTo>
                  <a:pt x="2113174" y="1856105"/>
                </a:lnTo>
                <a:lnTo>
                  <a:pt x="2113174" y="1914313"/>
                </a:lnTo>
                <a:lnTo>
                  <a:pt x="2123123" y="1914313"/>
                </a:lnTo>
                <a:lnTo>
                  <a:pt x="2133071" y="1914313"/>
                </a:lnTo>
                <a:lnTo>
                  <a:pt x="2133071" y="1975273"/>
                </a:lnTo>
                <a:lnTo>
                  <a:pt x="2152968" y="1975273"/>
                </a:lnTo>
                <a:lnTo>
                  <a:pt x="2242820" y="1975273"/>
                </a:lnTo>
                <a:lnTo>
                  <a:pt x="2242820" y="2039726"/>
                </a:lnTo>
                <a:lnTo>
                  <a:pt x="2322512" y="2039726"/>
                </a:lnTo>
                <a:lnTo>
                  <a:pt x="2322512" y="2107671"/>
                </a:lnTo>
                <a:lnTo>
                  <a:pt x="2491952" y="2107671"/>
                </a:lnTo>
                <a:lnTo>
                  <a:pt x="2491952" y="2175616"/>
                </a:lnTo>
                <a:lnTo>
                  <a:pt x="2501900" y="2175616"/>
                </a:lnTo>
                <a:lnTo>
                  <a:pt x="2501900" y="2311506"/>
                </a:lnTo>
                <a:lnTo>
                  <a:pt x="2521797" y="2311506"/>
                </a:lnTo>
                <a:lnTo>
                  <a:pt x="2531745" y="2311506"/>
                </a:lnTo>
                <a:lnTo>
                  <a:pt x="2531745" y="2385166"/>
                </a:lnTo>
                <a:lnTo>
                  <a:pt x="2551748" y="2385166"/>
                </a:lnTo>
                <a:lnTo>
                  <a:pt x="2551748" y="2458720"/>
                </a:lnTo>
                <a:lnTo>
                  <a:pt x="2561907" y="2458720"/>
                </a:lnTo>
                <a:lnTo>
                  <a:pt x="2591752" y="2458720"/>
                </a:lnTo>
                <a:lnTo>
                  <a:pt x="2591752" y="2540635"/>
                </a:lnTo>
                <a:lnTo>
                  <a:pt x="2960582" y="2540635"/>
                </a:lnTo>
                <a:lnTo>
                  <a:pt x="2960582" y="2634192"/>
                </a:lnTo>
                <a:lnTo>
                  <a:pt x="2980478" y="2634192"/>
                </a:lnTo>
                <a:lnTo>
                  <a:pt x="3010429" y="2634192"/>
                </a:lnTo>
                <a:lnTo>
                  <a:pt x="3369310" y="2634192"/>
                </a:lnTo>
                <a:lnTo>
                  <a:pt x="3389207" y="2634192"/>
                </a:lnTo>
                <a:lnTo>
                  <a:pt x="3399155" y="2634192"/>
                </a:lnTo>
                <a:lnTo>
                  <a:pt x="3399155" y="3195214"/>
                </a:lnTo>
              </a:path>
            </a:pathLst>
          </a:custGeom>
          <a:noFill/>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21" name="Freeform 265">
            <a:extLst>
              <a:ext uri="{FF2B5EF4-FFF2-40B4-BE49-F238E27FC236}">
                <a16:creationId xmlns:a16="http://schemas.microsoft.com/office/drawing/2014/main" id="{07A3EA9E-A824-C58E-BEAB-9641EF99378A}"/>
              </a:ext>
            </a:extLst>
          </p:cNvPr>
          <p:cNvSpPr/>
          <p:nvPr/>
        </p:nvSpPr>
        <p:spPr>
          <a:xfrm>
            <a:off x="4193453" y="1919904"/>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22" name="Freeform 266">
            <a:extLst>
              <a:ext uri="{FF2B5EF4-FFF2-40B4-BE49-F238E27FC236}">
                <a16:creationId xmlns:a16="http://schemas.microsoft.com/office/drawing/2014/main" id="{C9B6FA94-1C95-9A2F-E471-CEEA795C914F}"/>
              </a:ext>
            </a:extLst>
          </p:cNvPr>
          <p:cNvSpPr/>
          <p:nvPr/>
        </p:nvSpPr>
        <p:spPr>
          <a:xfrm>
            <a:off x="4238603" y="1880426"/>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23" name="Freeform 267">
            <a:extLst>
              <a:ext uri="{FF2B5EF4-FFF2-40B4-BE49-F238E27FC236}">
                <a16:creationId xmlns:a16="http://schemas.microsoft.com/office/drawing/2014/main" id="{EA9134C7-73A6-25BF-50D1-7F202006322F}"/>
              </a:ext>
            </a:extLst>
          </p:cNvPr>
          <p:cNvSpPr/>
          <p:nvPr/>
        </p:nvSpPr>
        <p:spPr>
          <a:xfrm>
            <a:off x="4246618" y="1993631"/>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24" name="Freeform 268">
            <a:extLst>
              <a:ext uri="{FF2B5EF4-FFF2-40B4-BE49-F238E27FC236}">
                <a16:creationId xmlns:a16="http://schemas.microsoft.com/office/drawing/2014/main" id="{4A8424F3-E821-6051-8FFB-C6C5F1EB1ADD}"/>
              </a:ext>
            </a:extLst>
          </p:cNvPr>
          <p:cNvSpPr/>
          <p:nvPr/>
        </p:nvSpPr>
        <p:spPr>
          <a:xfrm>
            <a:off x="4291768" y="195415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25" name="Freeform 269">
            <a:extLst>
              <a:ext uri="{FF2B5EF4-FFF2-40B4-BE49-F238E27FC236}">
                <a16:creationId xmlns:a16="http://schemas.microsoft.com/office/drawing/2014/main" id="{D50933EA-6CD6-45C0-B121-D58452BA0CF4}"/>
              </a:ext>
            </a:extLst>
          </p:cNvPr>
          <p:cNvSpPr/>
          <p:nvPr/>
        </p:nvSpPr>
        <p:spPr>
          <a:xfrm>
            <a:off x="4629391" y="2143058"/>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26" name="Freeform 270">
            <a:extLst>
              <a:ext uri="{FF2B5EF4-FFF2-40B4-BE49-F238E27FC236}">
                <a16:creationId xmlns:a16="http://schemas.microsoft.com/office/drawing/2014/main" id="{09038826-23C5-74D7-CC2A-131A712B3397}"/>
              </a:ext>
            </a:extLst>
          </p:cNvPr>
          <p:cNvSpPr/>
          <p:nvPr/>
        </p:nvSpPr>
        <p:spPr>
          <a:xfrm>
            <a:off x="4674429" y="2103480"/>
            <a:ext cx="11288" cy="79056"/>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27" name="Freeform 271">
            <a:extLst>
              <a:ext uri="{FF2B5EF4-FFF2-40B4-BE49-F238E27FC236}">
                <a16:creationId xmlns:a16="http://schemas.microsoft.com/office/drawing/2014/main" id="{CC0A415B-9A42-5C8B-C61E-84AE5B262F6F}"/>
              </a:ext>
            </a:extLst>
          </p:cNvPr>
          <p:cNvSpPr/>
          <p:nvPr/>
        </p:nvSpPr>
        <p:spPr>
          <a:xfrm>
            <a:off x="4661223" y="2180958"/>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28" name="Freeform 272">
            <a:extLst>
              <a:ext uri="{FF2B5EF4-FFF2-40B4-BE49-F238E27FC236}">
                <a16:creationId xmlns:a16="http://schemas.microsoft.com/office/drawing/2014/main" id="{C3F02F99-4753-3401-DEA4-81642546A660}"/>
              </a:ext>
            </a:extLst>
          </p:cNvPr>
          <p:cNvSpPr/>
          <p:nvPr/>
        </p:nvSpPr>
        <p:spPr>
          <a:xfrm>
            <a:off x="4706373" y="2141380"/>
            <a:ext cx="11288" cy="79056"/>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29" name="Freeform 273">
            <a:extLst>
              <a:ext uri="{FF2B5EF4-FFF2-40B4-BE49-F238E27FC236}">
                <a16:creationId xmlns:a16="http://schemas.microsoft.com/office/drawing/2014/main" id="{8F2422D3-77A2-5B6A-5E89-3098218FED10}"/>
              </a:ext>
            </a:extLst>
          </p:cNvPr>
          <p:cNvSpPr/>
          <p:nvPr/>
        </p:nvSpPr>
        <p:spPr>
          <a:xfrm>
            <a:off x="5075829" y="2412304"/>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30" name="Freeform 274">
            <a:extLst>
              <a:ext uri="{FF2B5EF4-FFF2-40B4-BE49-F238E27FC236}">
                <a16:creationId xmlns:a16="http://schemas.microsoft.com/office/drawing/2014/main" id="{8DF24B27-B140-ECDF-9D04-9327059792BF}"/>
              </a:ext>
            </a:extLst>
          </p:cNvPr>
          <p:cNvSpPr/>
          <p:nvPr/>
        </p:nvSpPr>
        <p:spPr>
          <a:xfrm>
            <a:off x="5120979" y="2372824"/>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31" name="Freeform 275">
            <a:extLst>
              <a:ext uri="{FF2B5EF4-FFF2-40B4-BE49-F238E27FC236}">
                <a16:creationId xmlns:a16="http://schemas.microsoft.com/office/drawing/2014/main" id="{DDFE1D44-EF85-5887-11F4-466C4F471A4B}"/>
              </a:ext>
            </a:extLst>
          </p:cNvPr>
          <p:cNvSpPr/>
          <p:nvPr/>
        </p:nvSpPr>
        <p:spPr>
          <a:xfrm>
            <a:off x="5086551" y="2451486"/>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32" name="Freeform 276">
            <a:extLst>
              <a:ext uri="{FF2B5EF4-FFF2-40B4-BE49-F238E27FC236}">
                <a16:creationId xmlns:a16="http://schemas.microsoft.com/office/drawing/2014/main" id="{D36DB012-8637-86C5-B825-49B38C2DE2F9}"/>
              </a:ext>
            </a:extLst>
          </p:cNvPr>
          <p:cNvSpPr/>
          <p:nvPr/>
        </p:nvSpPr>
        <p:spPr>
          <a:xfrm>
            <a:off x="5131589" y="2412007"/>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33" name="Freeform 277">
            <a:extLst>
              <a:ext uri="{FF2B5EF4-FFF2-40B4-BE49-F238E27FC236}">
                <a16:creationId xmlns:a16="http://schemas.microsoft.com/office/drawing/2014/main" id="{7B02A249-7D09-44F0-AE74-7F5C0F432FA8}"/>
              </a:ext>
            </a:extLst>
          </p:cNvPr>
          <p:cNvSpPr/>
          <p:nvPr/>
        </p:nvSpPr>
        <p:spPr>
          <a:xfrm>
            <a:off x="5235326" y="2783404"/>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34" name="Freeform 278">
            <a:extLst>
              <a:ext uri="{FF2B5EF4-FFF2-40B4-BE49-F238E27FC236}">
                <a16:creationId xmlns:a16="http://schemas.microsoft.com/office/drawing/2014/main" id="{7832D456-2C6E-8033-D47C-120B12973991}"/>
              </a:ext>
            </a:extLst>
          </p:cNvPr>
          <p:cNvSpPr/>
          <p:nvPr/>
        </p:nvSpPr>
        <p:spPr>
          <a:xfrm>
            <a:off x="5280365" y="2743925"/>
            <a:ext cx="11288" cy="79056"/>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35" name="Freeform 279">
            <a:extLst>
              <a:ext uri="{FF2B5EF4-FFF2-40B4-BE49-F238E27FC236}">
                <a16:creationId xmlns:a16="http://schemas.microsoft.com/office/drawing/2014/main" id="{ACABE13E-BF65-AA57-1B14-5A3AFEE5977F}"/>
              </a:ext>
            </a:extLst>
          </p:cNvPr>
          <p:cNvSpPr/>
          <p:nvPr/>
        </p:nvSpPr>
        <p:spPr>
          <a:xfrm>
            <a:off x="5458602" y="2825746"/>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36" name="Freeform 280">
            <a:extLst>
              <a:ext uri="{FF2B5EF4-FFF2-40B4-BE49-F238E27FC236}">
                <a16:creationId xmlns:a16="http://schemas.microsoft.com/office/drawing/2014/main" id="{5B87A609-F77E-4D6C-14C0-66842C210A5B}"/>
              </a:ext>
            </a:extLst>
          </p:cNvPr>
          <p:cNvSpPr/>
          <p:nvPr/>
        </p:nvSpPr>
        <p:spPr>
          <a:xfrm>
            <a:off x="5503753" y="2786267"/>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37" name="Freeform 281">
            <a:extLst>
              <a:ext uri="{FF2B5EF4-FFF2-40B4-BE49-F238E27FC236}">
                <a16:creationId xmlns:a16="http://schemas.microsoft.com/office/drawing/2014/main" id="{42144271-A033-E206-126E-CD1F2CBE873C}"/>
              </a:ext>
            </a:extLst>
          </p:cNvPr>
          <p:cNvSpPr/>
          <p:nvPr/>
        </p:nvSpPr>
        <p:spPr>
          <a:xfrm>
            <a:off x="5532989" y="3004091"/>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38" name="Freeform 282">
            <a:extLst>
              <a:ext uri="{FF2B5EF4-FFF2-40B4-BE49-F238E27FC236}">
                <a16:creationId xmlns:a16="http://schemas.microsoft.com/office/drawing/2014/main" id="{D45B2E9A-96F0-0B89-BF42-D53A7DD19D98}"/>
              </a:ext>
            </a:extLst>
          </p:cNvPr>
          <p:cNvSpPr/>
          <p:nvPr/>
        </p:nvSpPr>
        <p:spPr>
          <a:xfrm>
            <a:off x="5578140" y="296461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39" name="Freeform 283">
            <a:extLst>
              <a:ext uri="{FF2B5EF4-FFF2-40B4-BE49-F238E27FC236}">
                <a16:creationId xmlns:a16="http://schemas.microsoft.com/office/drawing/2014/main" id="{032D272F-2C58-D319-EAF1-C0E20E1E4927}"/>
              </a:ext>
            </a:extLst>
          </p:cNvPr>
          <p:cNvSpPr/>
          <p:nvPr/>
        </p:nvSpPr>
        <p:spPr>
          <a:xfrm>
            <a:off x="5554323" y="3004091"/>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40" name="Freeform 284">
            <a:extLst>
              <a:ext uri="{FF2B5EF4-FFF2-40B4-BE49-F238E27FC236}">
                <a16:creationId xmlns:a16="http://schemas.microsoft.com/office/drawing/2014/main" id="{F7728432-CAE0-FE50-5EA0-A59F9953D5A5}"/>
              </a:ext>
            </a:extLst>
          </p:cNvPr>
          <p:cNvSpPr/>
          <p:nvPr/>
        </p:nvSpPr>
        <p:spPr>
          <a:xfrm>
            <a:off x="5599361" y="296461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41" name="Freeform 285">
            <a:extLst>
              <a:ext uri="{FF2B5EF4-FFF2-40B4-BE49-F238E27FC236}">
                <a16:creationId xmlns:a16="http://schemas.microsoft.com/office/drawing/2014/main" id="{6E19F28A-4677-B404-7760-1E22C66B67FC}"/>
              </a:ext>
            </a:extLst>
          </p:cNvPr>
          <p:cNvSpPr/>
          <p:nvPr/>
        </p:nvSpPr>
        <p:spPr>
          <a:xfrm>
            <a:off x="5564934" y="3051367"/>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42" name="Freeform 286">
            <a:extLst>
              <a:ext uri="{FF2B5EF4-FFF2-40B4-BE49-F238E27FC236}">
                <a16:creationId xmlns:a16="http://schemas.microsoft.com/office/drawing/2014/main" id="{20E05A4A-88AA-A674-D07D-663938F35FC5}"/>
              </a:ext>
            </a:extLst>
          </p:cNvPr>
          <p:cNvSpPr/>
          <p:nvPr/>
        </p:nvSpPr>
        <p:spPr>
          <a:xfrm>
            <a:off x="5609972" y="3011789"/>
            <a:ext cx="11288" cy="79056"/>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43" name="Freeform 287">
            <a:extLst>
              <a:ext uri="{FF2B5EF4-FFF2-40B4-BE49-F238E27FC236}">
                <a16:creationId xmlns:a16="http://schemas.microsoft.com/office/drawing/2014/main" id="{54C4BFC3-C0F4-1717-9E57-F98E599C9BB6}"/>
              </a:ext>
            </a:extLst>
          </p:cNvPr>
          <p:cNvSpPr/>
          <p:nvPr/>
        </p:nvSpPr>
        <p:spPr>
          <a:xfrm>
            <a:off x="5596766" y="3099926"/>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44" name="Freeform 288">
            <a:extLst>
              <a:ext uri="{FF2B5EF4-FFF2-40B4-BE49-F238E27FC236}">
                <a16:creationId xmlns:a16="http://schemas.microsoft.com/office/drawing/2014/main" id="{EAE2107F-AC42-42C8-27A1-E05053639307}"/>
              </a:ext>
            </a:extLst>
          </p:cNvPr>
          <p:cNvSpPr/>
          <p:nvPr/>
        </p:nvSpPr>
        <p:spPr>
          <a:xfrm>
            <a:off x="5641917" y="3060447"/>
            <a:ext cx="11288" cy="79056"/>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45" name="Freeform 289">
            <a:extLst>
              <a:ext uri="{FF2B5EF4-FFF2-40B4-BE49-F238E27FC236}">
                <a16:creationId xmlns:a16="http://schemas.microsoft.com/office/drawing/2014/main" id="{C08C3612-C1C9-D9DB-7E5E-1DF1C14A6781}"/>
              </a:ext>
            </a:extLst>
          </p:cNvPr>
          <p:cNvSpPr/>
          <p:nvPr/>
        </p:nvSpPr>
        <p:spPr>
          <a:xfrm>
            <a:off x="5968928" y="3360091"/>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46" name="Freeform 290">
            <a:extLst>
              <a:ext uri="{FF2B5EF4-FFF2-40B4-BE49-F238E27FC236}">
                <a16:creationId xmlns:a16="http://schemas.microsoft.com/office/drawing/2014/main" id="{6BB287DE-1D4D-3F95-C10C-AB5DC23F0BA5}"/>
              </a:ext>
            </a:extLst>
          </p:cNvPr>
          <p:cNvSpPr/>
          <p:nvPr/>
        </p:nvSpPr>
        <p:spPr>
          <a:xfrm>
            <a:off x="6014079" y="3320612"/>
            <a:ext cx="11288" cy="79056"/>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47" name="Freeform 291">
            <a:extLst>
              <a:ext uri="{FF2B5EF4-FFF2-40B4-BE49-F238E27FC236}">
                <a16:creationId xmlns:a16="http://schemas.microsoft.com/office/drawing/2014/main" id="{14D76AAF-B9B5-80BD-628E-41B027935BEC}"/>
              </a:ext>
            </a:extLst>
          </p:cNvPr>
          <p:cNvSpPr/>
          <p:nvPr/>
        </p:nvSpPr>
        <p:spPr>
          <a:xfrm>
            <a:off x="5990150" y="3414374"/>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48" name="Freeform 292">
            <a:extLst>
              <a:ext uri="{FF2B5EF4-FFF2-40B4-BE49-F238E27FC236}">
                <a16:creationId xmlns:a16="http://schemas.microsoft.com/office/drawing/2014/main" id="{DD2A584D-D5BE-872C-F008-C04E2286F4AD}"/>
              </a:ext>
            </a:extLst>
          </p:cNvPr>
          <p:cNvSpPr/>
          <p:nvPr/>
        </p:nvSpPr>
        <p:spPr>
          <a:xfrm>
            <a:off x="6035300" y="3374896"/>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49" name="Freeform 293">
            <a:extLst>
              <a:ext uri="{FF2B5EF4-FFF2-40B4-BE49-F238E27FC236}">
                <a16:creationId xmlns:a16="http://schemas.microsoft.com/office/drawing/2014/main" id="{E7DBA2D2-0D1B-EA97-D23C-B36333215CD4}"/>
              </a:ext>
            </a:extLst>
          </p:cNvPr>
          <p:cNvSpPr/>
          <p:nvPr/>
        </p:nvSpPr>
        <p:spPr>
          <a:xfrm>
            <a:off x="6022095" y="3471224"/>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50" name="Freeform 294">
            <a:extLst>
              <a:ext uri="{FF2B5EF4-FFF2-40B4-BE49-F238E27FC236}">
                <a16:creationId xmlns:a16="http://schemas.microsoft.com/office/drawing/2014/main" id="{DC185CD1-0F0A-D1DB-12AF-D376FCE61723}"/>
              </a:ext>
            </a:extLst>
          </p:cNvPr>
          <p:cNvSpPr/>
          <p:nvPr/>
        </p:nvSpPr>
        <p:spPr>
          <a:xfrm>
            <a:off x="6067132" y="3431745"/>
            <a:ext cx="11288" cy="79056"/>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51" name="Freeform 295">
            <a:extLst>
              <a:ext uri="{FF2B5EF4-FFF2-40B4-BE49-F238E27FC236}">
                <a16:creationId xmlns:a16="http://schemas.microsoft.com/office/drawing/2014/main" id="{D458FA2E-5A8F-5015-378D-D227DE4D8F38}"/>
              </a:ext>
            </a:extLst>
          </p:cNvPr>
          <p:cNvSpPr/>
          <p:nvPr/>
        </p:nvSpPr>
        <p:spPr>
          <a:xfrm>
            <a:off x="6117928" y="3531331"/>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52" name="Freeform 296">
            <a:extLst>
              <a:ext uri="{FF2B5EF4-FFF2-40B4-BE49-F238E27FC236}">
                <a16:creationId xmlns:a16="http://schemas.microsoft.com/office/drawing/2014/main" id="{DB624FA9-7C9D-A7AE-4E46-9192A5FCA910}"/>
              </a:ext>
            </a:extLst>
          </p:cNvPr>
          <p:cNvSpPr/>
          <p:nvPr/>
        </p:nvSpPr>
        <p:spPr>
          <a:xfrm>
            <a:off x="6162968" y="3491753"/>
            <a:ext cx="11288" cy="79056"/>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53" name="Freeform 297">
            <a:extLst>
              <a:ext uri="{FF2B5EF4-FFF2-40B4-BE49-F238E27FC236}">
                <a16:creationId xmlns:a16="http://schemas.microsoft.com/office/drawing/2014/main" id="{DEDD4689-FD92-EB28-14A6-892FF346E115}"/>
              </a:ext>
            </a:extLst>
          </p:cNvPr>
          <p:cNvSpPr/>
          <p:nvPr/>
        </p:nvSpPr>
        <p:spPr>
          <a:xfrm>
            <a:off x="6415479" y="3784784"/>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54" name="Freeform 298">
            <a:extLst>
              <a:ext uri="{FF2B5EF4-FFF2-40B4-BE49-F238E27FC236}">
                <a16:creationId xmlns:a16="http://schemas.microsoft.com/office/drawing/2014/main" id="{C24F8C0E-EE32-E32C-5BAA-4E4AFAF7A515}"/>
              </a:ext>
            </a:extLst>
          </p:cNvPr>
          <p:cNvSpPr/>
          <p:nvPr/>
        </p:nvSpPr>
        <p:spPr>
          <a:xfrm>
            <a:off x="6460516" y="3745306"/>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55" name="Freeform 299">
            <a:extLst>
              <a:ext uri="{FF2B5EF4-FFF2-40B4-BE49-F238E27FC236}">
                <a16:creationId xmlns:a16="http://schemas.microsoft.com/office/drawing/2014/main" id="{DD78EE36-C22D-3B72-F48A-D2B23B5F5D13}"/>
              </a:ext>
            </a:extLst>
          </p:cNvPr>
          <p:cNvSpPr/>
          <p:nvPr/>
        </p:nvSpPr>
        <p:spPr>
          <a:xfrm>
            <a:off x="6458147" y="3922072"/>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56" name="Freeform 300">
            <a:extLst>
              <a:ext uri="{FF2B5EF4-FFF2-40B4-BE49-F238E27FC236}">
                <a16:creationId xmlns:a16="http://schemas.microsoft.com/office/drawing/2014/main" id="{65B8A842-C6A5-9558-C2F6-FA4A3438F9F6}"/>
              </a:ext>
            </a:extLst>
          </p:cNvPr>
          <p:cNvSpPr/>
          <p:nvPr/>
        </p:nvSpPr>
        <p:spPr>
          <a:xfrm>
            <a:off x="6503297" y="3882594"/>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57" name="Freeform 301">
            <a:extLst>
              <a:ext uri="{FF2B5EF4-FFF2-40B4-BE49-F238E27FC236}">
                <a16:creationId xmlns:a16="http://schemas.microsoft.com/office/drawing/2014/main" id="{54F243E2-4325-1A1D-1AA1-3EC258893E66}"/>
              </a:ext>
            </a:extLst>
          </p:cNvPr>
          <p:cNvSpPr/>
          <p:nvPr/>
        </p:nvSpPr>
        <p:spPr>
          <a:xfrm>
            <a:off x="6489979" y="3998463"/>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58" name="Freeform 302">
            <a:extLst>
              <a:ext uri="{FF2B5EF4-FFF2-40B4-BE49-F238E27FC236}">
                <a16:creationId xmlns:a16="http://schemas.microsoft.com/office/drawing/2014/main" id="{726D873A-0C3F-DEEB-2EAD-0C682C111728}"/>
              </a:ext>
            </a:extLst>
          </p:cNvPr>
          <p:cNvSpPr/>
          <p:nvPr/>
        </p:nvSpPr>
        <p:spPr>
          <a:xfrm>
            <a:off x="6535129" y="3958986"/>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59" name="Freeform 303">
            <a:extLst>
              <a:ext uri="{FF2B5EF4-FFF2-40B4-BE49-F238E27FC236}">
                <a16:creationId xmlns:a16="http://schemas.microsoft.com/office/drawing/2014/main" id="{6E954973-EDD5-CB2A-200D-D0C0ECB1A64B}"/>
              </a:ext>
            </a:extLst>
          </p:cNvPr>
          <p:cNvSpPr/>
          <p:nvPr/>
        </p:nvSpPr>
        <p:spPr>
          <a:xfrm>
            <a:off x="6904696" y="4085712"/>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60" name="Freeform 304">
            <a:extLst>
              <a:ext uri="{FF2B5EF4-FFF2-40B4-BE49-F238E27FC236}">
                <a16:creationId xmlns:a16="http://schemas.microsoft.com/office/drawing/2014/main" id="{CB4282F6-9815-9C53-EFAF-3454C70879F1}"/>
              </a:ext>
            </a:extLst>
          </p:cNvPr>
          <p:cNvSpPr/>
          <p:nvPr/>
        </p:nvSpPr>
        <p:spPr>
          <a:xfrm>
            <a:off x="6949735" y="404623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61" name="Freeform 305">
            <a:extLst>
              <a:ext uri="{FF2B5EF4-FFF2-40B4-BE49-F238E27FC236}">
                <a16:creationId xmlns:a16="http://schemas.microsoft.com/office/drawing/2014/main" id="{48C848E2-6369-A32A-09DE-CD88CF788DCE}"/>
              </a:ext>
            </a:extLst>
          </p:cNvPr>
          <p:cNvSpPr/>
          <p:nvPr/>
        </p:nvSpPr>
        <p:spPr>
          <a:xfrm>
            <a:off x="6936528" y="4085712"/>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62" name="Freeform 306">
            <a:extLst>
              <a:ext uri="{FF2B5EF4-FFF2-40B4-BE49-F238E27FC236}">
                <a16:creationId xmlns:a16="http://schemas.microsoft.com/office/drawing/2014/main" id="{D7522906-E02B-F727-F397-A6BAF43E8392}"/>
              </a:ext>
            </a:extLst>
          </p:cNvPr>
          <p:cNvSpPr/>
          <p:nvPr/>
        </p:nvSpPr>
        <p:spPr>
          <a:xfrm>
            <a:off x="6981680" y="404623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63" name="Freeform 307">
            <a:extLst>
              <a:ext uri="{FF2B5EF4-FFF2-40B4-BE49-F238E27FC236}">
                <a16:creationId xmlns:a16="http://schemas.microsoft.com/office/drawing/2014/main" id="{C29C672E-FF30-09F3-A088-2C696EF2C0BE}"/>
              </a:ext>
            </a:extLst>
          </p:cNvPr>
          <p:cNvSpPr/>
          <p:nvPr/>
        </p:nvSpPr>
        <p:spPr>
          <a:xfrm>
            <a:off x="7319302" y="4085712"/>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64" name="Freeform 308">
            <a:extLst>
              <a:ext uri="{FF2B5EF4-FFF2-40B4-BE49-F238E27FC236}">
                <a16:creationId xmlns:a16="http://schemas.microsoft.com/office/drawing/2014/main" id="{5B44B7D0-9BE8-AE0C-0B65-0BC92351A010}"/>
              </a:ext>
            </a:extLst>
          </p:cNvPr>
          <p:cNvSpPr/>
          <p:nvPr/>
        </p:nvSpPr>
        <p:spPr>
          <a:xfrm>
            <a:off x="7364453" y="404623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65" name="Freeform 309">
            <a:extLst>
              <a:ext uri="{FF2B5EF4-FFF2-40B4-BE49-F238E27FC236}">
                <a16:creationId xmlns:a16="http://schemas.microsoft.com/office/drawing/2014/main" id="{8379D569-BBC5-1D49-2F69-6C410D43E636}"/>
              </a:ext>
            </a:extLst>
          </p:cNvPr>
          <p:cNvSpPr/>
          <p:nvPr/>
        </p:nvSpPr>
        <p:spPr>
          <a:xfrm>
            <a:off x="7340523" y="4085712"/>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66" name="Freeform 310">
            <a:extLst>
              <a:ext uri="{FF2B5EF4-FFF2-40B4-BE49-F238E27FC236}">
                <a16:creationId xmlns:a16="http://schemas.microsoft.com/office/drawing/2014/main" id="{3A58ED73-6B80-854F-0B3F-333CAC937566}"/>
              </a:ext>
            </a:extLst>
          </p:cNvPr>
          <p:cNvSpPr/>
          <p:nvPr/>
        </p:nvSpPr>
        <p:spPr>
          <a:xfrm>
            <a:off x="7385675" y="404623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67" name="Freeform 311">
            <a:extLst>
              <a:ext uri="{FF2B5EF4-FFF2-40B4-BE49-F238E27FC236}">
                <a16:creationId xmlns:a16="http://schemas.microsoft.com/office/drawing/2014/main" id="{29A0164D-4496-5102-1E62-83555E98B83F}"/>
              </a:ext>
            </a:extLst>
          </p:cNvPr>
          <p:cNvSpPr/>
          <p:nvPr/>
        </p:nvSpPr>
        <p:spPr>
          <a:xfrm>
            <a:off x="4193453" y="1919904"/>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68" name="Freeform 312">
            <a:extLst>
              <a:ext uri="{FF2B5EF4-FFF2-40B4-BE49-F238E27FC236}">
                <a16:creationId xmlns:a16="http://schemas.microsoft.com/office/drawing/2014/main" id="{8B26C78B-C1DF-3DD4-8FA7-012AAAB7EC91}"/>
              </a:ext>
            </a:extLst>
          </p:cNvPr>
          <p:cNvSpPr/>
          <p:nvPr/>
        </p:nvSpPr>
        <p:spPr>
          <a:xfrm>
            <a:off x="4238603" y="1880426"/>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69" name="Freeform 313">
            <a:extLst>
              <a:ext uri="{FF2B5EF4-FFF2-40B4-BE49-F238E27FC236}">
                <a16:creationId xmlns:a16="http://schemas.microsoft.com/office/drawing/2014/main" id="{551E2FDF-94FB-7C50-1DA1-40016372234D}"/>
              </a:ext>
            </a:extLst>
          </p:cNvPr>
          <p:cNvSpPr/>
          <p:nvPr/>
        </p:nvSpPr>
        <p:spPr>
          <a:xfrm>
            <a:off x="4246618" y="1993631"/>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70" name="Freeform 314">
            <a:extLst>
              <a:ext uri="{FF2B5EF4-FFF2-40B4-BE49-F238E27FC236}">
                <a16:creationId xmlns:a16="http://schemas.microsoft.com/office/drawing/2014/main" id="{80DECCBC-A8E5-2D90-81D5-77957698259A}"/>
              </a:ext>
            </a:extLst>
          </p:cNvPr>
          <p:cNvSpPr/>
          <p:nvPr/>
        </p:nvSpPr>
        <p:spPr>
          <a:xfrm>
            <a:off x="4291768" y="195415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71" name="Freeform 315">
            <a:extLst>
              <a:ext uri="{FF2B5EF4-FFF2-40B4-BE49-F238E27FC236}">
                <a16:creationId xmlns:a16="http://schemas.microsoft.com/office/drawing/2014/main" id="{E5B6E386-FD07-BE81-6105-7635E661EE82}"/>
              </a:ext>
            </a:extLst>
          </p:cNvPr>
          <p:cNvSpPr/>
          <p:nvPr/>
        </p:nvSpPr>
        <p:spPr>
          <a:xfrm>
            <a:off x="4629391" y="2143058"/>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72" name="Freeform 316">
            <a:extLst>
              <a:ext uri="{FF2B5EF4-FFF2-40B4-BE49-F238E27FC236}">
                <a16:creationId xmlns:a16="http://schemas.microsoft.com/office/drawing/2014/main" id="{DB1B77A0-9E19-A19E-DC30-2ADBEEEC33E3}"/>
              </a:ext>
            </a:extLst>
          </p:cNvPr>
          <p:cNvSpPr/>
          <p:nvPr/>
        </p:nvSpPr>
        <p:spPr>
          <a:xfrm>
            <a:off x="4674429" y="2103480"/>
            <a:ext cx="11288" cy="79056"/>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73" name="Freeform 317">
            <a:extLst>
              <a:ext uri="{FF2B5EF4-FFF2-40B4-BE49-F238E27FC236}">
                <a16:creationId xmlns:a16="http://schemas.microsoft.com/office/drawing/2014/main" id="{275FEA66-2EF7-9BD3-5015-518D4ED979CC}"/>
              </a:ext>
            </a:extLst>
          </p:cNvPr>
          <p:cNvSpPr/>
          <p:nvPr/>
        </p:nvSpPr>
        <p:spPr>
          <a:xfrm>
            <a:off x="4661223" y="2180958"/>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74" name="Freeform 318">
            <a:extLst>
              <a:ext uri="{FF2B5EF4-FFF2-40B4-BE49-F238E27FC236}">
                <a16:creationId xmlns:a16="http://schemas.microsoft.com/office/drawing/2014/main" id="{8B905411-07A0-C50B-F83C-5539E87A01ED}"/>
              </a:ext>
            </a:extLst>
          </p:cNvPr>
          <p:cNvSpPr/>
          <p:nvPr/>
        </p:nvSpPr>
        <p:spPr>
          <a:xfrm>
            <a:off x="4706373" y="2141380"/>
            <a:ext cx="11288" cy="79056"/>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75" name="Freeform 319">
            <a:extLst>
              <a:ext uri="{FF2B5EF4-FFF2-40B4-BE49-F238E27FC236}">
                <a16:creationId xmlns:a16="http://schemas.microsoft.com/office/drawing/2014/main" id="{C4170589-A8FA-1686-E272-8F6B5415FA5B}"/>
              </a:ext>
            </a:extLst>
          </p:cNvPr>
          <p:cNvSpPr/>
          <p:nvPr/>
        </p:nvSpPr>
        <p:spPr>
          <a:xfrm>
            <a:off x="5075829" y="2412304"/>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76" name="Freeform 320">
            <a:extLst>
              <a:ext uri="{FF2B5EF4-FFF2-40B4-BE49-F238E27FC236}">
                <a16:creationId xmlns:a16="http://schemas.microsoft.com/office/drawing/2014/main" id="{8F4A949D-67DD-63CE-38F5-AC988FC2683A}"/>
              </a:ext>
            </a:extLst>
          </p:cNvPr>
          <p:cNvSpPr/>
          <p:nvPr/>
        </p:nvSpPr>
        <p:spPr>
          <a:xfrm>
            <a:off x="5120979" y="2372824"/>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77" name="Freeform 321">
            <a:extLst>
              <a:ext uri="{FF2B5EF4-FFF2-40B4-BE49-F238E27FC236}">
                <a16:creationId xmlns:a16="http://schemas.microsoft.com/office/drawing/2014/main" id="{6D10C866-7098-F25B-C271-3A8023FFE4CA}"/>
              </a:ext>
            </a:extLst>
          </p:cNvPr>
          <p:cNvSpPr/>
          <p:nvPr/>
        </p:nvSpPr>
        <p:spPr>
          <a:xfrm>
            <a:off x="5086551" y="2451486"/>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78" name="Freeform 322">
            <a:extLst>
              <a:ext uri="{FF2B5EF4-FFF2-40B4-BE49-F238E27FC236}">
                <a16:creationId xmlns:a16="http://schemas.microsoft.com/office/drawing/2014/main" id="{FFA73023-7B4D-695C-6544-A01AF271CE5A}"/>
              </a:ext>
            </a:extLst>
          </p:cNvPr>
          <p:cNvSpPr/>
          <p:nvPr/>
        </p:nvSpPr>
        <p:spPr>
          <a:xfrm>
            <a:off x="5131589" y="2412007"/>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79" name="Freeform 323">
            <a:extLst>
              <a:ext uri="{FF2B5EF4-FFF2-40B4-BE49-F238E27FC236}">
                <a16:creationId xmlns:a16="http://schemas.microsoft.com/office/drawing/2014/main" id="{7BC5AFBA-CD8F-DB3F-D46B-2F082FDEB8EE}"/>
              </a:ext>
            </a:extLst>
          </p:cNvPr>
          <p:cNvSpPr/>
          <p:nvPr/>
        </p:nvSpPr>
        <p:spPr>
          <a:xfrm>
            <a:off x="5235326" y="2783404"/>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80" name="Freeform 324">
            <a:extLst>
              <a:ext uri="{FF2B5EF4-FFF2-40B4-BE49-F238E27FC236}">
                <a16:creationId xmlns:a16="http://schemas.microsoft.com/office/drawing/2014/main" id="{A3D63692-058B-A84A-BE74-DEDBC5B6932B}"/>
              </a:ext>
            </a:extLst>
          </p:cNvPr>
          <p:cNvSpPr/>
          <p:nvPr/>
        </p:nvSpPr>
        <p:spPr>
          <a:xfrm>
            <a:off x="5280365" y="2743925"/>
            <a:ext cx="11288" cy="79056"/>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81" name="Freeform 325">
            <a:extLst>
              <a:ext uri="{FF2B5EF4-FFF2-40B4-BE49-F238E27FC236}">
                <a16:creationId xmlns:a16="http://schemas.microsoft.com/office/drawing/2014/main" id="{33C1625A-0D80-2FCB-A010-68241620D510}"/>
              </a:ext>
            </a:extLst>
          </p:cNvPr>
          <p:cNvSpPr/>
          <p:nvPr/>
        </p:nvSpPr>
        <p:spPr>
          <a:xfrm>
            <a:off x="5458602" y="2825746"/>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82" name="Freeform 326">
            <a:extLst>
              <a:ext uri="{FF2B5EF4-FFF2-40B4-BE49-F238E27FC236}">
                <a16:creationId xmlns:a16="http://schemas.microsoft.com/office/drawing/2014/main" id="{97AA1C69-BE34-25D4-B36B-A00DAFBDDD75}"/>
              </a:ext>
            </a:extLst>
          </p:cNvPr>
          <p:cNvSpPr/>
          <p:nvPr/>
        </p:nvSpPr>
        <p:spPr>
          <a:xfrm>
            <a:off x="5503753" y="2786267"/>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83" name="Freeform 327">
            <a:extLst>
              <a:ext uri="{FF2B5EF4-FFF2-40B4-BE49-F238E27FC236}">
                <a16:creationId xmlns:a16="http://schemas.microsoft.com/office/drawing/2014/main" id="{7206EC12-90AD-9E1D-FB7B-C99CBA56DE7A}"/>
              </a:ext>
            </a:extLst>
          </p:cNvPr>
          <p:cNvSpPr/>
          <p:nvPr/>
        </p:nvSpPr>
        <p:spPr>
          <a:xfrm>
            <a:off x="5532989" y="3004091"/>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84" name="Freeform 328">
            <a:extLst>
              <a:ext uri="{FF2B5EF4-FFF2-40B4-BE49-F238E27FC236}">
                <a16:creationId xmlns:a16="http://schemas.microsoft.com/office/drawing/2014/main" id="{C6D9B203-C7BD-FE36-0FFA-697B8879F0D4}"/>
              </a:ext>
            </a:extLst>
          </p:cNvPr>
          <p:cNvSpPr/>
          <p:nvPr/>
        </p:nvSpPr>
        <p:spPr>
          <a:xfrm>
            <a:off x="5578140" y="296461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85" name="Freeform 329">
            <a:extLst>
              <a:ext uri="{FF2B5EF4-FFF2-40B4-BE49-F238E27FC236}">
                <a16:creationId xmlns:a16="http://schemas.microsoft.com/office/drawing/2014/main" id="{88B1A2A3-773C-07CE-9AF9-77667CB545F5}"/>
              </a:ext>
            </a:extLst>
          </p:cNvPr>
          <p:cNvSpPr/>
          <p:nvPr/>
        </p:nvSpPr>
        <p:spPr>
          <a:xfrm>
            <a:off x="5554323" y="3004091"/>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86" name="Freeform 330">
            <a:extLst>
              <a:ext uri="{FF2B5EF4-FFF2-40B4-BE49-F238E27FC236}">
                <a16:creationId xmlns:a16="http://schemas.microsoft.com/office/drawing/2014/main" id="{5AB6544E-3011-A99D-D944-A7B765DE7457}"/>
              </a:ext>
            </a:extLst>
          </p:cNvPr>
          <p:cNvSpPr/>
          <p:nvPr/>
        </p:nvSpPr>
        <p:spPr>
          <a:xfrm>
            <a:off x="5599361" y="296461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87" name="Freeform 331">
            <a:extLst>
              <a:ext uri="{FF2B5EF4-FFF2-40B4-BE49-F238E27FC236}">
                <a16:creationId xmlns:a16="http://schemas.microsoft.com/office/drawing/2014/main" id="{3E1ED43C-CCAD-082D-FBB4-91BD575CDBF1}"/>
              </a:ext>
            </a:extLst>
          </p:cNvPr>
          <p:cNvSpPr/>
          <p:nvPr/>
        </p:nvSpPr>
        <p:spPr>
          <a:xfrm>
            <a:off x="5564934" y="3051367"/>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88" name="Freeform 332">
            <a:extLst>
              <a:ext uri="{FF2B5EF4-FFF2-40B4-BE49-F238E27FC236}">
                <a16:creationId xmlns:a16="http://schemas.microsoft.com/office/drawing/2014/main" id="{80C8A9AF-4ACD-8CDB-1A4C-4C5ACC385C39}"/>
              </a:ext>
            </a:extLst>
          </p:cNvPr>
          <p:cNvSpPr/>
          <p:nvPr/>
        </p:nvSpPr>
        <p:spPr>
          <a:xfrm>
            <a:off x="5609972" y="3011789"/>
            <a:ext cx="11288" cy="79056"/>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89" name="Freeform 333">
            <a:extLst>
              <a:ext uri="{FF2B5EF4-FFF2-40B4-BE49-F238E27FC236}">
                <a16:creationId xmlns:a16="http://schemas.microsoft.com/office/drawing/2014/main" id="{0D68A57F-BE0F-9093-FEFE-9B86280F05D9}"/>
              </a:ext>
            </a:extLst>
          </p:cNvPr>
          <p:cNvSpPr/>
          <p:nvPr/>
        </p:nvSpPr>
        <p:spPr>
          <a:xfrm>
            <a:off x="5596766" y="3099926"/>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90" name="Freeform 334">
            <a:extLst>
              <a:ext uri="{FF2B5EF4-FFF2-40B4-BE49-F238E27FC236}">
                <a16:creationId xmlns:a16="http://schemas.microsoft.com/office/drawing/2014/main" id="{93C1CEDC-5BE7-76E0-A0F9-87F9FDA0C78B}"/>
              </a:ext>
            </a:extLst>
          </p:cNvPr>
          <p:cNvSpPr/>
          <p:nvPr/>
        </p:nvSpPr>
        <p:spPr>
          <a:xfrm>
            <a:off x="5641917" y="3060447"/>
            <a:ext cx="11288" cy="79056"/>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91" name="Freeform 335">
            <a:extLst>
              <a:ext uri="{FF2B5EF4-FFF2-40B4-BE49-F238E27FC236}">
                <a16:creationId xmlns:a16="http://schemas.microsoft.com/office/drawing/2014/main" id="{B5561069-64DC-3B56-F33E-D5F49A95098E}"/>
              </a:ext>
            </a:extLst>
          </p:cNvPr>
          <p:cNvSpPr/>
          <p:nvPr/>
        </p:nvSpPr>
        <p:spPr>
          <a:xfrm>
            <a:off x="5968928" y="3360091"/>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92" name="Freeform 336">
            <a:extLst>
              <a:ext uri="{FF2B5EF4-FFF2-40B4-BE49-F238E27FC236}">
                <a16:creationId xmlns:a16="http://schemas.microsoft.com/office/drawing/2014/main" id="{4E3AB36B-77D0-CDFD-F5CB-227B3663EC60}"/>
              </a:ext>
            </a:extLst>
          </p:cNvPr>
          <p:cNvSpPr/>
          <p:nvPr/>
        </p:nvSpPr>
        <p:spPr>
          <a:xfrm>
            <a:off x="6014079" y="3320612"/>
            <a:ext cx="11288" cy="79056"/>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93" name="Freeform 337">
            <a:extLst>
              <a:ext uri="{FF2B5EF4-FFF2-40B4-BE49-F238E27FC236}">
                <a16:creationId xmlns:a16="http://schemas.microsoft.com/office/drawing/2014/main" id="{73E08D9F-25AD-E81B-3B20-71AD63AC113C}"/>
              </a:ext>
            </a:extLst>
          </p:cNvPr>
          <p:cNvSpPr/>
          <p:nvPr/>
        </p:nvSpPr>
        <p:spPr>
          <a:xfrm>
            <a:off x="5990150" y="3414374"/>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94" name="Freeform 338">
            <a:extLst>
              <a:ext uri="{FF2B5EF4-FFF2-40B4-BE49-F238E27FC236}">
                <a16:creationId xmlns:a16="http://schemas.microsoft.com/office/drawing/2014/main" id="{464DDB63-E4D5-BA0F-132A-22209D62D951}"/>
              </a:ext>
            </a:extLst>
          </p:cNvPr>
          <p:cNvSpPr/>
          <p:nvPr/>
        </p:nvSpPr>
        <p:spPr>
          <a:xfrm>
            <a:off x="6035300" y="3374896"/>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95" name="Freeform 339">
            <a:extLst>
              <a:ext uri="{FF2B5EF4-FFF2-40B4-BE49-F238E27FC236}">
                <a16:creationId xmlns:a16="http://schemas.microsoft.com/office/drawing/2014/main" id="{EBE36C75-3DCE-BFB6-66BB-AEEE3493393C}"/>
              </a:ext>
            </a:extLst>
          </p:cNvPr>
          <p:cNvSpPr/>
          <p:nvPr/>
        </p:nvSpPr>
        <p:spPr>
          <a:xfrm>
            <a:off x="6022095" y="3471224"/>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96" name="Freeform 340">
            <a:extLst>
              <a:ext uri="{FF2B5EF4-FFF2-40B4-BE49-F238E27FC236}">
                <a16:creationId xmlns:a16="http://schemas.microsoft.com/office/drawing/2014/main" id="{6C3347BC-44A8-AA86-7A94-DD755F88688B}"/>
              </a:ext>
            </a:extLst>
          </p:cNvPr>
          <p:cNvSpPr/>
          <p:nvPr/>
        </p:nvSpPr>
        <p:spPr>
          <a:xfrm>
            <a:off x="6067132" y="3431745"/>
            <a:ext cx="11288" cy="79056"/>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97" name="Freeform 341">
            <a:extLst>
              <a:ext uri="{FF2B5EF4-FFF2-40B4-BE49-F238E27FC236}">
                <a16:creationId xmlns:a16="http://schemas.microsoft.com/office/drawing/2014/main" id="{9D6CF35E-EE6E-C5CF-7CFC-033D2B6A3C1B}"/>
              </a:ext>
            </a:extLst>
          </p:cNvPr>
          <p:cNvSpPr/>
          <p:nvPr/>
        </p:nvSpPr>
        <p:spPr>
          <a:xfrm>
            <a:off x="6117928" y="3531331"/>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98" name="Freeform 342">
            <a:extLst>
              <a:ext uri="{FF2B5EF4-FFF2-40B4-BE49-F238E27FC236}">
                <a16:creationId xmlns:a16="http://schemas.microsoft.com/office/drawing/2014/main" id="{1057D7BE-A4CC-F431-C93F-A68581F2D8ED}"/>
              </a:ext>
            </a:extLst>
          </p:cNvPr>
          <p:cNvSpPr/>
          <p:nvPr/>
        </p:nvSpPr>
        <p:spPr>
          <a:xfrm>
            <a:off x="6162968" y="3491753"/>
            <a:ext cx="11288" cy="79056"/>
          </a:xfrm>
          <a:custGeom>
            <a:avLst/>
            <a:gdLst>
              <a:gd name="connsiteX0" fmla="*/ 0 w 10583"/>
              <a:gd name="connsiteY0" fmla="*/ 0 h 84772"/>
              <a:gd name="connsiteX1" fmla="*/ 0 w 10583"/>
              <a:gd name="connsiteY1" fmla="*/ 84772 h 84772"/>
            </a:gdLst>
            <a:ahLst/>
            <a:cxnLst>
              <a:cxn ang="0">
                <a:pos x="connsiteX0" y="connsiteY0"/>
              </a:cxn>
              <a:cxn ang="0">
                <a:pos x="connsiteX1" y="connsiteY1"/>
              </a:cxn>
            </a:cxnLst>
            <a:rect l="l" t="t" r="r" b="b"/>
            <a:pathLst>
              <a:path w="10583" h="84772">
                <a:moveTo>
                  <a:pt x="0" y="0"/>
                </a:moveTo>
                <a:lnTo>
                  <a:pt x="0" y="84772"/>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99" name="Freeform 343">
            <a:extLst>
              <a:ext uri="{FF2B5EF4-FFF2-40B4-BE49-F238E27FC236}">
                <a16:creationId xmlns:a16="http://schemas.microsoft.com/office/drawing/2014/main" id="{6DA7CC2F-091E-77EC-4E9D-A46580B71896}"/>
              </a:ext>
            </a:extLst>
          </p:cNvPr>
          <p:cNvSpPr/>
          <p:nvPr/>
        </p:nvSpPr>
        <p:spPr>
          <a:xfrm>
            <a:off x="6415479" y="3784784"/>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00" name="Freeform 344">
            <a:extLst>
              <a:ext uri="{FF2B5EF4-FFF2-40B4-BE49-F238E27FC236}">
                <a16:creationId xmlns:a16="http://schemas.microsoft.com/office/drawing/2014/main" id="{99B7ED14-D9AA-F7BF-373A-7BF2AA64FF66}"/>
              </a:ext>
            </a:extLst>
          </p:cNvPr>
          <p:cNvSpPr/>
          <p:nvPr/>
        </p:nvSpPr>
        <p:spPr>
          <a:xfrm>
            <a:off x="6460516" y="3745306"/>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01" name="Freeform 345">
            <a:extLst>
              <a:ext uri="{FF2B5EF4-FFF2-40B4-BE49-F238E27FC236}">
                <a16:creationId xmlns:a16="http://schemas.microsoft.com/office/drawing/2014/main" id="{B3F21781-5DD5-4607-2556-FFE599E5B95C}"/>
              </a:ext>
            </a:extLst>
          </p:cNvPr>
          <p:cNvSpPr/>
          <p:nvPr/>
        </p:nvSpPr>
        <p:spPr>
          <a:xfrm>
            <a:off x="6458147" y="3922072"/>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02" name="Freeform 346">
            <a:extLst>
              <a:ext uri="{FF2B5EF4-FFF2-40B4-BE49-F238E27FC236}">
                <a16:creationId xmlns:a16="http://schemas.microsoft.com/office/drawing/2014/main" id="{59A42B63-0423-FAE2-2C9B-EF6A6A7F23F9}"/>
              </a:ext>
            </a:extLst>
          </p:cNvPr>
          <p:cNvSpPr/>
          <p:nvPr/>
        </p:nvSpPr>
        <p:spPr>
          <a:xfrm>
            <a:off x="6503297" y="3882594"/>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03" name="Freeform 347">
            <a:extLst>
              <a:ext uri="{FF2B5EF4-FFF2-40B4-BE49-F238E27FC236}">
                <a16:creationId xmlns:a16="http://schemas.microsoft.com/office/drawing/2014/main" id="{0D1180C8-1F30-C1C1-B426-1F6187CC05F3}"/>
              </a:ext>
            </a:extLst>
          </p:cNvPr>
          <p:cNvSpPr/>
          <p:nvPr/>
        </p:nvSpPr>
        <p:spPr>
          <a:xfrm>
            <a:off x="6489979" y="3998463"/>
            <a:ext cx="90303" cy="9869"/>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04" name="Freeform 348">
            <a:extLst>
              <a:ext uri="{FF2B5EF4-FFF2-40B4-BE49-F238E27FC236}">
                <a16:creationId xmlns:a16="http://schemas.microsoft.com/office/drawing/2014/main" id="{BF278EA1-696C-BA24-B702-1E3DF5F2D752}"/>
              </a:ext>
            </a:extLst>
          </p:cNvPr>
          <p:cNvSpPr/>
          <p:nvPr/>
        </p:nvSpPr>
        <p:spPr>
          <a:xfrm>
            <a:off x="6535129" y="3958986"/>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05" name="Freeform 349">
            <a:extLst>
              <a:ext uri="{FF2B5EF4-FFF2-40B4-BE49-F238E27FC236}">
                <a16:creationId xmlns:a16="http://schemas.microsoft.com/office/drawing/2014/main" id="{A195C361-ADC7-1303-6428-03A3B412476B}"/>
              </a:ext>
            </a:extLst>
          </p:cNvPr>
          <p:cNvSpPr/>
          <p:nvPr/>
        </p:nvSpPr>
        <p:spPr>
          <a:xfrm>
            <a:off x="6904696" y="4085712"/>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06" name="Freeform 350">
            <a:extLst>
              <a:ext uri="{FF2B5EF4-FFF2-40B4-BE49-F238E27FC236}">
                <a16:creationId xmlns:a16="http://schemas.microsoft.com/office/drawing/2014/main" id="{6FD28919-2F1B-B9CB-0A71-4089EAD0A0F0}"/>
              </a:ext>
            </a:extLst>
          </p:cNvPr>
          <p:cNvSpPr/>
          <p:nvPr/>
        </p:nvSpPr>
        <p:spPr>
          <a:xfrm>
            <a:off x="6949735" y="404623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07" name="Freeform 351">
            <a:extLst>
              <a:ext uri="{FF2B5EF4-FFF2-40B4-BE49-F238E27FC236}">
                <a16:creationId xmlns:a16="http://schemas.microsoft.com/office/drawing/2014/main" id="{B441DD4E-D496-C9F2-D28B-5F905C7C9444}"/>
              </a:ext>
            </a:extLst>
          </p:cNvPr>
          <p:cNvSpPr/>
          <p:nvPr/>
        </p:nvSpPr>
        <p:spPr>
          <a:xfrm>
            <a:off x="6936528" y="4085712"/>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08" name="Freeform 352">
            <a:extLst>
              <a:ext uri="{FF2B5EF4-FFF2-40B4-BE49-F238E27FC236}">
                <a16:creationId xmlns:a16="http://schemas.microsoft.com/office/drawing/2014/main" id="{778401B3-66F5-363C-B764-5C39F53CBF12}"/>
              </a:ext>
            </a:extLst>
          </p:cNvPr>
          <p:cNvSpPr/>
          <p:nvPr/>
        </p:nvSpPr>
        <p:spPr>
          <a:xfrm>
            <a:off x="6981680" y="404623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09" name="Freeform 353">
            <a:extLst>
              <a:ext uri="{FF2B5EF4-FFF2-40B4-BE49-F238E27FC236}">
                <a16:creationId xmlns:a16="http://schemas.microsoft.com/office/drawing/2014/main" id="{08DFC4AE-16C9-2FAC-F408-8023B936E132}"/>
              </a:ext>
            </a:extLst>
          </p:cNvPr>
          <p:cNvSpPr/>
          <p:nvPr/>
        </p:nvSpPr>
        <p:spPr>
          <a:xfrm>
            <a:off x="7319302" y="4085712"/>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10" name="Freeform 354">
            <a:extLst>
              <a:ext uri="{FF2B5EF4-FFF2-40B4-BE49-F238E27FC236}">
                <a16:creationId xmlns:a16="http://schemas.microsoft.com/office/drawing/2014/main" id="{119E9FFE-C5AC-1AAC-5C7D-6CB26B78884D}"/>
              </a:ext>
            </a:extLst>
          </p:cNvPr>
          <p:cNvSpPr/>
          <p:nvPr/>
        </p:nvSpPr>
        <p:spPr>
          <a:xfrm>
            <a:off x="7364453" y="404623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11" name="Freeform 355">
            <a:extLst>
              <a:ext uri="{FF2B5EF4-FFF2-40B4-BE49-F238E27FC236}">
                <a16:creationId xmlns:a16="http://schemas.microsoft.com/office/drawing/2014/main" id="{0F962D0B-7F7F-C2F8-5033-2954A75202A2}"/>
              </a:ext>
            </a:extLst>
          </p:cNvPr>
          <p:cNvSpPr/>
          <p:nvPr/>
        </p:nvSpPr>
        <p:spPr>
          <a:xfrm>
            <a:off x="7340523" y="4085712"/>
            <a:ext cx="90189" cy="9869"/>
          </a:xfrm>
          <a:custGeom>
            <a:avLst/>
            <a:gdLst>
              <a:gd name="connsiteX0" fmla="*/ 0 w 84560"/>
              <a:gd name="connsiteY0" fmla="*/ 0 h 10583"/>
              <a:gd name="connsiteX1" fmla="*/ 84561 w 84560"/>
              <a:gd name="connsiteY1" fmla="*/ 0 h 10583"/>
            </a:gdLst>
            <a:ahLst/>
            <a:cxnLst>
              <a:cxn ang="0">
                <a:pos x="connsiteX0" y="connsiteY0"/>
              </a:cxn>
              <a:cxn ang="0">
                <a:pos x="connsiteX1" y="connsiteY1"/>
              </a:cxn>
            </a:cxnLst>
            <a:rect l="l" t="t" r="r" b="b"/>
            <a:pathLst>
              <a:path w="84560" h="10583">
                <a:moveTo>
                  <a:pt x="0" y="0"/>
                </a:moveTo>
                <a:lnTo>
                  <a:pt x="84561"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12" name="Freeform 356">
            <a:extLst>
              <a:ext uri="{FF2B5EF4-FFF2-40B4-BE49-F238E27FC236}">
                <a16:creationId xmlns:a16="http://schemas.microsoft.com/office/drawing/2014/main" id="{34620979-2CB7-D508-BE3A-C8D3989AD470}"/>
              </a:ext>
            </a:extLst>
          </p:cNvPr>
          <p:cNvSpPr/>
          <p:nvPr/>
        </p:nvSpPr>
        <p:spPr>
          <a:xfrm>
            <a:off x="7385675" y="4046232"/>
            <a:ext cx="11288" cy="78957"/>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 name="TextBox 4">
            <a:extLst>
              <a:ext uri="{FF2B5EF4-FFF2-40B4-BE49-F238E27FC236}">
                <a16:creationId xmlns:a16="http://schemas.microsoft.com/office/drawing/2014/main" id="{EF324980-05CA-0A50-D9BB-BC355BFCBC06}"/>
              </a:ext>
            </a:extLst>
          </p:cNvPr>
          <p:cNvSpPr txBox="1"/>
          <p:nvPr/>
        </p:nvSpPr>
        <p:spPr>
          <a:xfrm>
            <a:off x="8431528" y="4949552"/>
            <a:ext cx="1175322" cy="461665"/>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No. of patients</a:t>
            </a:r>
            <a:br>
              <a:rPr kumimoji="0" lang="en-US" sz="1200" b="0" i="0" u="none" strike="noStrike" kern="0" cap="none" spc="0" normalizeH="0" baseline="0" noProof="0">
                <a:ln/>
                <a:solidFill>
                  <a:srgbClr val="3F4444"/>
                </a:solidFill>
                <a:effectLst/>
                <a:uLnTx/>
                <a:uFillTx/>
                <a:latin typeface="Arial"/>
                <a:ea typeface="+mn-ea"/>
                <a:cs typeface="Arial"/>
                <a:sym typeface="Arial"/>
                <a:rtl val="0"/>
              </a:rPr>
            </a:br>
            <a:r>
              <a:rPr kumimoji="0" lang="en-US" sz="1200" b="0" i="0" u="none" strike="noStrike" kern="0" cap="none" spc="0" normalizeH="0" baseline="0" noProof="0">
                <a:ln/>
                <a:solidFill>
                  <a:srgbClr val="3F4444"/>
                </a:solidFill>
                <a:effectLst/>
                <a:uLnTx/>
                <a:uFillTx/>
                <a:latin typeface="Arial"/>
                <a:ea typeface="+mn-ea"/>
                <a:cs typeface="Arial"/>
                <a:sym typeface="Arial"/>
                <a:rtl val="0"/>
              </a:rPr>
              <a:t>at risk</a:t>
            </a:r>
          </a:p>
        </p:txBody>
      </p:sp>
      <p:sp>
        <p:nvSpPr>
          <p:cNvPr id="2" name="Footer Placeholder 3">
            <a:extLst>
              <a:ext uri="{FF2B5EF4-FFF2-40B4-BE49-F238E27FC236}">
                <a16:creationId xmlns:a16="http://schemas.microsoft.com/office/drawing/2014/main" id="{ED5CD291-E68F-3B2C-8012-0190F749AF60}"/>
              </a:ext>
            </a:extLst>
          </p:cNvPr>
          <p:cNvSpPr txBox="1">
            <a:spLocks/>
          </p:cNvSpPr>
          <p:nvPr/>
        </p:nvSpPr>
        <p:spPr>
          <a:xfrm>
            <a:off x="1555750" y="5943349"/>
            <a:ext cx="8489950" cy="643189"/>
          </a:xfrm>
          <a:prstGeom prst="rect">
            <a:avLst/>
          </a:prstGeom>
        </p:spPr>
        <p:txBody>
          <a:bodyPr anchor="b"/>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609555">
              <a:defRPr/>
            </a:pPr>
            <a:r>
              <a:rPr lang="en-US">
                <a:solidFill>
                  <a:srgbClr val="3F4444"/>
                </a:solidFill>
              </a:rPr>
              <a:t>Data cutoff: November 1, 2022.</a:t>
            </a:r>
          </a:p>
          <a:p>
            <a:pPr lvl="0" defTabSz="609555">
              <a:defRPr/>
            </a:pPr>
            <a:r>
              <a:rPr lang="en-US" baseline="30000" err="1">
                <a:solidFill>
                  <a:srgbClr val="3F4444"/>
                </a:solidFill>
              </a:rPr>
              <a:t>a</a:t>
            </a:r>
            <a:r>
              <a:rPr lang="en-US" err="1">
                <a:solidFill>
                  <a:srgbClr val="3F4444"/>
                </a:solidFill>
              </a:rPr>
              <a:t>While</a:t>
            </a:r>
            <a:r>
              <a:rPr lang="en-US">
                <a:solidFill>
                  <a:srgbClr val="3F4444"/>
                </a:solidFill>
              </a:rPr>
              <a:t> the data included in DP-02, DC-02, and DL-01 are for HER2-overexpressing tumors (IHC 3+/2+), the approved tumor-agnostic indication is for patients with HER2-positive IHC 3+ solid tumors only.</a:t>
            </a:r>
            <a:r>
              <a:rPr lang="en-US" baseline="30000">
                <a:solidFill>
                  <a:srgbClr val="3F4444"/>
                </a:solidFill>
              </a:rPr>
              <a:t>2</a:t>
            </a:r>
            <a:r>
              <a:rPr lang="en-US">
                <a:solidFill>
                  <a:srgbClr val="3F4444"/>
                </a:solidFill>
              </a:rPr>
              <a:t> </a:t>
            </a:r>
            <a:br>
              <a:rPr lang="en-US">
                <a:solidFill>
                  <a:srgbClr val="3F4444"/>
                </a:solidFill>
              </a:rPr>
            </a:br>
            <a:r>
              <a:rPr lang="en-US">
                <a:solidFill>
                  <a:srgbClr val="3F4444"/>
                </a:solidFill>
              </a:rPr>
              <a:t>1.</a:t>
            </a:r>
            <a:r>
              <a:rPr lang="en-US" b="1">
                <a:solidFill>
                  <a:srgbClr val="3F4444"/>
                </a:solidFill>
              </a:rPr>
              <a:t> </a:t>
            </a:r>
            <a:r>
              <a:rPr lang="en-US">
                <a:solidFill>
                  <a:srgbClr val="3F4444"/>
                </a:solidFill>
              </a:rPr>
              <a:t>Raghav K, et al. ASCO 2023. Abstract 3501. 2.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lang="en-US">
              <a:solidFill>
                <a:srgbClr val="3F4444"/>
              </a:solidFill>
            </a:endParaRPr>
          </a:p>
        </p:txBody>
      </p:sp>
    </p:spTree>
    <p:extLst>
      <p:ext uri="{BB962C8B-B14F-4D97-AF65-F5344CB8AC3E}">
        <p14:creationId xmlns:p14="http://schemas.microsoft.com/office/powerpoint/2010/main" val="4289132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1AFBFE-18DD-CFE9-C713-367DB6E26D02}"/>
              </a:ext>
            </a:extLst>
          </p:cNvPr>
          <p:cNvSpPr>
            <a:spLocks/>
          </p:cNvSpPr>
          <p:nvPr/>
        </p:nvSpPr>
        <p:spPr>
          <a:xfrm>
            <a:off x="7075546" y="1590911"/>
            <a:ext cx="2600889" cy="693388"/>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a:ln>
                <a:noFill/>
              </a:ln>
              <a:solidFill>
                <a:srgbClr val="3F4444"/>
              </a:solidFill>
              <a:effectLst/>
              <a:uLnTx/>
              <a:uFillTx/>
              <a:latin typeface="Arial" panose="020B0604020202020204"/>
              <a:ea typeface="+mn-ea"/>
              <a:cs typeface="+mn-cs"/>
            </a:endParaRPr>
          </a:p>
        </p:txBody>
      </p:sp>
      <p:sp>
        <p:nvSpPr>
          <p:cNvPr id="592" name="TextBox 591">
            <a:extLst>
              <a:ext uri="{FF2B5EF4-FFF2-40B4-BE49-F238E27FC236}">
                <a16:creationId xmlns:a16="http://schemas.microsoft.com/office/drawing/2014/main" id="{9E5941C1-D25E-6972-AA9C-0DBD17409C51}"/>
              </a:ext>
            </a:extLst>
          </p:cNvPr>
          <p:cNvSpPr txBox="1">
            <a:spLocks/>
          </p:cNvSpPr>
          <p:nvPr/>
        </p:nvSpPr>
        <p:spPr>
          <a:xfrm>
            <a:off x="4206372" y="1016883"/>
            <a:ext cx="3616696" cy="338554"/>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solidFill>
                  <a:srgbClr val="3F4444"/>
                </a:solidFill>
                <a:effectLst/>
                <a:uLnTx/>
                <a:uFillTx/>
                <a:latin typeface="Arial"/>
                <a:ea typeface="+mn-ea"/>
                <a:cs typeface="Arial"/>
                <a:sym typeface="Arial"/>
                <a:rtl val="0"/>
              </a:rPr>
              <a:t>T-DXd 5.4 mg/kg Q3W total (N = 82)</a:t>
            </a:r>
          </a:p>
        </p:txBody>
      </p:sp>
      <p:sp>
        <p:nvSpPr>
          <p:cNvPr id="593" name="TextBox 592">
            <a:extLst>
              <a:ext uri="{FF2B5EF4-FFF2-40B4-BE49-F238E27FC236}">
                <a16:creationId xmlns:a16="http://schemas.microsoft.com/office/drawing/2014/main" id="{6707630A-B404-34C6-8A01-0D959B3EBA6A}"/>
              </a:ext>
            </a:extLst>
          </p:cNvPr>
          <p:cNvSpPr txBox="1">
            <a:spLocks/>
          </p:cNvSpPr>
          <p:nvPr/>
        </p:nvSpPr>
        <p:spPr>
          <a:xfrm rot="16200000">
            <a:off x="2867573" y="3003257"/>
            <a:ext cx="444352" cy="30777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OS</a:t>
            </a:r>
          </a:p>
        </p:txBody>
      </p:sp>
      <p:sp>
        <p:nvSpPr>
          <p:cNvPr id="617" name="TextBox 616">
            <a:extLst>
              <a:ext uri="{FF2B5EF4-FFF2-40B4-BE49-F238E27FC236}">
                <a16:creationId xmlns:a16="http://schemas.microsoft.com/office/drawing/2014/main" id="{9F68A921-60A2-5B3B-A688-28B78D1F166B}"/>
              </a:ext>
            </a:extLst>
          </p:cNvPr>
          <p:cNvSpPr txBox="1">
            <a:spLocks/>
          </p:cNvSpPr>
          <p:nvPr/>
        </p:nvSpPr>
        <p:spPr>
          <a:xfrm>
            <a:off x="7417803" y="1656769"/>
            <a:ext cx="1919115" cy="318100"/>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solidFill>
                  <a:schemeClr val="bg1"/>
                </a:solidFill>
                <a:effectLst/>
                <a:uLnTx/>
                <a:uFillTx/>
                <a:latin typeface="Arial"/>
                <a:ea typeface="+mn-ea"/>
                <a:cs typeface="Arial"/>
                <a:sym typeface="Arial"/>
                <a:rtl val="0"/>
              </a:rPr>
              <a:t>Median (95% CI) OS</a:t>
            </a:r>
          </a:p>
        </p:txBody>
      </p:sp>
      <p:sp>
        <p:nvSpPr>
          <p:cNvPr id="618" name="TextBox 617">
            <a:extLst>
              <a:ext uri="{FF2B5EF4-FFF2-40B4-BE49-F238E27FC236}">
                <a16:creationId xmlns:a16="http://schemas.microsoft.com/office/drawing/2014/main" id="{4B113672-C03B-C416-025C-CE86A6CCE6F1}"/>
              </a:ext>
            </a:extLst>
          </p:cNvPr>
          <p:cNvSpPr txBox="1">
            <a:spLocks/>
          </p:cNvSpPr>
          <p:nvPr/>
        </p:nvSpPr>
        <p:spPr>
          <a:xfrm>
            <a:off x="7253470" y="1865999"/>
            <a:ext cx="2191626" cy="318100"/>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solidFill>
                  <a:schemeClr val="bg1"/>
                </a:solidFill>
                <a:effectLst/>
                <a:uLnTx/>
                <a:uFillTx/>
                <a:latin typeface="Arial"/>
                <a:ea typeface="+mn-ea"/>
                <a:cs typeface="Arial"/>
                <a:sym typeface="Arial"/>
                <a:rtl val="0"/>
              </a:rPr>
              <a:t>13.4 (12.5-16.8) months</a:t>
            </a:r>
          </a:p>
        </p:txBody>
      </p:sp>
      <p:sp>
        <p:nvSpPr>
          <p:cNvPr id="3" name="Title 2">
            <a:extLst>
              <a:ext uri="{FF2B5EF4-FFF2-40B4-BE49-F238E27FC236}">
                <a16:creationId xmlns:a16="http://schemas.microsoft.com/office/drawing/2014/main" id="{0F6664B8-1909-4F39-BC98-AA7FB6841AB8}"/>
              </a:ext>
            </a:extLst>
          </p:cNvPr>
          <p:cNvSpPr>
            <a:spLocks noGrp="1"/>
          </p:cNvSpPr>
          <p:nvPr>
            <p:ph type="title"/>
          </p:nvPr>
        </p:nvSpPr>
        <p:spPr>
          <a:xfrm>
            <a:off x="431800" y="218249"/>
            <a:ext cx="11328400" cy="721992"/>
          </a:xfrm>
        </p:spPr>
        <p:txBody>
          <a:bodyPr/>
          <a:lstStyle/>
          <a:p>
            <a:r>
              <a:rPr lang="en-US" spc="-40"/>
              <a:t>DC-02: Median OS With T-</a:t>
            </a:r>
            <a:r>
              <a:rPr lang="en-US" spc="-40" err="1"/>
              <a:t>DXd</a:t>
            </a:r>
            <a:r>
              <a:rPr lang="en-US" spc="-40"/>
              <a:t> 5.4 mg/kg</a:t>
            </a:r>
            <a:r>
              <a:rPr lang="en-US" spc="-40" baseline="30000"/>
              <a:t>1,a</a:t>
            </a:r>
          </a:p>
        </p:txBody>
      </p:sp>
      <p:grpSp>
        <p:nvGrpSpPr>
          <p:cNvPr id="8" name="Group 7">
            <a:extLst>
              <a:ext uri="{FF2B5EF4-FFF2-40B4-BE49-F238E27FC236}">
                <a16:creationId xmlns:a16="http://schemas.microsoft.com/office/drawing/2014/main" id="{E0C9A0E2-56F2-AFB6-EFB2-D95D05DE6174}"/>
              </a:ext>
            </a:extLst>
          </p:cNvPr>
          <p:cNvGrpSpPr/>
          <p:nvPr/>
        </p:nvGrpSpPr>
        <p:grpSpPr>
          <a:xfrm>
            <a:off x="3588673" y="5167028"/>
            <a:ext cx="4455425" cy="276999"/>
            <a:chOff x="866871" y="3715317"/>
            <a:chExt cx="3341569" cy="207749"/>
          </a:xfrm>
        </p:grpSpPr>
        <p:sp>
          <p:nvSpPr>
            <p:cNvPr id="291" name="TextBox 290">
              <a:extLst>
                <a:ext uri="{FF2B5EF4-FFF2-40B4-BE49-F238E27FC236}">
                  <a16:creationId xmlns:a16="http://schemas.microsoft.com/office/drawing/2014/main" id="{41ADD1B1-FA82-5EA5-22EA-7EB811FB171B}"/>
                </a:ext>
              </a:extLst>
            </p:cNvPr>
            <p:cNvSpPr txBox="1"/>
            <p:nvPr/>
          </p:nvSpPr>
          <p:spPr>
            <a:xfrm>
              <a:off x="866871"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82</a:t>
              </a:r>
            </a:p>
          </p:txBody>
        </p:sp>
        <p:sp>
          <p:nvSpPr>
            <p:cNvPr id="292" name="TextBox 291">
              <a:extLst>
                <a:ext uri="{FF2B5EF4-FFF2-40B4-BE49-F238E27FC236}">
                  <a16:creationId xmlns:a16="http://schemas.microsoft.com/office/drawing/2014/main" id="{A95FFA7E-8C4C-D5CF-6980-D98DFC2A1B83}"/>
                </a:ext>
              </a:extLst>
            </p:cNvPr>
            <p:cNvSpPr txBox="1"/>
            <p:nvPr/>
          </p:nvSpPr>
          <p:spPr>
            <a:xfrm>
              <a:off x="1059090"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80</a:t>
              </a:r>
            </a:p>
          </p:txBody>
        </p:sp>
        <p:sp>
          <p:nvSpPr>
            <p:cNvPr id="293" name="TextBox 292">
              <a:extLst>
                <a:ext uri="{FF2B5EF4-FFF2-40B4-BE49-F238E27FC236}">
                  <a16:creationId xmlns:a16="http://schemas.microsoft.com/office/drawing/2014/main" id="{D905BB77-1610-E85A-B0AC-38D8E4BE4673}"/>
                </a:ext>
              </a:extLst>
            </p:cNvPr>
            <p:cNvSpPr txBox="1"/>
            <p:nvPr/>
          </p:nvSpPr>
          <p:spPr>
            <a:xfrm>
              <a:off x="1251309"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78</a:t>
              </a:r>
            </a:p>
          </p:txBody>
        </p:sp>
        <p:sp>
          <p:nvSpPr>
            <p:cNvPr id="294" name="TextBox 293">
              <a:extLst>
                <a:ext uri="{FF2B5EF4-FFF2-40B4-BE49-F238E27FC236}">
                  <a16:creationId xmlns:a16="http://schemas.microsoft.com/office/drawing/2014/main" id="{7D3D6B6D-0559-141B-D724-70D2FAF58EDF}"/>
                </a:ext>
              </a:extLst>
            </p:cNvPr>
            <p:cNvSpPr txBox="1"/>
            <p:nvPr/>
          </p:nvSpPr>
          <p:spPr>
            <a:xfrm>
              <a:off x="1443528"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76</a:t>
              </a:r>
            </a:p>
          </p:txBody>
        </p:sp>
        <p:sp>
          <p:nvSpPr>
            <p:cNvPr id="295" name="TextBox 294">
              <a:extLst>
                <a:ext uri="{FF2B5EF4-FFF2-40B4-BE49-F238E27FC236}">
                  <a16:creationId xmlns:a16="http://schemas.microsoft.com/office/drawing/2014/main" id="{26F549C6-D1AC-328E-E0D8-05C460F24C94}"/>
                </a:ext>
              </a:extLst>
            </p:cNvPr>
            <p:cNvSpPr txBox="1"/>
            <p:nvPr/>
          </p:nvSpPr>
          <p:spPr>
            <a:xfrm>
              <a:off x="1635747"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73</a:t>
              </a:r>
            </a:p>
          </p:txBody>
        </p:sp>
        <p:sp>
          <p:nvSpPr>
            <p:cNvPr id="296" name="TextBox 295">
              <a:extLst>
                <a:ext uri="{FF2B5EF4-FFF2-40B4-BE49-F238E27FC236}">
                  <a16:creationId xmlns:a16="http://schemas.microsoft.com/office/drawing/2014/main" id="{FD003B88-41CB-7D45-0CC9-750FD100C6C0}"/>
                </a:ext>
              </a:extLst>
            </p:cNvPr>
            <p:cNvSpPr txBox="1"/>
            <p:nvPr/>
          </p:nvSpPr>
          <p:spPr>
            <a:xfrm>
              <a:off x="1827966"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68</a:t>
              </a:r>
            </a:p>
          </p:txBody>
        </p:sp>
        <p:sp>
          <p:nvSpPr>
            <p:cNvPr id="297" name="TextBox 296">
              <a:extLst>
                <a:ext uri="{FF2B5EF4-FFF2-40B4-BE49-F238E27FC236}">
                  <a16:creationId xmlns:a16="http://schemas.microsoft.com/office/drawing/2014/main" id="{BE9CCA7D-5725-D372-FD6B-7E15F573A9BA}"/>
                </a:ext>
              </a:extLst>
            </p:cNvPr>
            <p:cNvSpPr txBox="1"/>
            <p:nvPr/>
          </p:nvSpPr>
          <p:spPr>
            <a:xfrm>
              <a:off x="2020185"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64</a:t>
              </a:r>
            </a:p>
          </p:txBody>
        </p:sp>
        <p:sp>
          <p:nvSpPr>
            <p:cNvPr id="298" name="TextBox 297">
              <a:extLst>
                <a:ext uri="{FF2B5EF4-FFF2-40B4-BE49-F238E27FC236}">
                  <a16:creationId xmlns:a16="http://schemas.microsoft.com/office/drawing/2014/main" id="{4C5DAE33-79A2-8059-D75D-FB39DB00AFCF}"/>
                </a:ext>
              </a:extLst>
            </p:cNvPr>
            <p:cNvSpPr txBox="1"/>
            <p:nvPr/>
          </p:nvSpPr>
          <p:spPr>
            <a:xfrm>
              <a:off x="2212404"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61</a:t>
              </a:r>
            </a:p>
          </p:txBody>
        </p:sp>
        <p:sp>
          <p:nvSpPr>
            <p:cNvPr id="299" name="TextBox 298">
              <a:extLst>
                <a:ext uri="{FF2B5EF4-FFF2-40B4-BE49-F238E27FC236}">
                  <a16:creationId xmlns:a16="http://schemas.microsoft.com/office/drawing/2014/main" id="{978292A0-6547-9807-7DC3-E046747F5453}"/>
                </a:ext>
              </a:extLst>
            </p:cNvPr>
            <p:cNvSpPr txBox="1"/>
            <p:nvPr/>
          </p:nvSpPr>
          <p:spPr>
            <a:xfrm>
              <a:off x="2404623"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52</a:t>
              </a:r>
            </a:p>
          </p:txBody>
        </p:sp>
        <p:sp>
          <p:nvSpPr>
            <p:cNvPr id="300" name="TextBox 299">
              <a:extLst>
                <a:ext uri="{FF2B5EF4-FFF2-40B4-BE49-F238E27FC236}">
                  <a16:creationId xmlns:a16="http://schemas.microsoft.com/office/drawing/2014/main" id="{D0E0EAEE-D459-9C55-7C22-F61671613982}"/>
                </a:ext>
              </a:extLst>
            </p:cNvPr>
            <p:cNvSpPr txBox="1"/>
            <p:nvPr/>
          </p:nvSpPr>
          <p:spPr>
            <a:xfrm>
              <a:off x="2596842"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41</a:t>
              </a:r>
            </a:p>
          </p:txBody>
        </p:sp>
        <p:sp>
          <p:nvSpPr>
            <p:cNvPr id="301" name="TextBox 300">
              <a:extLst>
                <a:ext uri="{FF2B5EF4-FFF2-40B4-BE49-F238E27FC236}">
                  <a16:creationId xmlns:a16="http://schemas.microsoft.com/office/drawing/2014/main" id="{59043F98-2B1C-4AE3-3040-D6745EFABD5E}"/>
                </a:ext>
              </a:extLst>
            </p:cNvPr>
            <p:cNvSpPr txBox="1"/>
            <p:nvPr/>
          </p:nvSpPr>
          <p:spPr>
            <a:xfrm>
              <a:off x="2789061"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30</a:t>
              </a:r>
            </a:p>
          </p:txBody>
        </p:sp>
        <p:sp>
          <p:nvSpPr>
            <p:cNvPr id="302" name="TextBox 301">
              <a:extLst>
                <a:ext uri="{FF2B5EF4-FFF2-40B4-BE49-F238E27FC236}">
                  <a16:creationId xmlns:a16="http://schemas.microsoft.com/office/drawing/2014/main" id="{DA21A3D6-7369-188E-C179-46C91FB8D1E0}"/>
                </a:ext>
              </a:extLst>
            </p:cNvPr>
            <p:cNvSpPr txBox="1"/>
            <p:nvPr/>
          </p:nvSpPr>
          <p:spPr>
            <a:xfrm>
              <a:off x="2981280"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18</a:t>
              </a:r>
            </a:p>
          </p:txBody>
        </p:sp>
        <p:sp>
          <p:nvSpPr>
            <p:cNvPr id="303" name="TextBox 302">
              <a:extLst>
                <a:ext uri="{FF2B5EF4-FFF2-40B4-BE49-F238E27FC236}">
                  <a16:creationId xmlns:a16="http://schemas.microsoft.com/office/drawing/2014/main" id="{B33EE7D3-5E26-09B4-C634-C0A3CE85CF8F}"/>
                </a:ext>
              </a:extLst>
            </p:cNvPr>
            <p:cNvSpPr txBox="1"/>
            <p:nvPr/>
          </p:nvSpPr>
          <p:spPr>
            <a:xfrm>
              <a:off x="3173499" y="3715317"/>
              <a:ext cx="265938"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13</a:t>
              </a:r>
            </a:p>
          </p:txBody>
        </p:sp>
        <p:sp>
          <p:nvSpPr>
            <p:cNvPr id="304" name="TextBox 303">
              <a:extLst>
                <a:ext uri="{FF2B5EF4-FFF2-40B4-BE49-F238E27FC236}">
                  <a16:creationId xmlns:a16="http://schemas.microsoft.com/office/drawing/2014/main" id="{92DFF8DB-3F87-2A32-AF00-4E62B7C5E71F}"/>
                </a:ext>
              </a:extLst>
            </p:cNvPr>
            <p:cNvSpPr txBox="1"/>
            <p:nvPr/>
          </p:nvSpPr>
          <p:spPr>
            <a:xfrm>
              <a:off x="3365718" y="3715317"/>
              <a:ext cx="202220"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6</a:t>
              </a:r>
            </a:p>
          </p:txBody>
        </p:sp>
        <p:sp>
          <p:nvSpPr>
            <p:cNvPr id="305" name="TextBox 304">
              <a:extLst>
                <a:ext uri="{FF2B5EF4-FFF2-40B4-BE49-F238E27FC236}">
                  <a16:creationId xmlns:a16="http://schemas.microsoft.com/office/drawing/2014/main" id="{2D9E0848-B9B4-C58A-1C8F-C45BA7E74404}"/>
                </a:ext>
              </a:extLst>
            </p:cNvPr>
            <p:cNvSpPr txBox="1"/>
            <p:nvPr/>
          </p:nvSpPr>
          <p:spPr>
            <a:xfrm>
              <a:off x="3493817" y="3715317"/>
              <a:ext cx="202220"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5</a:t>
              </a:r>
            </a:p>
          </p:txBody>
        </p:sp>
        <p:sp>
          <p:nvSpPr>
            <p:cNvPr id="306" name="TextBox 305">
              <a:extLst>
                <a:ext uri="{FF2B5EF4-FFF2-40B4-BE49-F238E27FC236}">
                  <a16:creationId xmlns:a16="http://schemas.microsoft.com/office/drawing/2014/main" id="{BEF5F83B-6340-BC25-7EFE-BF96469E81A7}"/>
                </a:ext>
              </a:extLst>
            </p:cNvPr>
            <p:cNvSpPr txBox="1"/>
            <p:nvPr/>
          </p:nvSpPr>
          <p:spPr>
            <a:xfrm>
              <a:off x="3621916" y="3715317"/>
              <a:ext cx="202220"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3</a:t>
              </a:r>
            </a:p>
          </p:txBody>
        </p:sp>
        <p:sp>
          <p:nvSpPr>
            <p:cNvPr id="307" name="TextBox 306">
              <a:extLst>
                <a:ext uri="{FF2B5EF4-FFF2-40B4-BE49-F238E27FC236}">
                  <a16:creationId xmlns:a16="http://schemas.microsoft.com/office/drawing/2014/main" id="{84E6A694-0F20-E076-3172-DB2F61626897}"/>
                </a:ext>
              </a:extLst>
            </p:cNvPr>
            <p:cNvSpPr txBox="1"/>
            <p:nvPr/>
          </p:nvSpPr>
          <p:spPr>
            <a:xfrm>
              <a:off x="3750015" y="3715317"/>
              <a:ext cx="202220"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2</a:t>
              </a:r>
            </a:p>
          </p:txBody>
        </p:sp>
        <p:sp>
          <p:nvSpPr>
            <p:cNvPr id="308" name="TextBox 307">
              <a:extLst>
                <a:ext uri="{FF2B5EF4-FFF2-40B4-BE49-F238E27FC236}">
                  <a16:creationId xmlns:a16="http://schemas.microsoft.com/office/drawing/2014/main" id="{9A8C01D5-C28E-81A4-DAEE-04C7E3241054}"/>
                </a:ext>
              </a:extLst>
            </p:cNvPr>
            <p:cNvSpPr txBox="1"/>
            <p:nvPr/>
          </p:nvSpPr>
          <p:spPr>
            <a:xfrm>
              <a:off x="3878114" y="3715317"/>
              <a:ext cx="202220"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a:t>
              </a:r>
            </a:p>
          </p:txBody>
        </p:sp>
        <p:sp>
          <p:nvSpPr>
            <p:cNvPr id="309" name="TextBox 308">
              <a:extLst>
                <a:ext uri="{FF2B5EF4-FFF2-40B4-BE49-F238E27FC236}">
                  <a16:creationId xmlns:a16="http://schemas.microsoft.com/office/drawing/2014/main" id="{4215DFE1-173E-6885-7C36-AF5FD8E7B8A8}"/>
                </a:ext>
              </a:extLst>
            </p:cNvPr>
            <p:cNvSpPr txBox="1"/>
            <p:nvPr/>
          </p:nvSpPr>
          <p:spPr>
            <a:xfrm>
              <a:off x="4006220" y="3715317"/>
              <a:ext cx="202220" cy="20774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a:t>
              </a:r>
            </a:p>
          </p:txBody>
        </p:sp>
      </p:grpSp>
      <p:sp>
        <p:nvSpPr>
          <p:cNvPr id="226" name="TextBox 225">
            <a:extLst>
              <a:ext uri="{FF2B5EF4-FFF2-40B4-BE49-F238E27FC236}">
                <a16:creationId xmlns:a16="http://schemas.microsoft.com/office/drawing/2014/main" id="{11F124B3-6FAF-6C15-E0CD-EEF3627DE0C6}"/>
              </a:ext>
            </a:extLst>
          </p:cNvPr>
          <p:cNvSpPr txBox="1"/>
          <p:nvPr/>
        </p:nvSpPr>
        <p:spPr>
          <a:xfrm>
            <a:off x="3381674" y="4446094"/>
            <a:ext cx="39786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0.0</a:t>
            </a:r>
          </a:p>
        </p:txBody>
      </p:sp>
      <p:sp>
        <p:nvSpPr>
          <p:cNvPr id="227" name="TextBox 226">
            <a:extLst>
              <a:ext uri="{FF2B5EF4-FFF2-40B4-BE49-F238E27FC236}">
                <a16:creationId xmlns:a16="http://schemas.microsoft.com/office/drawing/2014/main" id="{E7C29563-251F-22FC-A68E-6DCD2A583C80}"/>
              </a:ext>
            </a:extLst>
          </p:cNvPr>
          <p:cNvSpPr txBox="1"/>
          <p:nvPr/>
        </p:nvSpPr>
        <p:spPr>
          <a:xfrm>
            <a:off x="3381674" y="3831044"/>
            <a:ext cx="39786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0.2</a:t>
            </a:r>
          </a:p>
        </p:txBody>
      </p:sp>
      <p:sp>
        <p:nvSpPr>
          <p:cNvPr id="228" name="TextBox 227">
            <a:extLst>
              <a:ext uri="{FF2B5EF4-FFF2-40B4-BE49-F238E27FC236}">
                <a16:creationId xmlns:a16="http://schemas.microsoft.com/office/drawing/2014/main" id="{094084AC-8524-87A9-A1C0-E3879B1A032A}"/>
              </a:ext>
            </a:extLst>
          </p:cNvPr>
          <p:cNvSpPr txBox="1"/>
          <p:nvPr/>
        </p:nvSpPr>
        <p:spPr>
          <a:xfrm>
            <a:off x="3381674" y="3223376"/>
            <a:ext cx="39786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0.4</a:t>
            </a:r>
          </a:p>
        </p:txBody>
      </p:sp>
      <p:sp>
        <p:nvSpPr>
          <p:cNvPr id="229" name="TextBox 228">
            <a:extLst>
              <a:ext uri="{FF2B5EF4-FFF2-40B4-BE49-F238E27FC236}">
                <a16:creationId xmlns:a16="http://schemas.microsoft.com/office/drawing/2014/main" id="{60BEAF90-A225-9991-D057-9CC99C35C70C}"/>
              </a:ext>
            </a:extLst>
          </p:cNvPr>
          <p:cNvSpPr txBox="1"/>
          <p:nvPr/>
        </p:nvSpPr>
        <p:spPr>
          <a:xfrm>
            <a:off x="3381674" y="2590727"/>
            <a:ext cx="39786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0.6</a:t>
            </a:r>
          </a:p>
        </p:txBody>
      </p:sp>
      <p:sp>
        <p:nvSpPr>
          <p:cNvPr id="230" name="TextBox 229">
            <a:extLst>
              <a:ext uri="{FF2B5EF4-FFF2-40B4-BE49-F238E27FC236}">
                <a16:creationId xmlns:a16="http://schemas.microsoft.com/office/drawing/2014/main" id="{85B04160-5EA6-1A73-4957-FE3E62AF93CF}"/>
              </a:ext>
            </a:extLst>
          </p:cNvPr>
          <p:cNvSpPr txBox="1"/>
          <p:nvPr/>
        </p:nvSpPr>
        <p:spPr>
          <a:xfrm>
            <a:off x="3381674" y="1972011"/>
            <a:ext cx="39786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0.8</a:t>
            </a:r>
          </a:p>
        </p:txBody>
      </p:sp>
      <p:sp>
        <p:nvSpPr>
          <p:cNvPr id="231" name="TextBox 230">
            <a:extLst>
              <a:ext uri="{FF2B5EF4-FFF2-40B4-BE49-F238E27FC236}">
                <a16:creationId xmlns:a16="http://schemas.microsoft.com/office/drawing/2014/main" id="{0D7465D3-93BD-E74A-9C8B-A8EBC78E0429}"/>
              </a:ext>
            </a:extLst>
          </p:cNvPr>
          <p:cNvSpPr txBox="1"/>
          <p:nvPr/>
        </p:nvSpPr>
        <p:spPr>
          <a:xfrm>
            <a:off x="3381674" y="1340354"/>
            <a:ext cx="39786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1.0</a:t>
            </a:r>
          </a:p>
        </p:txBody>
      </p:sp>
      <p:sp>
        <p:nvSpPr>
          <p:cNvPr id="232" name="TextBox 231">
            <a:extLst>
              <a:ext uri="{FF2B5EF4-FFF2-40B4-BE49-F238E27FC236}">
                <a16:creationId xmlns:a16="http://schemas.microsoft.com/office/drawing/2014/main" id="{05066D37-EABF-6312-17FC-3A770DF1BFFF}"/>
              </a:ext>
            </a:extLst>
          </p:cNvPr>
          <p:cNvSpPr txBox="1"/>
          <p:nvPr/>
        </p:nvSpPr>
        <p:spPr>
          <a:xfrm>
            <a:off x="4085581" y="4100658"/>
            <a:ext cx="678391"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Censor</a:t>
            </a:r>
          </a:p>
        </p:txBody>
      </p:sp>
      <p:sp>
        <p:nvSpPr>
          <p:cNvPr id="233" name="TextBox 232">
            <a:extLst>
              <a:ext uri="{FF2B5EF4-FFF2-40B4-BE49-F238E27FC236}">
                <a16:creationId xmlns:a16="http://schemas.microsoft.com/office/drawing/2014/main" id="{03D2CF10-DD4E-5FD6-34C3-B495D12FBAE4}"/>
              </a:ext>
            </a:extLst>
          </p:cNvPr>
          <p:cNvSpPr txBox="1"/>
          <p:nvPr/>
        </p:nvSpPr>
        <p:spPr>
          <a:xfrm>
            <a:off x="4085581" y="4317326"/>
            <a:ext cx="688009"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95% CI</a:t>
            </a:r>
          </a:p>
        </p:txBody>
      </p:sp>
      <p:sp>
        <p:nvSpPr>
          <p:cNvPr id="236" name="Freeform 298">
            <a:extLst>
              <a:ext uri="{FF2B5EF4-FFF2-40B4-BE49-F238E27FC236}">
                <a16:creationId xmlns:a16="http://schemas.microsoft.com/office/drawing/2014/main" id="{E2A1F4C6-F8D7-7642-84EC-A5D62D05B372}"/>
              </a:ext>
            </a:extLst>
          </p:cNvPr>
          <p:cNvSpPr/>
          <p:nvPr/>
        </p:nvSpPr>
        <p:spPr>
          <a:xfrm>
            <a:off x="3792969" y="4604725"/>
            <a:ext cx="4145269" cy="10253"/>
          </a:xfrm>
          <a:custGeom>
            <a:avLst/>
            <a:gdLst>
              <a:gd name="connsiteX0" fmla="*/ 0 w 4258839"/>
              <a:gd name="connsiteY0" fmla="*/ 0 h 10583"/>
              <a:gd name="connsiteX1" fmla="*/ 4258839 w 4258839"/>
              <a:gd name="connsiteY1" fmla="*/ 0 h 10583"/>
            </a:gdLst>
            <a:ahLst/>
            <a:cxnLst>
              <a:cxn ang="0">
                <a:pos x="connsiteX0" y="connsiteY0"/>
              </a:cxn>
              <a:cxn ang="0">
                <a:pos x="connsiteX1" y="connsiteY1"/>
              </a:cxn>
            </a:cxnLst>
            <a:rect l="l" t="t" r="r" b="b"/>
            <a:pathLst>
              <a:path w="4258839" h="10583">
                <a:moveTo>
                  <a:pt x="0" y="0"/>
                </a:moveTo>
                <a:lnTo>
                  <a:pt x="4258839"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37" name="Freeform 299">
            <a:extLst>
              <a:ext uri="{FF2B5EF4-FFF2-40B4-BE49-F238E27FC236}">
                <a16:creationId xmlns:a16="http://schemas.microsoft.com/office/drawing/2014/main" id="{95D94A70-B8B7-CF7E-692B-74831E918F42}"/>
              </a:ext>
            </a:extLst>
          </p:cNvPr>
          <p:cNvSpPr/>
          <p:nvPr/>
        </p:nvSpPr>
        <p:spPr>
          <a:xfrm>
            <a:off x="3798531" y="1492954"/>
            <a:ext cx="10301" cy="3111771"/>
          </a:xfrm>
          <a:custGeom>
            <a:avLst/>
            <a:gdLst>
              <a:gd name="connsiteX0" fmla="*/ 0 w 10583"/>
              <a:gd name="connsiteY0" fmla="*/ 3211830 h 3211830"/>
              <a:gd name="connsiteX1" fmla="*/ 0 w 10583"/>
              <a:gd name="connsiteY1" fmla="*/ 0 h 3211830"/>
            </a:gdLst>
            <a:ahLst/>
            <a:cxnLst>
              <a:cxn ang="0">
                <a:pos x="connsiteX0" y="connsiteY0"/>
              </a:cxn>
              <a:cxn ang="0">
                <a:pos x="connsiteX1" y="connsiteY1"/>
              </a:cxn>
            </a:cxnLst>
            <a:rect l="l" t="t" r="r" b="b"/>
            <a:pathLst>
              <a:path w="10583" h="3211830">
                <a:moveTo>
                  <a:pt x="0" y="321183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38" name="Freeform 300">
            <a:extLst>
              <a:ext uri="{FF2B5EF4-FFF2-40B4-BE49-F238E27FC236}">
                <a16:creationId xmlns:a16="http://schemas.microsoft.com/office/drawing/2014/main" id="{FBFCACEE-04FD-D539-2AE0-CC7E56D716D9}"/>
              </a:ext>
            </a:extLst>
          </p:cNvPr>
          <p:cNvSpPr/>
          <p:nvPr/>
        </p:nvSpPr>
        <p:spPr>
          <a:xfrm>
            <a:off x="3724981" y="4604725"/>
            <a:ext cx="71695" cy="1025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39" name="Freeform 301">
            <a:extLst>
              <a:ext uri="{FF2B5EF4-FFF2-40B4-BE49-F238E27FC236}">
                <a16:creationId xmlns:a16="http://schemas.microsoft.com/office/drawing/2014/main" id="{B9010D6D-28FE-A215-60DD-199C91146AFA}"/>
              </a:ext>
            </a:extLst>
          </p:cNvPr>
          <p:cNvSpPr/>
          <p:nvPr/>
        </p:nvSpPr>
        <p:spPr>
          <a:xfrm>
            <a:off x="3724981" y="3985816"/>
            <a:ext cx="71695" cy="1025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40" name="Freeform 302">
            <a:extLst>
              <a:ext uri="{FF2B5EF4-FFF2-40B4-BE49-F238E27FC236}">
                <a16:creationId xmlns:a16="http://schemas.microsoft.com/office/drawing/2014/main" id="{00FD2A10-3D24-6C57-28CD-DE3624331499}"/>
              </a:ext>
            </a:extLst>
          </p:cNvPr>
          <p:cNvSpPr/>
          <p:nvPr/>
        </p:nvSpPr>
        <p:spPr>
          <a:xfrm>
            <a:off x="3724981" y="2749023"/>
            <a:ext cx="71695" cy="1025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41" name="Freeform 303">
            <a:extLst>
              <a:ext uri="{FF2B5EF4-FFF2-40B4-BE49-F238E27FC236}">
                <a16:creationId xmlns:a16="http://schemas.microsoft.com/office/drawing/2014/main" id="{16E9E3DA-6672-4AF6-9147-F805B263D3DF}"/>
              </a:ext>
            </a:extLst>
          </p:cNvPr>
          <p:cNvSpPr/>
          <p:nvPr/>
        </p:nvSpPr>
        <p:spPr>
          <a:xfrm>
            <a:off x="3724981" y="3367010"/>
            <a:ext cx="71695" cy="1025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42" name="Freeform 304">
            <a:extLst>
              <a:ext uri="{FF2B5EF4-FFF2-40B4-BE49-F238E27FC236}">
                <a16:creationId xmlns:a16="http://schemas.microsoft.com/office/drawing/2014/main" id="{38CC36E3-82FE-A591-3A64-F29813E82EA7}"/>
              </a:ext>
            </a:extLst>
          </p:cNvPr>
          <p:cNvSpPr/>
          <p:nvPr/>
        </p:nvSpPr>
        <p:spPr>
          <a:xfrm>
            <a:off x="3724981" y="2130934"/>
            <a:ext cx="71695" cy="1025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43" name="Freeform 305">
            <a:extLst>
              <a:ext uri="{FF2B5EF4-FFF2-40B4-BE49-F238E27FC236}">
                <a16:creationId xmlns:a16="http://schemas.microsoft.com/office/drawing/2014/main" id="{1C652196-56A4-28D7-EEF8-83F8E78875A3}"/>
              </a:ext>
            </a:extLst>
          </p:cNvPr>
          <p:cNvSpPr/>
          <p:nvPr/>
        </p:nvSpPr>
        <p:spPr>
          <a:xfrm>
            <a:off x="3724981" y="1498183"/>
            <a:ext cx="71695" cy="10253"/>
          </a:xfrm>
          <a:custGeom>
            <a:avLst/>
            <a:gdLst>
              <a:gd name="connsiteX0" fmla="*/ 0 w 73659"/>
              <a:gd name="connsiteY0" fmla="*/ 0 h 10583"/>
              <a:gd name="connsiteX1" fmla="*/ 73660 w 73659"/>
              <a:gd name="connsiteY1" fmla="*/ 0 h 10583"/>
            </a:gdLst>
            <a:ahLst/>
            <a:cxnLst>
              <a:cxn ang="0">
                <a:pos x="connsiteX0" y="connsiteY0"/>
              </a:cxn>
              <a:cxn ang="0">
                <a:pos x="connsiteX1" y="connsiteY1"/>
              </a:cxn>
            </a:cxnLst>
            <a:rect l="l" t="t" r="r" b="b"/>
            <a:pathLst>
              <a:path w="73659" h="10583">
                <a:moveTo>
                  <a:pt x="0" y="0"/>
                </a:moveTo>
                <a:lnTo>
                  <a:pt x="7366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44" name="Freeform 306">
            <a:extLst>
              <a:ext uri="{FF2B5EF4-FFF2-40B4-BE49-F238E27FC236}">
                <a16:creationId xmlns:a16="http://schemas.microsoft.com/office/drawing/2014/main" id="{EC25DAEA-3936-21DD-B185-BC1B888D40A5}"/>
              </a:ext>
            </a:extLst>
          </p:cNvPr>
          <p:cNvSpPr/>
          <p:nvPr/>
        </p:nvSpPr>
        <p:spPr>
          <a:xfrm>
            <a:off x="3759593" y="4292708"/>
            <a:ext cx="37083" cy="1025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45" name="Freeform 307">
            <a:extLst>
              <a:ext uri="{FF2B5EF4-FFF2-40B4-BE49-F238E27FC236}">
                <a16:creationId xmlns:a16="http://schemas.microsoft.com/office/drawing/2014/main" id="{12B8F2BC-D09A-B5E3-2BD7-30BDFA78CD10}"/>
              </a:ext>
            </a:extLst>
          </p:cNvPr>
          <p:cNvSpPr/>
          <p:nvPr/>
        </p:nvSpPr>
        <p:spPr>
          <a:xfrm>
            <a:off x="3759593" y="3055813"/>
            <a:ext cx="37083" cy="1025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46" name="Freeform 308">
            <a:extLst>
              <a:ext uri="{FF2B5EF4-FFF2-40B4-BE49-F238E27FC236}">
                <a16:creationId xmlns:a16="http://schemas.microsoft.com/office/drawing/2014/main" id="{0F8F7368-E9D9-CD84-8131-B9809E8E20BD}"/>
              </a:ext>
            </a:extLst>
          </p:cNvPr>
          <p:cNvSpPr/>
          <p:nvPr/>
        </p:nvSpPr>
        <p:spPr>
          <a:xfrm>
            <a:off x="3759593" y="3673901"/>
            <a:ext cx="37083" cy="1025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47" name="Freeform 309">
            <a:extLst>
              <a:ext uri="{FF2B5EF4-FFF2-40B4-BE49-F238E27FC236}">
                <a16:creationId xmlns:a16="http://schemas.microsoft.com/office/drawing/2014/main" id="{CFC450D2-E487-FD94-6090-E12EBFC494D1}"/>
              </a:ext>
            </a:extLst>
          </p:cNvPr>
          <p:cNvSpPr/>
          <p:nvPr/>
        </p:nvSpPr>
        <p:spPr>
          <a:xfrm>
            <a:off x="3759593" y="2437826"/>
            <a:ext cx="37083" cy="1025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48" name="Freeform 310">
            <a:extLst>
              <a:ext uri="{FF2B5EF4-FFF2-40B4-BE49-F238E27FC236}">
                <a16:creationId xmlns:a16="http://schemas.microsoft.com/office/drawing/2014/main" id="{DBDA626D-20F7-1D54-DE3D-D63D81D65AEE}"/>
              </a:ext>
            </a:extLst>
          </p:cNvPr>
          <p:cNvSpPr/>
          <p:nvPr/>
        </p:nvSpPr>
        <p:spPr>
          <a:xfrm>
            <a:off x="3759593" y="1804971"/>
            <a:ext cx="37083" cy="10253"/>
          </a:xfrm>
          <a:custGeom>
            <a:avLst/>
            <a:gdLst>
              <a:gd name="connsiteX0" fmla="*/ 0 w 38099"/>
              <a:gd name="connsiteY0" fmla="*/ 0 h 10583"/>
              <a:gd name="connsiteX1" fmla="*/ 38100 w 38099"/>
              <a:gd name="connsiteY1" fmla="*/ 0 h 10583"/>
            </a:gdLst>
            <a:ahLst/>
            <a:cxnLst>
              <a:cxn ang="0">
                <a:pos x="connsiteX0" y="connsiteY0"/>
              </a:cxn>
              <a:cxn ang="0">
                <a:pos x="connsiteX1" y="connsiteY1"/>
              </a:cxn>
            </a:cxnLst>
            <a:rect l="l" t="t" r="r" b="b"/>
            <a:pathLst>
              <a:path w="38099" h="10583">
                <a:moveTo>
                  <a:pt x="0" y="0"/>
                </a:moveTo>
                <a:lnTo>
                  <a:pt x="3810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49" name="Freeform 311">
            <a:extLst>
              <a:ext uri="{FF2B5EF4-FFF2-40B4-BE49-F238E27FC236}">
                <a16:creationId xmlns:a16="http://schemas.microsoft.com/office/drawing/2014/main" id="{A11CB0D0-DDC7-A240-F98F-666C0CC7368F}"/>
              </a:ext>
            </a:extLst>
          </p:cNvPr>
          <p:cNvSpPr/>
          <p:nvPr/>
        </p:nvSpPr>
        <p:spPr>
          <a:xfrm>
            <a:off x="3919466" y="4446614"/>
            <a:ext cx="189952" cy="10253"/>
          </a:xfrm>
          <a:custGeom>
            <a:avLst/>
            <a:gdLst>
              <a:gd name="connsiteX0" fmla="*/ 195157 w 195156"/>
              <a:gd name="connsiteY0" fmla="*/ 0 h 10583"/>
              <a:gd name="connsiteX1" fmla="*/ 0 w 195156"/>
              <a:gd name="connsiteY1" fmla="*/ 0 h 10583"/>
            </a:gdLst>
            <a:ahLst/>
            <a:cxnLst>
              <a:cxn ang="0">
                <a:pos x="connsiteX0" y="connsiteY0"/>
              </a:cxn>
              <a:cxn ang="0">
                <a:pos x="connsiteX1" y="connsiteY1"/>
              </a:cxn>
            </a:cxnLst>
            <a:rect l="l" t="t" r="r" b="b"/>
            <a:pathLst>
              <a:path w="195156" h="10583">
                <a:moveTo>
                  <a:pt x="195157" y="0"/>
                </a:moveTo>
                <a:lnTo>
                  <a:pt x="0" y="0"/>
                </a:lnTo>
              </a:path>
            </a:pathLst>
          </a:custGeom>
          <a:ln w="10583" cap="flat">
            <a:solidFill>
              <a:srgbClr val="231F20"/>
            </a:solidFill>
            <a:prstDash val="dash"/>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grpSp>
        <p:nvGrpSpPr>
          <p:cNvPr id="250" name="Graphic 2">
            <a:extLst>
              <a:ext uri="{FF2B5EF4-FFF2-40B4-BE49-F238E27FC236}">
                <a16:creationId xmlns:a16="http://schemas.microsoft.com/office/drawing/2014/main" id="{32F240AE-F00C-F65F-8AFB-942020227243}"/>
              </a:ext>
            </a:extLst>
          </p:cNvPr>
          <p:cNvGrpSpPr/>
          <p:nvPr/>
        </p:nvGrpSpPr>
        <p:grpSpPr>
          <a:xfrm>
            <a:off x="3973237" y="4187604"/>
            <a:ext cx="82408" cy="82026"/>
            <a:chOff x="4410286" y="4471881"/>
            <a:chExt cx="84666" cy="84666"/>
          </a:xfrm>
        </p:grpSpPr>
        <p:sp>
          <p:nvSpPr>
            <p:cNvPr id="310" name="Freeform 313">
              <a:extLst>
                <a:ext uri="{FF2B5EF4-FFF2-40B4-BE49-F238E27FC236}">
                  <a16:creationId xmlns:a16="http://schemas.microsoft.com/office/drawing/2014/main" id="{C134FFF8-0645-378B-AE53-24FF48041B7C}"/>
                </a:ext>
              </a:extLst>
            </p:cNvPr>
            <p:cNvSpPr/>
            <p:nvPr/>
          </p:nvSpPr>
          <p:spPr>
            <a:xfrm>
              <a:off x="4410286" y="4514215"/>
              <a:ext cx="84666" cy="1058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311" name="Freeform 314">
              <a:extLst>
                <a:ext uri="{FF2B5EF4-FFF2-40B4-BE49-F238E27FC236}">
                  <a16:creationId xmlns:a16="http://schemas.microsoft.com/office/drawing/2014/main" id="{FA97AF0F-4E3C-6E90-AF22-64C14C6DECAD}"/>
                </a:ext>
              </a:extLst>
            </p:cNvPr>
            <p:cNvSpPr/>
            <p:nvPr/>
          </p:nvSpPr>
          <p:spPr>
            <a:xfrm>
              <a:off x="4452620" y="4471881"/>
              <a:ext cx="10583" cy="84666"/>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grpSp>
      <p:sp>
        <p:nvSpPr>
          <p:cNvPr id="251" name="TextBox 250">
            <a:extLst>
              <a:ext uri="{FF2B5EF4-FFF2-40B4-BE49-F238E27FC236}">
                <a16:creationId xmlns:a16="http://schemas.microsoft.com/office/drawing/2014/main" id="{BBBBE8A3-ECC2-0060-86BE-E09F0D25A7CD}"/>
              </a:ext>
            </a:extLst>
          </p:cNvPr>
          <p:cNvSpPr txBox="1"/>
          <p:nvPr/>
        </p:nvSpPr>
        <p:spPr>
          <a:xfrm>
            <a:off x="3638009" y="4660657"/>
            <a:ext cx="26962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0</a:t>
            </a:r>
          </a:p>
        </p:txBody>
      </p:sp>
      <p:sp>
        <p:nvSpPr>
          <p:cNvPr id="252" name="TextBox 251">
            <a:extLst>
              <a:ext uri="{FF2B5EF4-FFF2-40B4-BE49-F238E27FC236}">
                <a16:creationId xmlns:a16="http://schemas.microsoft.com/office/drawing/2014/main" id="{61718C6A-B61A-C071-691E-7CBAD5A93901}"/>
              </a:ext>
            </a:extLst>
          </p:cNvPr>
          <p:cNvSpPr txBox="1"/>
          <p:nvPr/>
        </p:nvSpPr>
        <p:spPr>
          <a:xfrm>
            <a:off x="4099357" y="4660657"/>
            <a:ext cx="26962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2</a:t>
            </a:r>
          </a:p>
        </p:txBody>
      </p:sp>
      <p:sp>
        <p:nvSpPr>
          <p:cNvPr id="253" name="TextBox 252">
            <a:extLst>
              <a:ext uri="{FF2B5EF4-FFF2-40B4-BE49-F238E27FC236}">
                <a16:creationId xmlns:a16="http://schemas.microsoft.com/office/drawing/2014/main" id="{1F6C2034-E2C4-249F-9F17-EF12F0B0DFD3}"/>
              </a:ext>
            </a:extLst>
          </p:cNvPr>
          <p:cNvSpPr txBox="1"/>
          <p:nvPr/>
        </p:nvSpPr>
        <p:spPr>
          <a:xfrm>
            <a:off x="4557331" y="4660657"/>
            <a:ext cx="26962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4</a:t>
            </a:r>
          </a:p>
        </p:txBody>
      </p:sp>
      <p:sp>
        <p:nvSpPr>
          <p:cNvPr id="254" name="TextBox 253">
            <a:extLst>
              <a:ext uri="{FF2B5EF4-FFF2-40B4-BE49-F238E27FC236}">
                <a16:creationId xmlns:a16="http://schemas.microsoft.com/office/drawing/2014/main" id="{5C77A811-C7F2-B252-84BE-52B2426679BA}"/>
              </a:ext>
            </a:extLst>
          </p:cNvPr>
          <p:cNvSpPr txBox="1"/>
          <p:nvPr/>
        </p:nvSpPr>
        <p:spPr>
          <a:xfrm>
            <a:off x="5017844" y="4660657"/>
            <a:ext cx="26962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6</a:t>
            </a:r>
          </a:p>
        </p:txBody>
      </p:sp>
      <p:sp>
        <p:nvSpPr>
          <p:cNvPr id="255" name="TextBox 254">
            <a:extLst>
              <a:ext uri="{FF2B5EF4-FFF2-40B4-BE49-F238E27FC236}">
                <a16:creationId xmlns:a16="http://schemas.microsoft.com/office/drawing/2014/main" id="{F7F64E62-3357-5117-BA03-EB63E872D612}"/>
              </a:ext>
            </a:extLst>
          </p:cNvPr>
          <p:cNvSpPr txBox="1"/>
          <p:nvPr/>
        </p:nvSpPr>
        <p:spPr>
          <a:xfrm>
            <a:off x="5475923" y="4660657"/>
            <a:ext cx="26962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8</a:t>
            </a:r>
          </a:p>
        </p:txBody>
      </p:sp>
      <p:sp>
        <p:nvSpPr>
          <p:cNvPr id="256" name="TextBox 255">
            <a:extLst>
              <a:ext uri="{FF2B5EF4-FFF2-40B4-BE49-F238E27FC236}">
                <a16:creationId xmlns:a16="http://schemas.microsoft.com/office/drawing/2014/main" id="{DEDA1820-9652-4705-BC53-1426C2AB068E}"/>
              </a:ext>
            </a:extLst>
          </p:cNvPr>
          <p:cNvSpPr txBox="1"/>
          <p:nvPr/>
        </p:nvSpPr>
        <p:spPr>
          <a:xfrm>
            <a:off x="5894251" y="4660657"/>
            <a:ext cx="354584"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10</a:t>
            </a:r>
          </a:p>
        </p:txBody>
      </p:sp>
      <p:sp>
        <p:nvSpPr>
          <p:cNvPr id="257" name="TextBox 256">
            <a:extLst>
              <a:ext uri="{FF2B5EF4-FFF2-40B4-BE49-F238E27FC236}">
                <a16:creationId xmlns:a16="http://schemas.microsoft.com/office/drawing/2014/main" id="{3371E62F-F03F-7475-A16A-A992B8A6F2A4}"/>
              </a:ext>
            </a:extLst>
          </p:cNvPr>
          <p:cNvSpPr txBox="1"/>
          <p:nvPr/>
        </p:nvSpPr>
        <p:spPr>
          <a:xfrm>
            <a:off x="6352527" y="4660657"/>
            <a:ext cx="354584"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12</a:t>
            </a:r>
          </a:p>
        </p:txBody>
      </p:sp>
      <p:sp>
        <p:nvSpPr>
          <p:cNvPr id="258" name="TextBox 257">
            <a:extLst>
              <a:ext uri="{FF2B5EF4-FFF2-40B4-BE49-F238E27FC236}">
                <a16:creationId xmlns:a16="http://schemas.microsoft.com/office/drawing/2014/main" id="{76709BCF-1FB8-102A-244E-DBE3534DECA8}"/>
              </a:ext>
            </a:extLst>
          </p:cNvPr>
          <p:cNvSpPr txBox="1"/>
          <p:nvPr/>
        </p:nvSpPr>
        <p:spPr>
          <a:xfrm>
            <a:off x="6822083" y="4660657"/>
            <a:ext cx="354584"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14</a:t>
            </a:r>
          </a:p>
        </p:txBody>
      </p:sp>
      <p:sp>
        <p:nvSpPr>
          <p:cNvPr id="259" name="TextBox 258">
            <a:extLst>
              <a:ext uri="{FF2B5EF4-FFF2-40B4-BE49-F238E27FC236}">
                <a16:creationId xmlns:a16="http://schemas.microsoft.com/office/drawing/2014/main" id="{8BBC9B64-C564-5854-3EC2-702E0F868D5B}"/>
              </a:ext>
            </a:extLst>
          </p:cNvPr>
          <p:cNvSpPr txBox="1"/>
          <p:nvPr/>
        </p:nvSpPr>
        <p:spPr>
          <a:xfrm>
            <a:off x="7276156" y="4660657"/>
            <a:ext cx="354584"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16</a:t>
            </a:r>
          </a:p>
        </p:txBody>
      </p:sp>
      <p:sp>
        <p:nvSpPr>
          <p:cNvPr id="260" name="TextBox 259">
            <a:extLst>
              <a:ext uri="{FF2B5EF4-FFF2-40B4-BE49-F238E27FC236}">
                <a16:creationId xmlns:a16="http://schemas.microsoft.com/office/drawing/2014/main" id="{3FB2AB67-16C1-42BA-EB0B-34467CBFAC87}"/>
              </a:ext>
            </a:extLst>
          </p:cNvPr>
          <p:cNvSpPr txBox="1"/>
          <p:nvPr/>
        </p:nvSpPr>
        <p:spPr>
          <a:xfrm>
            <a:off x="7735276" y="4660657"/>
            <a:ext cx="354584"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18</a:t>
            </a:r>
          </a:p>
        </p:txBody>
      </p:sp>
      <p:sp>
        <p:nvSpPr>
          <p:cNvPr id="261" name="Freeform 325">
            <a:extLst>
              <a:ext uri="{FF2B5EF4-FFF2-40B4-BE49-F238E27FC236}">
                <a16:creationId xmlns:a16="http://schemas.microsoft.com/office/drawing/2014/main" id="{0B14E77F-FF0F-2512-1945-6A22A7C80FE6}"/>
              </a:ext>
            </a:extLst>
          </p:cNvPr>
          <p:cNvSpPr/>
          <p:nvPr/>
        </p:nvSpPr>
        <p:spPr>
          <a:xfrm>
            <a:off x="3798531"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62" name="Freeform 326">
            <a:extLst>
              <a:ext uri="{FF2B5EF4-FFF2-40B4-BE49-F238E27FC236}">
                <a16:creationId xmlns:a16="http://schemas.microsoft.com/office/drawing/2014/main" id="{EECDB433-AB7C-C2BC-89D4-03E38520AB3A}"/>
              </a:ext>
            </a:extLst>
          </p:cNvPr>
          <p:cNvSpPr/>
          <p:nvPr/>
        </p:nvSpPr>
        <p:spPr>
          <a:xfrm>
            <a:off x="4257342"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63" name="Freeform 327">
            <a:extLst>
              <a:ext uri="{FF2B5EF4-FFF2-40B4-BE49-F238E27FC236}">
                <a16:creationId xmlns:a16="http://schemas.microsoft.com/office/drawing/2014/main" id="{047217BC-C34C-E5C0-6456-DA8E1146CBBF}"/>
              </a:ext>
            </a:extLst>
          </p:cNvPr>
          <p:cNvSpPr/>
          <p:nvPr/>
        </p:nvSpPr>
        <p:spPr>
          <a:xfrm>
            <a:off x="4716152"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64" name="Freeform 328">
            <a:extLst>
              <a:ext uri="{FF2B5EF4-FFF2-40B4-BE49-F238E27FC236}">
                <a16:creationId xmlns:a16="http://schemas.microsoft.com/office/drawing/2014/main" id="{0E1EF818-91DD-2B6B-7671-49D115643497}"/>
              </a:ext>
            </a:extLst>
          </p:cNvPr>
          <p:cNvSpPr/>
          <p:nvPr/>
        </p:nvSpPr>
        <p:spPr>
          <a:xfrm>
            <a:off x="5175274"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65" name="Freeform 329">
            <a:extLst>
              <a:ext uri="{FF2B5EF4-FFF2-40B4-BE49-F238E27FC236}">
                <a16:creationId xmlns:a16="http://schemas.microsoft.com/office/drawing/2014/main" id="{906A6B5E-A666-ED27-D538-E8C88CE28A08}"/>
              </a:ext>
            </a:extLst>
          </p:cNvPr>
          <p:cNvSpPr/>
          <p:nvPr/>
        </p:nvSpPr>
        <p:spPr>
          <a:xfrm>
            <a:off x="5633467"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66" name="Freeform 330">
            <a:extLst>
              <a:ext uri="{FF2B5EF4-FFF2-40B4-BE49-F238E27FC236}">
                <a16:creationId xmlns:a16="http://schemas.microsoft.com/office/drawing/2014/main" id="{C6D558BD-96C2-E5AE-8943-DC517F647C9C}"/>
              </a:ext>
            </a:extLst>
          </p:cNvPr>
          <p:cNvSpPr/>
          <p:nvPr/>
        </p:nvSpPr>
        <p:spPr>
          <a:xfrm>
            <a:off x="6093927"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67" name="Freeform 331">
            <a:extLst>
              <a:ext uri="{FF2B5EF4-FFF2-40B4-BE49-F238E27FC236}">
                <a16:creationId xmlns:a16="http://schemas.microsoft.com/office/drawing/2014/main" id="{087EF4F3-09F7-11D3-3285-D849293439AC}"/>
              </a:ext>
            </a:extLst>
          </p:cNvPr>
          <p:cNvSpPr/>
          <p:nvPr/>
        </p:nvSpPr>
        <p:spPr>
          <a:xfrm>
            <a:off x="6553871"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68" name="Freeform 332">
            <a:extLst>
              <a:ext uri="{FF2B5EF4-FFF2-40B4-BE49-F238E27FC236}">
                <a16:creationId xmlns:a16="http://schemas.microsoft.com/office/drawing/2014/main" id="{3C172A1C-6116-6A15-F73D-005ECA294584}"/>
              </a:ext>
            </a:extLst>
          </p:cNvPr>
          <p:cNvSpPr/>
          <p:nvPr/>
        </p:nvSpPr>
        <p:spPr>
          <a:xfrm>
            <a:off x="7012888"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69" name="Freeform 333">
            <a:extLst>
              <a:ext uri="{FF2B5EF4-FFF2-40B4-BE49-F238E27FC236}">
                <a16:creationId xmlns:a16="http://schemas.microsoft.com/office/drawing/2014/main" id="{25B5A314-2C81-F22F-CA02-C8656753FC27}"/>
              </a:ext>
            </a:extLst>
          </p:cNvPr>
          <p:cNvSpPr/>
          <p:nvPr/>
        </p:nvSpPr>
        <p:spPr>
          <a:xfrm>
            <a:off x="7473451"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70" name="Freeform 334">
            <a:extLst>
              <a:ext uri="{FF2B5EF4-FFF2-40B4-BE49-F238E27FC236}">
                <a16:creationId xmlns:a16="http://schemas.microsoft.com/office/drawing/2014/main" id="{73FBD009-FB4F-E025-B552-BFF01D2065FC}"/>
              </a:ext>
            </a:extLst>
          </p:cNvPr>
          <p:cNvSpPr/>
          <p:nvPr/>
        </p:nvSpPr>
        <p:spPr>
          <a:xfrm>
            <a:off x="7932880"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73" name="TextBox 272">
            <a:extLst>
              <a:ext uri="{FF2B5EF4-FFF2-40B4-BE49-F238E27FC236}">
                <a16:creationId xmlns:a16="http://schemas.microsoft.com/office/drawing/2014/main" id="{F06E8358-9792-19AE-D727-F0CB2A63679A}"/>
              </a:ext>
            </a:extLst>
          </p:cNvPr>
          <p:cNvSpPr txBox="1"/>
          <p:nvPr/>
        </p:nvSpPr>
        <p:spPr>
          <a:xfrm>
            <a:off x="3870919" y="4660658"/>
            <a:ext cx="26962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a:t>
            </a:r>
          </a:p>
        </p:txBody>
      </p:sp>
      <p:sp>
        <p:nvSpPr>
          <p:cNvPr id="274" name="TextBox 273">
            <a:extLst>
              <a:ext uri="{FF2B5EF4-FFF2-40B4-BE49-F238E27FC236}">
                <a16:creationId xmlns:a16="http://schemas.microsoft.com/office/drawing/2014/main" id="{667CD541-9F26-0959-57DE-79CF25991ECA}"/>
              </a:ext>
            </a:extLst>
          </p:cNvPr>
          <p:cNvSpPr txBox="1"/>
          <p:nvPr/>
        </p:nvSpPr>
        <p:spPr>
          <a:xfrm>
            <a:off x="4329637" y="4660658"/>
            <a:ext cx="26962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3</a:t>
            </a:r>
          </a:p>
        </p:txBody>
      </p:sp>
      <p:sp>
        <p:nvSpPr>
          <p:cNvPr id="275" name="TextBox 274">
            <a:extLst>
              <a:ext uri="{FF2B5EF4-FFF2-40B4-BE49-F238E27FC236}">
                <a16:creationId xmlns:a16="http://schemas.microsoft.com/office/drawing/2014/main" id="{191709C3-2701-35D0-2583-D3AFCB57E916}"/>
              </a:ext>
            </a:extLst>
          </p:cNvPr>
          <p:cNvSpPr txBox="1"/>
          <p:nvPr/>
        </p:nvSpPr>
        <p:spPr>
          <a:xfrm>
            <a:off x="4787923" y="4660658"/>
            <a:ext cx="26962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5</a:t>
            </a:r>
          </a:p>
        </p:txBody>
      </p:sp>
      <p:sp>
        <p:nvSpPr>
          <p:cNvPr id="276" name="TextBox 275">
            <a:extLst>
              <a:ext uri="{FF2B5EF4-FFF2-40B4-BE49-F238E27FC236}">
                <a16:creationId xmlns:a16="http://schemas.microsoft.com/office/drawing/2014/main" id="{13270190-65F6-D3A0-BAF5-C268D6F1E68D}"/>
              </a:ext>
            </a:extLst>
          </p:cNvPr>
          <p:cNvSpPr txBox="1"/>
          <p:nvPr/>
        </p:nvSpPr>
        <p:spPr>
          <a:xfrm>
            <a:off x="5246743" y="4660658"/>
            <a:ext cx="26962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7</a:t>
            </a:r>
          </a:p>
        </p:txBody>
      </p:sp>
      <p:sp>
        <p:nvSpPr>
          <p:cNvPr id="277" name="TextBox 276">
            <a:extLst>
              <a:ext uri="{FF2B5EF4-FFF2-40B4-BE49-F238E27FC236}">
                <a16:creationId xmlns:a16="http://schemas.microsoft.com/office/drawing/2014/main" id="{D44E52C0-5D6A-8419-9C96-C289E87544FC}"/>
              </a:ext>
            </a:extLst>
          </p:cNvPr>
          <p:cNvSpPr txBox="1"/>
          <p:nvPr/>
        </p:nvSpPr>
        <p:spPr>
          <a:xfrm>
            <a:off x="5705175" y="4660658"/>
            <a:ext cx="269627"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9</a:t>
            </a:r>
          </a:p>
        </p:txBody>
      </p:sp>
      <p:sp>
        <p:nvSpPr>
          <p:cNvPr id="278" name="TextBox 277">
            <a:extLst>
              <a:ext uri="{FF2B5EF4-FFF2-40B4-BE49-F238E27FC236}">
                <a16:creationId xmlns:a16="http://schemas.microsoft.com/office/drawing/2014/main" id="{0E176584-FB8F-96EF-70AD-C9971FF54446}"/>
              </a:ext>
            </a:extLst>
          </p:cNvPr>
          <p:cNvSpPr txBox="1"/>
          <p:nvPr/>
        </p:nvSpPr>
        <p:spPr>
          <a:xfrm>
            <a:off x="6124087" y="4660658"/>
            <a:ext cx="354584"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11</a:t>
            </a:r>
          </a:p>
        </p:txBody>
      </p:sp>
      <p:sp>
        <p:nvSpPr>
          <p:cNvPr id="279" name="TextBox 278">
            <a:extLst>
              <a:ext uri="{FF2B5EF4-FFF2-40B4-BE49-F238E27FC236}">
                <a16:creationId xmlns:a16="http://schemas.microsoft.com/office/drawing/2014/main" id="{86FCE29C-BAE6-FF5C-AFE0-61595ABA61F3}"/>
              </a:ext>
            </a:extLst>
          </p:cNvPr>
          <p:cNvSpPr txBox="1"/>
          <p:nvPr/>
        </p:nvSpPr>
        <p:spPr>
          <a:xfrm>
            <a:off x="6591431" y="4660658"/>
            <a:ext cx="354584"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13</a:t>
            </a:r>
          </a:p>
        </p:txBody>
      </p:sp>
      <p:sp>
        <p:nvSpPr>
          <p:cNvPr id="280" name="TextBox 279">
            <a:extLst>
              <a:ext uri="{FF2B5EF4-FFF2-40B4-BE49-F238E27FC236}">
                <a16:creationId xmlns:a16="http://schemas.microsoft.com/office/drawing/2014/main" id="{47B23046-9FE0-636F-8180-BEE15FE9FCEB}"/>
              </a:ext>
            </a:extLst>
          </p:cNvPr>
          <p:cNvSpPr txBox="1"/>
          <p:nvPr/>
        </p:nvSpPr>
        <p:spPr>
          <a:xfrm>
            <a:off x="7046244" y="4660658"/>
            <a:ext cx="354584"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15</a:t>
            </a:r>
          </a:p>
        </p:txBody>
      </p:sp>
      <p:sp>
        <p:nvSpPr>
          <p:cNvPr id="281" name="TextBox 280">
            <a:extLst>
              <a:ext uri="{FF2B5EF4-FFF2-40B4-BE49-F238E27FC236}">
                <a16:creationId xmlns:a16="http://schemas.microsoft.com/office/drawing/2014/main" id="{8E0BBE6E-9EAB-AAD9-859A-CEAA488DE171}"/>
              </a:ext>
            </a:extLst>
          </p:cNvPr>
          <p:cNvSpPr txBox="1"/>
          <p:nvPr/>
        </p:nvSpPr>
        <p:spPr>
          <a:xfrm>
            <a:off x="7505365" y="4660658"/>
            <a:ext cx="354584" cy="276999"/>
          </a:xfrm>
          <a:prstGeom prst="rect">
            <a:avLst/>
          </a:prstGeom>
          <a:noFill/>
        </p:spPr>
        <p:txBody>
          <a:bodyPr wrap="none" rtlCol="0">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17</a:t>
            </a:r>
          </a:p>
        </p:txBody>
      </p:sp>
      <p:sp>
        <p:nvSpPr>
          <p:cNvPr id="282" name="Freeform 346">
            <a:extLst>
              <a:ext uri="{FF2B5EF4-FFF2-40B4-BE49-F238E27FC236}">
                <a16:creationId xmlns:a16="http://schemas.microsoft.com/office/drawing/2014/main" id="{0FD19553-9375-553F-B897-B42E1D9BFD27}"/>
              </a:ext>
            </a:extLst>
          </p:cNvPr>
          <p:cNvSpPr/>
          <p:nvPr/>
        </p:nvSpPr>
        <p:spPr>
          <a:xfrm>
            <a:off x="4027422"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83" name="Freeform 347">
            <a:extLst>
              <a:ext uri="{FF2B5EF4-FFF2-40B4-BE49-F238E27FC236}">
                <a16:creationId xmlns:a16="http://schemas.microsoft.com/office/drawing/2014/main" id="{3E7642F7-FC32-53A2-23DD-F8519F91E586}"/>
              </a:ext>
            </a:extLst>
          </p:cNvPr>
          <p:cNvSpPr/>
          <p:nvPr/>
        </p:nvSpPr>
        <p:spPr>
          <a:xfrm>
            <a:off x="4486233"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84" name="Freeform 348">
            <a:extLst>
              <a:ext uri="{FF2B5EF4-FFF2-40B4-BE49-F238E27FC236}">
                <a16:creationId xmlns:a16="http://schemas.microsoft.com/office/drawing/2014/main" id="{6CB9E97C-06F4-D32B-14D7-8C3B1CDA8698}"/>
              </a:ext>
            </a:extLst>
          </p:cNvPr>
          <p:cNvSpPr/>
          <p:nvPr/>
        </p:nvSpPr>
        <p:spPr>
          <a:xfrm>
            <a:off x="4945352"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85" name="Freeform 349">
            <a:extLst>
              <a:ext uri="{FF2B5EF4-FFF2-40B4-BE49-F238E27FC236}">
                <a16:creationId xmlns:a16="http://schemas.microsoft.com/office/drawing/2014/main" id="{C2652B5F-C28B-0AC8-1520-6E55B4D70E04}"/>
              </a:ext>
            </a:extLst>
          </p:cNvPr>
          <p:cNvSpPr/>
          <p:nvPr/>
        </p:nvSpPr>
        <p:spPr>
          <a:xfrm>
            <a:off x="5403546"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86" name="Freeform 350">
            <a:extLst>
              <a:ext uri="{FF2B5EF4-FFF2-40B4-BE49-F238E27FC236}">
                <a16:creationId xmlns:a16="http://schemas.microsoft.com/office/drawing/2014/main" id="{030A0F6C-A4C3-C5A5-458F-054A0766D40C}"/>
              </a:ext>
            </a:extLst>
          </p:cNvPr>
          <p:cNvSpPr/>
          <p:nvPr/>
        </p:nvSpPr>
        <p:spPr>
          <a:xfrm>
            <a:off x="5864006"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87" name="Freeform 351">
            <a:extLst>
              <a:ext uri="{FF2B5EF4-FFF2-40B4-BE49-F238E27FC236}">
                <a16:creationId xmlns:a16="http://schemas.microsoft.com/office/drawing/2014/main" id="{8D147D46-1D5B-FAB2-E017-F7123400B82C}"/>
              </a:ext>
            </a:extLst>
          </p:cNvPr>
          <p:cNvSpPr/>
          <p:nvPr/>
        </p:nvSpPr>
        <p:spPr>
          <a:xfrm>
            <a:off x="6323951"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88" name="Freeform 352">
            <a:extLst>
              <a:ext uri="{FF2B5EF4-FFF2-40B4-BE49-F238E27FC236}">
                <a16:creationId xmlns:a16="http://schemas.microsoft.com/office/drawing/2014/main" id="{AE4AE84F-974E-F517-8150-8F332B6A98A2}"/>
              </a:ext>
            </a:extLst>
          </p:cNvPr>
          <p:cNvSpPr/>
          <p:nvPr/>
        </p:nvSpPr>
        <p:spPr>
          <a:xfrm>
            <a:off x="6782967"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89" name="Freeform 353">
            <a:extLst>
              <a:ext uri="{FF2B5EF4-FFF2-40B4-BE49-F238E27FC236}">
                <a16:creationId xmlns:a16="http://schemas.microsoft.com/office/drawing/2014/main" id="{665FA6A5-FFBD-D4BA-75BA-83708FDF3432}"/>
              </a:ext>
            </a:extLst>
          </p:cNvPr>
          <p:cNvSpPr/>
          <p:nvPr/>
        </p:nvSpPr>
        <p:spPr>
          <a:xfrm>
            <a:off x="7243529"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90" name="Freeform 354">
            <a:extLst>
              <a:ext uri="{FF2B5EF4-FFF2-40B4-BE49-F238E27FC236}">
                <a16:creationId xmlns:a16="http://schemas.microsoft.com/office/drawing/2014/main" id="{D73F0F7C-DA69-978F-59A8-E222E53F19C7}"/>
              </a:ext>
            </a:extLst>
          </p:cNvPr>
          <p:cNvSpPr/>
          <p:nvPr/>
        </p:nvSpPr>
        <p:spPr>
          <a:xfrm>
            <a:off x="7702960" y="4606878"/>
            <a:ext cx="10301" cy="71364"/>
          </a:xfrm>
          <a:custGeom>
            <a:avLst/>
            <a:gdLst>
              <a:gd name="connsiteX0" fmla="*/ 0 w 10583"/>
              <a:gd name="connsiteY0" fmla="*/ 73660 h 73659"/>
              <a:gd name="connsiteX1" fmla="*/ 0 w 10583"/>
              <a:gd name="connsiteY1" fmla="*/ 0 h 73659"/>
            </a:gdLst>
            <a:ahLst/>
            <a:cxnLst>
              <a:cxn ang="0">
                <a:pos x="connsiteX0" y="connsiteY0"/>
              </a:cxn>
              <a:cxn ang="0">
                <a:pos x="connsiteX1" y="connsiteY1"/>
              </a:cxn>
            </a:cxnLst>
            <a:rect l="l" t="t" r="r" b="b"/>
            <a:pathLst>
              <a:path w="10583" h="73659">
                <a:moveTo>
                  <a:pt x="0" y="73660"/>
                </a:moveTo>
                <a:lnTo>
                  <a:pt x="0" y="0"/>
                </a:lnTo>
              </a:path>
            </a:pathLst>
          </a:custGeom>
          <a:ln w="10583" cap="flat">
            <a:solidFill>
              <a:srgbClr val="231F20"/>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6" name="Freeform 375">
            <a:extLst>
              <a:ext uri="{FF2B5EF4-FFF2-40B4-BE49-F238E27FC236}">
                <a16:creationId xmlns:a16="http://schemas.microsoft.com/office/drawing/2014/main" id="{1119B74A-4424-D20D-EC78-793BEF917BD0}"/>
              </a:ext>
            </a:extLst>
          </p:cNvPr>
          <p:cNvSpPr/>
          <p:nvPr/>
        </p:nvSpPr>
        <p:spPr>
          <a:xfrm>
            <a:off x="3798839" y="1504951"/>
            <a:ext cx="3929563" cy="3063988"/>
          </a:xfrm>
          <a:custGeom>
            <a:avLst/>
            <a:gdLst>
              <a:gd name="connsiteX0" fmla="*/ 0 w 4037224"/>
              <a:gd name="connsiteY0" fmla="*/ 0 h 3162511"/>
              <a:gd name="connsiteX1" fmla="*/ 124248 w 4037224"/>
              <a:gd name="connsiteY1" fmla="*/ 0 h 3162511"/>
              <a:gd name="connsiteX2" fmla="*/ 124248 w 4037224"/>
              <a:gd name="connsiteY2" fmla="*/ 266594 h 3162511"/>
              <a:gd name="connsiteX3" fmla="*/ 162983 w 4037224"/>
              <a:gd name="connsiteY3" fmla="*/ 266594 h 3162511"/>
              <a:gd name="connsiteX4" fmla="*/ 162983 w 4037224"/>
              <a:gd name="connsiteY4" fmla="*/ 300461 h 3162511"/>
              <a:gd name="connsiteX5" fmla="*/ 287232 w 4037224"/>
              <a:gd name="connsiteY5" fmla="*/ 300461 h 3162511"/>
              <a:gd name="connsiteX6" fmla="*/ 287232 w 4037224"/>
              <a:gd name="connsiteY6" fmla="*/ 348827 h 3162511"/>
              <a:gd name="connsiteX7" fmla="*/ 434657 w 4037224"/>
              <a:gd name="connsiteY7" fmla="*/ 348827 h 3162511"/>
              <a:gd name="connsiteX8" fmla="*/ 434657 w 4037224"/>
              <a:gd name="connsiteY8" fmla="*/ 398780 h 3162511"/>
              <a:gd name="connsiteX9" fmla="*/ 566631 w 4037224"/>
              <a:gd name="connsiteY9" fmla="*/ 398780 h 3162511"/>
              <a:gd name="connsiteX10" fmla="*/ 566631 w 4037224"/>
              <a:gd name="connsiteY10" fmla="*/ 448416 h 3162511"/>
              <a:gd name="connsiteX11" fmla="*/ 690880 w 4037224"/>
              <a:gd name="connsiteY11" fmla="*/ 448416 h 3162511"/>
              <a:gd name="connsiteX12" fmla="*/ 690880 w 4037224"/>
              <a:gd name="connsiteY12" fmla="*/ 497417 h 3162511"/>
              <a:gd name="connsiteX13" fmla="*/ 799677 w 4037224"/>
              <a:gd name="connsiteY13" fmla="*/ 497417 h 3162511"/>
              <a:gd name="connsiteX14" fmla="*/ 799677 w 4037224"/>
              <a:gd name="connsiteY14" fmla="*/ 545571 h 3162511"/>
              <a:gd name="connsiteX15" fmla="*/ 861801 w 4037224"/>
              <a:gd name="connsiteY15" fmla="*/ 545571 h 3162511"/>
              <a:gd name="connsiteX16" fmla="*/ 861801 w 4037224"/>
              <a:gd name="connsiteY16" fmla="*/ 593196 h 3162511"/>
              <a:gd name="connsiteX17" fmla="*/ 915987 w 4037224"/>
              <a:gd name="connsiteY17" fmla="*/ 593196 h 3162511"/>
              <a:gd name="connsiteX18" fmla="*/ 915987 w 4037224"/>
              <a:gd name="connsiteY18" fmla="*/ 640080 h 3162511"/>
              <a:gd name="connsiteX19" fmla="*/ 1032510 w 4037224"/>
              <a:gd name="connsiteY19" fmla="*/ 640080 h 3162511"/>
              <a:gd name="connsiteX20" fmla="*/ 1102360 w 4037224"/>
              <a:gd name="connsiteY20" fmla="*/ 640080 h 3162511"/>
              <a:gd name="connsiteX21" fmla="*/ 1102360 w 4037224"/>
              <a:gd name="connsiteY21" fmla="*/ 687388 h 3162511"/>
              <a:gd name="connsiteX22" fmla="*/ 1133475 w 4037224"/>
              <a:gd name="connsiteY22" fmla="*/ 687388 h 3162511"/>
              <a:gd name="connsiteX23" fmla="*/ 1133475 w 4037224"/>
              <a:gd name="connsiteY23" fmla="*/ 735013 h 3162511"/>
              <a:gd name="connsiteX24" fmla="*/ 1141201 w 4037224"/>
              <a:gd name="connsiteY24" fmla="*/ 735013 h 3162511"/>
              <a:gd name="connsiteX25" fmla="*/ 1195599 w 4037224"/>
              <a:gd name="connsiteY25" fmla="*/ 735013 h 3162511"/>
              <a:gd name="connsiteX26" fmla="*/ 1195599 w 4037224"/>
              <a:gd name="connsiteY26" fmla="*/ 782955 h 3162511"/>
              <a:gd name="connsiteX27" fmla="*/ 1234334 w 4037224"/>
              <a:gd name="connsiteY27" fmla="*/ 782955 h 3162511"/>
              <a:gd name="connsiteX28" fmla="*/ 1265449 w 4037224"/>
              <a:gd name="connsiteY28" fmla="*/ 782955 h 3162511"/>
              <a:gd name="connsiteX29" fmla="*/ 1265449 w 4037224"/>
              <a:gd name="connsiteY29" fmla="*/ 831215 h 3162511"/>
              <a:gd name="connsiteX30" fmla="*/ 1389592 w 4037224"/>
              <a:gd name="connsiteY30" fmla="*/ 831215 h 3162511"/>
              <a:gd name="connsiteX31" fmla="*/ 1389592 w 4037224"/>
              <a:gd name="connsiteY31" fmla="*/ 878946 h 3162511"/>
              <a:gd name="connsiteX32" fmla="*/ 1475105 w 4037224"/>
              <a:gd name="connsiteY32" fmla="*/ 878946 h 3162511"/>
              <a:gd name="connsiteX33" fmla="*/ 1475105 w 4037224"/>
              <a:gd name="connsiteY33" fmla="*/ 926042 h 3162511"/>
              <a:gd name="connsiteX34" fmla="*/ 1591416 w 4037224"/>
              <a:gd name="connsiteY34" fmla="*/ 926042 h 3162511"/>
              <a:gd name="connsiteX35" fmla="*/ 1591416 w 4037224"/>
              <a:gd name="connsiteY35" fmla="*/ 972714 h 3162511"/>
              <a:gd name="connsiteX36" fmla="*/ 1645814 w 4037224"/>
              <a:gd name="connsiteY36" fmla="*/ 972714 h 3162511"/>
              <a:gd name="connsiteX37" fmla="*/ 1684655 w 4037224"/>
              <a:gd name="connsiteY37" fmla="*/ 972714 h 3162511"/>
              <a:gd name="connsiteX38" fmla="*/ 1715664 w 4037224"/>
              <a:gd name="connsiteY38" fmla="*/ 972714 h 3162511"/>
              <a:gd name="connsiteX39" fmla="*/ 1746779 w 4037224"/>
              <a:gd name="connsiteY39" fmla="*/ 972714 h 3162511"/>
              <a:gd name="connsiteX40" fmla="*/ 1754611 w 4037224"/>
              <a:gd name="connsiteY40" fmla="*/ 972714 h 3162511"/>
              <a:gd name="connsiteX41" fmla="*/ 1770062 w 4037224"/>
              <a:gd name="connsiteY41" fmla="*/ 972714 h 3162511"/>
              <a:gd name="connsiteX42" fmla="*/ 1777789 w 4037224"/>
              <a:gd name="connsiteY42" fmla="*/ 972714 h 3162511"/>
              <a:gd name="connsiteX43" fmla="*/ 1808904 w 4037224"/>
              <a:gd name="connsiteY43" fmla="*/ 972714 h 3162511"/>
              <a:gd name="connsiteX44" fmla="*/ 1847638 w 4037224"/>
              <a:gd name="connsiteY44" fmla="*/ 972714 h 3162511"/>
              <a:gd name="connsiteX45" fmla="*/ 1917700 w 4037224"/>
              <a:gd name="connsiteY45" fmla="*/ 972714 h 3162511"/>
              <a:gd name="connsiteX46" fmla="*/ 1925425 w 4037224"/>
              <a:gd name="connsiteY46" fmla="*/ 972714 h 3162511"/>
              <a:gd name="connsiteX47" fmla="*/ 1925425 w 4037224"/>
              <a:gd name="connsiteY47" fmla="*/ 1032933 h 3162511"/>
              <a:gd name="connsiteX48" fmla="*/ 1948709 w 4037224"/>
              <a:gd name="connsiteY48" fmla="*/ 1032933 h 3162511"/>
              <a:gd name="connsiteX49" fmla="*/ 1948709 w 4037224"/>
              <a:gd name="connsiteY49" fmla="*/ 1091883 h 3162511"/>
              <a:gd name="connsiteX50" fmla="*/ 1956435 w 4037224"/>
              <a:gd name="connsiteY50" fmla="*/ 1091883 h 3162511"/>
              <a:gd name="connsiteX51" fmla="*/ 1964161 w 4037224"/>
              <a:gd name="connsiteY51" fmla="*/ 1091883 h 3162511"/>
              <a:gd name="connsiteX52" fmla="*/ 1995276 w 4037224"/>
              <a:gd name="connsiteY52" fmla="*/ 1091883 h 3162511"/>
              <a:gd name="connsiteX53" fmla="*/ 1995276 w 4037224"/>
              <a:gd name="connsiteY53" fmla="*/ 1154959 h 3162511"/>
              <a:gd name="connsiteX54" fmla="*/ 2003002 w 4037224"/>
              <a:gd name="connsiteY54" fmla="*/ 1154959 h 3162511"/>
              <a:gd name="connsiteX55" fmla="*/ 2080683 w 4037224"/>
              <a:gd name="connsiteY55" fmla="*/ 1154959 h 3162511"/>
              <a:gd name="connsiteX56" fmla="*/ 2088409 w 4037224"/>
              <a:gd name="connsiteY56" fmla="*/ 1154959 h 3162511"/>
              <a:gd name="connsiteX57" fmla="*/ 2111799 w 4037224"/>
              <a:gd name="connsiteY57" fmla="*/ 1154959 h 3162511"/>
              <a:gd name="connsiteX58" fmla="*/ 2134976 w 4037224"/>
              <a:gd name="connsiteY58" fmla="*/ 1154959 h 3162511"/>
              <a:gd name="connsiteX59" fmla="*/ 2165985 w 4037224"/>
              <a:gd name="connsiteY59" fmla="*/ 1154959 h 3162511"/>
              <a:gd name="connsiteX60" fmla="*/ 2181648 w 4037224"/>
              <a:gd name="connsiteY60" fmla="*/ 1154959 h 3162511"/>
              <a:gd name="connsiteX61" fmla="*/ 2181648 w 4037224"/>
              <a:gd name="connsiteY61" fmla="*/ 1235710 h 3162511"/>
              <a:gd name="connsiteX62" fmla="*/ 2189374 w 4037224"/>
              <a:gd name="connsiteY62" fmla="*/ 1235710 h 3162511"/>
              <a:gd name="connsiteX63" fmla="*/ 2196994 w 4037224"/>
              <a:gd name="connsiteY63" fmla="*/ 1235710 h 3162511"/>
              <a:gd name="connsiteX64" fmla="*/ 2212657 w 4037224"/>
              <a:gd name="connsiteY64" fmla="*/ 1235710 h 3162511"/>
              <a:gd name="connsiteX65" fmla="*/ 2228109 w 4037224"/>
              <a:gd name="connsiteY65" fmla="*/ 1235710 h 3162511"/>
              <a:gd name="connsiteX66" fmla="*/ 2298171 w 4037224"/>
              <a:gd name="connsiteY66" fmla="*/ 1235710 h 3162511"/>
              <a:gd name="connsiteX67" fmla="*/ 2336906 w 4037224"/>
              <a:gd name="connsiteY67" fmla="*/ 1235710 h 3162511"/>
              <a:gd name="connsiteX68" fmla="*/ 2383367 w 4037224"/>
              <a:gd name="connsiteY68" fmla="*/ 1235710 h 3162511"/>
              <a:gd name="connsiteX69" fmla="*/ 2406756 w 4037224"/>
              <a:gd name="connsiteY69" fmla="*/ 1235710 h 3162511"/>
              <a:gd name="connsiteX70" fmla="*/ 2422207 w 4037224"/>
              <a:gd name="connsiteY70" fmla="*/ 1235710 h 3162511"/>
              <a:gd name="connsiteX71" fmla="*/ 2422207 w 4037224"/>
              <a:gd name="connsiteY71" fmla="*/ 1346200 h 3162511"/>
              <a:gd name="connsiteX72" fmla="*/ 2430145 w 4037224"/>
              <a:gd name="connsiteY72" fmla="*/ 1346200 h 3162511"/>
              <a:gd name="connsiteX73" fmla="*/ 2445491 w 4037224"/>
              <a:gd name="connsiteY73" fmla="*/ 1346200 h 3162511"/>
              <a:gd name="connsiteX74" fmla="*/ 2484332 w 4037224"/>
              <a:gd name="connsiteY74" fmla="*/ 1346200 h 3162511"/>
              <a:gd name="connsiteX75" fmla="*/ 2492270 w 4037224"/>
              <a:gd name="connsiteY75" fmla="*/ 1346200 h 3162511"/>
              <a:gd name="connsiteX76" fmla="*/ 2507615 w 4037224"/>
              <a:gd name="connsiteY76" fmla="*/ 1346200 h 3162511"/>
              <a:gd name="connsiteX77" fmla="*/ 2546456 w 4037224"/>
              <a:gd name="connsiteY77" fmla="*/ 1346200 h 3162511"/>
              <a:gd name="connsiteX78" fmla="*/ 2554394 w 4037224"/>
              <a:gd name="connsiteY78" fmla="*/ 1346200 h 3162511"/>
              <a:gd name="connsiteX79" fmla="*/ 2600854 w 4037224"/>
              <a:gd name="connsiteY79" fmla="*/ 1346200 h 3162511"/>
              <a:gd name="connsiteX80" fmla="*/ 2647315 w 4037224"/>
              <a:gd name="connsiteY80" fmla="*/ 1346200 h 3162511"/>
              <a:gd name="connsiteX81" fmla="*/ 2701713 w 4037224"/>
              <a:gd name="connsiteY81" fmla="*/ 1346200 h 3162511"/>
              <a:gd name="connsiteX82" fmla="*/ 2756112 w 4037224"/>
              <a:gd name="connsiteY82" fmla="*/ 1346200 h 3162511"/>
              <a:gd name="connsiteX83" fmla="*/ 2833687 w 4037224"/>
              <a:gd name="connsiteY83" fmla="*/ 1346200 h 3162511"/>
              <a:gd name="connsiteX84" fmla="*/ 2888086 w 4037224"/>
              <a:gd name="connsiteY84" fmla="*/ 1346200 h 3162511"/>
              <a:gd name="connsiteX85" fmla="*/ 2950210 w 4037224"/>
              <a:gd name="connsiteY85" fmla="*/ 1346200 h 3162511"/>
              <a:gd name="connsiteX86" fmla="*/ 2950210 w 4037224"/>
              <a:gd name="connsiteY86" fmla="*/ 1673437 h 3162511"/>
              <a:gd name="connsiteX87" fmla="*/ 2957936 w 4037224"/>
              <a:gd name="connsiteY87" fmla="*/ 1673437 h 3162511"/>
              <a:gd name="connsiteX88" fmla="*/ 2965662 w 4037224"/>
              <a:gd name="connsiteY88" fmla="*/ 1673437 h 3162511"/>
              <a:gd name="connsiteX89" fmla="*/ 2981325 w 4037224"/>
              <a:gd name="connsiteY89" fmla="*/ 1673437 h 3162511"/>
              <a:gd name="connsiteX90" fmla="*/ 2989051 w 4037224"/>
              <a:gd name="connsiteY90" fmla="*/ 1673437 h 3162511"/>
              <a:gd name="connsiteX91" fmla="*/ 2989051 w 4037224"/>
              <a:gd name="connsiteY91" fmla="*/ 2079414 h 3162511"/>
              <a:gd name="connsiteX92" fmla="*/ 3035723 w 4037224"/>
              <a:gd name="connsiteY92" fmla="*/ 2079414 h 3162511"/>
              <a:gd name="connsiteX93" fmla="*/ 3159972 w 4037224"/>
              <a:gd name="connsiteY93" fmla="*/ 2079414 h 3162511"/>
              <a:gd name="connsiteX94" fmla="*/ 3159972 w 4037224"/>
              <a:gd name="connsiteY94" fmla="*/ 2455016 h 3162511"/>
              <a:gd name="connsiteX95" fmla="*/ 3493664 w 4037224"/>
              <a:gd name="connsiteY95" fmla="*/ 2455016 h 3162511"/>
              <a:gd name="connsiteX96" fmla="*/ 3501390 w 4037224"/>
              <a:gd name="connsiteY96" fmla="*/ 2455016 h 3162511"/>
              <a:gd name="connsiteX97" fmla="*/ 3563514 w 4037224"/>
              <a:gd name="connsiteY97" fmla="*/ 2455016 h 3162511"/>
              <a:gd name="connsiteX98" fmla="*/ 3563514 w 4037224"/>
              <a:gd name="connsiteY98" fmla="*/ 2961640 h 3162511"/>
              <a:gd name="connsiteX99" fmla="*/ 3967374 w 4037224"/>
              <a:gd name="connsiteY99" fmla="*/ 2961640 h 3162511"/>
              <a:gd name="connsiteX100" fmla="*/ 3967374 w 4037224"/>
              <a:gd name="connsiteY100" fmla="*/ 3162512 h 3162511"/>
              <a:gd name="connsiteX101" fmla="*/ 4037224 w 4037224"/>
              <a:gd name="connsiteY101" fmla="*/ 3162512 h 316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037224" h="3162511">
                <a:moveTo>
                  <a:pt x="0" y="0"/>
                </a:moveTo>
                <a:lnTo>
                  <a:pt x="124248" y="0"/>
                </a:lnTo>
                <a:lnTo>
                  <a:pt x="124248" y="266594"/>
                </a:lnTo>
                <a:lnTo>
                  <a:pt x="162983" y="266594"/>
                </a:lnTo>
                <a:lnTo>
                  <a:pt x="162983" y="300461"/>
                </a:lnTo>
                <a:lnTo>
                  <a:pt x="287232" y="300461"/>
                </a:lnTo>
                <a:lnTo>
                  <a:pt x="287232" y="348827"/>
                </a:lnTo>
                <a:lnTo>
                  <a:pt x="434657" y="348827"/>
                </a:lnTo>
                <a:lnTo>
                  <a:pt x="434657" y="398780"/>
                </a:lnTo>
                <a:lnTo>
                  <a:pt x="566631" y="398780"/>
                </a:lnTo>
                <a:lnTo>
                  <a:pt x="566631" y="448416"/>
                </a:lnTo>
                <a:lnTo>
                  <a:pt x="690880" y="448416"/>
                </a:lnTo>
                <a:lnTo>
                  <a:pt x="690880" y="497417"/>
                </a:lnTo>
                <a:lnTo>
                  <a:pt x="799677" y="497417"/>
                </a:lnTo>
                <a:lnTo>
                  <a:pt x="799677" y="545571"/>
                </a:lnTo>
                <a:lnTo>
                  <a:pt x="861801" y="545571"/>
                </a:lnTo>
                <a:lnTo>
                  <a:pt x="861801" y="593196"/>
                </a:lnTo>
                <a:lnTo>
                  <a:pt x="915987" y="593196"/>
                </a:lnTo>
                <a:lnTo>
                  <a:pt x="915987" y="640080"/>
                </a:lnTo>
                <a:lnTo>
                  <a:pt x="1032510" y="640080"/>
                </a:lnTo>
                <a:lnTo>
                  <a:pt x="1102360" y="640080"/>
                </a:lnTo>
                <a:lnTo>
                  <a:pt x="1102360" y="687388"/>
                </a:lnTo>
                <a:lnTo>
                  <a:pt x="1133475" y="687388"/>
                </a:lnTo>
                <a:lnTo>
                  <a:pt x="1133475" y="735013"/>
                </a:lnTo>
                <a:lnTo>
                  <a:pt x="1141201" y="735013"/>
                </a:lnTo>
                <a:lnTo>
                  <a:pt x="1195599" y="735013"/>
                </a:lnTo>
                <a:lnTo>
                  <a:pt x="1195599" y="782955"/>
                </a:lnTo>
                <a:lnTo>
                  <a:pt x="1234334" y="782955"/>
                </a:lnTo>
                <a:lnTo>
                  <a:pt x="1265449" y="782955"/>
                </a:lnTo>
                <a:lnTo>
                  <a:pt x="1265449" y="831215"/>
                </a:lnTo>
                <a:lnTo>
                  <a:pt x="1389592" y="831215"/>
                </a:lnTo>
                <a:lnTo>
                  <a:pt x="1389592" y="878946"/>
                </a:lnTo>
                <a:lnTo>
                  <a:pt x="1475105" y="878946"/>
                </a:lnTo>
                <a:lnTo>
                  <a:pt x="1475105" y="926042"/>
                </a:lnTo>
                <a:lnTo>
                  <a:pt x="1591416" y="926042"/>
                </a:lnTo>
                <a:lnTo>
                  <a:pt x="1591416" y="972714"/>
                </a:lnTo>
                <a:lnTo>
                  <a:pt x="1645814" y="972714"/>
                </a:lnTo>
                <a:lnTo>
                  <a:pt x="1684655" y="972714"/>
                </a:lnTo>
                <a:lnTo>
                  <a:pt x="1715664" y="972714"/>
                </a:lnTo>
                <a:lnTo>
                  <a:pt x="1746779" y="972714"/>
                </a:lnTo>
                <a:lnTo>
                  <a:pt x="1754611" y="972714"/>
                </a:lnTo>
                <a:lnTo>
                  <a:pt x="1770062" y="972714"/>
                </a:lnTo>
                <a:lnTo>
                  <a:pt x="1777789" y="972714"/>
                </a:lnTo>
                <a:lnTo>
                  <a:pt x="1808904" y="972714"/>
                </a:lnTo>
                <a:lnTo>
                  <a:pt x="1847638" y="972714"/>
                </a:lnTo>
                <a:lnTo>
                  <a:pt x="1917700" y="972714"/>
                </a:lnTo>
                <a:lnTo>
                  <a:pt x="1925425" y="972714"/>
                </a:lnTo>
                <a:lnTo>
                  <a:pt x="1925425" y="1032933"/>
                </a:lnTo>
                <a:lnTo>
                  <a:pt x="1948709" y="1032933"/>
                </a:lnTo>
                <a:lnTo>
                  <a:pt x="1948709" y="1091883"/>
                </a:lnTo>
                <a:lnTo>
                  <a:pt x="1956435" y="1091883"/>
                </a:lnTo>
                <a:lnTo>
                  <a:pt x="1964161" y="1091883"/>
                </a:lnTo>
                <a:lnTo>
                  <a:pt x="1995276" y="1091883"/>
                </a:lnTo>
                <a:lnTo>
                  <a:pt x="1995276" y="1154959"/>
                </a:lnTo>
                <a:lnTo>
                  <a:pt x="2003002" y="1154959"/>
                </a:lnTo>
                <a:lnTo>
                  <a:pt x="2080683" y="1154959"/>
                </a:lnTo>
                <a:lnTo>
                  <a:pt x="2088409" y="1154959"/>
                </a:lnTo>
                <a:lnTo>
                  <a:pt x="2111799" y="1154959"/>
                </a:lnTo>
                <a:lnTo>
                  <a:pt x="2134976" y="1154959"/>
                </a:lnTo>
                <a:lnTo>
                  <a:pt x="2165985" y="1154959"/>
                </a:lnTo>
                <a:lnTo>
                  <a:pt x="2181648" y="1154959"/>
                </a:lnTo>
                <a:lnTo>
                  <a:pt x="2181648" y="1235710"/>
                </a:lnTo>
                <a:lnTo>
                  <a:pt x="2189374" y="1235710"/>
                </a:lnTo>
                <a:lnTo>
                  <a:pt x="2196994" y="1235710"/>
                </a:lnTo>
                <a:lnTo>
                  <a:pt x="2212657" y="1235710"/>
                </a:lnTo>
                <a:lnTo>
                  <a:pt x="2228109" y="1235710"/>
                </a:lnTo>
                <a:lnTo>
                  <a:pt x="2298171" y="1235710"/>
                </a:lnTo>
                <a:lnTo>
                  <a:pt x="2336906" y="1235710"/>
                </a:lnTo>
                <a:lnTo>
                  <a:pt x="2383367" y="1235710"/>
                </a:lnTo>
                <a:lnTo>
                  <a:pt x="2406756" y="1235710"/>
                </a:lnTo>
                <a:lnTo>
                  <a:pt x="2422207" y="1235710"/>
                </a:lnTo>
                <a:lnTo>
                  <a:pt x="2422207" y="1346200"/>
                </a:lnTo>
                <a:lnTo>
                  <a:pt x="2430145" y="1346200"/>
                </a:lnTo>
                <a:lnTo>
                  <a:pt x="2445491" y="1346200"/>
                </a:lnTo>
                <a:lnTo>
                  <a:pt x="2484332" y="1346200"/>
                </a:lnTo>
                <a:lnTo>
                  <a:pt x="2492270" y="1346200"/>
                </a:lnTo>
                <a:lnTo>
                  <a:pt x="2507615" y="1346200"/>
                </a:lnTo>
                <a:lnTo>
                  <a:pt x="2546456" y="1346200"/>
                </a:lnTo>
                <a:lnTo>
                  <a:pt x="2554394" y="1346200"/>
                </a:lnTo>
                <a:lnTo>
                  <a:pt x="2600854" y="1346200"/>
                </a:lnTo>
                <a:lnTo>
                  <a:pt x="2647315" y="1346200"/>
                </a:lnTo>
                <a:lnTo>
                  <a:pt x="2701713" y="1346200"/>
                </a:lnTo>
                <a:lnTo>
                  <a:pt x="2756112" y="1346200"/>
                </a:lnTo>
                <a:lnTo>
                  <a:pt x="2833687" y="1346200"/>
                </a:lnTo>
                <a:lnTo>
                  <a:pt x="2888086" y="1346200"/>
                </a:lnTo>
                <a:lnTo>
                  <a:pt x="2950210" y="1346200"/>
                </a:lnTo>
                <a:lnTo>
                  <a:pt x="2950210" y="1673437"/>
                </a:lnTo>
                <a:lnTo>
                  <a:pt x="2957936" y="1673437"/>
                </a:lnTo>
                <a:lnTo>
                  <a:pt x="2965662" y="1673437"/>
                </a:lnTo>
                <a:lnTo>
                  <a:pt x="2981325" y="1673437"/>
                </a:lnTo>
                <a:lnTo>
                  <a:pt x="2989051" y="1673437"/>
                </a:lnTo>
                <a:lnTo>
                  <a:pt x="2989051" y="2079414"/>
                </a:lnTo>
                <a:lnTo>
                  <a:pt x="3035723" y="2079414"/>
                </a:lnTo>
                <a:lnTo>
                  <a:pt x="3159972" y="2079414"/>
                </a:lnTo>
                <a:lnTo>
                  <a:pt x="3159972" y="2455016"/>
                </a:lnTo>
                <a:lnTo>
                  <a:pt x="3493664" y="2455016"/>
                </a:lnTo>
                <a:lnTo>
                  <a:pt x="3501390" y="2455016"/>
                </a:lnTo>
                <a:lnTo>
                  <a:pt x="3563514" y="2455016"/>
                </a:lnTo>
                <a:lnTo>
                  <a:pt x="3563514" y="2961640"/>
                </a:lnTo>
                <a:lnTo>
                  <a:pt x="3967374" y="2961640"/>
                </a:lnTo>
                <a:lnTo>
                  <a:pt x="3967374" y="3162512"/>
                </a:lnTo>
                <a:lnTo>
                  <a:pt x="4037224" y="3162512"/>
                </a:lnTo>
              </a:path>
            </a:pathLst>
          </a:custGeom>
          <a:noFill/>
          <a:ln w="10583" cap="flat">
            <a:solidFill>
              <a:schemeClr val="accent3"/>
            </a:solidFill>
            <a:prstDash val="dash"/>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7" name="Freeform 376">
            <a:extLst>
              <a:ext uri="{FF2B5EF4-FFF2-40B4-BE49-F238E27FC236}">
                <a16:creationId xmlns:a16="http://schemas.microsoft.com/office/drawing/2014/main" id="{C6CC4456-5E17-34F4-EBE9-274D511AB0ED}"/>
              </a:ext>
            </a:extLst>
          </p:cNvPr>
          <p:cNvSpPr/>
          <p:nvPr/>
        </p:nvSpPr>
        <p:spPr>
          <a:xfrm>
            <a:off x="3798839" y="1504951"/>
            <a:ext cx="3929563" cy="1628788"/>
          </a:xfrm>
          <a:custGeom>
            <a:avLst/>
            <a:gdLst>
              <a:gd name="connsiteX0" fmla="*/ 0 w 4037224"/>
              <a:gd name="connsiteY0" fmla="*/ 0 h 1681162"/>
              <a:gd name="connsiteX1" fmla="*/ 124248 w 4037224"/>
              <a:gd name="connsiteY1" fmla="*/ 0 h 1681162"/>
              <a:gd name="connsiteX2" fmla="*/ 124248 w 4037224"/>
              <a:gd name="connsiteY2" fmla="*/ 5715 h 1681162"/>
              <a:gd name="connsiteX3" fmla="*/ 162983 w 4037224"/>
              <a:gd name="connsiteY3" fmla="*/ 5715 h 1681162"/>
              <a:gd name="connsiteX4" fmla="*/ 162983 w 4037224"/>
              <a:gd name="connsiteY4" fmla="*/ 19791 h 1681162"/>
              <a:gd name="connsiteX5" fmla="*/ 287232 w 4037224"/>
              <a:gd name="connsiteY5" fmla="*/ 19791 h 1681162"/>
              <a:gd name="connsiteX6" fmla="*/ 287232 w 4037224"/>
              <a:gd name="connsiteY6" fmla="*/ 38312 h 1681162"/>
              <a:gd name="connsiteX7" fmla="*/ 434657 w 4037224"/>
              <a:gd name="connsiteY7" fmla="*/ 38312 h 1681162"/>
              <a:gd name="connsiteX8" fmla="*/ 434657 w 4037224"/>
              <a:gd name="connsiteY8" fmla="*/ 59584 h 1681162"/>
              <a:gd name="connsiteX9" fmla="*/ 566631 w 4037224"/>
              <a:gd name="connsiteY9" fmla="*/ 59584 h 1681162"/>
              <a:gd name="connsiteX10" fmla="*/ 566631 w 4037224"/>
              <a:gd name="connsiteY10" fmla="*/ 82656 h 1681162"/>
              <a:gd name="connsiteX11" fmla="*/ 690880 w 4037224"/>
              <a:gd name="connsiteY11" fmla="*/ 82656 h 1681162"/>
              <a:gd name="connsiteX12" fmla="*/ 690880 w 4037224"/>
              <a:gd name="connsiteY12" fmla="*/ 107315 h 1681162"/>
              <a:gd name="connsiteX13" fmla="*/ 799677 w 4037224"/>
              <a:gd name="connsiteY13" fmla="*/ 107315 h 1681162"/>
              <a:gd name="connsiteX14" fmla="*/ 799677 w 4037224"/>
              <a:gd name="connsiteY14" fmla="*/ 133138 h 1681162"/>
              <a:gd name="connsiteX15" fmla="*/ 861801 w 4037224"/>
              <a:gd name="connsiteY15" fmla="*/ 133138 h 1681162"/>
              <a:gd name="connsiteX16" fmla="*/ 861801 w 4037224"/>
              <a:gd name="connsiteY16" fmla="*/ 160020 h 1681162"/>
              <a:gd name="connsiteX17" fmla="*/ 915987 w 4037224"/>
              <a:gd name="connsiteY17" fmla="*/ 160020 h 1681162"/>
              <a:gd name="connsiteX18" fmla="*/ 915987 w 4037224"/>
              <a:gd name="connsiteY18" fmla="*/ 187537 h 1681162"/>
              <a:gd name="connsiteX19" fmla="*/ 1032510 w 4037224"/>
              <a:gd name="connsiteY19" fmla="*/ 187537 h 1681162"/>
              <a:gd name="connsiteX20" fmla="*/ 1102360 w 4037224"/>
              <a:gd name="connsiteY20" fmla="*/ 187537 h 1681162"/>
              <a:gd name="connsiteX21" fmla="*/ 1102360 w 4037224"/>
              <a:gd name="connsiteY21" fmla="*/ 216323 h 1681162"/>
              <a:gd name="connsiteX22" fmla="*/ 1133475 w 4037224"/>
              <a:gd name="connsiteY22" fmla="*/ 216323 h 1681162"/>
              <a:gd name="connsiteX23" fmla="*/ 1133475 w 4037224"/>
              <a:gd name="connsiteY23" fmla="*/ 245957 h 1681162"/>
              <a:gd name="connsiteX24" fmla="*/ 1141201 w 4037224"/>
              <a:gd name="connsiteY24" fmla="*/ 245957 h 1681162"/>
              <a:gd name="connsiteX25" fmla="*/ 1195599 w 4037224"/>
              <a:gd name="connsiteY25" fmla="*/ 245957 h 1681162"/>
              <a:gd name="connsiteX26" fmla="*/ 1195599 w 4037224"/>
              <a:gd name="connsiteY26" fmla="*/ 276543 h 1681162"/>
              <a:gd name="connsiteX27" fmla="*/ 1234334 w 4037224"/>
              <a:gd name="connsiteY27" fmla="*/ 276543 h 1681162"/>
              <a:gd name="connsiteX28" fmla="*/ 1265449 w 4037224"/>
              <a:gd name="connsiteY28" fmla="*/ 276543 h 1681162"/>
              <a:gd name="connsiteX29" fmla="*/ 1265449 w 4037224"/>
              <a:gd name="connsiteY29" fmla="*/ 308081 h 1681162"/>
              <a:gd name="connsiteX30" fmla="*/ 1389592 w 4037224"/>
              <a:gd name="connsiteY30" fmla="*/ 308081 h 1681162"/>
              <a:gd name="connsiteX31" fmla="*/ 1389592 w 4037224"/>
              <a:gd name="connsiteY31" fmla="*/ 340043 h 1681162"/>
              <a:gd name="connsiteX32" fmla="*/ 1475105 w 4037224"/>
              <a:gd name="connsiteY32" fmla="*/ 340043 h 1681162"/>
              <a:gd name="connsiteX33" fmla="*/ 1475105 w 4037224"/>
              <a:gd name="connsiteY33" fmla="*/ 372639 h 1681162"/>
              <a:gd name="connsiteX34" fmla="*/ 1591416 w 4037224"/>
              <a:gd name="connsiteY34" fmla="*/ 372639 h 1681162"/>
              <a:gd name="connsiteX35" fmla="*/ 1591416 w 4037224"/>
              <a:gd name="connsiteY35" fmla="*/ 405765 h 1681162"/>
              <a:gd name="connsiteX36" fmla="*/ 1645814 w 4037224"/>
              <a:gd name="connsiteY36" fmla="*/ 405765 h 1681162"/>
              <a:gd name="connsiteX37" fmla="*/ 1684655 w 4037224"/>
              <a:gd name="connsiteY37" fmla="*/ 405765 h 1681162"/>
              <a:gd name="connsiteX38" fmla="*/ 1715664 w 4037224"/>
              <a:gd name="connsiteY38" fmla="*/ 405765 h 1681162"/>
              <a:gd name="connsiteX39" fmla="*/ 1746779 w 4037224"/>
              <a:gd name="connsiteY39" fmla="*/ 405765 h 1681162"/>
              <a:gd name="connsiteX40" fmla="*/ 1754611 w 4037224"/>
              <a:gd name="connsiteY40" fmla="*/ 405765 h 1681162"/>
              <a:gd name="connsiteX41" fmla="*/ 1770062 w 4037224"/>
              <a:gd name="connsiteY41" fmla="*/ 405765 h 1681162"/>
              <a:gd name="connsiteX42" fmla="*/ 1777789 w 4037224"/>
              <a:gd name="connsiteY42" fmla="*/ 405765 h 1681162"/>
              <a:gd name="connsiteX43" fmla="*/ 1808904 w 4037224"/>
              <a:gd name="connsiteY43" fmla="*/ 405765 h 1681162"/>
              <a:gd name="connsiteX44" fmla="*/ 1847638 w 4037224"/>
              <a:gd name="connsiteY44" fmla="*/ 405765 h 1681162"/>
              <a:gd name="connsiteX45" fmla="*/ 1917700 w 4037224"/>
              <a:gd name="connsiteY45" fmla="*/ 405765 h 1681162"/>
              <a:gd name="connsiteX46" fmla="*/ 1925425 w 4037224"/>
              <a:gd name="connsiteY46" fmla="*/ 405765 h 1681162"/>
              <a:gd name="connsiteX47" fmla="*/ 1925425 w 4037224"/>
              <a:gd name="connsiteY47" fmla="*/ 444288 h 1681162"/>
              <a:gd name="connsiteX48" fmla="*/ 1948709 w 4037224"/>
              <a:gd name="connsiteY48" fmla="*/ 444288 h 1681162"/>
              <a:gd name="connsiteX49" fmla="*/ 1948709 w 4037224"/>
              <a:gd name="connsiteY49" fmla="*/ 483870 h 1681162"/>
              <a:gd name="connsiteX50" fmla="*/ 1956435 w 4037224"/>
              <a:gd name="connsiteY50" fmla="*/ 483870 h 1681162"/>
              <a:gd name="connsiteX51" fmla="*/ 1964161 w 4037224"/>
              <a:gd name="connsiteY51" fmla="*/ 483870 h 1681162"/>
              <a:gd name="connsiteX52" fmla="*/ 1995276 w 4037224"/>
              <a:gd name="connsiteY52" fmla="*/ 483870 h 1681162"/>
              <a:gd name="connsiteX53" fmla="*/ 1995276 w 4037224"/>
              <a:gd name="connsiteY53" fmla="*/ 525886 h 1681162"/>
              <a:gd name="connsiteX54" fmla="*/ 2003002 w 4037224"/>
              <a:gd name="connsiteY54" fmla="*/ 525886 h 1681162"/>
              <a:gd name="connsiteX55" fmla="*/ 2080683 w 4037224"/>
              <a:gd name="connsiteY55" fmla="*/ 525886 h 1681162"/>
              <a:gd name="connsiteX56" fmla="*/ 2088409 w 4037224"/>
              <a:gd name="connsiteY56" fmla="*/ 525886 h 1681162"/>
              <a:gd name="connsiteX57" fmla="*/ 2111799 w 4037224"/>
              <a:gd name="connsiteY57" fmla="*/ 525886 h 1681162"/>
              <a:gd name="connsiteX58" fmla="*/ 2134976 w 4037224"/>
              <a:gd name="connsiteY58" fmla="*/ 525886 h 1681162"/>
              <a:gd name="connsiteX59" fmla="*/ 2165985 w 4037224"/>
              <a:gd name="connsiteY59" fmla="*/ 525886 h 1681162"/>
              <a:gd name="connsiteX60" fmla="*/ 2181648 w 4037224"/>
              <a:gd name="connsiteY60" fmla="*/ 525886 h 1681162"/>
              <a:gd name="connsiteX61" fmla="*/ 2181648 w 4037224"/>
              <a:gd name="connsiteY61" fmla="*/ 574781 h 1681162"/>
              <a:gd name="connsiteX62" fmla="*/ 2189374 w 4037224"/>
              <a:gd name="connsiteY62" fmla="*/ 574781 h 1681162"/>
              <a:gd name="connsiteX63" fmla="*/ 2196994 w 4037224"/>
              <a:gd name="connsiteY63" fmla="*/ 574781 h 1681162"/>
              <a:gd name="connsiteX64" fmla="*/ 2212657 w 4037224"/>
              <a:gd name="connsiteY64" fmla="*/ 574781 h 1681162"/>
              <a:gd name="connsiteX65" fmla="*/ 2228109 w 4037224"/>
              <a:gd name="connsiteY65" fmla="*/ 574781 h 1681162"/>
              <a:gd name="connsiteX66" fmla="*/ 2298171 w 4037224"/>
              <a:gd name="connsiteY66" fmla="*/ 574781 h 1681162"/>
              <a:gd name="connsiteX67" fmla="*/ 2336906 w 4037224"/>
              <a:gd name="connsiteY67" fmla="*/ 574781 h 1681162"/>
              <a:gd name="connsiteX68" fmla="*/ 2383367 w 4037224"/>
              <a:gd name="connsiteY68" fmla="*/ 574781 h 1681162"/>
              <a:gd name="connsiteX69" fmla="*/ 2406756 w 4037224"/>
              <a:gd name="connsiteY69" fmla="*/ 574781 h 1681162"/>
              <a:gd name="connsiteX70" fmla="*/ 2422207 w 4037224"/>
              <a:gd name="connsiteY70" fmla="*/ 574781 h 1681162"/>
              <a:gd name="connsiteX71" fmla="*/ 2422207 w 4037224"/>
              <a:gd name="connsiteY71" fmla="*/ 633730 h 1681162"/>
              <a:gd name="connsiteX72" fmla="*/ 2430145 w 4037224"/>
              <a:gd name="connsiteY72" fmla="*/ 633730 h 1681162"/>
              <a:gd name="connsiteX73" fmla="*/ 2445491 w 4037224"/>
              <a:gd name="connsiteY73" fmla="*/ 633730 h 1681162"/>
              <a:gd name="connsiteX74" fmla="*/ 2484332 w 4037224"/>
              <a:gd name="connsiteY74" fmla="*/ 633730 h 1681162"/>
              <a:gd name="connsiteX75" fmla="*/ 2492270 w 4037224"/>
              <a:gd name="connsiteY75" fmla="*/ 633730 h 1681162"/>
              <a:gd name="connsiteX76" fmla="*/ 2507615 w 4037224"/>
              <a:gd name="connsiteY76" fmla="*/ 633730 h 1681162"/>
              <a:gd name="connsiteX77" fmla="*/ 2546456 w 4037224"/>
              <a:gd name="connsiteY77" fmla="*/ 633730 h 1681162"/>
              <a:gd name="connsiteX78" fmla="*/ 2554394 w 4037224"/>
              <a:gd name="connsiteY78" fmla="*/ 633730 h 1681162"/>
              <a:gd name="connsiteX79" fmla="*/ 2600854 w 4037224"/>
              <a:gd name="connsiteY79" fmla="*/ 633730 h 1681162"/>
              <a:gd name="connsiteX80" fmla="*/ 2647315 w 4037224"/>
              <a:gd name="connsiteY80" fmla="*/ 633730 h 1681162"/>
              <a:gd name="connsiteX81" fmla="*/ 2701713 w 4037224"/>
              <a:gd name="connsiteY81" fmla="*/ 633730 h 1681162"/>
              <a:gd name="connsiteX82" fmla="*/ 2756112 w 4037224"/>
              <a:gd name="connsiteY82" fmla="*/ 633730 h 1681162"/>
              <a:gd name="connsiteX83" fmla="*/ 2833687 w 4037224"/>
              <a:gd name="connsiteY83" fmla="*/ 633730 h 1681162"/>
              <a:gd name="connsiteX84" fmla="*/ 2888086 w 4037224"/>
              <a:gd name="connsiteY84" fmla="*/ 633730 h 1681162"/>
              <a:gd name="connsiteX85" fmla="*/ 2950210 w 4037224"/>
              <a:gd name="connsiteY85" fmla="*/ 633730 h 1681162"/>
              <a:gd name="connsiteX86" fmla="*/ 2950210 w 4037224"/>
              <a:gd name="connsiteY86" fmla="*/ 718926 h 1681162"/>
              <a:gd name="connsiteX87" fmla="*/ 2957936 w 4037224"/>
              <a:gd name="connsiteY87" fmla="*/ 718926 h 1681162"/>
              <a:gd name="connsiteX88" fmla="*/ 2965662 w 4037224"/>
              <a:gd name="connsiteY88" fmla="*/ 718926 h 1681162"/>
              <a:gd name="connsiteX89" fmla="*/ 2981325 w 4037224"/>
              <a:gd name="connsiteY89" fmla="*/ 718926 h 1681162"/>
              <a:gd name="connsiteX90" fmla="*/ 2989051 w 4037224"/>
              <a:gd name="connsiteY90" fmla="*/ 718926 h 1681162"/>
              <a:gd name="connsiteX91" fmla="*/ 2989051 w 4037224"/>
              <a:gd name="connsiteY91" fmla="*/ 844550 h 1681162"/>
              <a:gd name="connsiteX92" fmla="*/ 3035723 w 4037224"/>
              <a:gd name="connsiteY92" fmla="*/ 844550 h 1681162"/>
              <a:gd name="connsiteX93" fmla="*/ 3159972 w 4037224"/>
              <a:gd name="connsiteY93" fmla="*/ 844550 h 1681162"/>
              <a:gd name="connsiteX94" fmla="*/ 3159972 w 4037224"/>
              <a:gd name="connsiteY94" fmla="*/ 1021715 h 1681162"/>
              <a:gd name="connsiteX95" fmla="*/ 3493664 w 4037224"/>
              <a:gd name="connsiteY95" fmla="*/ 1021715 h 1681162"/>
              <a:gd name="connsiteX96" fmla="*/ 3501390 w 4037224"/>
              <a:gd name="connsiteY96" fmla="*/ 1021715 h 1681162"/>
              <a:gd name="connsiteX97" fmla="*/ 3563514 w 4037224"/>
              <a:gd name="connsiteY97" fmla="*/ 1021715 h 1681162"/>
              <a:gd name="connsiteX98" fmla="*/ 3563514 w 4037224"/>
              <a:gd name="connsiteY98" fmla="*/ 1278467 h 1681162"/>
              <a:gd name="connsiteX99" fmla="*/ 3967374 w 4037224"/>
              <a:gd name="connsiteY99" fmla="*/ 1278467 h 1681162"/>
              <a:gd name="connsiteX100" fmla="*/ 3967374 w 4037224"/>
              <a:gd name="connsiteY100" fmla="*/ 1681163 h 1681162"/>
              <a:gd name="connsiteX101" fmla="*/ 4037224 w 4037224"/>
              <a:gd name="connsiteY101" fmla="*/ 1681163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037224" h="1681162">
                <a:moveTo>
                  <a:pt x="0" y="0"/>
                </a:moveTo>
                <a:lnTo>
                  <a:pt x="124248" y="0"/>
                </a:lnTo>
                <a:lnTo>
                  <a:pt x="124248" y="5715"/>
                </a:lnTo>
                <a:lnTo>
                  <a:pt x="162983" y="5715"/>
                </a:lnTo>
                <a:lnTo>
                  <a:pt x="162983" y="19791"/>
                </a:lnTo>
                <a:lnTo>
                  <a:pt x="287232" y="19791"/>
                </a:lnTo>
                <a:lnTo>
                  <a:pt x="287232" y="38312"/>
                </a:lnTo>
                <a:lnTo>
                  <a:pt x="434657" y="38312"/>
                </a:lnTo>
                <a:lnTo>
                  <a:pt x="434657" y="59584"/>
                </a:lnTo>
                <a:lnTo>
                  <a:pt x="566631" y="59584"/>
                </a:lnTo>
                <a:lnTo>
                  <a:pt x="566631" y="82656"/>
                </a:lnTo>
                <a:lnTo>
                  <a:pt x="690880" y="82656"/>
                </a:lnTo>
                <a:lnTo>
                  <a:pt x="690880" y="107315"/>
                </a:lnTo>
                <a:lnTo>
                  <a:pt x="799677" y="107315"/>
                </a:lnTo>
                <a:lnTo>
                  <a:pt x="799677" y="133138"/>
                </a:lnTo>
                <a:lnTo>
                  <a:pt x="861801" y="133138"/>
                </a:lnTo>
                <a:lnTo>
                  <a:pt x="861801" y="160020"/>
                </a:lnTo>
                <a:lnTo>
                  <a:pt x="915987" y="160020"/>
                </a:lnTo>
                <a:lnTo>
                  <a:pt x="915987" y="187537"/>
                </a:lnTo>
                <a:lnTo>
                  <a:pt x="1032510" y="187537"/>
                </a:lnTo>
                <a:lnTo>
                  <a:pt x="1102360" y="187537"/>
                </a:lnTo>
                <a:lnTo>
                  <a:pt x="1102360" y="216323"/>
                </a:lnTo>
                <a:lnTo>
                  <a:pt x="1133475" y="216323"/>
                </a:lnTo>
                <a:lnTo>
                  <a:pt x="1133475" y="245957"/>
                </a:lnTo>
                <a:lnTo>
                  <a:pt x="1141201" y="245957"/>
                </a:lnTo>
                <a:lnTo>
                  <a:pt x="1195599" y="245957"/>
                </a:lnTo>
                <a:lnTo>
                  <a:pt x="1195599" y="276543"/>
                </a:lnTo>
                <a:lnTo>
                  <a:pt x="1234334" y="276543"/>
                </a:lnTo>
                <a:lnTo>
                  <a:pt x="1265449" y="276543"/>
                </a:lnTo>
                <a:lnTo>
                  <a:pt x="1265449" y="308081"/>
                </a:lnTo>
                <a:lnTo>
                  <a:pt x="1389592" y="308081"/>
                </a:lnTo>
                <a:lnTo>
                  <a:pt x="1389592" y="340043"/>
                </a:lnTo>
                <a:lnTo>
                  <a:pt x="1475105" y="340043"/>
                </a:lnTo>
                <a:lnTo>
                  <a:pt x="1475105" y="372639"/>
                </a:lnTo>
                <a:lnTo>
                  <a:pt x="1591416" y="372639"/>
                </a:lnTo>
                <a:lnTo>
                  <a:pt x="1591416" y="405765"/>
                </a:lnTo>
                <a:lnTo>
                  <a:pt x="1645814" y="405765"/>
                </a:lnTo>
                <a:lnTo>
                  <a:pt x="1684655" y="405765"/>
                </a:lnTo>
                <a:lnTo>
                  <a:pt x="1715664" y="405765"/>
                </a:lnTo>
                <a:lnTo>
                  <a:pt x="1746779" y="405765"/>
                </a:lnTo>
                <a:lnTo>
                  <a:pt x="1754611" y="405765"/>
                </a:lnTo>
                <a:lnTo>
                  <a:pt x="1770062" y="405765"/>
                </a:lnTo>
                <a:lnTo>
                  <a:pt x="1777789" y="405765"/>
                </a:lnTo>
                <a:lnTo>
                  <a:pt x="1808904" y="405765"/>
                </a:lnTo>
                <a:lnTo>
                  <a:pt x="1847638" y="405765"/>
                </a:lnTo>
                <a:lnTo>
                  <a:pt x="1917700" y="405765"/>
                </a:lnTo>
                <a:lnTo>
                  <a:pt x="1925425" y="405765"/>
                </a:lnTo>
                <a:lnTo>
                  <a:pt x="1925425" y="444288"/>
                </a:lnTo>
                <a:lnTo>
                  <a:pt x="1948709" y="444288"/>
                </a:lnTo>
                <a:lnTo>
                  <a:pt x="1948709" y="483870"/>
                </a:lnTo>
                <a:lnTo>
                  <a:pt x="1956435" y="483870"/>
                </a:lnTo>
                <a:lnTo>
                  <a:pt x="1964161" y="483870"/>
                </a:lnTo>
                <a:lnTo>
                  <a:pt x="1995276" y="483870"/>
                </a:lnTo>
                <a:lnTo>
                  <a:pt x="1995276" y="525886"/>
                </a:lnTo>
                <a:lnTo>
                  <a:pt x="2003002" y="525886"/>
                </a:lnTo>
                <a:lnTo>
                  <a:pt x="2080683" y="525886"/>
                </a:lnTo>
                <a:lnTo>
                  <a:pt x="2088409" y="525886"/>
                </a:lnTo>
                <a:lnTo>
                  <a:pt x="2111799" y="525886"/>
                </a:lnTo>
                <a:lnTo>
                  <a:pt x="2134976" y="525886"/>
                </a:lnTo>
                <a:lnTo>
                  <a:pt x="2165985" y="525886"/>
                </a:lnTo>
                <a:lnTo>
                  <a:pt x="2181648" y="525886"/>
                </a:lnTo>
                <a:lnTo>
                  <a:pt x="2181648" y="574781"/>
                </a:lnTo>
                <a:lnTo>
                  <a:pt x="2189374" y="574781"/>
                </a:lnTo>
                <a:lnTo>
                  <a:pt x="2196994" y="574781"/>
                </a:lnTo>
                <a:lnTo>
                  <a:pt x="2212657" y="574781"/>
                </a:lnTo>
                <a:lnTo>
                  <a:pt x="2228109" y="574781"/>
                </a:lnTo>
                <a:lnTo>
                  <a:pt x="2298171" y="574781"/>
                </a:lnTo>
                <a:lnTo>
                  <a:pt x="2336906" y="574781"/>
                </a:lnTo>
                <a:lnTo>
                  <a:pt x="2383367" y="574781"/>
                </a:lnTo>
                <a:lnTo>
                  <a:pt x="2406756" y="574781"/>
                </a:lnTo>
                <a:lnTo>
                  <a:pt x="2422207" y="574781"/>
                </a:lnTo>
                <a:lnTo>
                  <a:pt x="2422207" y="633730"/>
                </a:lnTo>
                <a:lnTo>
                  <a:pt x="2430145" y="633730"/>
                </a:lnTo>
                <a:lnTo>
                  <a:pt x="2445491" y="633730"/>
                </a:lnTo>
                <a:lnTo>
                  <a:pt x="2484332" y="633730"/>
                </a:lnTo>
                <a:lnTo>
                  <a:pt x="2492270" y="633730"/>
                </a:lnTo>
                <a:lnTo>
                  <a:pt x="2507615" y="633730"/>
                </a:lnTo>
                <a:lnTo>
                  <a:pt x="2546456" y="633730"/>
                </a:lnTo>
                <a:lnTo>
                  <a:pt x="2554394" y="633730"/>
                </a:lnTo>
                <a:lnTo>
                  <a:pt x="2600854" y="633730"/>
                </a:lnTo>
                <a:lnTo>
                  <a:pt x="2647315" y="633730"/>
                </a:lnTo>
                <a:lnTo>
                  <a:pt x="2701713" y="633730"/>
                </a:lnTo>
                <a:lnTo>
                  <a:pt x="2756112" y="633730"/>
                </a:lnTo>
                <a:lnTo>
                  <a:pt x="2833687" y="633730"/>
                </a:lnTo>
                <a:lnTo>
                  <a:pt x="2888086" y="633730"/>
                </a:lnTo>
                <a:lnTo>
                  <a:pt x="2950210" y="633730"/>
                </a:lnTo>
                <a:lnTo>
                  <a:pt x="2950210" y="718926"/>
                </a:lnTo>
                <a:lnTo>
                  <a:pt x="2957936" y="718926"/>
                </a:lnTo>
                <a:lnTo>
                  <a:pt x="2965662" y="718926"/>
                </a:lnTo>
                <a:lnTo>
                  <a:pt x="2981325" y="718926"/>
                </a:lnTo>
                <a:lnTo>
                  <a:pt x="2989051" y="718926"/>
                </a:lnTo>
                <a:lnTo>
                  <a:pt x="2989051" y="844550"/>
                </a:lnTo>
                <a:lnTo>
                  <a:pt x="3035723" y="844550"/>
                </a:lnTo>
                <a:lnTo>
                  <a:pt x="3159972" y="844550"/>
                </a:lnTo>
                <a:lnTo>
                  <a:pt x="3159972" y="1021715"/>
                </a:lnTo>
                <a:lnTo>
                  <a:pt x="3493664" y="1021715"/>
                </a:lnTo>
                <a:lnTo>
                  <a:pt x="3501390" y="1021715"/>
                </a:lnTo>
                <a:lnTo>
                  <a:pt x="3563514" y="1021715"/>
                </a:lnTo>
                <a:lnTo>
                  <a:pt x="3563514" y="1278467"/>
                </a:lnTo>
                <a:lnTo>
                  <a:pt x="3967374" y="1278467"/>
                </a:lnTo>
                <a:lnTo>
                  <a:pt x="3967374" y="1681163"/>
                </a:lnTo>
                <a:lnTo>
                  <a:pt x="4037224" y="1681163"/>
                </a:lnTo>
              </a:path>
            </a:pathLst>
          </a:custGeom>
          <a:noFill/>
          <a:ln w="10583" cap="flat">
            <a:solidFill>
              <a:schemeClr val="accent3"/>
            </a:solidFill>
            <a:prstDash val="dash"/>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9" name="Freeform 378">
            <a:extLst>
              <a:ext uri="{FF2B5EF4-FFF2-40B4-BE49-F238E27FC236}">
                <a16:creationId xmlns:a16="http://schemas.microsoft.com/office/drawing/2014/main" id="{5B65D0E5-04D2-1997-ADD8-E6BB7AEB9F11}"/>
              </a:ext>
            </a:extLst>
          </p:cNvPr>
          <p:cNvSpPr/>
          <p:nvPr/>
        </p:nvSpPr>
        <p:spPr>
          <a:xfrm>
            <a:off x="3798839" y="1504951"/>
            <a:ext cx="3929563" cy="2608523"/>
          </a:xfrm>
          <a:custGeom>
            <a:avLst/>
            <a:gdLst>
              <a:gd name="connsiteX0" fmla="*/ 0 w 4037224"/>
              <a:gd name="connsiteY0" fmla="*/ 0 h 2692399"/>
              <a:gd name="connsiteX1" fmla="*/ 124248 w 4037224"/>
              <a:gd name="connsiteY1" fmla="*/ 0 h 2692399"/>
              <a:gd name="connsiteX2" fmla="*/ 124248 w 4037224"/>
              <a:gd name="connsiteY2" fmla="*/ 39053 h 2692399"/>
              <a:gd name="connsiteX3" fmla="*/ 162983 w 4037224"/>
              <a:gd name="connsiteY3" fmla="*/ 39053 h 2692399"/>
              <a:gd name="connsiteX4" fmla="*/ 162983 w 4037224"/>
              <a:gd name="connsiteY4" fmla="*/ 77999 h 2692399"/>
              <a:gd name="connsiteX5" fmla="*/ 287232 w 4037224"/>
              <a:gd name="connsiteY5" fmla="*/ 77999 h 2692399"/>
              <a:gd name="connsiteX6" fmla="*/ 287232 w 4037224"/>
              <a:gd name="connsiteY6" fmla="*/ 116946 h 2692399"/>
              <a:gd name="connsiteX7" fmla="*/ 434657 w 4037224"/>
              <a:gd name="connsiteY7" fmla="*/ 116946 h 2692399"/>
              <a:gd name="connsiteX8" fmla="*/ 434657 w 4037224"/>
              <a:gd name="connsiteY8" fmla="*/ 155893 h 2692399"/>
              <a:gd name="connsiteX9" fmla="*/ 566631 w 4037224"/>
              <a:gd name="connsiteY9" fmla="*/ 155893 h 2692399"/>
              <a:gd name="connsiteX10" fmla="*/ 566631 w 4037224"/>
              <a:gd name="connsiteY10" fmla="*/ 194839 h 2692399"/>
              <a:gd name="connsiteX11" fmla="*/ 690880 w 4037224"/>
              <a:gd name="connsiteY11" fmla="*/ 194839 h 2692399"/>
              <a:gd name="connsiteX12" fmla="*/ 690880 w 4037224"/>
              <a:gd name="connsiteY12" fmla="*/ 233892 h 2692399"/>
              <a:gd name="connsiteX13" fmla="*/ 799677 w 4037224"/>
              <a:gd name="connsiteY13" fmla="*/ 233892 h 2692399"/>
              <a:gd name="connsiteX14" fmla="*/ 799677 w 4037224"/>
              <a:gd name="connsiteY14" fmla="*/ 272838 h 2692399"/>
              <a:gd name="connsiteX15" fmla="*/ 861801 w 4037224"/>
              <a:gd name="connsiteY15" fmla="*/ 272838 h 2692399"/>
              <a:gd name="connsiteX16" fmla="*/ 861801 w 4037224"/>
              <a:gd name="connsiteY16" fmla="*/ 311785 h 2692399"/>
              <a:gd name="connsiteX17" fmla="*/ 915987 w 4037224"/>
              <a:gd name="connsiteY17" fmla="*/ 311785 h 2692399"/>
              <a:gd name="connsiteX18" fmla="*/ 915987 w 4037224"/>
              <a:gd name="connsiteY18" fmla="*/ 350732 h 2692399"/>
              <a:gd name="connsiteX19" fmla="*/ 1032510 w 4037224"/>
              <a:gd name="connsiteY19" fmla="*/ 350732 h 2692399"/>
              <a:gd name="connsiteX20" fmla="*/ 1102360 w 4037224"/>
              <a:gd name="connsiteY20" fmla="*/ 350732 h 2692399"/>
              <a:gd name="connsiteX21" fmla="*/ 1102360 w 4037224"/>
              <a:gd name="connsiteY21" fmla="*/ 390313 h 2692399"/>
              <a:gd name="connsiteX22" fmla="*/ 1133475 w 4037224"/>
              <a:gd name="connsiteY22" fmla="*/ 390313 h 2692399"/>
              <a:gd name="connsiteX23" fmla="*/ 1133475 w 4037224"/>
              <a:gd name="connsiteY23" fmla="*/ 430424 h 2692399"/>
              <a:gd name="connsiteX24" fmla="*/ 1141201 w 4037224"/>
              <a:gd name="connsiteY24" fmla="*/ 430424 h 2692399"/>
              <a:gd name="connsiteX25" fmla="*/ 1195599 w 4037224"/>
              <a:gd name="connsiteY25" fmla="*/ 430424 h 2692399"/>
              <a:gd name="connsiteX26" fmla="*/ 1195599 w 4037224"/>
              <a:gd name="connsiteY26" fmla="*/ 471064 h 2692399"/>
              <a:gd name="connsiteX27" fmla="*/ 1234334 w 4037224"/>
              <a:gd name="connsiteY27" fmla="*/ 471064 h 2692399"/>
              <a:gd name="connsiteX28" fmla="*/ 1265449 w 4037224"/>
              <a:gd name="connsiteY28" fmla="*/ 471064 h 2692399"/>
              <a:gd name="connsiteX29" fmla="*/ 1265449 w 4037224"/>
              <a:gd name="connsiteY29" fmla="*/ 512233 h 2692399"/>
              <a:gd name="connsiteX30" fmla="*/ 1389592 w 4037224"/>
              <a:gd name="connsiteY30" fmla="*/ 512233 h 2692399"/>
              <a:gd name="connsiteX31" fmla="*/ 1389592 w 4037224"/>
              <a:gd name="connsiteY31" fmla="*/ 553720 h 2692399"/>
              <a:gd name="connsiteX32" fmla="*/ 1475105 w 4037224"/>
              <a:gd name="connsiteY32" fmla="*/ 553720 h 2692399"/>
              <a:gd name="connsiteX33" fmla="*/ 1475105 w 4037224"/>
              <a:gd name="connsiteY33" fmla="*/ 594889 h 2692399"/>
              <a:gd name="connsiteX34" fmla="*/ 1591416 w 4037224"/>
              <a:gd name="connsiteY34" fmla="*/ 594889 h 2692399"/>
              <a:gd name="connsiteX35" fmla="*/ 1591416 w 4037224"/>
              <a:gd name="connsiteY35" fmla="*/ 636164 h 2692399"/>
              <a:gd name="connsiteX36" fmla="*/ 1645814 w 4037224"/>
              <a:gd name="connsiteY36" fmla="*/ 636164 h 2692399"/>
              <a:gd name="connsiteX37" fmla="*/ 1684655 w 4037224"/>
              <a:gd name="connsiteY37" fmla="*/ 636164 h 2692399"/>
              <a:gd name="connsiteX38" fmla="*/ 1715664 w 4037224"/>
              <a:gd name="connsiteY38" fmla="*/ 636164 h 2692399"/>
              <a:gd name="connsiteX39" fmla="*/ 1746779 w 4037224"/>
              <a:gd name="connsiteY39" fmla="*/ 636164 h 2692399"/>
              <a:gd name="connsiteX40" fmla="*/ 1754611 w 4037224"/>
              <a:gd name="connsiteY40" fmla="*/ 636164 h 2692399"/>
              <a:gd name="connsiteX41" fmla="*/ 1770062 w 4037224"/>
              <a:gd name="connsiteY41" fmla="*/ 636164 h 2692399"/>
              <a:gd name="connsiteX42" fmla="*/ 1777789 w 4037224"/>
              <a:gd name="connsiteY42" fmla="*/ 636164 h 2692399"/>
              <a:gd name="connsiteX43" fmla="*/ 1808904 w 4037224"/>
              <a:gd name="connsiteY43" fmla="*/ 636164 h 2692399"/>
              <a:gd name="connsiteX44" fmla="*/ 1847638 w 4037224"/>
              <a:gd name="connsiteY44" fmla="*/ 636164 h 2692399"/>
              <a:gd name="connsiteX45" fmla="*/ 1917700 w 4037224"/>
              <a:gd name="connsiteY45" fmla="*/ 636164 h 2692399"/>
              <a:gd name="connsiteX46" fmla="*/ 1925425 w 4037224"/>
              <a:gd name="connsiteY46" fmla="*/ 636164 h 2692399"/>
              <a:gd name="connsiteX47" fmla="*/ 1925425 w 4037224"/>
              <a:gd name="connsiteY47" fmla="*/ 686435 h 2692399"/>
              <a:gd name="connsiteX48" fmla="*/ 1948709 w 4037224"/>
              <a:gd name="connsiteY48" fmla="*/ 686435 h 2692399"/>
              <a:gd name="connsiteX49" fmla="*/ 1948709 w 4037224"/>
              <a:gd name="connsiteY49" fmla="*/ 736494 h 2692399"/>
              <a:gd name="connsiteX50" fmla="*/ 1956435 w 4037224"/>
              <a:gd name="connsiteY50" fmla="*/ 736494 h 2692399"/>
              <a:gd name="connsiteX51" fmla="*/ 1964161 w 4037224"/>
              <a:gd name="connsiteY51" fmla="*/ 736494 h 2692399"/>
              <a:gd name="connsiteX52" fmla="*/ 1995276 w 4037224"/>
              <a:gd name="connsiteY52" fmla="*/ 736494 h 2692399"/>
              <a:gd name="connsiteX53" fmla="*/ 1995276 w 4037224"/>
              <a:gd name="connsiteY53" fmla="*/ 789940 h 2692399"/>
              <a:gd name="connsiteX54" fmla="*/ 2003002 w 4037224"/>
              <a:gd name="connsiteY54" fmla="*/ 789940 h 2692399"/>
              <a:gd name="connsiteX55" fmla="*/ 2080683 w 4037224"/>
              <a:gd name="connsiteY55" fmla="*/ 789940 h 2692399"/>
              <a:gd name="connsiteX56" fmla="*/ 2088409 w 4037224"/>
              <a:gd name="connsiteY56" fmla="*/ 789940 h 2692399"/>
              <a:gd name="connsiteX57" fmla="*/ 2111799 w 4037224"/>
              <a:gd name="connsiteY57" fmla="*/ 789940 h 2692399"/>
              <a:gd name="connsiteX58" fmla="*/ 2134976 w 4037224"/>
              <a:gd name="connsiteY58" fmla="*/ 789940 h 2692399"/>
              <a:gd name="connsiteX59" fmla="*/ 2165985 w 4037224"/>
              <a:gd name="connsiteY59" fmla="*/ 789940 h 2692399"/>
              <a:gd name="connsiteX60" fmla="*/ 2181648 w 4037224"/>
              <a:gd name="connsiteY60" fmla="*/ 789940 h 2692399"/>
              <a:gd name="connsiteX61" fmla="*/ 2181648 w 4037224"/>
              <a:gd name="connsiteY61" fmla="*/ 854922 h 2692399"/>
              <a:gd name="connsiteX62" fmla="*/ 2189374 w 4037224"/>
              <a:gd name="connsiteY62" fmla="*/ 854922 h 2692399"/>
              <a:gd name="connsiteX63" fmla="*/ 2196994 w 4037224"/>
              <a:gd name="connsiteY63" fmla="*/ 854922 h 2692399"/>
              <a:gd name="connsiteX64" fmla="*/ 2212657 w 4037224"/>
              <a:gd name="connsiteY64" fmla="*/ 854922 h 2692399"/>
              <a:gd name="connsiteX65" fmla="*/ 2228109 w 4037224"/>
              <a:gd name="connsiteY65" fmla="*/ 854922 h 2692399"/>
              <a:gd name="connsiteX66" fmla="*/ 2298171 w 4037224"/>
              <a:gd name="connsiteY66" fmla="*/ 854922 h 2692399"/>
              <a:gd name="connsiteX67" fmla="*/ 2336906 w 4037224"/>
              <a:gd name="connsiteY67" fmla="*/ 854922 h 2692399"/>
              <a:gd name="connsiteX68" fmla="*/ 2383367 w 4037224"/>
              <a:gd name="connsiteY68" fmla="*/ 854922 h 2692399"/>
              <a:gd name="connsiteX69" fmla="*/ 2406756 w 4037224"/>
              <a:gd name="connsiteY69" fmla="*/ 854922 h 2692399"/>
              <a:gd name="connsiteX70" fmla="*/ 2422207 w 4037224"/>
              <a:gd name="connsiteY70" fmla="*/ 854922 h 2692399"/>
              <a:gd name="connsiteX71" fmla="*/ 2422207 w 4037224"/>
              <a:gd name="connsiteY71" fmla="*/ 938424 h 2692399"/>
              <a:gd name="connsiteX72" fmla="*/ 2430145 w 4037224"/>
              <a:gd name="connsiteY72" fmla="*/ 938424 h 2692399"/>
              <a:gd name="connsiteX73" fmla="*/ 2445491 w 4037224"/>
              <a:gd name="connsiteY73" fmla="*/ 938424 h 2692399"/>
              <a:gd name="connsiteX74" fmla="*/ 2484332 w 4037224"/>
              <a:gd name="connsiteY74" fmla="*/ 938424 h 2692399"/>
              <a:gd name="connsiteX75" fmla="*/ 2492270 w 4037224"/>
              <a:gd name="connsiteY75" fmla="*/ 938424 h 2692399"/>
              <a:gd name="connsiteX76" fmla="*/ 2507615 w 4037224"/>
              <a:gd name="connsiteY76" fmla="*/ 938424 h 2692399"/>
              <a:gd name="connsiteX77" fmla="*/ 2546456 w 4037224"/>
              <a:gd name="connsiteY77" fmla="*/ 938424 h 2692399"/>
              <a:gd name="connsiteX78" fmla="*/ 2554394 w 4037224"/>
              <a:gd name="connsiteY78" fmla="*/ 938424 h 2692399"/>
              <a:gd name="connsiteX79" fmla="*/ 2600854 w 4037224"/>
              <a:gd name="connsiteY79" fmla="*/ 938424 h 2692399"/>
              <a:gd name="connsiteX80" fmla="*/ 2647315 w 4037224"/>
              <a:gd name="connsiteY80" fmla="*/ 938424 h 2692399"/>
              <a:gd name="connsiteX81" fmla="*/ 2701713 w 4037224"/>
              <a:gd name="connsiteY81" fmla="*/ 938424 h 2692399"/>
              <a:gd name="connsiteX82" fmla="*/ 2756112 w 4037224"/>
              <a:gd name="connsiteY82" fmla="*/ 938424 h 2692399"/>
              <a:gd name="connsiteX83" fmla="*/ 2833687 w 4037224"/>
              <a:gd name="connsiteY83" fmla="*/ 938424 h 2692399"/>
              <a:gd name="connsiteX84" fmla="*/ 2888086 w 4037224"/>
              <a:gd name="connsiteY84" fmla="*/ 938424 h 2692399"/>
              <a:gd name="connsiteX85" fmla="*/ 2950210 w 4037224"/>
              <a:gd name="connsiteY85" fmla="*/ 938424 h 2692399"/>
              <a:gd name="connsiteX86" fmla="*/ 2950210 w 4037224"/>
              <a:gd name="connsiteY86" fmla="*/ 1126490 h 2692399"/>
              <a:gd name="connsiteX87" fmla="*/ 2957936 w 4037224"/>
              <a:gd name="connsiteY87" fmla="*/ 1126490 h 2692399"/>
              <a:gd name="connsiteX88" fmla="*/ 2965662 w 4037224"/>
              <a:gd name="connsiteY88" fmla="*/ 1126490 h 2692399"/>
              <a:gd name="connsiteX89" fmla="*/ 2981325 w 4037224"/>
              <a:gd name="connsiteY89" fmla="*/ 1126490 h 2692399"/>
              <a:gd name="connsiteX90" fmla="*/ 2989051 w 4037224"/>
              <a:gd name="connsiteY90" fmla="*/ 1126490 h 2692399"/>
              <a:gd name="connsiteX91" fmla="*/ 2989051 w 4037224"/>
              <a:gd name="connsiteY91" fmla="*/ 1385147 h 2692399"/>
              <a:gd name="connsiteX92" fmla="*/ 3035723 w 4037224"/>
              <a:gd name="connsiteY92" fmla="*/ 1385147 h 2692399"/>
              <a:gd name="connsiteX93" fmla="*/ 3159972 w 4037224"/>
              <a:gd name="connsiteY93" fmla="*/ 1385147 h 2692399"/>
              <a:gd name="connsiteX94" fmla="*/ 3159972 w 4037224"/>
              <a:gd name="connsiteY94" fmla="*/ 1686983 h 2692399"/>
              <a:gd name="connsiteX95" fmla="*/ 3493664 w 4037224"/>
              <a:gd name="connsiteY95" fmla="*/ 1686983 h 2692399"/>
              <a:gd name="connsiteX96" fmla="*/ 3501390 w 4037224"/>
              <a:gd name="connsiteY96" fmla="*/ 1686983 h 2692399"/>
              <a:gd name="connsiteX97" fmla="*/ 3563514 w 4037224"/>
              <a:gd name="connsiteY97" fmla="*/ 1686983 h 2692399"/>
              <a:gd name="connsiteX98" fmla="*/ 3563514 w 4037224"/>
              <a:gd name="connsiteY98" fmla="*/ 2189798 h 2692399"/>
              <a:gd name="connsiteX99" fmla="*/ 3967374 w 4037224"/>
              <a:gd name="connsiteY99" fmla="*/ 2189798 h 2692399"/>
              <a:gd name="connsiteX100" fmla="*/ 3967374 w 4037224"/>
              <a:gd name="connsiteY100" fmla="*/ 2692400 h 2692399"/>
              <a:gd name="connsiteX101" fmla="*/ 4037224 w 4037224"/>
              <a:gd name="connsiteY101" fmla="*/ 2692400 h 269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037224" h="2692399">
                <a:moveTo>
                  <a:pt x="0" y="0"/>
                </a:moveTo>
                <a:lnTo>
                  <a:pt x="124248" y="0"/>
                </a:lnTo>
                <a:lnTo>
                  <a:pt x="124248" y="39053"/>
                </a:lnTo>
                <a:lnTo>
                  <a:pt x="162983" y="39053"/>
                </a:lnTo>
                <a:lnTo>
                  <a:pt x="162983" y="77999"/>
                </a:lnTo>
                <a:lnTo>
                  <a:pt x="287232" y="77999"/>
                </a:lnTo>
                <a:lnTo>
                  <a:pt x="287232" y="116946"/>
                </a:lnTo>
                <a:lnTo>
                  <a:pt x="434657" y="116946"/>
                </a:lnTo>
                <a:lnTo>
                  <a:pt x="434657" y="155893"/>
                </a:lnTo>
                <a:lnTo>
                  <a:pt x="566631" y="155893"/>
                </a:lnTo>
                <a:lnTo>
                  <a:pt x="566631" y="194839"/>
                </a:lnTo>
                <a:lnTo>
                  <a:pt x="690880" y="194839"/>
                </a:lnTo>
                <a:lnTo>
                  <a:pt x="690880" y="233892"/>
                </a:lnTo>
                <a:lnTo>
                  <a:pt x="799677" y="233892"/>
                </a:lnTo>
                <a:lnTo>
                  <a:pt x="799677" y="272838"/>
                </a:lnTo>
                <a:lnTo>
                  <a:pt x="861801" y="272838"/>
                </a:lnTo>
                <a:lnTo>
                  <a:pt x="861801" y="311785"/>
                </a:lnTo>
                <a:lnTo>
                  <a:pt x="915987" y="311785"/>
                </a:lnTo>
                <a:lnTo>
                  <a:pt x="915987" y="350732"/>
                </a:lnTo>
                <a:lnTo>
                  <a:pt x="1032510" y="350732"/>
                </a:lnTo>
                <a:lnTo>
                  <a:pt x="1102360" y="350732"/>
                </a:lnTo>
                <a:lnTo>
                  <a:pt x="1102360" y="390313"/>
                </a:lnTo>
                <a:lnTo>
                  <a:pt x="1133475" y="390313"/>
                </a:lnTo>
                <a:lnTo>
                  <a:pt x="1133475" y="430424"/>
                </a:lnTo>
                <a:lnTo>
                  <a:pt x="1141201" y="430424"/>
                </a:lnTo>
                <a:lnTo>
                  <a:pt x="1195599" y="430424"/>
                </a:lnTo>
                <a:lnTo>
                  <a:pt x="1195599" y="471064"/>
                </a:lnTo>
                <a:lnTo>
                  <a:pt x="1234334" y="471064"/>
                </a:lnTo>
                <a:lnTo>
                  <a:pt x="1265449" y="471064"/>
                </a:lnTo>
                <a:lnTo>
                  <a:pt x="1265449" y="512233"/>
                </a:lnTo>
                <a:lnTo>
                  <a:pt x="1389592" y="512233"/>
                </a:lnTo>
                <a:lnTo>
                  <a:pt x="1389592" y="553720"/>
                </a:lnTo>
                <a:lnTo>
                  <a:pt x="1475105" y="553720"/>
                </a:lnTo>
                <a:lnTo>
                  <a:pt x="1475105" y="594889"/>
                </a:lnTo>
                <a:lnTo>
                  <a:pt x="1591416" y="594889"/>
                </a:lnTo>
                <a:lnTo>
                  <a:pt x="1591416" y="636164"/>
                </a:lnTo>
                <a:lnTo>
                  <a:pt x="1645814" y="636164"/>
                </a:lnTo>
                <a:lnTo>
                  <a:pt x="1684655" y="636164"/>
                </a:lnTo>
                <a:lnTo>
                  <a:pt x="1715664" y="636164"/>
                </a:lnTo>
                <a:lnTo>
                  <a:pt x="1746779" y="636164"/>
                </a:lnTo>
                <a:lnTo>
                  <a:pt x="1754611" y="636164"/>
                </a:lnTo>
                <a:lnTo>
                  <a:pt x="1770062" y="636164"/>
                </a:lnTo>
                <a:lnTo>
                  <a:pt x="1777789" y="636164"/>
                </a:lnTo>
                <a:lnTo>
                  <a:pt x="1808904" y="636164"/>
                </a:lnTo>
                <a:lnTo>
                  <a:pt x="1847638" y="636164"/>
                </a:lnTo>
                <a:lnTo>
                  <a:pt x="1917700" y="636164"/>
                </a:lnTo>
                <a:lnTo>
                  <a:pt x="1925425" y="636164"/>
                </a:lnTo>
                <a:lnTo>
                  <a:pt x="1925425" y="686435"/>
                </a:lnTo>
                <a:lnTo>
                  <a:pt x="1948709" y="686435"/>
                </a:lnTo>
                <a:lnTo>
                  <a:pt x="1948709" y="736494"/>
                </a:lnTo>
                <a:lnTo>
                  <a:pt x="1956435" y="736494"/>
                </a:lnTo>
                <a:lnTo>
                  <a:pt x="1964161" y="736494"/>
                </a:lnTo>
                <a:lnTo>
                  <a:pt x="1995276" y="736494"/>
                </a:lnTo>
                <a:lnTo>
                  <a:pt x="1995276" y="789940"/>
                </a:lnTo>
                <a:lnTo>
                  <a:pt x="2003002" y="789940"/>
                </a:lnTo>
                <a:lnTo>
                  <a:pt x="2080683" y="789940"/>
                </a:lnTo>
                <a:lnTo>
                  <a:pt x="2088409" y="789940"/>
                </a:lnTo>
                <a:lnTo>
                  <a:pt x="2111799" y="789940"/>
                </a:lnTo>
                <a:lnTo>
                  <a:pt x="2134976" y="789940"/>
                </a:lnTo>
                <a:lnTo>
                  <a:pt x="2165985" y="789940"/>
                </a:lnTo>
                <a:lnTo>
                  <a:pt x="2181648" y="789940"/>
                </a:lnTo>
                <a:lnTo>
                  <a:pt x="2181648" y="854922"/>
                </a:lnTo>
                <a:lnTo>
                  <a:pt x="2189374" y="854922"/>
                </a:lnTo>
                <a:lnTo>
                  <a:pt x="2196994" y="854922"/>
                </a:lnTo>
                <a:lnTo>
                  <a:pt x="2212657" y="854922"/>
                </a:lnTo>
                <a:lnTo>
                  <a:pt x="2228109" y="854922"/>
                </a:lnTo>
                <a:lnTo>
                  <a:pt x="2298171" y="854922"/>
                </a:lnTo>
                <a:lnTo>
                  <a:pt x="2336906" y="854922"/>
                </a:lnTo>
                <a:lnTo>
                  <a:pt x="2383367" y="854922"/>
                </a:lnTo>
                <a:lnTo>
                  <a:pt x="2406756" y="854922"/>
                </a:lnTo>
                <a:lnTo>
                  <a:pt x="2422207" y="854922"/>
                </a:lnTo>
                <a:lnTo>
                  <a:pt x="2422207" y="938424"/>
                </a:lnTo>
                <a:lnTo>
                  <a:pt x="2430145" y="938424"/>
                </a:lnTo>
                <a:lnTo>
                  <a:pt x="2445491" y="938424"/>
                </a:lnTo>
                <a:lnTo>
                  <a:pt x="2484332" y="938424"/>
                </a:lnTo>
                <a:lnTo>
                  <a:pt x="2492270" y="938424"/>
                </a:lnTo>
                <a:lnTo>
                  <a:pt x="2507615" y="938424"/>
                </a:lnTo>
                <a:lnTo>
                  <a:pt x="2546456" y="938424"/>
                </a:lnTo>
                <a:lnTo>
                  <a:pt x="2554394" y="938424"/>
                </a:lnTo>
                <a:lnTo>
                  <a:pt x="2600854" y="938424"/>
                </a:lnTo>
                <a:lnTo>
                  <a:pt x="2647315" y="938424"/>
                </a:lnTo>
                <a:lnTo>
                  <a:pt x="2701713" y="938424"/>
                </a:lnTo>
                <a:lnTo>
                  <a:pt x="2756112" y="938424"/>
                </a:lnTo>
                <a:lnTo>
                  <a:pt x="2833687" y="938424"/>
                </a:lnTo>
                <a:lnTo>
                  <a:pt x="2888086" y="938424"/>
                </a:lnTo>
                <a:lnTo>
                  <a:pt x="2950210" y="938424"/>
                </a:lnTo>
                <a:lnTo>
                  <a:pt x="2950210" y="1126490"/>
                </a:lnTo>
                <a:lnTo>
                  <a:pt x="2957936" y="1126490"/>
                </a:lnTo>
                <a:lnTo>
                  <a:pt x="2965662" y="1126490"/>
                </a:lnTo>
                <a:lnTo>
                  <a:pt x="2981325" y="1126490"/>
                </a:lnTo>
                <a:lnTo>
                  <a:pt x="2989051" y="1126490"/>
                </a:lnTo>
                <a:lnTo>
                  <a:pt x="2989051" y="1385147"/>
                </a:lnTo>
                <a:lnTo>
                  <a:pt x="3035723" y="1385147"/>
                </a:lnTo>
                <a:lnTo>
                  <a:pt x="3159972" y="1385147"/>
                </a:lnTo>
                <a:lnTo>
                  <a:pt x="3159972" y="1686983"/>
                </a:lnTo>
                <a:lnTo>
                  <a:pt x="3493664" y="1686983"/>
                </a:lnTo>
                <a:lnTo>
                  <a:pt x="3501390" y="1686983"/>
                </a:lnTo>
                <a:lnTo>
                  <a:pt x="3563514" y="1686983"/>
                </a:lnTo>
                <a:lnTo>
                  <a:pt x="3563514" y="2189798"/>
                </a:lnTo>
                <a:lnTo>
                  <a:pt x="3967374" y="2189798"/>
                </a:lnTo>
                <a:lnTo>
                  <a:pt x="3967374" y="2692400"/>
                </a:lnTo>
                <a:lnTo>
                  <a:pt x="4037224" y="2692400"/>
                </a:lnTo>
              </a:path>
            </a:pathLst>
          </a:custGeom>
          <a:noFill/>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0" name="Freeform 379">
            <a:extLst>
              <a:ext uri="{FF2B5EF4-FFF2-40B4-BE49-F238E27FC236}">
                <a16:creationId xmlns:a16="http://schemas.microsoft.com/office/drawing/2014/main" id="{95E400E1-F4AC-ED67-B07E-2D8A415D56AB}"/>
              </a:ext>
            </a:extLst>
          </p:cNvPr>
          <p:cNvSpPr/>
          <p:nvPr/>
        </p:nvSpPr>
        <p:spPr>
          <a:xfrm>
            <a:off x="4762611" y="184475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1" name="Freeform 380">
            <a:extLst>
              <a:ext uri="{FF2B5EF4-FFF2-40B4-BE49-F238E27FC236}">
                <a16:creationId xmlns:a16="http://schemas.microsoft.com/office/drawing/2014/main" id="{4B4E5587-7C7A-7A43-D0ED-3349F2A387C7}"/>
              </a:ext>
            </a:extLst>
          </p:cNvPr>
          <p:cNvSpPr/>
          <p:nvPr/>
        </p:nvSpPr>
        <p:spPr>
          <a:xfrm>
            <a:off x="4803815" y="180374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2" name="Freeform 381">
            <a:extLst>
              <a:ext uri="{FF2B5EF4-FFF2-40B4-BE49-F238E27FC236}">
                <a16:creationId xmlns:a16="http://schemas.microsoft.com/office/drawing/2014/main" id="{22E06CB0-D9FB-CCF6-4C81-165569A0F9F5}"/>
              </a:ext>
            </a:extLst>
          </p:cNvPr>
          <p:cNvSpPr/>
          <p:nvPr/>
        </p:nvSpPr>
        <p:spPr>
          <a:xfrm>
            <a:off x="4830599" y="1883105"/>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3" name="Freeform 382">
            <a:extLst>
              <a:ext uri="{FF2B5EF4-FFF2-40B4-BE49-F238E27FC236}">
                <a16:creationId xmlns:a16="http://schemas.microsoft.com/office/drawing/2014/main" id="{66A49F31-69D8-4218-E95D-6F8C360393E5}"/>
              </a:ext>
            </a:extLst>
          </p:cNvPr>
          <p:cNvSpPr/>
          <p:nvPr/>
        </p:nvSpPr>
        <p:spPr>
          <a:xfrm>
            <a:off x="4871803" y="1842090"/>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4" name="Freeform 383">
            <a:extLst>
              <a:ext uri="{FF2B5EF4-FFF2-40B4-BE49-F238E27FC236}">
                <a16:creationId xmlns:a16="http://schemas.microsoft.com/office/drawing/2014/main" id="{F13296D8-4954-4EE0-F4C5-A29B4D21A359}"/>
              </a:ext>
            </a:extLst>
          </p:cNvPr>
          <p:cNvSpPr/>
          <p:nvPr/>
        </p:nvSpPr>
        <p:spPr>
          <a:xfrm>
            <a:off x="4868300" y="1921966"/>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5" name="Freeform 384">
            <a:extLst>
              <a:ext uri="{FF2B5EF4-FFF2-40B4-BE49-F238E27FC236}">
                <a16:creationId xmlns:a16="http://schemas.microsoft.com/office/drawing/2014/main" id="{18526F88-821A-3107-03AA-0FED91028DA1}"/>
              </a:ext>
            </a:extLst>
          </p:cNvPr>
          <p:cNvSpPr/>
          <p:nvPr/>
        </p:nvSpPr>
        <p:spPr>
          <a:xfrm>
            <a:off x="4909608" y="1880850"/>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6" name="Freeform 385">
            <a:extLst>
              <a:ext uri="{FF2B5EF4-FFF2-40B4-BE49-F238E27FC236}">
                <a16:creationId xmlns:a16="http://schemas.microsoft.com/office/drawing/2014/main" id="{18C1593D-4AB8-23C5-F8AA-98499F2A8D34}"/>
              </a:ext>
            </a:extLst>
          </p:cNvPr>
          <p:cNvSpPr/>
          <p:nvPr/>
        </p:nvSpPr>
        <p:spPr>
          <a:xfrm>
            <a:off x="4959054" y="1961341"/>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7" name="Freeform 386">
            <a:extLst>
              <a:ext uri="{FF2B5EF4-FFF2-40B4-BE49-F238E27FC236}">
                <a16:creationId xmlns:a16="http://schemas.microsoft.com/office/drawing/2014/main" id="{26C67363-4A4F-6AB4-79FC-C83B2BB5879A}"/>
              </a:ext>
            </a:extLst>
          </p:cNvPr>
          <p:cNvSpPr/>
          <p:nvPr/>
        </p:nvSpPr>
        <p:spPr>
          <a:xfrm>
            <a:off x="5000258" y="1920326"/>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8" name="Freeform 387">
            <a:extLst>
              <a:ext uri="{FF2B5EF4-FFF2-40B4-BE49-F238E27FC236}">
                <a16:creationId xmlns:a16="http://schemas.microsoft.com/office/drawing/2014/main" id="{890ECAA1-1472-886A-879D-845A0FB7A097}"/>
              </a:ext>
            </a:extLst>
          </p:cNvPr>
          <p:cNvSpPr/>
          <p:nvPr/>
        </p:nvSpPr>
        <p:spPr>
          <a:xfrm>
            <a:off x="5359560" y="2121297"/>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9" name="Freeform 388">
            <a:extLst>
              <a:ext uri="{FF2B5EF4-FFF2-40B4-BE49-F238E27FC236}">
                <a16:creationId xmlns:a16="http://schemas.microsoft.com/office/drawing/2014/main" id="{B94E6E43-E54B-41A8-AD15-0F2D030B2415}"/>
              </a:ext>
            </a:extLst>
          </p:cNvPr>
          <p:cNvSpPr/>
          <p:nvPr/>
        </p:nvSpPr>
        <p:spPr>
          <a:xfrm>
            <a:off x="5400766"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30" name="Freeform 389">
            <a:extLst>
              <a:ext uri="{FF2B5EF4-FFF2-40B4-BE49-F238E27FC236}">
                <a16:creationId xmlns:a16="http://schemas.microsoft.com/office/drawing/2014/main" id="{B2E09A3C-C129-B94B-D609-B72F27020EAC}"/>
              </a:ext>
            </a:extLst>
          </p:cNvPr>
          <p:cNvSpPr/>
          <p:nvPr/>
        </p:nvSpPr>
        <p:spPr>
          <a:xfrm>
            <a:off x="5397366" y="2121297"/>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31" name="Freeform 390">
            <a:extLst>
              <a:ext uri="{FF2B5EF4-FFF2-40B4-BE49-F238E27FC236}">
                <a16:creationId xmlns:a16="http://schemas.microsoft.com/office/drawing/2014/main" id="{90D04969-EE56-1A39-30B2-BA0FDF639A03}"/>
              </a:ext>
            </a:extLst>
          </p:cNvPr>
          <p:cNvSpPr/>
          <p:nvPr/>
        </p:nvSpPr>
        <p:spPr>
          <a:xfrm>
            <a:off x="5438570"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32" name="Freeform 391">
            <a:extLst>
              <a:ext uri="{FF2B5EF4-FFF2-40B4-BE49-F238E27FC236}">
                <a16:creationId xmlns:a16="http://schemas.microsoft.com/office/drawing/2014/main" id="{944119F9-BA36-AFCB-94E5-761D70E5654E}"/>
              </a:ext>
            </a:extLst>
          </p:cNvPr>
          <p:cNvSpPr/>
          <p:nvPr/>
        </p:nvSpPr>
        <p:spPr>
          <a:xfrm>
            <a:off x="5427547"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33" name="Freeform 392">
            <a:extLst>
              <a:ext uri="{FF2B5EF4-FFF2-40B4-BE49-F238E27FC236}">
                <a16:creationId xmlns:a16="http://schemas.microsoft.com/office/drawing/2014/main" id="{C945CED1-D9B2-FFF9-ACCA-A5A677B63DD3}"/>
              </a:ext>
            </a:extLst>
          </p:cNvPr>
          <p:cNvSpPr/>
          <p:nvPr/>
        </p:nvSpPr>
        <p:spPr>
          <a:xfrm>
            <a:off x="5468752"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34" name="Freeform 393">
            <a:extLst>
              <a:ext uri="{FF2B5EF4-FFF2-40B4-BE49-F238E27FC236}">
                <a16:creationId xmlns:a16="http://schemas.microsoft.com/office/drawing/2014/main" id="{E2159C26-26CE-7C5E-4E0E-511F172F31FC}"/>
              </a:ext>
            </a:extLst>
          </p:cNvPr>
          <p:cNvSpPr/>
          <p:nvPr/>
        </p:nvSpPr>
        <p:spPr>
          <a:xfrm>
            <a:off x="5457832"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35" name="Freeform 394">
            <a:extLst>
              <a:ext uri="{FF2B5EF4-FFF2-40B4-BE49-F238E27FC236}">
                <a16:creationId xmlns:a16="http://schemas.microsoft.com/office/drawing/2014/main" id="{0C417225-E4C1-8725-648B-4CFDEF8C7CE1}"/>
              </a:ext>
            </a:extLst>
          </p:cNvPr>
          <p:cNvSpPr/>
          <p:nvPr/>
        </p:nvSpPr>
        <p:spPr>
          <a:xfrm>
            <a:off x="5499038"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36" name="Freeform 395">
            <a:extLst>
              <a:ext uri="{FF2B5EF4-FFF2-40B4-BE49-F238E27FC236}">
                <a16:creationId xmlns:a16="http://schemas.microsoft.com/office/drawing/2014/main" id="{FAADD8E7-CBF3-5883-46CD-181E1B9A0484}"/>
              </a:ext>
            </a:extLst>
          </p:cNvPr>
          <p:cNvSpPr/>
          <p:nvPr/>
        </p:nvSpPr>
        <p:spPr>
          <a:xfrm>
            <a:off x="5465456" y="2121297"/>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37" name="Freeform 396">
            <a:extLst>
              <a:ext uri="{FF2B5EF4-FFF2-40B4-BE49-F238E27FC236}">
                <a16:creationId xmlns:a16="http://schemas.microsoft.com/office/drawing/2014/main" id="{F1EA1389-8EF3-B773-DA97-D3E143B28115}"/>
              </a:ext>
            </a:extLst>
          </p:cNvPr>
          <p:cNvSpPr/>
          <p:nvPr/>
        </p:nvSpPr>
        <p:spPr>
          <a:xfrm>
            <a:off x="5506660"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38" name="Freeform 397">
            <a:extLst>
              <a:ext uri="{FF2B5EF4-FFF2-40B4-BE49-F238E27FC236}">
                <a16:creationId xmlns:a16="http://schemas.microsoft.com/office/drawing/2014/main" id="{CFC434E3-F525-0E5C-D05E-AB9FDA0EC002}"/>
              </a:ext>
            </a:extLst>
          </p:cNvPr>
          <p:cNvSpPr/>
          <p:nvPr/>
        </p:nvSpPr>
        <p:spPr>
          <a:xfrm>
            <a:off x="5480496" y="2121297"/>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39" name="Freeform 398">
            <a:extLst>
              <a:ext uri="{FF2B5EF4-FFF2-40B4-BE49-F238E27FC236}">
                <a16:creationId xmlns:a16="http://schemas.microsoft.com/office/drawing/2014/main" id="{DEA0C772-5146-3B87-9601-035E89610F2E}"/>
              </a:ext>
            </a:extLst>
          </p:cNvPr>
          <p:cNvSpPr/>
          <p:nvPr/>
        </p:nvSpPr>
        <p:spPr>
          <a:xfrm>
            <a:off x="5521700"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40" name="Freeform 399">
            <a:extLst>
              <a:ext uri="{FF2B5EF4-FFF2-40B4-BE49-F238E27FC236}">
                <a16:creationId xmlns:a16="http://schemas.microsoft.com/office/drawing/2014/main" id="{50D1A03A-E296-2CD0-6697-310BEE19D811}"/>
              </a:ext>
            </a:extLst>
          </p:cNvPr>
          <p:cNvSpPr/>
          <p:nvPr/>
        </p:nvSpPr>
        <p:spPr>
          <a:xfrm>
            <a:off x="5488015"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41" name="Freeform 400">
            <a:extLst>
              <a:ext uri="{FF2B5EF4-FFF2-40B4-BE49-F238E27FC236}">
                <a16:creationId xmlns:a16="http://schemas.microsoft.com/office/drawing/2014/main" id="{5C1894A7-7BE1-C8E6-1BB0-AC570AD9B6CA}"/>
              </a:ext>
            </a:extLst>
          </p:cNvPr>
          <p:cNvSpPr/>
          <p:nvPr/>
        </p:nvSpPr>
        <p:spPr>
          <a:xfrm>
            <a:off x="5529220"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42" name="Freeform 401">
            <a:extLst>
              <a:ext uri="{FF2B5EF4-FFF2-40B4-BE49-F238E27FC236}">
                <a16:creationId xmlns:a16="http://schemas.microsoft.com/office/drawing/2014/main" id="{599C4BDA-F363-FB73-8E28-A9D88F07E7CD}"/>
              </a:ext>
            </a:extLst>
          </p:cNvPr>
          <p:cNvSpPr/>
          <p:nvPr/>
        </p:nvSpPr>
        <p:spPr>
          <a:xfrm>
            <a:off x="5518300"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43" name="Freeform 402">
            <a:extLst>
              <a:ext uri="{FF2B5EF4-FFF2-40B4-BE49-F238E27FC236}">
                <a16:creationId xmlns:a16="http://schemas.microsoft.com/office/drawing/2014/main" id="{A6C95F20-A9C7-1828-53A1-CAEDFA5AC4CF}"/>
              </a:ext>
            </a:extLst>
          </p:cNvPr>
          <p:cNvSpPr/>
          <p:nvPr/>
        </p:nvSpPr>
        <p:spPr>
          <a:xfrm>
            <a:off x="5559506"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44" name="Freeform 403">
            <a:extLst>
              <a:ext uri="{FF2B5EF4-FFF2-40B4-BE49-F238E27FC236}">
                <a16:creationId xmlns:a16="http://schemas.microsoft.com/office/drawing/2014/main" id="{444C8883-5119-A35E-EE26-84A4A3929F43}"/>
              </a:ext>
            </a:extLst>
          </p:cNvPr>
          <p:cNvSpPr/>
          <p:nvPr/>
        </p:nvSpPr>
        <p:spPr>
          <a:xfrm>
            <a:off x="5556002"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45" name="Freeform 404">
            <a:extLst>
              <a:ext uri="{FF2B5EF4-FFF2-40B4-BE49-F238E27FC236}">
                <a16:creationId xmlns:a16="http://schemas.microsoft.com/office/drawing/2014/main" id="{0430380B-AC6C-3032-0027-35B59CCB8396}"/>
              </a:ext>
            </a:extLst>
          </p:cNvPr>
          <p:cNvSpPr/>
          <p:nvPr/>
        </p:nvSpPr>
        <p:spPr>
          <a:xfrm>
            <a:off x="5597207"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46" name="Freeform 405">
            <a:extLst>
              <a:ext uri="{FF2B5EF4-FFF2-40B4-BE49-F238E27FC236}">
                <a16:creationId xmlns:a16="http://schemas.microsoft.com/office/drawing/2014/main" id="{00208CCE-8211-F2A2-C120-6DC6A03AD998}"/>
              </a:ext>
            </a:extLst>
          </p:cNvPr>
          <p:cNvSpPr/>
          <p:nvPr/>
        </p:nvSpPr>
        <p:spPr>
          <a:xfrm>
            <a:off x="5624196"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47" name="Freeform 406">
            <a:extLst>
              <a:ext uri="{FF2B5EF4-FFF2-40B4-BE49-F238E27FC236}">
                <a16:creationId xmlns:a16="http://schemas.microsoft.com/office/drawing/2014/main" id="{6165F0EF-E300-46A7-682D-F4582B7416FE}"/>
              </a:ext>
            </a:extLst>
          </p:cNvPr>
          <p:cNvSpPr/>
          <p:nvPr/>
        </p:nvSpPr>
        <p:spPr>
          <a:xfrm>
            <a:off x="5665400"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48" name="Freeform 407">
            <a:extLst>
              <a:ext uri="{FF2B5EF4-FFF2-40B4-BE49-F238E27FC236}">
                <a16:creationId xmlns:a16="http://schemas.microsoft.com/office/drawing/2014/main" id="{544FE53C-9315-786C-BF58-E3524DC26A65}"/>
              </a:ext>
            </a:extLst>
          </p:cNvPr>
          <p:cNvSpPr/>
          <p:nvPr/>
        </p:nvSpPr>
        <p:spPr>
          <a:xfrm>
            <a:off x="5661898" y="221850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49" name="Freeform 408">
            <a:extLst>
              <a:ext uri="{FF2B5EF4-FFF2-40B4-BE49-F238E27FC236}">
                <a16:creationId xmlns:a16="http://schemas.microsoft.com/office/drawing/2014/main" id="{5E8918D3-09FD-2CE1-3087-778A0316E19D}"/>
              </a:ext>
            </a:extLst>
          </p:cNvPr>
          <p:cNvSpPr/>
          <p:nvPr/>
        </p:nvSpPr>
        <p:spPr>
          <a:xfrm>
            <a:off x="5703102" y="217748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0" name="Freeform 409">
            <a:extLst>
              <a:ext uri="{FF2B5EF4-FFF2-40B4-BE49-F238E27FC236}">
                <a16:creationId xmlns:a16="http://schemas.microsoft.com/office/drawing/2014/main" id="{781DE91A-4695-1A46-DA7A-483E10608435}"/>
              </a:ext>
            </a:extLst>
          </p:cNvPr>
          <p:cNvSpPr/>
          <p:nvPr/>
        </p:nvSpPr>
        <p:spPr>
          <a:xfrm>
            <a:off x="5669418" y="221850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1" name="Freeform 410">
            <a:extLst>
              <a:ext uri="{FF2B5EF4-FFF2-40B4-BE49-F238E27FC236}">
                <a16:creationId xmlns:a16="http://schemas.microsoft.com/office/drawing/2014/main" id="{C46A0315-C536-23EA-6A77-88004CDFEEF5}"/>
              </a:ext>
            </a:extLst>
          </p:cNvPr>
          <p:cNvSpPr/>
          <p:nvPr/>
        </p:nvSpPr>
        <p:spPr>
          <a:xfrm>
            <a:off x="5710622" y="217748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2" name="Freeform 411">
            <a:extLst>
              <a:ext uri="{FF2B5EF4-FFF2-40B4-BE49-F238E27FC236}">
                <a16:creationId xmlns:a16="http://schemas.microsoft.com/office/drawing/2014/main" id="{C9D4FBFE-F689-9BAD-4785-DBB69199C5B7}"/>
              </a:ext>
            </a:extLst>
          </p:cNvPr>
          <p:cNvSpPr/>
          <p:nvPr/>
        </p:nvSpPr>
        <p:spPr>
          <a:xfrm>
            <a:off x="5707120" y="2270282"/>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3" name="Freeform 412">
            <a:extLst>
              <a:ext uri="{FF2B5EF4-FFF2-40B4-BE49-F238E27FC236}">
                <a16:creationId xmlns:a16="http://schemas.microsoft.com/office/drawing/2014/main" id="{DCB9BD80-43DC-6D62-C672-C29F63759F46}"/>
              </a:ext>
            </a:extLst>
          </p:cNvPr>
          <p:cNvSpPr/>
          <p:nvPr/>
        </p:nvSpPr>
        <p:spPr>
          <a:xfrm>
            <a:off x="5748427"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4" name="Freeform 413">
            <a:extLst>
              <a:ext uri="{FF2B5EF4-FFF2-40B4-BE49-F238E27FC236}">
                <a16:creationId xmlns:a16="http://schemas.microsoft.com/office/drawing/2014/main" id="{96FACFB5-0ADF-8191-4AF9-9661D451DBA6}"/>
              </a:ext>
            </a:extLst>
          </p:cNvPr>
          <p:cNvSpPr/>
          <p:nvPr/>
        </p:nvSpPr>
        <p:spPr>
          <a:xfrm>
            <a:off x="5782832" y="2270282"/>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5" name="Freeform 414">
            <a:extLst>
              <a:ext uri="{FF2B5EF4-FFF2-40B4-BE49-F238E27FC236}">
                <a16:creationId xmlns:a16="http://schemas.microsoft.com/office/drawing/2014/main" id="{349A7F58-B19B-5DFC-6086-BA931A7C60E4}"/>
              </a:ext>
            </a:extLst>
          </p:cNvPr>
          <p:cNvSpPr/>
          <p:nvPr/>
        </p:nvSpPr>
        <p:spPr>
          <a:xfrm>
            <a:off x="5824038"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6" name="Freeform 415">
            <a:extLst>
              <a:ext uri="{FF2B5EF4-FFF2-40B4-BE49-F238E27FC236}">
                <a16:creationId xmlns:a16="http://schemas.microsoft.com/office/drawing/2014/main" id="{78C43038-C119-785A-3975-36FFBF09F989}"/>
              </a:ext>
            </a:extLst>
          </p:cNvPr>
          <p:cNvSpPr/>
          <p:nvPr/>
        </p:nvSpPr>
        <p:spPr>
          <a:xfrm>
            <a:off x="5790352" y="2270282"/>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7" name="Freeform 416">
            <a:extLst>
              <a:ext uri="{FF2B5EF4-FFF2-40B4-BE49-F238E27FC236}">
                <a16:creationId xmlns:a16="http://schemas.microsoft.com/office/drawing/2014/main" id="{1653D37D-3F3E-1F7F-9C4E-E29E621DBDCE}"/>
              </a:ext>
            </a:extLst>
          </p:cNvPr>
          <p:cNvSpPr/>
          <p:nvPr/>
        </p:nvSpPr>
        <p:spPr>
          <a:xfrm>
            <a:off x="5831558"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8" name="Freeform 417">
            <a:extLst>
              <a:ext uri="{FF2B5EF4-FFF2-40B4-BE49-F238E27FC236}">
                <a16:creationId xmlns:a16="http://schemas.microsoft.com/office/drawing/2014/main" id="{54CCF020-92E1-ADEB-B491-C921773507F2}"/>
              </a:ext>
            </a:extLst>
          </p:cNvPr>
          <p:cNvSpPr/>
          <p:nvPr/>
        </p:nvSpPr>
        <p:spPr>
          <a:xfrm>
            <a:off x="5813118" y="2270282"/>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9" name="Freeform 418">
            <a:extLst>
              <a:ext uri="{FF2B5EF4-FFF2-40B4-BE49-F238E27FC236}">
                <a16:creationId xmlns:a16="http://schemas.microsoft.com/office/drawing/2014/main" id="{D83C2274-0432-BC8C-B2AB-0F430A190609}"/>
              </a:ext>
            </a:extLst>
          </p:cNvPr>
          <p:cNvSpPr/>
          <p:nvPr/>
        </p:nvSpPr>
        <p:spPr>
          <a:xfrm>
            <a:off x="5854323"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60" name="Freeform 419">
            <a:extLst>
              <a:ext uri="{FF2B5EF4-FFF2-40B4-BE49-F238E27FC236}">
                <a16:creationId xmlns:a16="http://schemas.microsoft.com/office/drawing/2014/main" id="{54B5EBC4-5609-90B3-71DF-6723CC6623B7}"/>
              </a:ext>
            </a:extLst>
          </p:cNvPr>
          <p:cNvSpPr/>
          <p:nvPr/>
        </p:nvSpPr>
        <p:spPr>
          <a:xfrm>
            <a:off x="5835575" y="2270282"/>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61" name="Freeform 420">
            <a:extLst>
              <a:ext uri="{FF2B5EF4-FFF2-40B4-BE49-F238E27FC236}">
                <a16:creationId xmlns:a16="http://schemas.microsoft.com/office/drawing/2014/main" id="{0F60566F-C7A4-B457-3FF5-2A824E0B9281}"/>
              </a:ext>
            </a:extLst>
          </p:cNvPr>
          <p:cNvSpPr/>
          <p:nvPr/>
        </p:nvSpPr>
        <p:spPr>
          <a:xfrm>
            <a:off x="5876882"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62" name="Freeform 421">
            <a:extLst>
              <a:ext uri="{FF2B5EF4-FFF2-40B4-BE49-F238E27FC236}">
                <a16:creationId xmlns:a16="http://schemas.microsoft.com/office/drawing/2014/main" id="{5098F3F0-6CA2-E0DC-DDAB-0190B9A08DD1}"/>
              </a:ext>
            </a:extLst>
          </p:cNvPr>
          <p:cNvSpPr/>
          <p:nvPr/>
        </p:nvSpPr>
        <p:spPr>
          <a:xfrm>
            <a:off x="5865860" y="2270282"/>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63" name="Freeform 422">
            <a:extLst>
              <a:ext uri="{FF2B5EF4-FFF2-40B4-BE49-F238E27FC236}">
                <a16:creationId xmlns:a16="http://schemas.microsoft.com/office/drawing/2014/main" id="{44F779EC-117B-6D8A-AD16-59B1F34FB544}"/>
              </a:ext>
            </a:extLst>
          </p:cNvPr>
          <p:cNvSpPr/>
          <p:nvPr/>
        </p:nvSpPr>
        <p:spPr>
          <a:xfrm>
            <a:off x="5907064"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64" name="Freeform 423">
            <a:extLst>
              <a:ext uri="{FF2B5EF4-FFF2-40B4-BE49-F238E27FC236}">
                <a16:creationId xmlns:a16="http://schemas.microsoft.com/office/drawing/2014/main" id="{ED3F4737-B0EF-0D50-4E68-DF15CE732280}"/>
              </a:ext>
            </a:extLst>
          </p:cNvPr>
          <p:cNvSpPr/>
          <p:nvPr/>
        </p:nvSpPr>
        <p:spPr>
          <a:xfrm>
            <a:off x="5888522" y="2333239"/>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65" name="Freeform 424">
            <a:extLst>
              <a:ext uri="{FF2B5EF4-FFF2-40B4-BE49-F238E27FC236}">
                <a16:creationId xmlns:a16="http://schemas.microsoft.com/office/drawing/2014/main" id="{A11A3ACD-84D5-CCFA-F671-E9AF3E219B4C}"/>
              </a:ext>
            </a:extLst>
          </p:cNvPr>
          <p:cNvSpPr/>
          <p:nvPr/>
        </p:nvSpPr>
        <p:spPr>
          <a:xfrm>
            <a:off x="5929830"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66" name="Freeform 425">
            <a:extLst>
              <a:ext uri="{FF2B5EF4-FFF2-40B4-BE49-F238E27FC236}">
                <a16:creationId xmlns:a16="http://schemas.microsoft.com/office/drawing/2014/main" id="{31FFDC20-49BB-D1C5-F5DF-E528D86B314C}"/>
              </a:ext>
            </a:extLst>
          </p:cNvPr>
          <p:cNvSpPr/>
          <p:nvPr/>
        </p:nvSpPr>
        <p:spPr>
          <a:xfrm>
            <a:off x="5896042" y="2333239"/>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67" name="Freeform 426">
            <a:extLst>
              <a:ext uri="{FF2B5EF4-FFF2-40B4-BE49-F238E27FC236}">
                <a16:creationId xmlns:a16="http://schemas.microsoft.com/office/drawing/2014/main" id="{88524E7E-A764-BAD2-A2AF-298A0A01920D}"/>
              </a:ext>
            </a:extLst>
          </p:cNvPr>
          <p:cNvSpPr/>
          <p:nvPr/>
        </p:nvSpPr>
        <p:spPr>
          <a:xfrm>
            <a:off x="5937247"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68" name="Freeform 427">
            <a:extLst>
              <a:ext uri="{FF2B5EF4-FFF2-40B4-BE49-F238E27FC236}">
                <a16:creationId xmlns:a16="http://schemas.microsoft.com/office/drawing/2014/main" id="{468C99E4-EEFE-A342-1409-256F72621708}"/>
              </a:ext>
            </a:extLst>
          </p:cNvPr>
          <p:cNvSpPr/>
          <p:nvPr/>
        </p:nvSpPr>
        <p:spPr>
          <a:xfrm>
            <a:off x="5911288" y="2333239"/>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69" name="Freeform 428">
            <a:extLst>
              <a:ext uri="{FF2B5EF4-FFF2-40B4-BE49-F238E27FC236}">
                <a16:creationId xmlns:a16="http://schemas.microsoft.com/office/drawing/2014/main" id="{50B7EBBB-6866-F877-F4EE-03AC506F5365}"/>
              </a:ext>
            </a:extLst>
          </p:cNvPr>
          <p:cNvSpPr/>
          <p:nvPr/>
        </p:nvSpPr>
        <p:spPr>
          <a:xfrm>
            <a:off x="5952492"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70" name="Freeform 429">
            <a:extLst>
              <a:ext uri="{FF2B5EF4-FFF2-40B4-BE49-F238E27FC236}">
                <a16:creationId xmlns:a16="http://schemas.microsoft.com/office/drawing/2014/main" id="{B1E257AB-7804-C80B-EAA8-A6B18BDBD4DD}"/>
              </a:ext>
            </a:extLst>
          </p:cNvPr>
          <p:cNvSpPr/>
          <p:nvPr/>
        </p:nvSpPr>
        <p:spPr>
          <a:xfrm>
            <a:off x="5926327" y="2333239"/>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71" name="Freeform 430">
            <a:extLst>
              <a:ext uri="{FF2B5EF4-FFF2-40B4-BE49-F238E27FC236}">
                <a16:creationId xmlns:a16="http://schemas.microsoft.com/office/drawing/2014/main" id="{7DFDC8EB-FBC5-3017-E9D8-DE3552350575}"/>
              </a:ext>
            </a:extLst>
          </p:cNvPr>
          <p:cNvSpPr/>
          <p:nvPr/>
        </p:nvSpPr>
        <p:spPr>
          <a:xfrm>
            <a:off x="5967532"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72" name="Freeform 431">
            <a:extLst>
              <a:ext uri="{FF2B5EF4-FFF2-40B4-BE49-F238E27FC236}">
                <a16:creationId xmlns:a16="http://schemas.microsoft.com/office/drawing/2014/main" id="{960AF021-3269-4A93-1B8F-B5E142BDFC89}"/>
              </a:ext>
            </a:extLst>
          </p:cNvPr>
          <p:cNvSpPr/>
          <p:nvPr/>
        </p:nvSpPr>
        <p:spPr>
          <a:xfrm>
            <a:off x="5994418" y="2333239"/>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73" name="Freeform 432">
            <a:extLst>
              <a:ext uri="{FF2B5EF4-FFF2-40B4-BE49-F238E27FC236}">
                <a16:creationId xmlns:a16="http://schemas.microsoft.com/office/drawing/2014/main" id="{148344CC-71C1-47B0-FA6E-4FADFDEBC3F4}"/>
              </a:ext>
            </a:extLst>
          </p:cNvPr>
          <p:cNvSpPr/>
          <p:nvPr/>
        </p:nvSpPr>
        <p:spPr>
          <a:xfrm>
            <a:off x="6035724"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74" name="Freeform 433">
            <a:extLst>
              <a:ext uri="{FF2B5EF4-FFF2-40B4-BE49-F238E27FC236}">
                <a16:creationId xmlns:a16="http://schemas.microsoft.com/office/drawing/2014/main" id="{37F618EB-989C-72FF-63C3-8D77B49D7519}"/>
              </a:ext>
            </a:extLst>
          </p:cNvPr>
          <p:cNvSpPr/>
          <p:nvPr/>
        </p:nvSpPr>
        <p:spPr>
          <a:xfrm>
            <a:off x="6032223" y="2333239"/>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75" name="Freeform 434">
            <a:extLst>
              <a:ext uri="{FF2B5EF4-FFF2-40B4-BE49-F238E27FC236}">
                <a16:creationId xmlns:a16="http://schemas.microsoft.com/office/drawing/2014/main" id="{5A49003B-3206-5D01-8BA1-3663BE4F99C9}"/>
              </a:ext>
            </a:extLst>
          </p:cNvPr>
          <p:cNvSpPr/>
          <p:nvPr/>
        </p:nvSpPr>
        <p:spPr>
          <a:xfrm>
            <a:off x="6073427"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76" name="Freeform 435">
            <a:extLst>
              <a:ext uri="{FF2B5EF4-FFF2-40B4-BE49-F238E27FC236}">
                <a16:creationId xmlns:a16="http://schemas.microsoft.com/office/drawing/2014/main" id="{D76BF876-D764-BDD8-7F1D-6CD496989E36}"/>
              </a:ext>
            </a:extLst>
          </p:cNvPr>
          <p:cNvSpPr/>
          <p:nvPr/>
        </p:nvSpPr>
        <p:spPr>
          <a:xfrm>
            <a:off x="6077444" y="2333239"/>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77" name="Freeform 436">
            <a:extLst>
              <a:ext uri="{FF2B5EF4-FFF2-40B4-BE49-F238E27FC236}">
                <a16:creationId xmlns:a16="http://schemas.microsoft.com/office/drawing/2014/main" id="{51C1C8A5-D5BD-1AEA-56F2-BA12052F3ECE}"/>
              </a:ext>
            </a:extLst>
          </p:cNvPr>
          <p:cNvSpPr/>
          <p:nvPr/>
        </p:nvSpPr>
        <p:spPr>
          <a:xfrm>
            <a:off x="6118650"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78" name="Freeform 437">
            <a:extLst>
              <a:ext uri="{FF2B5EF4-FFF2-40B4-BE49-F238E27FC236}">
                <a16:creationId xmlns:a16="http://schemas.microsoft.com/office/drawing/2014/main" id="{D0A6C2BD-92BD-77B5-CC08-461D8DC5C5B0}"/>
              </a:ext>
            </a:extLst>
          </p:cNvPr>
          <p:cNvSpPr/>
          <p:nvPr/>
        </p:nvSpPr>
        <p:spPr>
          <a:xfrm>
            <a:off x="6100210" y="2333239"/>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79" name="Freeform 438">
            <a:extLst>
              <a:ext uri="{FF2B5EF4-FFF2-40B4-BE49-F238E27FC236}">
                <a16:creationId xmlns:a16="http://schemas.microsoft.com/office/drawing/2014/main" id="{3329F843-63DC-7218-728E-3A632DDACB5A}"/>
              </a:ext>
            </a:extLst>
          </p:cNvPr>
          <p:cNvSpPr/>
          <p:nvPr/>
        </p:nvSpPr>
        <p:spPr>
          <a:xfrm>
            <a:off x="6141415"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80" name="Freeform 439">
            <a:extLst>
              <a:ext uri="{FF2B5EF4-FFF2-40B4-BE49-F238E27FC236}">
                <a16:creationId xmlns:a16="http://schemas.microsoft.com/office/drawing/2014/main" id="{354732D6-76EA-F701-F51F-AC8E408937D0}"/>
              </a:ext>
            </a:extLst>
          </p:cNvPr>
          <p:cNvSpPr/>
          <p:nvPr/>
        </p:nvSpPr>
        <p:spPr>
          <a:xfrm>
            <a:off x="6115250" y="2414141"/>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81" name="Freeform 440">
            <a:extLst>
              <a:ext uri="{FF2B5EF4-FFF2-40B4-BE49-F238E27FC236}">
                <a16:creationId xmlns:a16="http://schemas.microsoft.com/office/drawing/2014/main" id="{17054D64-EE9F-B9A4-D1AC-2FBBA39B5456}"/>
              </a:ext>
            </a:extLst>
          </p:cNvPr>
          <p:cNvSpPr/>
          <p:nvPr/>
        </p:nvSpPr>
        <p:spPr>
          <a:xfrm>
            <a:off x="6156454"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82" name="Freeform 441">
            <a:extLst>
              <a:ext uri="{FF2B5EF4-FFF2-40B4-BE49-F238E27FC236}">
                <a16:creationId xmlns:a16="http://schemas.microsoft.com/office/drawing/2014/main" id="{88598C8E-CEED-D8DD-1328-8A1FBC9B9BC0}"/>
              </a:ext>
            </a:extLst>
          </p:cNvPr>
          <p:cNvSpPr/>
          <p:nvPr/>
        </p:nvSpPr>
        <p:spPr>
          <a:xfrm>
            <a:off x="6122872" y="2414141"/>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83" name="Freeform 442">
            <a:extLst>
              <a:ext uri="{FF2B5EF4-FFF2-40B4-BE49-F238E27FC236}">
                <a16:creationId xmlns:a16="http://schemas.microsoft.com/office/drawing/2014/main" id="{2256EAF0-D8DB-16B2-F721-A80E1BBD0A27}"/>
              </a:ext>
            </a:extLst>
          </p:cNvPr>
          <p:cNvSpPr/>
          <p:nvPr/>
        </p:nvSpPr>
        <p:spPr>
          <a:xfrm>
            <a:off x="6164179"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84" name="Freeform 443">
            <a:extLst>
              <a:ext uri="{FF2B5EF4-FFF2-40B4-BE49-F238E27FC236}">
                <a16:creationId xmlns:a16="http://schemas.microsoft.com/office/drawing/2014/main" id="{449B570D-05F7-516B-B51A-FA1E47414978}"/>
              </a:ext>
            </a:extLst>
          </p:cNvPr>
          <p:cNvSpPr/>
          <p:nvPr/>
        </p:nvSpPr>
        <p:spPr>
          <a:xfrm>
            <a:off x="6137912" y="2414141"/>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85" name="Freeform 444">
            <a:extLst>
              <a:ext uri="{FF2B5EF4-FFF2-40B4-BE49-F238E27FC236}">
                <a16:creationId xmlns:a16="http://schemas.microsoft.com/office/drawing/2014/main" id="{C0F063AD-3D54-98A4-246D-A78C16BEE887}"/>
              </a:ext>
            </a:extLst>
          </p:cNvPr>
          <p:cNvSpPr/>
          <p:nvPr/>
        </p:nvSpPr>
        <p:spPr>
          <a:xfrm>
            <a:off x="6179116"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86" name="Freeform 445">
            <a:extLst>
              <a:ext uri="{FF2B5EF4-FFF2-40B4-BE49-F238E27FC236}">
                <a16:creationId xmlns:a16="http://schemas.microsoft.com/office/drawing/2014/main" id="{AD896081-5281-D2C8-B913-1FB97B6D733D}"/>
              </a:ext>
            </a:extLst>
          </p:cNvPr>
          <p:cNvSpPr/>
          <p:nvPr/>
        </p:nvSpPr>
        <p:spPr>
          <a:xfrm>
            <a:off x="6175718" y="241414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87" name="Freeform 446">
            <a:extLst>
              <a:ext uri="{FF2B5EF4-FFF2-40B4-BE49-F238E27FC236}">
                <a16:creationId xmlns:a16="http://schemas.microsoft.com/office/drawing/2014/main" id="{031AFEE6-F00D-2414-0337-2D557D9530BB}"/>
              </a:ext>
            </a:extLst>
          </p:cNvPr>
          <p:cNvSpPr/>
          <p:nvPr/>
        </p:nvSpPr>
        <p:spPr>
          <a:xfrm>
            <a:off x="6216922"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88" name="Freeform 447">
            <a:extLst>
              <a:ext uri="{FF2B5EF4-FFF2-40B4-BE49-F238E27FC236}">
                <a16:creationId xmlns:a16="http://schemas.microsoft.com/office/drawing/2014/main" id="{68F44515-7F5D-8AEC-D4AB-865E59A355EC}"/>
              </a:ext>
            </a:extLst>
          </p:cNvPr>
          <p:cNvSpPr/>
          <p:nvPr/>
        </p:nvSpPr>
        <p:spPr>
          <a:xfrm>
            <a:off x="6183340" y="2414141"/>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89" name="Freeform 448">
            <a:extLst>
              <a:ext uri="{FF2B5EF4-FFF2-40B4-BE49-F238E27FC236}">
                <a16:creationId xmlns:a16="http://schemas.microsoft.com/office/drawing/2014/main" id="{7C31FC86-49B8-02F5-C665-B253C8041BC7}"/>
              </a:ext>
            </a:extLst>
          </p:cNvPr>
          <p:cNvSpPr/>
          <p:nvPr/>
        </p:nvSpPr>
        <p:spPr>
          <a:xfrm>
            <a:off x="6224648"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90" name="Freeform 449">
            <a:extLst>
              <a:ext uri="{FF2B5EF4-FFF2-40B4-BE49-F238E27FC236}">
                <a16:creationId xmlns:a16="http://schemas.microsoft.com/office/drawing/2014/main" id="{9C257A65-E8FA-5B18-9A15-CF66004D617C}"/>
              </a:ext>
            </a:extLst>
          </p:cNvPr>
          <p:cNvSpPr/>
          <p:nvPr/>
        </p:nvSpPr>
        <p:spPr>
          <a:xfrm>
            <a:off x="6198379" y="2414141"/>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91" name="Freeform 450">
            <a:extLst>
              <a:ext uri="{FF2B5EF4-FFF2-40B4-BE49-F238E27FC236}">
                <a16:creationId xmlns:a16="http://schemas.microsoft.com/office/drawing/2014/main" id="{E30BDD75-BAE3-B2C0-7C00-7FF7F4A617B0}"/>
              </a:ext>
            </a:extLst>
          </p:cNvPr>
          <p:cNvSpPr/>
          <p:nvPr/>
        </p:nvSpPr>
        <p:spPr>
          <a:xfrm>
            <a:off x="6239584"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92" name="Freeform 451">
            <a:extLst>
              <a:ext uri="{FF2B5EF4-FFF2-40B4-BE49-F238E27FC236}">
                <a16:creationId xmlns:a16="http://schemas.microsoft.com/office/drawing/2014/main" id="{19F4A3AF-3768-5848-E414-305EE6B81BE6}"/>
              </a:ext>
            </a:extLst>
          </p:cNvPr>
          <p:cNvSpPr/>
          <p:nvPr/>
        </p:nvSpPr>
        <p:spPr>
          <a:xfrm>
            <a:off x="6236184" y="241414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93" name="Freeform 452">
            <a:extLst>
              <a:ext uri="{FF2B5EF4-FFF2-40B4-BE49-F238E27FC236}">
                <a16:creationId xmlns:a16="http://schemas.microsoft.com/office/drawing/2014/main" id="{D8281579-6667-7D8C-AF00-E895C7925515}"/>
              </a:ext>
            </a:extLst>
          </p:cNvPr>
          <p:cNvSpPr/>
          <p:nvPr/>
        </p:nvSpPr>
        <p:spPr>
          <a:xfrm>
            <a:off x="6277388"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94" name="Freeform 453">
            <a:extLst>
              <a:ext uri="{FF2B5EF4-FFF2-40B4-BE49-F238E27FC236}">
                <a16:creationId xmlns:a16="http://schemas.microsoft.com/office/drawing/2014/main" id="{0FD7A5C6-2AB3-381A-4124-2F15D5C2EC67}"/>
              </a:ext>
            </a:extLst>
          </p:cNvPr>
          <p:cNvSpPr/>
          <p:nvPr/>
        </p:nvSpPr>
        <p:spPr>
          <a:xfrm>
            <a:off x="6243808" y="2414141"/>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95" name="Freeform 454">
            <a:extLst>
              <a:ext uri="{FF2B5EF4-FFF2-40B4-BE49-F238E27FC236}">
                <a16:creationId xmlns:a16="http://schemas.microsoft.com/office/drawing/2014/main" id="{0E6F4919-2E36-A8C7-E8ED-75F33C7E4C8D}"/>
              </a:ext>
            </a:extLst>
          </p:cNvPr>
          <p:cNvSpPr/>
          <p:nvPr/>
        </p:nvSpPr>
        <p:spPr>
          <a:xfrm>
            <a:off x="6285115"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96" name="Freeform 455">
            <a:extLst>
              <a:ext uri="{FF2B5EF4-FFF2-40B4-BE49-F238E27FC236}">
                <a16:creationId xmlns:a16="http://schemas.microsoft.com/office/drawing/2014/main" id="{C3EF2524-FB75-291B-D9BC-FAE150329DB2}"/>
              </a:ext>
            </a:extLst>
          </p:cNvPr>
          <p:cNvSpPr/>
          <p:nvPr/>
        </p:nvSpPr>
        <p:spPr>
          <a:xfrm>
            <a:off x="6289132" y="2414141"/>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97" name="Freeform 456">
            <a:extLst>
              <a:ext uri="{FF2B5EF4-FFF2-40B4-BE49-F238E27FC236}">
                <a16:creationId xmlns:a16="http://schemas.microsoft.com/office/drawing/2014/main" id="{147B8732-9D9A-0BEE-5696-64F8794C1B91}"/>
              </a:ext>
            </a:extLst>
          </p:cNvPr>
          <p:cNvSpPr/>
          <p:nvPr/>
        </p:nvSpPr>
        <p:spPr>
          <a:xfrm>
            <a:off x="6330338"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98" name="Freeform 457">
            <a:extLst>
              <a:ext uri="{FF2B5EF4-FFF2-40B4-BE49-F238E27FC236}">
                <a16:creationId xmlns:a16="http://schemas.microsoft.com/office/drawing/2014/main" id="{7A5D10A7-E32F-6C32-0470-4C15858CC153}"/>
              </a:ext>
            </a:extLst>
          </p:cNvPr>
          <p:cNvSpPr/>
          <p:nvPr/>
        </p:nvSpPr>
        <p:spPr>
          <a:xfrm>
            <a:off x="6334354" y="241414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99" name="Freeform 458">
            <a:extLst>
              <a:ext uri="{FF2B5EF4-FFF2-40B4-BE49-F238E27FC236}">
                <a16:creationId xmlns:a16="http://schemas.microsoft.com/office/drawing/2014/main" id="{115F8C13-00E5-084C-F62F-A55F6F384CAE}"/>
              </a:ext>
            </a:extLst>
          </p:cNvPr>
          <p:cNvSpPr/>
          <p:nvPr/>
        </p:nvSpPr>
        <p:spPr>
          <a:xfrm>
            <a:off x="6375559"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00" name="Freeform 459">
            <a:extLst>
              <a:ext uri="{FF2B5EF4-FFF2-40B4-BE49-F238E27FC236}">
                <a16:creationId xmlns:a16="http://schemas.microsoft.com/office/drawing/2014/main" id="{9ED56ED2-D777-867C-A5BE-05BD96425C93}"/>
              </a:ext>
            </a:extLst>
          </p:cNvPr>
          <p:cNvSpPr/>
          <p:nvPr/>
        </p:nvSpPr>
        <p:spPr>
          <a:xfrm>
            <a:off x="6387302" y="2414141"/>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01" name="Freeform 460">
            <a:extLst>
              <a:ext uri="{FF2B5EF4-FFF2-40B4-BE49-F238E27FC236}">
                <a16:creationId xmlns:a16="http://schemas.microsoft.com/office/drawing/2014/main" id="{7DD224DF-A784-EA50-9ED3-45E60C87C0CE}"/>
              </a:ext>
            </a:extLst>
          </p:cNvPr>
          <p:cNvSpPr/>
          <p:nvPr/>
        </p:nvSpPr>
        <p:spPr>
          <a:xfrm>
            <a:off x="6428507"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02" name="Freeform 461">
            <a:extLst>
              <a:ext uri="{FF2B5EF4-FFF2-40B4-BE49-F238E27FC236}">
                <a16:creationId xmlns:a16="http://schemas.microsoft.com/office/drawing/2014/main" id="{C6B45FCA-428E-4728-602B-D6643B144D28}"/>
              </a:ext>
            </a:extLst>
          </p:cNvPr>
          <p:cNvSpPr/>
          <p:nvPr/>
        </p:nvSpPr>
        <p:spPr>
          <a:xfrm>
            <a:off x="6440250" y="2414141"/>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03" name="Freeform 462">
            <a:extLst>
              <a:ext uri="{FF2B5EF4-FFF2-40B4-BE49-F238E27FC236}">
                <a16:creationId xmlns:a16="http://schemas.microsoft.com/office/drawing/2014/main" id="{D661B365-ECBA-69B2-2986-FEE02B7BDB49}"/>
              </a:ext>
            </a:extLst>
          </p:cNvPr>
          <p:cNvSpPr/>
          <p:nvPr/>
        </p:nvSpPr>
        <p:spPr>
          <a:xfrm>
            <a:off x="6481454"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04" name="Freeform 463">
            <a:extLst>
              <a:ext uri="{FF2B5EF4-FFF2-40B4-BE49-F238E27FC236}">
                <a16:creationId xmlns:a16="http://schemas.microsoft.com/office/drawing/2014/main" id="{AB827F43-FD26-2501-1026-265033A09EB6}"/>
              </a:ext>
            </a:extLst>
          </p:cNvPr>
          <p:cNvSpPr/>
          <p:nvPr/>
        </p:nvSpPr>
        <p:spPr>
          <a:xfrm>
            <a:off x="6515758" y="2414141"/>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05" name="Freeform 464">
            <a:extLst>
              <a:ext uri="{FF2B5EF4-FFF2-40B4-BE49-F238E27FC236}">
                <a16:creationId xmlns:a16="http://schemas.microsoft.com/office/drawing/2014/main" id="{6FE308FF-1712-B0D7-97B9-56EA51450C04}"/>
              </a:ext>
            </a:extLst>
          </p:cNvPr>
          <p:cNvSpPr/>
          <p:nvPr/>
        </p:nvSpPr>
        <p:spPr>
          <a:xfrm>
            <a:off x="6556962"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06" name="Freeform 465">
            <a:extLst>
              <a:ext uri="{FF2B5EF4-FFF2-40B4-BE49-F238E27FC236}">
                <a16:creationId xmlns:a16="http://schemas.microsoft.com/office/drawing/2014/main" id="{04A542C0-A6C1-EE90-99B6-66D4ECCEC57F}"/>
              </a:ext>
            </a:extLst>
          </p:cNvPr>
          <p:cNvSpPr/>
          <p:nvPr/>
        </p:nvSpPr>
        <p:spPr>
          <a:xfrm>
            <a:off x="6568704" y="241414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07" name="Freeform 466">
            <a:extLst>
              <a:ext uri="{FF2B5EF4-FFF2-40B4-BE49-F238E27FC236}">
                <a16:creationId xmlns:a16="http://schemas.microsoft.com/office/drawing/2014/main" id="{9E30F9BB-7693-DCDF-FB0D-AFD4E3F1E04D}"/>
              </a:ext>
            </a:extLst>
          </p:cNvPr>
          <p:cNvSpPr/>
          <p:nvPr/>
        </p:nvSpPr>
        <p:spPr>
          <a:xfrm>
            <a:off x="6609908"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08" name="Freeform 467">
            <a:extLst>
              <a:ext uri="{FF2B5EF4-FFF2-40B4-BE49-F238E27FC236}">
                <a16:creationId xmlns:a16="http://schemas.microsoft.com/office/drawing/2014/main" id="{0B1C0ABF-64D7-BB97-4BF6-085889CBF48C}"/>
              </a:ext>
            </a:extLst>
          </p:cNvPr>
          <p:cNvSpPr/>
          <p:nvPr/>
        </p:nvSpPr>
        <p:spPr>
          <a:xfrm>
            <a:off x="6636692" y="259634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09" name="Freeform 468">
            <a:extLst>
              <a:ext uri="{FF2B5EF4-FFF2-40B4-BE49-F238E27FC236}">
                <a16:creationId xmlns:a16="http://schemas.microsoft.com/office/drawing/2014/main" id="{10CD35FA-EDD9-CE68-C1BA-BEDC6029BDA7}"/>
              </a:ext>
            </a:extLst>
          </p:cNvPr>
          <p:cNvSpPr/>
          <p:nvPr/>
        </p:nvSpPr>
        <p:spPr>
          <a:xfrm>
            <a:off x="6677896" y="2555334"/>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10" name="Freeform 469">
            <a:extLst>
              <a:ext uri="{FF2B5EF4-FFF2-40B4-BE49-F238E27FC236}">
                <a16:creationId xmlns:a16="http://schemas.microsoft.com/office/drawing/2014/main" id="{8ABD9308-785C-1C1A-8B9E-6D5ABE6E19B8}"/>
              </a:ext>
            </a:extLst>
          </p:cNvPr>
          <p:cNvSpPr/>
          <p:nvPr/>
        </p:nvSpPr>
        <p:spPr>
          <a:xfrm>
            <a:off x="6644212" y="259634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11" name="Freeform 470">
            <a:extLst>
              <a:ext uri="{FF2B5EF4-FFF2-40B4-BE49-F238E27FC236}">
                <a16:creationId xmlns:a16="http://schemas.microsoft.com/office/drawing/2014/main" id="{CC780723-900A-BB9D-32E1-BC10A02768A0}"/>
              </a:ext>
            </a:extLst>
          </p:cNvPr>
          <p:cNvSpPr/>
          <p:nvPr/>
        </p:nvSpPr>
        <p:spPr>
          <a:xfrm>
            <a:off x="6685416" y="2555334"/>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12" name="Freeform 471">
            <a:extLst>
              <a:ext uri="{FF2B5EF4-FFF2-40B4-BE49-F238E27FC236}">
                <a16:creationId xmlns:a16="http://schemas.microsoft.com/office/drawing/2014/main" id="{DEC81678-4D7F-203F-A248-C51D65D0FA93}"/>
              </a:ext>
            </a:extLst>
          </p:cNvPr>
          <p:cNvSpPr/>
          <p:nvPr/>
        </p:nvSpPr>
        <p:spPr>
          <a:xfrm>
            <a:off x="6659354" y="2596347"/>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13" name="Freeform 472">
            <a:extLst>
              <a:ext uri="{FF2B5EF4-FFF2-40B4-BE49-F238E27FC236}">
                <a16:creationId xmlns:a16="http://schemas.microsoft.com/office/drawing/2014/main" id="{B6EB8700-FE7A-639D-7687-6C9E2ED21845}"/>
              </a:ext>
            </a:extLst>
          </p:cNvPr>
          <p:cNvSpPr/>
          <p:nvPr/>
        </p:nvSpPr>
        <p:spPr>
          <a:xfrm>
            <a:off x="6700662" y="2555334"/>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14" name="Freeform 473">
            <a:extLst>
              <a:ext uri="{FF2B5EF4-FFF2-40B4-BE49-F238E27FC236}">
                <a16:creationId xmlns:a16="http://schemas.microsoft.com/office/drawing/2014/main" id="{2267DBD6-E47B-E0AB-5ED2-A298A6E2EB64}"/>
              </a:ext>
            </a:extLst>
          </p:cNvPr>
          <p:cNvSpPr/>
          <p:nvPr/>
        </p:nvSpPr>
        <p:spPr>
          <a:xfrm>
            <a:off x="6712404" y="2846946"/>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15" name="Freeform 474">
            <a:extLst>
              <a:ext uri="{FF2B5EF4-FFF2-40B4-BE49-F238E27FC236}">
                <a16:creationId xmlns:a16="http://schemas.microsoft.com/office/drawing/2014/main" id="{C6022B67-A0AE-F0A1-6444-52DD28F7EF02}"/>
              </a:ext>
            </a:extLst>
          </p:cNvPr>
          <p:cNvSpPr/>
          <p:nvPr/>
        </p:nvSpPr>
        <p:spPr>
          <a:xfrm>
            <a:off x="6753610" y="2805931"/>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16" name="Freeform 475">
            <a:extLst>
              <a:ext uri="{FF2B5EF4-FFF2-40B4-BE49-F238E27FC236}">
                <a16:creationId xmlns:a16="http://schemas.microsoft.com/office/drawing/2014/main" id="{F853E895-2E8E-768A-C305-2D2240CD02F9}"/>
              </a:ext>
            </a:extLst>
          </p:cNvPr>
          <p:cNvSpPr/>
          <p:nvPr/>
        </p:nvSpPr>
        <p:spPr>
          <a:xfrm>
            <a:off x="7158133" y="3139380"/>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17" name="Freeform 476">
            <a:extLst>
              <a:ext uri="{FF2B5EF4-FFF2-40B4-BE49-F238E27FC236}">
                <a16:creationId xmlns:a16="http://schemas.microsoft.com/office/drawing/2014/main" id="{C4AA8250-8D6B-FBB2-62B4-B303348364AA}"/>
              </a:ext>
            </a:extLst>
          </p:cNvPr>
          <p:cNvSpPr/>
          <p:nvPr/>
        </p:nvSpPr>
        <p:spPr>
          <a:xfrm>
            <a:off x="7199339" y="309836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18" name="Freeform 477">
            <a:extLst>
              <a:ext uri="{FF2B5EF4-FFF2-40B4-BE49-F238E27FC236}">
                <a16:creationId xmlns:a16="http://schemas.microsoft.com/office/drawing/2014/main" id="{7E9AEDE9-F221-B232-C5DB-3CA36C536257}"/>
              </a:ext>
            </a:extLst>
          </p:cNvPr>
          <p:cNvSpPr/>
          <p:nvPr/>
        </p:nvSpPr>
        <p:spPr>
          <a:xfrm>
            <a:off x="7165653" y="3139380"/>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19" name="Freeform 478">
            <a:extLst>
              <a:ext uri="{FF2B5EF4-FFF2-40B4-BE49-F238E27FC236}">
                <a16:creationId xmlns:a16="http://schemas.microsoft.com/office/drawing/2014/main" id="{85A02DB5-E24E-63EA-9F22-58116DB82DA0}"/>
              </a:ext>
            </a:extLst>
          </p:cNvPr>
          <p:cNvSpPr/>
          <p:nvPr/>
        </p:nvSpPr>
        <p:spPr>
          <a:xfrm>
            <a:off x="7206857" y="309836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0" name="Freeform 479">
            <a:extLst>
              <a:ext uri="{FF2B5EF4-FFF2-40B4-BE49-F238E27FC236}">
                <a16:creationId xmlns:a16="http://schemas.microsoft.com/office/drawing/2014/main" id="{2A16D8AB-9FE4-CC04-BA25-CF0F80ACCADB}"/>
              </a:ext>
            </a:extLst>
          </p:cNvPr>
          <p:cNvSpPr/>
          <p:nvPr/>
        </p:nvSpPr>
        <p:spPr>
          <a:xfrm>
            <a:off x="7687095" y="4113474"/>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1" name="Freeform 480">
            <a:extLst>
              <a:ext uri="{FF2B5EF4-FFF2-40B4-BE49-F238E27FC236}">
                <a16:creationId xmlns:a16="http://schemas.microsoft.com/office/drawing/2014/main" id="{E2D7A177-9248-8F69-0F9D-2E9234C238B0}"/>
              </a:ext>
            </a:extLst>
          </p:cNvPr>
          <p:cNvSpPr/>
          <p:nvPr/>
        </p:nvSpPr>
        <p:spPr>
          <a:xfrm>
            <a:off x="7728404" y="4072461"/>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2" name="Freeform 481">
            <a:extLst>
              <a:ext uri="{FF2B5EF4-FFF2-40B4-BE49-F238E27FC236}">
                <a16:creationId xmlns:a16="http://schemas.microsoft.com/office/drawing/2014/main" id="{55370EB2-845C-CF68-4010-473F895A511D}"/>
              </a:ext>
            </a:extLst>
          </p:cNvPr>
          <p:cNvSpPr/>
          <p:nvPr/>
        </p:nvSpPr>
        <p:spPr>
          <a:xfrm>
            <a:off x="4762611" y="184475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3" name="Freeform 482">
            <a:extLst>
              <a:ext uri="{FF2B5EF4-FFF2-40B4-BE49-F238E27FC236}">
                <a16:creationId xmlns:a16="http://schemas.microsoft.com/office/drawing/2014/main" id="{37C27E8D-F089-9D2E-3010-3A9724CF11B5}"/>
              </a:ext>
            </a:extLst>
          </p:cNvPr>
          <p:cNvSpPr/>
          <p:nvPr/>
        </p:nvSpPr>
        <p:spPr>
          <a:xfrm>
            <a:off x="4803815" y="180374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4" name="Freeform 483">
            <a:extLst>
              <a:ext uri="{FF2B5EF4-FFF2-40B4-BE49-F238E27FC236}">
                <a16:creationId xmlns:a16="http://schemas.microsoft.com/office/drawing/2014/main" id="{36074086-0678-7566-326D-36F9720AE623}"/>
              </a:ext>
            </a:extLst>
          </p:cNvPr>
          <p:cNvSpPr/>
          <p:nvPr/>
        </p:nvSpPr>
        <p:spPr>
          <a:xfrm>
            <a:off x="4830599" y="1883105"/>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5" name="Freeform 484">
            <a:extLst>
              <a:ext uri="{FF2B5EF4-FFF2-40B4-BE49-F238E27FC236}">
                <a16:creationId xmlns:a16="http://schemas.microsoft.com/office/drawing/2014/main" id="{4C54985C-846C-055B-B53A-A332A6A0C7F5}"/>
              </a:ext>
            </a:extLst>
          </p:cNvPr>
          <p:cNvSpPr/>
          <p:nvPr/>
        </p:nvSpPr>
        <p:spPr>
          <a:xfrm>
            <a:off x="4871803" y="1842090"/>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6" name="Freeform 485">
            <a:extLst>
              <a:ext uri="{FF2B5EF4-FFF2-40B4-BE49-F238E27FC236}">
                <a16:creationId xmlns:a16="http://schemas.microsoft.com/office/drawing/2014/main" id="{8896F076-8C62-5141-FDF3-AFF0A2D8BD11}"/>
              </a:ext>
            </a:extLst>
          </p:cNvPr>
          <p:cNvSpPr/>
          <p:nvPr/>
        </p:nvSpPr>
        <p:spPr>
          <a:xfrm>
            <a:off x="4868300" y="1921966"/>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7" name="Freeform 486">
            <a:extLst>
              <a:ext uri="{FF2B5EF4-FFF2-40B4-BE49-F238E27FC236}">
                <a16:creationId xmlns:a16="http://schemas.microsoft.com/office/drawing/2014/main" id="{067F9079-0437-0299-CD08-965BB9D59859}"/>
              </a:ext>
            </a:extLst>
          </p:cNvPr>
          <p:cNvSpPr/>
          <p:nvPr/>
        </p:nvSpPr>
        <p:spPr>
          <a:xfrm>
            <a:off x="4909608" y="1880850"/>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8" name="Freeform 487">
            <a:extLst>
              <a:ext uri="{FF2B5EF4-FFF2-40B4-BE49-F238E27FC236}">
                <a16:creationId xmlns:a16="http://schemas.microsoft.com/office/drawing/2014/main" id="{0CAFC501-F2E9-0BC9-ED6B-9AB4C2984F87}"/>
              </a:ext>
            </a:extLst>
          </p:cNvPr>
          <p:cNvSpPr/>
          <p:nvPr/>
        </p:nvSpPr>
        <p:spPr>
          <a:xfrm>
            <a:off x="4959054" y="1961341"/>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29" name="Freeform 488">
            <a:extLst>
              <a:ext uri="{FF2B5EF4-FFF2-40B4-BE49-F238E27FC236}">
                <a16:creationId xmlns:a16="http://schemas.microsoft.com/office/drawing/2014/main" id="{9BC24694-1B24-EBAE-411A-EB8223EA6653}"/>
              </a:ext>
            </a:extLst>
          </p:cNvPr>
          <p:cNvSpPr/>
          <p:nvPr/>
        </p:nvSpPr>
        <p:spPr>
          <a:xfrm>
            <a:off x="5000258" y="1920326"/>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0" name="Freeform 489">
            <a:extLst>
              <a:ext uri="{FF2B5EF4-FFF2-40B4-BE49-F238E27FC236}">
                <a16:creationId xmlns:a16="http://schemas.microsoft.com/office/drawing/2014/main" id="{5902CEFA-F552-E342-9FA9-96E1869B82A5}"/>
              </a:ext>
            </a:extLst>
          </p:cNvPr>
          <p:cNvSpPr/>
          <p:nvPr/>
        </p:nvSpPr>
        <p:spPr>
          <a:xfrm>
            <a:off x="5359560" y="2121297"/>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1" name="Freeform 490">
            <a:extLst>
              <a:ext uri="{FF2B5EF4-FFF2-40B4-BE49-F238E27FC236}">
                <a16:creationId xmlns:a16="http://schemas.microsoft.com/office/drawing/2014/main" id="{F91F153C-5A8E-1F40-B535-49DFE321C5DC}"/>
              </a:ext>
            </a:extLst>
          </p:cNvPr>
          <p:cNvSpPr/>
          <p:nvPr/>
        </p:nvSpPr>
        <p:spPr>
          <a:xfrm>
            <a:off x="5400766"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2" name="Freeform 491">
            <a:extLst>
              <a:ext uri="{FF2B5EF4-FFF2-40B4-BE49-F238E27FC236}">
                <a16:creationId xmlns:a16="http://schemas.microsoft.com/office/drawing/2014/main" id="{2DAEECF8-F0AE-FF92-7D87-2D1E32619BA0}"/>
              </a:ext>
            </a:extLst>
          </p:cNvPr>
          <p:cNvSpPr/>
          <p:nvPr/>
        </p:nvSpPr>
        <p:spPr>
          <a:xfrm>
            <a:off x="5397366" y="2121297"/>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3" name="Freeform 492">
            <a:extLst>
              <a:ext uri="{FF2B5EF4-FFF2-40B4-BE49-F238E27FC236}">
                <a16:creationId xmlns:a16="http://schemas.microsoft.com/office/drawing/2014/main" id="{DD9BBB0F-BEE5-F544-4872-C0986B6E55BD}"/>
              </a:ext>
            </a:extLst>
          </p:cNvPr>
          <p:cNvSpPr/>
          <p:nvPr/>
        </p:nvSpPr>
        <p:spPr>
          <a:xfrm>
            <a:off x="5438570"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4" name="Freeform 493">
            <a:extLst>
              <a:ext uri="{FF2B5EF4-FFF2-40B4-BE49-F238E27FC236}">
                <a16:creationId xmlns:a16="http://schemas.microsoft.com/office/drawing/2014/main" id="{B570F76D-B532-AB9B-F162-402DCF225D57}"/>
              </a:ext>
            </a:extLst>
          </p:cNvPr>
          <p:cNvSpPr/>
          <p:nvPr/>
        </p:nvSpPr>
        <p:spPr>
          <a:xfrm>
            <a:off x="5427547"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5" name="Freeform 494">
            <a:extLst>
              <a:ext uri="{FF2B5EF4-FFF2-40B4-BE49-F238E27FC236}">
                <a16:creationId xmlns:a16="http://schemas.microsoft.com/office/drawing/2014/main" id="{59F4652B-9D9E-9DEB-4A76-DB5302479AFE}"/>
              </a:ext>
            </a:extLst>
          </p:cNvPr>
          <p:cNvSpPr/>
          <p:nvPr/>
        </p:nvSpPr>
        <p:spPr>
          <a:xfrm>
            <a:off x="5468752"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6" name="Freeform 495">
            <a:extLst>
              <a:ext uri="{FF2B5EF4-FFF2-40B4-BE49-F238E27FC236}">
                <a16:creationId xmlns:a16="http://schemas.microsoft.com/office/drawing/2014/main" id="{0EE61871-2029-3E51-B4E7-35D1C3986B88}"/>
              </a:ext>
            </a:extLst>
          </p:cNvPr>
          <p:cNvSpPr/>
          <p:nvPr/>
        </p:nvSpPr>
        <p:spPr>
          <a:xfrm>
            <a:off x="5457832"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7" name="Freeform 496">
            <a:extLst>
              <a:ext uri="{FF2B5EF4-FFF2-40B4-BE49-F238E27FC236}">
                <a16:creationId xmlns:a16="http://schemas.microsoft.com/office/drawing/2014/main" id="{124FC3BC-46B1-1564-840F-7BDC4F68B9B8}"/>
              </a:ext>
            </a:extLst>
          </p:cNvPr>
          <p:cNvSpPr/>
          <p:nvPr/>
        </p:nvSpPr>
        <p:spPr>
          <a:xfrm>
            <a:off x="5499038"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8" name="Freeform 497">
            <a:extLst>
              <a:ext uri="{FF2B5EF4-FFF2-40B4-BE49-F238E27FC236}">
                <a16:creationId xmlns:a16="http://schemas.microsoft.com/office/drawing/2014/main" id="{5424D4E2-6B53-3793-491F-0F7FEBF91436}"/>
              </a:ext>
            </a:extLst>
          </p:cNvPr>
          <p:cNvSpPr/>
          <p:nvPr/>
        </p:nvSpPr>
        <p:spPr>
          <a:xfrm>
            <a:off x="5465456" y="2121297"/>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39" name="Freeform 498">
            <a:extLst>
              <a:ext uri="{FF2B5EF4-FFF2-40B4-BE49-F238E27FC236}">
                <a16:creationId xmlns:a16="http://schemas.microsoft.com/office/drawing/2014/main" id="{AFDDF70B-85F4-CD76-B4F0-22349C254449}"/>
              </a:ext>
            </a:extLst>
          </p:cNvPr>
          <p:cNvSpPr/>
          <p:nvPr/>
        </p:nvSpPr>
        <p:spPr>
          <a:xfrm>
            <a:off x="5506660"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0" name="Freeform 499">
            <a:extLst>
              <a:ext uri="{FF2B5EF4-FFF2-40B4-BE49-F238E27FC236}">
                <a16:creationId xmlns:a16="http://schemas.microsoft.com/office/drawing/2014/main" id="{A09C50B8-A8C9-A013-2C73-C8ABF1F20BB2}"/>
              </a:ext>
            </a:extLst>
          </p:cNvPr>
          <p:cNvSpPr/>
          <p:nvPr/>
        </p:nvSpPr>
        <p:spPr>
          <a:xfrm>
            <a:off x="5480496" y="2121297"/>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1" name="Freeform 500">
            <a:extLst>
              <a:ext uri="{FF2B5EF4-FFF2-40B4-BE49-F238E27FC236}">
                <a16:creationId xmlns:a16="http://schemas.microsoft.com/office/drawing/2014/main" id="{F8B1202C-2F08-B328-93B3-D38093A3D79C}"/>
              </a:ext>
            </a:extLst>
          </p:cNvPr>
          <p:cNvSpPr/>
          <p:nvPr/>
        </p:nvSpPr>
        <p:spPr>
          <a:xfrm>
            <a:off x="5521700"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2" name="Freeform 501">
            <a:extLst>
              <a:ext uri="{FF2B5EF4-FFF2-40B4-BE49-F238E27FC236}">
                <a16:creationId xmlns:a16="http://schemas.microsoft.com/office/drawing/2014/main" id="{BF3FA2FD-F143-5DF9-67FE-C1E05BD00857}"/>
              </a:ext>
            </a:extLst>
          </p:cNvPr>
          <p:cNvSpPr/>
          <p:nvPr/>
        </p:nvSpPr>
        <p:spPr>
          <a:xfrm>
            <a:off x="5488015"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3" name="Freeform 502">
            <a:extLst>
              <a:ext uri="{FF2B5EF4-FFF2-40B4-BE49-F238E27FC236}">
                <a16:creationId xmlns:a16="http://schemas.microsoft.com/office/drawing/2014/main" id="{4935FF63-6E2D-A0FF-7A57-40AAA9FDA764}"/>
              </a:ext>
            </a:extLst>
          </p:cNvPr>
          <p:cNvSpPr/>
          <p:nvPr/>
        </p:nvSpPr>
        <p:spPr>
          <a:xfrm>
            <a:off x="5529220"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4" name="Freeform 503">
            <a:extLst>
              <a:ext uri="{FF2B5EF4-FFF2-40B4-BE49-F238E27FC236}">
                <a16:creationId xmlns:a16="http://schemas.microsoft.com/office/drawing/2014/main" id="{B0FD0A7A-D4B9-5B68-96E4-B511D99F1C19}"/>
              </a:ext>
            </a:extLst>
          </p:cNvPr>
          <p:cNvSpPr/>
          <p:nvPr/>
        </p:nvSpPr>
        <p:spPr>
          <a:xfrm>
            <a:off x="5518300"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5" name="Freeform 504">
            <a:extLst>
              <a:ext uri="{FF2B5EF4-FFF2-40B4-BE49-F238E27FC236}">
                <a16:creationId xmlns:a16="http://schemas.microsoft.com/office/drawing/2014/main" id="{A14E7320-8E6C-1428-B671-0F6EFD9E3F5A}"/>
              </a:ext>
            </a:extLst>
          </p:cNvPr>
          <p:cNvSpPr/>
          <p:nvPr/>
        </p:nvSpPr>
        <p:spPr>
          <a:xfrm>
            <a:off x="5559506"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6" name="Freeform 505">
            <a:extLst>
              <a:ext uri="{FF2B5EF4-FFF2-40B4-BE49-F238E27FC236}">
                <a16:creationId xmlns:a16="http://schemas.microsoft.com/office/drawing/2014/main" id="{34DFCFE5-23FF-BB19-F3D4-1940379BDDE4}"/>
              </a:ext>
            </a:extLst>
          </p:cNvPr>
          <p:cNvSpPr/>
          <p:nvPr/>
        </p:nvSpPr>
        <p:spPr>
          <a:xfrm>
            <a:off x="5556002"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7" name="Freeform 506">
            <a:extLst>
              <a:ext uri="{FF2B5EF4-FFF2-40B4-BE49-F238E27FC236}">
                <a16:creationId xmlns:a16="http://schemas.microsoft.com/office/drawing/2014/main" id="{F6555831-B69F-622D-0643-BA42FF7A06F1}"/>
              </a:ext>
            </a:extLst>
          </p:cNvPr>
          <p:cNvSpPr/>
          <p:nvPr/>
        </p:nvSpPr>
        <p:spPr>
          <a:xfrm>
            <a:off x="5597207"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8" name="Freeform 507">
            <a:extLst>
              <a:ext uri="{FF2B5EF4-FFF2-40B4-BE49-F238E27FC236}">
                <a16:creationId xmlns:a16="http://schemas.microsoft.com/office/drawing/2014/main" id="{D88CBF35-0CDA-6FEE-203B-108577298700}"/>
              </a:ext>
            </a:extLst>
          </p:cNvPr>
          <p:cNvSpPr/>
          <p:nvPr/>
        </p:nvSpPr>
        <p:spPr>
          <a:xfrm>
            <a:off x="5624196" y="212129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49" name="Freeform 508">
            <a:extLst>
              <a:ext uri="{FF2B5EF4-FFF2-40B4-BE49-F238E27FC236}">
                <a16:creationId xmlns:a16="http://schemas.microsoft.com/office/drawing/2014/main" id="{174FF7DA-2A65-36C5-9ABA-14DB044AF7C2}"/>
              </a:ext>
            </a:extLst>
          </p:cNvPr>
          <p:cNvSpPr/>
          <p:nvPr/>
        </p:nvSpPr>
        <p:spPr>
          <a:xfrm>
            <a:off x="5665400" y="2080282"/>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50" name="Freeform 509">
            <a:extLst>
              <a:ext uri="{FF2B5EF4-FFF2-40B4-BE49-F238E27FC236}">
                <a16:creationId xmlns:a16="http://schemas.microsoft.com/office/drawing/2014/main" id="{D75451EC-DE00-A1A9-E3F7-2B3409B0AC22}"/>
              </a:ext>
            </a:extLst>
          </p:cNvPr>
          <p:cNvSpPr/>
          <p:nvPr/>
        </p:nvSpPr>
        <p:spPr>
          <a:xfrm>
            <a:off x="5661898" y="221850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51" name="Freeform 510">
            <a:extLst>
              <a:ext uri="{FF2B5EF4-FFF2-40B4-BE49-F238E27FC236}">
                <a16:creationId xmlns:a16="http://schemas.microsoft.com/office/drawing/2014/main" id="{D1CF200C-D3FD-0D1E-2067-BAD8EFC717AC}"/>
              </a:ext>
            </a:extLst>
          </p:cNvPr>
          <p:cNvSpPr/>
          <p:nvPr/>
        </p:nvSpPr>
        <p:spPr>
          <a:xfrm>
            <a:off x="5703102" y="217748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52" name="Freeform 511">
            <a:extLst>
              <a:ext uri="{FF2B5EF4-FFF2-40B4-BE49-F238E27FC236}">
                <a16:creationId xmlns:a16="http://schemas.microsoft.com/office/drawing/2014/main" id="{DE3CD6B0-FBA3-2B64-87AC-DAE175A5F37C}"/>
              </a:ext>
            </a:extLst>
          </p:cNvPr>
          <p:cNvSpPr/>
          <p:nvPr/>
        </p:nvSpPr>
        <p:spPr>
          <a:xfrm>
            <a:off x="5669418" y="221850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53" name="Freeform 512">
            <a:extLst>
              <a:ext uri="{FF2B5EF4-FFF2-40B4-BE49-F238E27FC236}">
                <a16:creationId xmlns:a16="http://schemas.microsoft.com/office/drawing/2014/main" id="{0F68900D-F61A-4E8A-F3FB-CF3FAB7E79C1}"/>
              </a:ext>
            </a:extLst>
          </p:cNvPr>
          <p:cNvSpPr/>
          <p:nvPr/>
        </p:nvSpPr>
        <p:spPr>
          <a:xfrm>
            <a:off x="5710622" y="217748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54" name="Freeform 513">
            <a:extLst>
              <a:ext uri="{FF2B5EF4-FFF2-40B4-BE49-F238E27FC236}">
                <a16:creationId xmlns:a16="http://schemas.microsoft.com/office/drawing/2014/main" id="{FC24003F-1391-5A76-6806-594AB4A7C1FD}"/>
              </a:ext>
            </a:extLst>
          </p:cNvPr>
          <p:cNvSpPr/>
          <p:nvPr/>
        </p:nvSpPr>
        <p:spPr>
          <a:xfrm>
            <a:off x="5707120" y="2270282"/>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55" name="Freeform 514">
            <a:extLst>
              <a:ext uri="{FF2B5EF4-FFF2-40B4-BE49-F238E27FC236}">
                <a16:creationId xmlns:a16="http://schemas.microsoft.com/office/drawing/2014/main" id="{D90945C1-2DC0-59CF-7162-54AF4E3A1F5C}"/>
              </a:ext>
            </a:extLst>
          </p:cNvPr>
          <p:cNvSpPr/>
          <p:nvPr/>
        </p:nvSpPr>
        <p:spPr>
          <a:xfrm>
            <a:off x="5748427"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56" name="Freeform 515">
            <a:extLst>
              <a:ext uri="{FF2B5EF4-FFF2-40B4-BE49-F238E27FC236}">
                <a16:creationId xmlns:a16="http://schemas.microsoft.com/office/drawing/2014/main" id="{926229FD-F0C9-6750-F1E2-301572924FA3}"/>
              </a:ext>
            </a:extLst>
          </p:cNvPr>
          <p:cNvSpPr/>
          <p:nvPr/>
        </p:nvSpPr>
        <p:spPr>
          <a:xfrm>
            <a:off x="5782832" y="2270282"/>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57" name="Freeform 516">
            <a:extLst>
              <a:ext uri="{FF2B5EF4-FFF2-40B4-BE49-F238E27FC236}">
                <a16:creationId xmlns:a16="http://schemas.microsoft.com/office/drawing/2014/main" id="{8F3AD367-0BE0-A8F9-89C3-26D3F123C551}"/>
              </a:ext>
            </a:extLst>
          </p:cNvPr>
          <p:cNvSpPr/>
          <p:nvPr/>
        </p:nvSpPr>
        <p:spPr>
          <a:xfrm>
            <a:off x="5824038"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58" name="Freeform 517">
            <a:extLst>
              <a:ext uri="{FF2B5EF4-FFF2-40B4-BE49-F238E27FC236}">
                <a16:creationId xmlns:a16="http://schemas.microsoft.com/office/drawing/2014/main" id="{C008988B-D5B0-0671-E4D2-3AC0223EEE50}"/>
              </a:ext>
            </a:extLst>
          </p:cNvPr>
          <p:cNvSpPr/>
          <p:nvPr/>
        </p:nvSpPr>
        <p:spPr>
          <a:xfrm>
            <a:off x="5790352" y="2270282"/>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59" name="Freeform 518">
            <a:extLst>
              <a:ext uri="{FF2B5EF4-FFF2-40B4-BE49-F238E27FC236}">
                <a16:creationId xmlns:a16="http://schemas.microsoft.com/office/drawing/2014/main" id="{3E55B210-BC76-1143-5821-4381DB792C52}"/>
              </a:ext>
            </a:extLst>
          </p:cNvPr>
          <p:cNvSpPr/>
          <p:nvPr/>
        </p:nvSpPr>
        <p:spPr>
          <a:xfrm>
            <a:off x="5831558"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60" name="Freeform 519">
            <a:extLst>
              <a:ext uri="{FF2B5EF4-FFF2-40B4-BE49-F238E27FC236}">
                <a16:creationId xmlns:a16="http://schemas.microsoft.com/office/drawing/2014/main" id="{3B4C4227-6DB4-DD72-7F6C-7795BAC02B87}"/>
              </a:ext>
            </a:extLst>
          </p:cNvPr>
          <p:cNvSpPr/>
          <p:nvPr/>
        </p:nvSpPr>
        <p:spPr>
          <a:xfrm>
            <a:off x="5813118" y="2270282"/>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61" name="Freeform 520">
            <a:extLst>
              <a:ext uri="{FF2B5EF4-FFF2-40B4-BE49-F238E27FC236}">
                <a16:creationId xmlns:a16="http://schemas.microsoft.com/office/drawing/2014/main" id="{DFDF6666-4947-C825-C96D-90695B35FB5A}"/>
              </a:ext>
            </a:extLst>
          </p:cNvPr>
          <p:cNvSpPr/>
          <p:nvPr/>
        </p:nvSpPr>
        <p:spPr>
          <a:xfrm>
            <a:off x="5854323"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62" name="Freeform 521">
            <a:extLst>
              <a:ext uri="{FF2B5EF4-FFF2-40B4-BE49-F238E27FC236}">
                <a16:creationId xmlns:a16="http://schemas.microsoft.com/office/drawing/2014/main" id="{97749F81-6B9A-43FC-E439-6E4043E0609E}"/>
              </a:ext>
            </a:extLst>
          </p:cNvPr>
          <p:cNvSpPr/>
          <p:nvPr/>
        </p:nvSpPr>
        <p:spPr>
          <a:xfrm>
            <a:off x="5835575" y="2270282"/>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63" name="Freeform 522">
            <a:extLst>
              <a:ext uri="{FF2B5EF4-FFF2-40B4-BE49-F238E27FC236}">
                <a16:creationId xmlns:a16="http://schemas.microsoft.com/office/drawing/2014/main" id="{4DF15562-C1A2-F304-98A4-762F34072DE0}"/>
              </a:ext>
            </a:extLst>
          </p:cNvPr>
          <p:cNvSpPr/>
          <p:nvPr/>
        </p:nvSpPr>
        <p:spPr>
          <a:xfrm>
            <a:off x="5876882"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64" name="Freeform 523">
            <a:extLst>
              <a:ext uri="{FF2B5EF4-FFF2-40B4-BE49-F238E27FC236}">
                <a16:creationId xmlns:a16="http://schemas.microsoft.com/office/drawing/2014/main" id="{E50E87F6-E590-930C-E6F2-C45B5041EADD}"/>
              </a:ext>
            </a:extLst>
          </p:cNvPr>
          <p:cNvSpPr/>
          <p:nvPr/>
        </p:nvSpPr>
        <p:spPr>
          <a:xfrm>
            <a:off x="5865860" y="2270282"/>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65" name="Freeform 524">
            <a:extLst>
              <a:ext uri="{FF2B5EF4-FFF2-40B4-BE49-F238E27FC236}">
                <a16:creationId xmlns:a16="http://schemas.microsoft.com/office/drawing/2014/main" id="{C525DDDF-ADCC-B66F-E94C-DE18D0E131BE}"/>
              </a:ext>
            </a:extLst>
          </p:cNvPr>
          <p:cNvSpPr/>
          <p:nvPr/>
        </p:nvSpPr>
        <p:spPr>
          <a:xfrm>
            <a:off x="5907064" y="2229267"/>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66" name="Freeform 525">
            <a:extLst>
              <a:ext uri="{FF2B5EF4-FFF2-40B4-BE49-F238E27FC236}">
                <a16:creationId xmlns:a16="http://schemas.microsoft.com/office/drawing/2014/main" id="{CA51EEEC-8181-925F-8929-CA9F5A392C90}"/>
              </a:ext>
            </a:extLst>
          </p:cNvPr>
          <p:cNvSpPr/>
          <p:nvPr/>
        </p:nvSpPr>
        <p:spPr>
          <a:xfrm>
            <a:off x="5888522" y="2333239"/>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67" name="Freeform 526">
            <a:extLst>
              <a:ext uri="{FF2B5EF4-FFF2-40B4-BE49-F238E27FC236}">
                <a16:creationId xmlns:a16="http://schemas.microsoft.com/office/drawing/2014/main" id="{6D90B925-1A75-686C-D04A-12556BC09103}"/>
              </a:ext>
            </a:extLst>
          </p:cNvPr>
          <p:cNvSpPr/>
          <p:nvPr/>
        </p:nvSpPr>
        <p:spPr>
          <a:xfrm>
            <a:off x="5929830"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68" name="Freeform 527">
            <a:extLst>
              <a:ext uri="{FF2B5EF4-FFF2-40B4-BE49-F238E27FC236}">
                <a16:creationId xmlns:a16="http://schemas.microsoft.com/office/drawing/2014/main" id="{85805270-D4A0-F592-61B5-01DB2B083371}"/>
              </a:ext>
            </a:extLst>
          </p:cNvPr>
          <p:cNvSpPr/>
          <p:nvPr/>
        </p:nvSpPr>
        <p:spPr>
          <a:xfrm>
            <a:off x="5896042" y="2333239"/>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69" name="Freeform 528">
            <a:extLst>
              <a:ext uri="{FF2B5EF4-FFF2-40B4-BE49-F238E27FC236}">
                <a16:creationId xmlns:a16="http://schemas.microsoft.com/office/drawing/2014/main" id="{B1E41762-5C9C-4043-B562-DC78FD465725}"/>
              </a:ext>
            </a:extLst>
          </p:cNvPr>
          <p:cNvSpPr/>
          <p:nvPr/>
        </p:nvSpPr>
        <p:spPr>
          <a:xfrm>
            <a:off x="5937247"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70" name="Freeform 529">
            <a:extLst>
              <a:ext uri="{FF2B5EF4-FFF2-40B4-BE49-F238E27FC236}">
                <a16:creationId xmlns:a16="http://schemas.microsoft.com/office/drawing/2014/main" id="{2D210137-052B-C42C-88C8-918DEB4F01F9}"/>
              </a:ext>
            </a:extLst>
          </p:cNvPr>
          <p:cNvSpPr/>
          <p:nvPr/>
        </p:nvSpPr>
        <p:spPr>
          <a:xfrm>
            <a:off x="5911288" y="2333239"/>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71" name="Freeform 530">
            <a:extLst>
              <a:ext uri="{FF2B5EF4-FFF2-40B4-BE49-F238E27FC236}">
                <a16:creationId xmlns:a16="http://schemas.microsoft.com/office/drawing/2014/main" id="{787741FA-86C8-6D39-82E4-4B06BEA5DE9B}"/>
              </a:ext>
            </a:extLst>
          </p:cNvPr>
          <p:cNvSpPr/>
          <p:nvPr/>
        </p:nvSpPr>
        <p:spPr>
          <a:xfrm>
            <a:off x="5952492"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72" name="Freeform 531">
            <a:extLst>
              <a:ext uri="{FF2B5EF4-FFF2-40B4-BE49-F238E27FC236}">
                <a16:creationId xmlns:a16="http://schemas.microsoft.com/office/drawing/2014/main" id="{47DE2B35-5B9F-7842-6063-BD97FB09C785}"/>
              </a:ext>
            </a:extLst>
          </p:cNvPr>
          <p:cNvSpPr/>
          <p:nvPr/>
        </p:nvSpPr>
        <p:spPr>
          <a:xfrm>
            <a:off x="5926327" y="2333239"/>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73" name="Freeform 532">
            <a:extLst>
              <a:ext uri="{FF2B5EF4-FFF2-40B4-BE49-F238E27FC236}">
                <a16:creationId xmlns:a16="http://schemas.microsoft.com/office/drawing/2014/main" id="{5E761881-80AA-1D74-03B2-572F78BDDE33}"/>
              </a:ext>
            </a:extLst>
          </p:cNvPr>
          <p:cNvSpPr/>
          <p:nvPr/>
        </p:nvSpPr>
        <p:spPr>
          <a:xfrm>
            <a:off x="5967532"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74" name="Freeform 533">
            <a:extLst>
              <a:ext uri="{FF2B5EF4-FFF2-40B4-BE49-F238E27FC236}">
                <a16:creationId xmlns:a16="http://schemas.microsoft.com/office/drawing/2014/main" id="{9F82819A-EC29-49F5-805F-19344BF697A5}"/>
              </a:ext>
            </a:extLst>
          </p:cNvPr>
          <p:cNvSpPr/>
          <p:nvPr/>
        </p:nvSpPr>
        <p:spPr>
          <a:xfrm>
            <a:off x="5994418" y="2333239"/>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75" name="Freeform 534">
            <a:extLst>
              <a:ext uri="{FF2B5EF4-FFF2-40B4-BE49-F238E27FC236}">
                <a16:creationId xmlns:a16="http://schemas.microsoft.com/office/drawing/2014/main" id="{53A776E7-6211-B356-D082-C1CBB233A08C}"/>
              </a:ext>
            </a:extLst>
          </p:cNvPr>
          <p:cNvSpPr/>
          <p:nvPr/>
        </p:nvSpPr>
        <p:spPr>
          <a:xfrm>
            <a:off x="6035724"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76" name="Freeform 535">
            <a:extLst>
              <a:ext uri="{FF2B5EF4-FFF2-40B4-BE49-F238E27FC236}">
                <a16:creationId xmlns:a16="http://schemas.microsoft.com/office/drawing/2014/main" id="{405A2FD0-2DE4-2857-7AC9-84FCDD334B89}"/>
              </a:ext>
            </a:extLst>
          </p:cNvPr>
          <p:cNvSpPr/>
          <p:nvPr/>
        </p:nvSpPr>
        <p:spPr>
          <a:xfrm>
            <a:off x="6032223" y="2333239"/>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77" name="Freeform 536">
            <a:extLst>
              <a:ext uri="{FF2B5EF4-FFF2-40B4-BE49-F238E27FC236}">
                <a16:creationId xmlns:a16="http://schemas.microsoft.com/office/drawing/2014/main" id="{E1453D12-7042-D5E7-1477-BD3BA1FA0B4D}"/>
              </a:ext>
            </a:extLst>
          </p:cNvPr>
          <p:cNvSpPr/>
          <p:nvPr/>
        </p:nvSpPr>
        <p:spPr>
          <a:xfrm>
            <a:off x="6073427"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78" name="Freeform 537">
            <a:extLst>
              <a:ext uri="{FF2B5EF4-FFF2-40B4-BE49-F238E27FC236}">
                <a16:creationId xmlns:a16="http://schemas.microsoft.com/office/drawing/2014/main" id="{02606672-7038-8C21-2B3C-7B2ACC0CFF10}"/>
              </a:ext>
            </a:extLst>
          </p:cNvPr>
          <p:cNvSpPr/>
          <p:nvPr/>
        </p:nvSpPr>
        <p:spPr>
          <a:xfrm>
            <a:off x="6077444" y="2333239"/>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79" name="Freeform 538">
            <a:extLst>
              <a:ext uri="{FF2B5EF4-FFF2-40B4-BE49-F238E27FC236}">
                <a16:creationId xmlns:a16="http://schemas.microsoft.com/office/drawing/2014/main" id="{48CC4432-15E6-AD6F-9715-884CF8856522}"/>
              </a:ext>
            </a:extLst>
          </p:cNvPr>
          <p:cNvSpPr/>
          <p:nvPr/>
        </p:nvSpPr>
        <p:spPr>
          <a:xfrm>
            <a:off x="6118650"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80" name="Freeform 539">
            <a:extLst>
              <a:ext uri="{FF2B5EF4-FFF2-40B4-BE49-F238E27FC236}">
                <a16:creationId xmlns:a16="http://schemas.microsoft.com/office/drawing/2014/main" id="{BBD3D63D-EBC5-C765-EC67-47313E50EB27}"/>
              </a:ext>
            </a:extLst>
          </p:cNvPr>
          <p:cNvSpPr/>
          <p:nvPr/>
        </p:nvSpPr>
        <p:spPr>
          <a:xfrm>
            <a:off x="6100210" y="2333239"/>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81" name="Freeform 540">
            <a:extLst>
              <a:ext uri="{FF2B5EF4-FFF2-40B4-BE49-F238E27FC236}">
                <a16:creationId xmlns:a16="http://schemas.microsoft.com/office/drawing/2014/main" id="{5E73465B-7AE5-D9BB-CACC-E37E01A3F367}"/>
              </a:ext>
            </a:extLst>
          </p:cNvPr>
          <p:cNvSpPr/>
          <p:nvPr/>
        </p:nvSpPr>
        <p:spPr>
          <a:xfrm>
            <a:off x="6141415" y="229222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82" name="Freeform 541">
            <a:extLst>
              <a:ext uri="{FF2B5EF4-FFF2-40B4-BE49-F238E27FC236}">
                <a16:creationId xmlns:a16="http://schemas.microsoft.com/office/drawing/2014/main" id="{3DBEE790-C671-3916-BEAB-C8C5A118E52D}"/>
              </a:ext>
            </a:extLst>
          </p:cNvPr>
          <p:cNvSpPr/>
          <p:nvPr/>
        </p:nvSpPr>
        <p:spPr>
          <a:xfrm>
            <a:off x="6115250" y="2414141"/>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83" name="Freeform 542">
            <a:extLst>
              <a:ext uri="{FF2B5EF4-FFF2-40B4-BE49-F238E27FC236}">
                <a16:creationId xmlns:a16="http://schemas.microsoft.com/office/drawing/2014/main" id="{8A4D1EAB-CE90-C275-850E-50CEF178D946}"/>
              </a:ext>
            </a:extLst>
          </p:cNvPr>
          <p:cNvSpPr/>
          <p:nvPr/>
        </p:nvSpPr>
        <p:spPr>
          <a:xfrm>
            <a:off x="6156454"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84" name="Freeform 543">
            <a:extLst>
              <a:ext uri="{FF2B5EF4-FFF2-40B4-BE49-F238E27FC236}">
                <a16:creationId xmlns:a16="http://schemas.microsoft.com/office/drawing/2014/main" id="{9E652372-98F0-927A-A380-7548AF2B79F2}"/>
              </a:ext>
            </a:extLst>
          </p:cNvPr>
          <p:cNvSpPr/>
          <p:nvPr/>
        </p:nvSpPr>
        <p:spPr>
          <a:xfrm>
            <a:off x="6122872" y="2414141"/>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85" name="Freeform 544">
            <a:extLst>
              <a:ext uri="{FF2B5EF4-FFF2-40B4-BE49-F238E27FC236}">
                <a16:creationId xmlns:a16="http://schemas.microsoft.com/office/drawing/2014/main" id="{A23DF2CA-A8F4-7E65-394D-6DA99EC55E92}"/>
              </a:ext>
            </a:extLst>
          </p:cNvPr>
          <p:cNvSpPr/>
          <p:nvPr/>
        </p:nvSpPr>
        <p:spPr>
          <a:xfrm>
            <a:off x="6164179"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86" name="Freeform 545">
            <a:extLst>
              <a:ext uri="{FF2B5EF4-FFF2-40B4-BE49-F238E27FC236}">
                <a16:creationId xmlns:a16="http://schemas.microsoft.com/office/drawing/2014/main" id="{DC94D6D4-58B1-8174-4D15-527034C0F43D}"/>
              </a:ext>
            </a:extLst>
          </p:cNvPr>
          <p:cNvSpPr/>
          <p:nvPr/>
        </p:nvSpPr>
        <p:spPr>
          <a:xfrm>
            <a:off x="6137912" y="2414141"/>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87" name="Freeform 546">
            <a:extLst>
              <a:ext uri="{FF2B5EF4-FFF2-40B4-BE49-F238E27FC236}">
                <a16:creationId xmlns:a16="http://schemas.microsoft.com/office/drawing/2014/main" id="{BE218C12-8E88-2F0A-D6FC-9F2F9745F054}"/>
              </a:ext>
            </a:extLst>
          </p:cNvPr>
          <p:cNvSpPr/>
          <p:nvPr/>
        </p:nvSpPr>
        <p:spPr>
          <a:xfrm>
            <a:off x="6179116"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88" name="Freeform 547">
            <a:extLst>
              <a:ext uri="{FF2B5EF4-FFF2-40B4-BE49-F238E27FC236}">
                <a16:creationId xmlns:a16="http://schemas.microsoft.com/office/drawing/2014/main" id="{33AB58C7-E7CF-01A7-181B-4A03CA2AD896}"/>
              </a:ext>
            </a:extLst>
          </p:cNvPr>
          <p:cNvSpPr/>
          <p:nvPr/>
        </p:nvSpPr>
        <p:spPr>
          <a:xfrm>
            <a:off x="6175718" y="241414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89" name="Freeform 548">
            <a:extLst>
              <a:ext uri="{FF2B5EF4-FFF2-40B4-BE49-F238E27FC236}">
                <a16:creationId xmlns:a16="http://schemas.microsoft.com/office/drawing/2014/main" id="{F6B7DFD6-213C-2BCB-6E2F-8E354F32ECB8}"/>
              </a:ext>
            </a:extLst>
          </p:cNvPr>
          <p:cNvSpPr/>
          <p:nvPr/>
        </p:nvSpPr>
        <p:spPr>
          <a:xfrm>
            <a:off x="6216922"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90" name="Freeform 549">
            <a:extLst>
              <a:ext uri="{FF2B5EF4-FFF2-40B4-BE49-F238E27FC236}">
                <a16:creationId xmlns:a16="http://schemas.microsoft.com/office/drawing/2014/main" id="{5EDBE46C-6730-A2FB-DB8B-BAD9247BB791}"/>
              </a:ext>
            </a:extLst>
          </p:cNvPr>
          <p:cNvSpPr/>
          <p:nvPr/>
        </p:nvSpPr>
        <p:spPr>
          <a:xfrm>
            <a:off x="6183340" y="2414141"/>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91" name="Freeform 550">
            <a:extLst>
              <a:ext uri="{FF2B5EF4-FFF2-40B4-BE49-F238E27FC236}">
                <a16:creationId xmlns:a16="http://schemas.microsoft.com/office/drawing/2014/main" id="{86B0A4C3-E5DC-A57B-721F-DD57AD295600}"/>
              </a:ext>
            </a:extLst>
          </p:cNvPr>
          <p:cNvSpPr/>
          <p:nvPr/>
        </p:nvSpPr>
        <p:spPr>
          <a:xfrm>
            <a:off x="6224648"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92" name="Freeform 551">
            <a:extLst>
              <a:ext uri="{FF2B5EF4-FFF2-40B4-BE49-F238E27FC236}">
                <a16:creationId xmlns:a16="http://schemas.microsoft.com/office/drawing/2014/main" id="{AB612533-1295-C235-156F-C7DE23A8ACDD}"/>
              </a:ext>
            </a:extLst>
          </p:cNvPr>
          <p:cNvSpPr/>
          <p:nvPr/>
        </p:nvSpPr>
        <p:spPr>
          <a:xfrm>
            <a:off x="6198379" y="2414141"/>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93" name="Freeform 552">
            <a:extLst>
              <a:ext uri="{FF2B5EF4-FFF2-40B4-BE49-F238E27FC236}">
                <a16:creationId xmlns:a16="http://schemas.microsoft.com/office/drawing/2014/main" id="{220D1250-C01B-B2EC-8E11-5F12EDBDB0E5}"/>
              </a:ext>
            </a:extLst>
          </p:cNvPr>
          <p:cNvSpPr/>
          <p:nvPr/>
        </p:nvSpPr>
        <p:spPr>
          <a:xfrm>
            <a:off x="6239584"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94" name="Freeform 553">
            <a:extLst>
              <a:ext uri="{FF2B5EF4-FFF2-40B4-BE49-F238E27FC236}">
                <a16:creationId xmlns:a16="http://schemas.microsoft.com/office/drawing/2014/main" id="{54B9D852-4F1E-C459-4FBD-A120E4BC6FFD}"/>
              </a:ext>
            </a:extLst>
          </p:cNvPr>
          <p:cNvSpPr/>
          <p:nvPr/>
        </p:nvSpPr>
        <p:spPr>
          <a:xfrm>
            <a:off x="6236184" y="241414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95" name="Freeform 554">
            <a:extLst>
              <a:ext uri="{FF2B5EF4-FFF2-40B4-BE49-F238E27FC236}">
                <a16:creationId xmlns:a16="http://schemas.microsoft.com/office/drawing/2014/main" id="{846172D2-EE98-DAFF-7055-1C5AC43BB561}"/>
              </a:ext>
            </a:extLst>
          </p:cNvPr>
          <p:cNvSpPr/>
          <p:nvPr/>
        </p:nvSpPr>
        <p:spPr>
          <a:xfrm>
            <a:off x="6277388"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96" name="Freeform 555">
            <a:extLst>
              <a:ext uri="{FF2B5EF4-FFF2-40B4-BE49-F238E27FC236}">
                <a16:creationId xmlns:a16="http://schemas.microsoft.com/office/drawing/2014/main" id="{120D00ED-5157-7913-E3EE-4F7954555780}"/>
              </a:ext>
            </a:extLst>
          </p:cNvPr>
          <p:cNvSpPr/>
          <p:nvPr/>
        </p:nvSpPr>
        <p:spPr>
          <a:xfrm>
            <a:off x="6243808" y="2414141"/>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97" name="Freeform 556">
            <a:extLst>
              <a:ext uri="{FF2B5EF4-FFF2-40B4-BE49-F238E27FC236}">
                <a16:creationId xmlns:a16="http://schemas.microsoft.com/office/drawing/2014/main" id="{25C2B7F9-E65F-4C9A-DF28-7CC860B2AB1A}"/>
              </a:ext>
            </a:extLst>
          </p:cNvPr>
          <p:cNvSpPr/>
          <p:nvPr/>
        </p:nvSpPr>
        <p:spPr>
          <a:xfrm>
            <a:off x="6285115"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98" name="Freeform 557">
            <a:extLst>
              <a:ext uri="{FF2B5EF4-FFF2-40B4-BE49-F238E27FC236}">
                <a16:creationId xmlns:a16="http://schemas.microsoft.com/office/drawing/2014/main" id="{1A06682B-89EE-711A-1E5B-503A292B6EF8}"/>
              </a:ext>
            </a:extLst>
          </p:cNvPr>
          <p:cNvSpPr/>
          <p:nvPr/>
        </p:nvSpPr>
        <p:spPr>
          <a:xfrm>
            <a:off x="6289132" y="2414141"/>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199" name="Freeform 558">
            <a:extLst>
              <a:ext uri="{FF2B5EF4-FFF2-40B4-BE49-F238E27FC236}">
                <a16:creationId xmlns:a16="http://schemas.microsoft.com/office/drawing/2014/main" id="{6C667D66-7DA7-F1E2-7539-C9636B8D797E}"/>
              </a:ext>
            </a:extLst>
          </p:cNvPr>
          <p:cNvSpPr/>
          <p:nvPr/>
        </p:nvSpPr>
        <p:spPr>
          <a:xfrm>
            <a:off x="6330338"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00" name="Freeform 559">
            <a:extLst>
              <a:ext uri="{FF2B5EF4-FFF2-40B4-BE49-F238E27FC236}">
                <a16:creationId xmlns:a16="http://schemas.microsoft.com/office/drawing/2014/main" id="{9EE24054-3F68-EE6E-3C1B-4B0F0ED1ED02}"/>
              </a:ext>
            </a:extLst>
          </p:cNvPr>
          <p:cNvSpPr/>
          <p:nvPr/>
        </p:nvSpPr>
        <p:spPr>
          <a:xfrm>
            <a:off x="6334354" y="241414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01" name="Freeform 560">
            <a:extLst>
              <a:ext uri="{FF2B5EF4-FFF2-40B4-BE49-F238E27FC236}">
                <a16:creationId xmlns:a16="http://schemas.microsoft.com/office/drawing/2014/main" id="{8A2C4073-39F7-62ED-014D-DA3345ED5FC3}"/>
              </a:ext>
            </a:extLst>
          </p:cNvPr>
          <p:cNvSpPr/>
          <p:nvPr/>
        </p:nvSpPr>
        <p:spPr>
          <a:xfrm>
            <a:off x="6375559"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02" name="Freeform 561">
            <a:extLst>
              <a:ext uri="{FF2B5EF4-FFF2-40B4-BE49-F238E27FC236}">
                <a16:creationId xmlns:a16="http://schemas.microsoft.com/office/drawing/2014/main" id="{9F4FFEC3-8F77-717B-D980-BEA6387B6F67}"/>
              </a:ext>
            </a:extLst>
          </p:cNvPr>
          <p:cNvSpPr/>
          <p:nvPr/>
        </p:nvSpPr>
        <p:spPr>
          <a:xfrm>
            <a:off x="6387302" y="2414141"/>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03" name="Freeform 562">
            <a:extLst>
              <a:ext uri="{FF2B5EF4-FFF2-40B4-BE49-F238E27FC236}">
                <a16:creationId xmlns:a16="http://schemas.microsoft.com/office/drawing/2014/main" id="{66845A3C-E884-70B2-3D73-C58320FB5F53}"/>
              </a:ext>
            </a:extLst>
          </p:cNvPr>
          <p:cNvSpPr/>
          <p:nvPr/>
        </p:nvSpPr>
        <p:spPr>
          <a:xfrm>
            <a:off x="6428507"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04" name="Freeform 563">
            <a:extLst>
              <a:ext uri="{FF2B5EF4-FFF2-40B4-BE49-F238E27FC236}">
                <a16:creationId xmlns:a16="http://schemas.microsoft.com/office/drawing/2014/main" id="{B125F562-6829-78EB-1518-598619707264}"/>
              </a:ext>
            </a:extLst>
          </p:cNvPr>
          <p:cNvSpPr/>
          <p:nvPr/>
        </p:nvSpPr>
        <p:spPr>
          <a:xfrm>
            <a:off x="6440250" y="2414141"/>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05" name="Freeform 564">
            <a:extLst>
              <a:ext uri="{FF2B5EF4-FFF2-40B4-BE49-F238E27FC236}">
                <a16:creationId xmlns:a16="http://schemas.microsoft.com/office/drawing/2014/main" id="{BFA9A24F-0510-BDF6-7C48-E6F93FE25D2A}"/>
              </a:ext>
            </a:extLst>
          </p:cNvPr>
          <p:cNvSpPr/>
          <p:nvPr/>
        </p:nvSpPr>
        <p:spPr>
          <a:xfrm>
            <a:off x="6481454"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06" name="Freeform 565">
            <a:extLst>
              <a:ext uri="{FF2B5EF4-FFF2-40B4-BE49-F238E27FC236}">
                <a16:creationId xmlns:a16="http://schemas.microsoft.com/office/drawing/2014/main" id="{DB4E79DD-7816-810C-A2CF-1D3E2FB27B19}"/>
              </a:ext>
            </a:extLst>
          </p:cNvPr>
          <p:cNvSpPr/>
          <p:nvPr/>
        </p:nvSpPr>
        <p:spPr>
          <a:xfrm>
            <a:off x="6515758" y="2414141"/>
            <a:ext cx="82408" cy="10253"/>
          </a:xfrm>
          <a:custGeom>
            <a:avLst/>
            <a:gdLst>
              <a:gd name="connsiteX0" fmla="*/ 0 w 84666"/>
              <a:gd name="connsiteY0" fmla="*/ 0 h 10583"/>
              <a:gd name="connsiteX1" fmla="*/ 84666 w 84666"/>
              <a:gd name="connsiteY1" fmla="*/ 0 h 10583"/>
            </a:gdLst>
            <a:ahLst/>
            <a:cxnLst>
              <a:cxn ang="0">
                <a:pos x="connsiteX0" y="connsiteY0"/>
              </a:cxn>
              <a:cxn ang="0">
                <a:pos x="connsiteX1" y="connsiteY1"/>
              </a:cxn>
            </a:cxnLst>
            <a:rect l="l" t="t" r="r" b="b"/>
            <a:pathLst>
              <a:path w="84666" h="10583">
                <a:moveTo>
                  <a:pt x="0" y="0"/>
                </a:moveTo>
                <a:lnTo>
                  <a:pt x="84666"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07" name="Freeform 566">
            <a:extLst>
              <a:ext uri="{FF2B5EF4-FFF2-40B4-BE49-F238E27FC236}">
                <a16:creationId xmlns:a16="http://schemas.microsoft.com/office/drawing/2014/main" id="{6D06B917-355D-223F-7867-CDE411CBD7F6}"/>
              </a:ext>
            </a:extLst>
          </p:cNvPr>
          <p:cNvSpPr/>
          <p:nvPr/>
        </p:nvSpPr>
        <p:spPr>
          <a:xfrm>
            <a:off x="6556962"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08" name="Freeform 567">
            <a:extLst>
              <a:ext uri="{FF2B5EF4-FFF2-40B4-BE49-F238E27FC236}">
                <a16:creationId xmlns:a16="http://schemas.microsoft.com/office/drawing/2014/main" id="{A060D671-E698-D24D-1C76-22EEAD3EFD6B}"/>
              </a:ext>
            </a:extLst>
          </p:cNvPr>
          <p:cNvSpPr/>
          <p:nvPr/>
        </p:nvSpPr>
        <p:spPr>
          <a:xfrm>
            <a:off x="6568704" y="2414141"/>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09" name="Freeform 568">
            <a:extLst>
              <a:ext uri="{FF2B5EF4-FFF2-40B4-BE49-F238E27FC236}">
                <a16:creationId xmlns:a16="http://schemas.microsoft.com/office/drawing/2014/main" id="{3C4EC7C8-CE95-6F86-79F6-450556D30FBE}"/>
              </a:ext>
            </a:extLst>
          </p:cNvPr>
          <p:cNvSpPr/>
          <p:nvPr/>
        </p:nvSpPr>
        <p:spPr>
          <a:xfrm>
            <a:off x="6609908" y="2373126"/>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10" name="Freeform 569">
            <a:extLst>
              <a:ext uri="{FF2B5EF4-FFF2-40B4-BE49-F238E27FC236}">
                <a16:creationId xmlns:a16="http://schemas.microsoft.com/office/drawing/2014/main" id="{7068FB6C-A68B-9525-ECBD-61303EE8A96C}"/>
              </a:ext>
            </a:extLst>
          </p:cNvPr>
          <p:cNvSpPr/>
          <p:nvPr/>
        </p:nvSpPr>
        <p:spPr>
          <a:xfrm>
            <a:off x="6636692" y="259634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11" name="Freeform 570">
            <a:extLst>
              <a:ext uri="{FF2B5EF4-FFF2-40B4-BE49-F238E27FC236}">
                <a16:creationId xmlns:a16="http://schemas.microsoft.com/office/drawing/2014/main" id="{ADAB4A7A-E998-2B09-2F0A-7D92DD61EBE8}"/>
              </a:ext>
            </a:extLst>
          </p:cNvPr>
          <p:cNvSpPr/>
          <p:nvPr/>
        </p:nvSpPr>
        <p:spPr>
          <a:xfrm>
            <a:off x="6677896" y="2555334"/>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12" name="Freeform 571">
            <a:extLst>
              <a:ext uri="{FF2B5EF4-FFF2-40B4-BE49-F238E27FC236}">
                <a16:creationId xmlns:a16="http://schemas.microsoft.com/office/drawing/2014/main" id="{A44513D2-03E3-CC1D-3F74-1C1BAF39FAF6}"/>
              </a:ext>
            </a:extLst>
          </p:cNvPr>
          <p:cNvSpPr/>
          <p:nvPr/>
        </p:nvSpPr>
        <p:spPr>
          <a:xfrm>
            <a:off x="6644212" y="2596347"/>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13" name="Freeform 572">
            <a:extLst>
              <a:ext uri="{FF2B5EF4-FFF2-40B4-BE49-F238E27FC236}">
                <a16:creationId xmlns:a16="http://schemas.microsoft.com/office/drawing/2014/main" id="{AE1E0136-0D6A-B407-5A57-A675CBDC7A24}"/>
              </a:ext>
            </a:extLst>
          </p:cNvPr>
          <p:cNvSpPr/>
          <p:nvPr/>
        </p:nvSpPr>
        <p:spPr>
          <a:xfrm>
            <a:off x="6685416" y="2555334"/>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14" name="Freeform 573">
            <a:extLst>
              <a:ext uri="{FF2B5EF4-FFF2-40B4-BE49-F238E27FC236}">
                <a16:creationId xmlns:a16="http://schemas.microsoft.com/office/drawing/2014/main" id="{CFE211E4-1469-1353-7576-958F9DDC44D6}"/>
              </a:ext>
            </a:extLst>
          </p:cNvPr>
          <p:cNvSpPr/>
          <p:nvPr/>
        </p:nvSpPr>
        <p:spPr>
          <a:xfrm>
            <a:off x="6659354" y="2596347"/>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15" name="Freeform 574">
            <a:extLst>
              <a:ext uri="{FF2B5EF4-FFF2-40B4-BE49-F238E27FC236}">
                <a16:creationId xmlns:a16="http://schemas.microsoft.com/office/drawing/2014/main" id="{42D1A66E-9578-D453-6A4B-D5D2DE93A22F}"/>
              </a:ext>
            </a:extLst>
          </p:cNvPr>
          <p:cNvSpPr/>
          <p:nvPr/>
        </p:nvSpPr>
        <p:spPr>
          <a:xfrm>
            <a:off x="6700662" y="2555334"/>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16" name="Freeform 575">
            <a:extLst>
              <a:ext uri="{FF2B5EF4-FFF2-40B4-BE49-F238E27FC236}">
                <a16:creationId xmlns:a16="http://schemas.microsoft.com/office/drawing/2014/main" id="{44E82A2B-B13A-92CE-A26A-C2E61C576581}"/>
              </a:ext>
            </a:extLst>
          </p:cNvPr>
          <p:cNvSpPr/>
          <p:nvPr/>
        </p:nvSpPr>
        <p:spPr>
          <a:xfrm>
            <a:off x="6712404" y="2846946"/>
            <a:ext cx="82408" cy="10253"/>
          </a:xfrm>
          <a:custGeom>
            <a:avLst/>
            <a:gdLst>
              <a:gd name="connsiteX0" fmla="*/ 0 w 84666"/>
              <a:gd name="connsiteY0" fmla="*/ 0 h 10583"/>
              <a:gd name="connsiteX1" fmla="*/ 84667 w 84666"/>
              <a:gd name="connsiteY1" fmla="*/ 0 h 10583"/>
            </a:gdLst>
            <a:ahLst/>
            <a:cxnLst>
              <a:cxn ang="0">
                <a:pos x="connsiteX0" y="connsiteY0"/>
              </a:cxn>
              <a:cxn ang="0">
                <a:pos x="connsiteX1" y="connsiteY1"/>
              </a:cxn>
            </a:cxnLst>
            <a:rect l="l" t="t" r="r" b="b"/>
            <a:pathLst>
              <a:path w="84666" h="10583">
                <a:moveTo>
                  <a:pt x="0" y="0"/>
                </a:moveTo>
                <a:lnTo>
                  <a:pt x="84667"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17" name="Freeform 576">
            <a:extLst>
              <a:ext uri="{FF2B5EF4-FFF2-40B4-BE49-F238E27FC236}">
                <a16:creationId xmlns:a16="http://schemas.microsoft.com/office/drawing/2014/main" id="{D8A2B6C4-DC03-539C-A8A0-AC0688B4C942}"/>
              </a:ext>
            </a:extLst>
          </p:cNvPr>
          <p:cNvSpPr/>
          <p:nvPr/>
        </p:nvSpPr>
        <p:spPr>
          <a:xfrm>
            <a:off x="6753610" y="2805931"/>
            <a:ext cx="10301" cy="82131"/>
          </a:xfrm>
          <a:custGeom>
            <a:avLst/>
            <a:gdLst>
              <a:gd name="connsiteX0" fmla="*/ 0 w 10583"/>
              <a:gd name="connsiteY0" fmla="*/ 0 h 84772"/>
              <a:gd name="connsiteX1" fmla="*/ 0 w 10583"/>
              <a:gd name="connsiteY1" fmla="*/ 84773 h 84772"/>
            </a:gdLst>
            <a:ahLst/>
            <a:cxnLst>
              <a:cxn ang="0">
                <a:pos x="connsiteX0" y="connsiteY0"/>
              </a:cxn>
              <a:cxn ang="0">
                <a:pos x="connsiteX1" y="connsiteY1"/>
              </a:cxn>
            </a:cxnLst>
            <a:rect l="l" t="t" r="r" b="b"/>
            <a:pathLst>
              <a:path w="10583" h="84772">
                <a:moveTo>
                  <a:pt x="0" y="0"/>
                </a:moveTo>
                <a:lnTo>
                  <a:pt x="0" y="84773"/>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18" name="Freeform 577">
            <a:extLst>
              <a:ext uri="{FF2B5EF4-FFF2-40B4-BE49-F238E27FC236}">
                <a16:creationId xmlns:a16="http://schemas.microsoft.com/office/drawing/2014/main" id="{47E73BBC-BFB4-B710-10EF-E5AF8361E3D1}"/>
              </a:ext>
            </a:extLst>
          </p:cNvPr>
          <p:cNvSpPr/>
          <p:nvPr/>
        </p:nvSpPr>
        <p:spPr>
          <a:xfrm>
            <a:off x="7158133" y="3139380"/>
            <a:ext cx="82512" cy="10253"/>
          </a:xfrm>
          <a:custGeom>
            <a:avLst/>
            <a:gdLst>
              <a:gd name="connsiteX0" fmla="*/ 0 w 84772"/>
              <a:gd name="connsiteY0" fmla="*/ 0 h 10583"/>
              <a:gd name="connsiteX1" fmla="*/ 84772 w 84772"/>
              <a:gd name="connsiteY1" fmla="*/ 0 h 10583"/>
            </a:gdLst>
            <a:ahLst/>
            <a:cxnLst>
              <a:cxn ang="0">
                <a:pos x="connsiteX0" y="connsiteY0"/>
              </a:cxn>
              <a:cxn ang="0">
                <a:pos x="connsiteX1" y="connsiteY1"/>
              </a:cxn>
            </a:cxnLst>
            <a:rect l="l" t="t" r="r" b="b"/>
            <a:pathLst>
              <a:path w="84772" h="10583">
                <a:moveTo>
                  <a:pt x="0" y="0"/>
                </a:moveTo>
                <a:lnTo>
                  <a:pt x="84772"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19" name="Freeform 578">
            <a:extLst>
              <a:ext uri="{FF2B5EF4-FFF2-40B4-BE49-F238E27FC236}">
                <a16:creationId xmlns:a16="http://schemas.microsoft.com/office/drawing/2014/main" id="{13D7A7D7-53E5-FB78-FB8F-193D1675B629}"/>
              </a:ext>
            </a:extLst>
          </p:cNvPr>
          <p:cNvSpPr/>
          <p:nvPr/>
        </p:nvSpPr>
        <p:spPr>
          <a:xfrm>
            <a:off x="7199339" y="309836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20" name="Freeform 579">
            <a:extLst>
              <a:ext uri="{FF2B5EF4-FFF2-40B4-BE49-F238E27FC236}">
                <a16:creationId xmlns:a16="http://schemas.microsoft.com/office/drawing/2014/main" id="{23DD8F04-4A5E-DD54-A0ED-E2B81DEAC1E1}"/>
              </a:ext>
            </a:extLst>
          </p:cNvPr>
          <p:cNvSpPr/>
          <p:nvPr/>
        </p:nvSpPr>
        <p:spPr>
          <a:xfrm>
            <a:off x="7165653" y="3139380"/>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21" name="Freeform 580">
            <a:extLst>
              <a:ext uri="{FF2B5EF4-FFF2-40B4-BE49-F238E27FC236}">
                <a16:creationId xmlns:a16="http://schemas.microsoft.com/office/drawing/2014/main" id="{84CE581F-C69E-4401-B366-2FABA5A85FD3}"/>
              </a:ext>
            </a:extLst>
          </p:cNvPr>
          <p:cNvSpPr/>
          <p:nvPr/>
        </p:nvSpPr>
        <p:spPr>
          <a:xfrm>
            <a:off x="7206857" y="3098365"/>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22" name="Freeform 581">
            <a:extLst>
              <a:ext uri="{FF2B5EF4-FFF2-40B4-BE49-F238E27FC236}">
                <a16:creationId xmlns:a16="http://schemas.microsoft.com/office/drawing/2014/main" id="{3DF0E35B-D6E9-893B-4B14-EA7BE9AE276C}"/>
              </a:ext>
            </a:extLst>
          </p:cNvPr>
          <p:cNvSpPr/>
          <p:nvPr/>
        </p:nvSpPr>
        <p:spPr>
          <a:xfrm>
            <a:off x="7687095" y="4113474"/>
            <a:ext cx="82512" cy="10253"/>
          </a:xfrm>
          <a:custGeom>
            <a:avLst/>
            <a:gdLst>
              <a:gd name="connsiteX0" fmla="*/ 0 w 84772"/>
              <a:gd name="connsiteY0" fmla="*/ 0 h 10583"/>
              <a:gd name="connsiteX1" fmla="*/ 84773 w 84772"/>
              <a:gd name="connsiteY1" fmla="*/ 0 h 10583"/>
            </a:gdLst>
            <a:ahLst/>
            <a:cxnLst>
              <a:cxn ang="0">
                <a:pos x="connsiteX0" y="connsiteY0"/>
              </a:cxn>
              <a:cxn ang="0">
                <a:pos x="connsiteX1" y="connsiteY1"/>
              </a:cxn>
            </a:cxnLst>
            <a:rect l="l" t="t" r="r" b="b"/>
            <a:pathLst>
              <a:path w="84772" h="10583">
                <a:moveTo>
                  <a:pt x="0" y="0"/>
                </a:moveTo>
                <a:lnTo>
                  <a:pt x="84773" y="0"/>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223" name="Freeform 582">
            <a:extLst>
              <a:ext uri="{FF2B5EF4-FFF2-40B4-BE49-F238E27FC236}">
                <a16:creationId xmlns:a16="http://schemas.microsoft.com/office/drawing/2014/main" id="{AEFD2029-6E65-8CC0-37A2-86B0E667D8D5}"/>
              </a:ext>
            </a:extLst>
          </p:cNvPr>
          <p:cNvSpPr/>
          <p:nvPr/>
        </p:nvSpPr>
        <p:spPr>
          <a:xfrm>
            <a:off x="7728404" y="4072461"/>
            <a:ext cx="10301" cy="82028"/>
          </a:xfrm>
          <a:custGeom>
            <a:avLst/>
            <a:gdLst>
              <a:gd name="connsiteX0" fmla="*/ 0 w 10583"/>
              <a:gd name="connsiteY0" fmla="*/ 0 h 84666"/>
              <a:gd name="connsiteX1" fmla="*/ 0 w 10583"/>
              <a:gd name="connsiteY1" fmla="*/ 84667 h 84666"/>
            </a:gdLst>
            <a:ahLst/>
            <a:cxnLst>
              <a:cxn ang="0">
                <a:pos x="connsiteX0" y="connsiteY0"/>
              </a:cxn>
              <a:cxn ang="0">
                <a:pos x="connsiteX1" y="connsiteY1"/>
              </a:cxn>
            </a:cxnLst>
            <a:rect l="l" t="t" r="r" b="b"/>
            <a:pathLst>
              <a:path w="10583" h="84666">
                <a:moveTo>
                  <a:pt x="0" y="0"/>
                </a:moveTo>
                <a:lnTo>
                  <a:pt x="0" y="84667"/>
                </a:lnTo>
              </a:path>
            </a:pathLst>
          </a:custGeom>
          <a:ln w="21167" cap="flat">
            <a:solidFill>
              <a:schemeClr val="accent1"/>
            </a:solidFill>
            <a:prstDash val="solid"/>
            <a:miter/>
          </a:ln>
        </p:spPr>
        <p:txBody>
          <a:bodyPr rtlCol="0" anchor="ct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3F4444"/>
              </a:solidFill>
              <a:effectLst/>
              <a:uLnTx/>
              <a:uFillTx/>
              <a:latin typeface="Arial"/>
              <a:ea typeface="+mn-ea"/>
              <a:cs typeface="+mn-cs"/>
            </a:endParaRPr>
          </a:p>
        </p:txBody>
      </p:sp>
      <p:sp>
        <p:nvSpPr>
          <p:cNvPr id="5" name="TextBox 4">
            <a:extLst>
              <a:ext uri="{FF2B5EF4-FFF2-40B4-BE49-F238E27FC236}">
                <a16:creationId xmlns:a16="http://schemas.microsoft.com/office/drawing/2014/main" id="{D3D624B4-8457-F69C-AA09-373A652B6CFC}"/>
              </a:ext>
            </a:extLst>
          </p:cNvPr>
          <p:cNvSpPr txBox="1"/>
          <p:nvPr/>
        </p:nvSpPr>
        <p:spPr>
          <a:xfrm>
            <a:off x="2497528" y="4989505"/>
            <a:ext cx="1175322" cy="461665"/>
          </a:xfrm>
          <a:prstGeom prst="rect">
            <a:avLst/>
          </a:prstGeom>
          <a:noFill/>
        </p:spPr>
        <p:txBody>
          <a:bodyPr wrap="none" rtlCol="0">
            <a:spAutoFit/>
          </a:bodyPr>
          <a:lstStyle/>
          <a:p>
            <a:pPr marL="0" marR="0" lvl="0" indent="0" algn="r" defTabSz="121911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solidFill>
                  <a:srgbClr val="3F4444"/>
                </a:solidFill>
                <a:effectLst/>
                <a:uLnTx/>
                <a:uFillTx/>
                <a:latin typeface="Arial"/>
                <a:ea typeface="+mn-ea"/>
                <a:cs typeface="Arial"/>
                <a:sym typeface="Arial"/>
                <a:rtl val="0"/>
              </a:rPr>
              <a:t>No. of patients</a:t>
            </a:r>
            <a:br>
              <a:rPr kumimoji="0" lang="en-US" sz="1200" b="0" i="0" u="none" strike="noStrike" kern="0" cap="none" spc="0" normalizeH="0" baseline="0" noProof="0">
                <a:ln/>
                <a:solidFill>
                  <a:srgbClr val="3F4444"/>
                </a:solidFill>
                <a:effectLst/>
                <a:uLnTx/>
                <a:uFillTx/>
                <a:latin typeface="Arial"/>
                <a:ea typeface="+mn-ea"/>
                <a:cs typeface="Arial"/>
                <a:sym typeface="Arial"/>
                <a:rtl val="0"/>
              </a:rPr>
            </a:br>
            <a:r>
              <a:rPr kumimoji="0" lang="en-US" sz="1200" b="0" i="0" u="none" strike="noStrike" kern="0" cap="none" spc="0" normalizeH="0" baseline="0" noProof="0">
                <a:ln/>
                <a:solidFill>
                  <a:srgbClr val="3F4444"/>
                </a:solidFill>
                <a:effectLst/>
                <a:uLnTx/>
                <a:uFillTx/>
                <a:latin typeface="Arial"/>
                <a:ea typeface="+mn-ea"/>
                <a:cs typeface="Arial"/>
                <a:sym typeface="Arial"/>
                <a:rtl val="0"/>
              </a:rPr>
              <a:t>at risk</a:t>
            </a:r>
          </a:p>
        </p:txBody>
      </p:sp>
      <p:sp>
        <p:nvSpPr>
          <p:cNvPr id="11" name="TextBox 10">
            <a:extLst>
              <a:ext uri="{FF2B5EF4-FFF2-40B4-BE49-F238E27FC236}">
                <a16:creationId xmlns:a16="http://schemas.microsoft.com/office/drawing/2014/main" id="{5DD3871E-4B2E-0C6C-4992-483E00EC2793}"/>
              </a:ext>
            </a:extLst>
          </p:cNvPr>
          <p:cNvSpPr txBox="1"/>
          <p:nvPr/>
        </p:nvSpPr>
        <p:spPr>
          <a:xfrm>
            <a:off x="5310041" y="4875021"/>
            <a:ext cx="1348446" cy="307777"/>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solidFill>
                  <a:srgbClr val="3F4444"/>
                </a:solidFill>
                <a:effectLst/>
                <a:uLnTx/>
                <a:uFillTx/>
                <a:latin typeface="Arial"/>
                <a:ea typeface="+mn-ea"/>
                <a:cs typeface="Arial"/>
                <a:sym typeface="Arial"/>
                <a:rtl val="0"/>
              </a:rPr>
              <a:t>Time, months</a:t>
            </a:r>
          </a:p>
        </p:txBody>
      </p:sp>
      <p:sp>
        <p:nvSpPr>
          <p:cNvPr id="2" name="Footer Placeholder 3">
            <a:extLst>
              <a:ext uri="{FF2B5EF4-FFF2-40B4-BE49-F238E27FC236}">
                <a16:creationId xmlns:a16="http://schemas.microsoft.com/office/drawing/2014/main" id="{3142F95D-8481-A2AB-E856-969432CD12CF}"/>
              </a:ext>
            </a:extLst>
          </p:cNvPr>
          <p:cNvSpPr txBox="1">
            <a:spLocks/>
          </p:cNvSpPr>
          <p:nvPr/>
        </p:nvSpPr>
        <p:spPr>
          <a:xfrm>
            <a:off x="1555750" y="5943349"/>
            <a:ext cx="8489950" cy="643189"/>
          </a:xfrm>
          <a:prstGeom prst="rect">
            <a:avLst/>
          </a:prstGeom>
        </p:spPr>
        <p:txBody>
          <a:bodyPr anchor="b"/>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609555">
              <a:defRPr/>
            </a:pPr>
            <a:r>
              <a:rPr lang="en-US">
                <a:solidFill>
                  <a:srgbClr val="3F4444"/>
                </a:solidFill>
              </a:rPr>
              <a:t>Data cutoff: November 1, 2022.</a:t>
            </a:r>
          </a:p>
          <a:p>
            <a:pPr lvl="0" defTabSz="609555">
              <a:defRPr/>
            </a:pPr>
            <a:r>
              <a:rPr lang="en-US" baseline="30000" err="1">
                <a:solidFill>
                  <a:srgbClr val="3F4444"/>
                </a:solidFill>
              </a:rPr>
              <a:t>a</a:t>
            </a:r>
            <a:r>
              <a:rPr lang="en-US" err="1">
                <a:solidFill>
                  <a:srgbClr val="3F4444"/>
                </a:solidFill>
              </a:rPr>
              <a:t>While</a:t>
            </a:r>
            <a:r>
              <a:rPr lang="en-US">
                <a:solidFill>
                  <a:srgbClr val="3F4444"/>
                </a:solidFill>
              </a:rPr>
              <a:t> the data included in DP-02, DC-02, and DL-01 are for HER2-overexpressing tumors (IHC 3+/2+), the approved tumor-agnostic indication is for patients with HER2-positive IHC 3+ solid tumors only.</a:t>
            </a:r>
            <a:r>
              <a:rPr lang="en-US" baseline="30000">
                <a:solidFill>
                  <a:srgbClr val="3F4444"/>
                </a:solidFill>
              </a:rPr>
              <a:t>2</a:t>
            </a:r>
            <a:br>
              <a:rPr lang="en-US">
                <a:solidFill>
                  <a:srgbClr val="3F4444"/>
                </a:solidFill>
              </a:rPr>
            </a:br>
            <a:r>
              <a:rPr lang="en-US">
                <a:solidFill>
                  <a:srgbClr val="3F4444"/>
                </a:solidFill>
              </a:rPr>
              <a:t>1.</a:t>
            </a:r>
            <a:r>
              <a:rPr lang="en-US" b="1">
                <a:solidFill>
                  <a:srgbClr val="3F4444"/>
                </a:solidFill>
              </a:rPr>
              <a:t> </a:t>
            </a:r>
            <a:r>
              <a:rPr lang="en-US">
                <a:solidFill>
                  <a:srgbClr val="3F4444"/>
                </a:solidFill>
              </a:rPr>
              <a:t>Raghav K, et al. ASCO 2023. Abstract 3501. 2.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lang="en-US">
              <a:solidFill>
                <a:srgbClr val="3F4444"/>
              </a:solidFill>
            </a:endParaRPr>
          </a:p>
        </p:txBody>
      </p:sp>
    </p:spTree>
    <p:extLst>
      <p:ext uri="{BB962C8B-B14F-4D97-AF65-F5344CB8AC3E}">
        <p14:creationId xmlns:p14="http://schemas.microsoft.com/office/powerpoint/2010/main" val="3836443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6621D3-95BC-4CF0-BA31-DA0399659E90}"/>
              </a:ext>
            </a:extLst>
          </p:cNvPr>
          <p:cNvSpPr>
            <a:spLocks noGrp="1"/>
          </p:cNvSpPr>
          <p:nvPr>
            <p:ph type="title"/>
          </p:nvPr>
        </p:nvSpPr>
        <p:spPr/>
        <p:txBody>
          <a:bodyPr>
            <a:normAutofit fontScale="90000"/>
          </a:bodyPr>
          <a:lstStyle/>
          <a:p>
            <a:r>
              <a:rPr lang="en-US"/>
              <a:t>DESTINY LUNG-01: An Open-Label, Multicenter, Phase 2 Study (NCT03505710)</a:t>
            </a:r>
            <a:r>
              <a:rPr lang="en-US" baseline="30000"/>
              <a:t>1,2,a,b</a:t>
            </a:r>
          </a:p>
        </p:txBody>
      </p:sp>
      <p:sp>
        <p:nvSpPr>
          <p:cNvPr id="17" name="Footer Placeholder 16">
            <a:extLst>
              <a:ext uri="{FF2B5EF4-FFF2-40B4-BE49-F238E27FC236}">
                <a16:creationId xmlns:a16="http://schemas.microsoft.com/office/drawing/2014/main" id="{183C1174-FBEB-5275-95AD-4E24F87D6D71}"/>
              </a:ext>
            </a:extLst>
          </p:cNvPr>
          <p:cNvSpPr>
            <a:spLocks noGrp="1"/>
          </p:cNvSpPr>
          <p:nvPr>
            <p:ph type="ftr" sz="quarter" idx="3"/>
          </p:nvPr>
        </p:nvSpPr>
        <p:spPr>
          <a:xfrm>
            <a:off x="1459981" y="5686767"/>
            <a:ext cx="8450502" cy="927175"/>
          </a:xfrm>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30000" noProof="0" err="1">
                <a:ln>
                  <a:noFill/>
                </a:ln>
                <a:solidFill>
                  <a:srgbClr val="3F4444"/>
                </a:solidFill>
                <a:effectLst/>
                <a:uLnTx/>
                <a:uFillTx/>
                <a:latin typeface="Arial"/>
                <a:ea typeface="+mn-ea"/>
                <a:cs typeface="+mn-cs"/>
              </a:rPr>
              <a:t>a</a:t>
            </a:r>
            <a:r>
              <a:rPr kumimoji="0" lang="en-US" b="0" i="0" u="none" strike="noStrike" kern="1200" cap="none" spc="0" normalizeH="0" baseline="0" noProof="0" err="1">
                <a:ln>
                  <a:noFill/>
                </a:ln>
                <a:solidFill>
                  <a:srgbClr val="3F4444"/>
                </a:solidFill>
                <a:effectLst/>
                <a:uLnTx/>
                <a:uFillTx/>
                <a:latin typeface="Arial"/>
                <a:ea typeface="+mn-ea"/>
                <a:cs typeface="+mn-cs"/>
              </a:rPr>
              <a:t>While</a:t>
            </a:r>
            <a:r>
              <a:rPr kumimoji="0" lang="en-US"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b="0" i="0" u="none" strike="noStrike" kern="1200" cap="none" spc="0" normalizeH="0" baseline="30000" noProof="0">
                <a:ln>
                  <a:noFill/>
                </a:ln>
                <a:solidFill>
                  <a:srgbClr val="3F4444"/>
                </a:solidFill>
                <a:effectLst/>
                <a:uLnTx/>
                <a:uFillTx/>
                <a:latin typeface="Arial"/>
                <a:ea typeface="+mn-ea"/>
                <a:cs typeface="+mn-cs"/>
              </a:rPr>
              <a:t>3</a:t>
            </a:r>
            <a:r>
              <a:rPr kumimoji="0" lang="en-US" b="0" i="0" u="none" strike="noStrike" kern="1200" cap="none" spc="0" normalizeH="0" baseline="0" noProof="0">
                <a:ln>
                  <a:noFill/>
                </a:ln>
                <a:solidFill>
                  <a:srgbClr val="3F4444"/>
                </a:solidFill>
                <a:effectLst/>
                <a:uLnTx/>
                <a:uFillTx/>
                <a:latin typeface="Arial"/>
                <a:ea typeface="+mn-ea"/>
                <a:cs typeface="+mn-cs"/>
              </a:rPr>
              <a:t> </a:t>
            </a:r>
            <a:r>
              <a:rPr kumimoji="0" lang="en-US" b="0" i="0" u="none" strike="noStrike" kern="1200" cap="none" spc="0" normalizeH="0" baseline="30000" noProof="0" err="1">
                <a:ln>
                  <a:noFill/>
                </a:ln>
                <a:solidFill>
                  <a:srgbClr val="3F4444"/>
                </a:solidFill>
                <a:effectLst/>
                <a:uLnTx/>
                <a:uFillTx/>
                <a:latin typeface="Arial"/>
                <a:ea typeface="+mn-ea"/>
                <a:cs typeface="Calibri" panose="020F0502020204030204" pitchFamily="34" charset="0"/>
              </a:rPr>
              <a:t>b</a:t>
            </a:r>
            <a:r>
              <a:rPr kumimoji="0" lang="en-US" b="0" i="0" u="none" strike="noStrike" kern="1200" cap="none" spc="0" normalizeH="0" baseline="0" noProof="0" err="1">
                <a:ln>
                  <a:noFill/>
                </a:ln>
                <a:solidFill>
                  <a:srgbClr val="3F4444"/>
                </a:solidFill>
                <a:effectLst/>
                <a:uLnTx/>
                <a:uFillTx/>
                <a:latin typeface="Arial"/>
                <a:ea typeface="+mn-ea"/>
                <a:cs typeface="Calibri" panose="020F0502020204030204" pitchFamily="34" charset="0"/>
              </a:rPr>
              <a:t>No</a:t>
            </a:r>
            <a:r>
              <a:rPr kumimoji="0" lang="en-US"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 stratification factors were used to assign patients. </a:t>
            </a:r>
            <a:r>
              <a:rPr kumimoji="0" lang="en-US" b="0" i="0" u="none" strike="noStrike" kern="1200" cap="none" spc="0" normalizeH="0" baseline="30000" noProof="0" err="1">
                <a:ln>
                  <a:noFill/>
                </a:ln>
                <a:solidFill>
                  <a:srgbClr val="3F4444"/>
                </a:solidFill>
                <a:effectLst/>
                <a:uLnTx/>
                <a:uFillTx/>
                <a:latin typeface="Arial"/>
                <a:ea typeface="+mn-ea"/>
                <a:cs typeface="Calibri" panose="020F0502020204030204" pitchFamily="34" charset="0"/>
              </a:rPr>
              <a:t>c</a:t>
            </a:r>
            <a:r>
              <a:rPr kumimoji="0" lang="en-US" b="0" i="0" u="none" strike="noStrike" kern="1200" cap="none" spc="0" normalizeH="0" baseline="0" noProof="0" err="1">
                <a:ln>
                  <a:noFill/>
                </a:ln>
                <a:solidFill>
                  <a:srgbClr val="3F4444"/>
                </a:solidFill>
                <a:effectLst/>
                <a:uLnTx/>
                <a:uFillTx/>
                <a:latin typeface="Arial"/>
                <a:ea typeface="+mn-ea"/>
                <a:cs typeface="Calibri" panose="020F0502020204030204" pitchFamily="34" charset="0"/>
              </a:rPr>
              <a:t>Patients</a:t>
            </a:r>
            <a:r>
              <a:rPr kumimoji="0" lang="en-US"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 with asymptomatic brain metastases not requiring ongoing steroid or anticonvulsant therapy were allowed to enroll. </a:t>
            </a:r>
            <a:r>
              <a:rPr kumimoji="0" lang="en-US" b="0" i="0" u="none" strike="noStrike" kern="1200" cap="none" spc="0" normalizeH="0" baseline="30000" noProof="0">
                <a:ln>
                  <a:noFill/>
                </a:ln>
                <a:solidFill>
                  <a:srgbClr val="3F4444"/>
                </a:solidFill>
                <a:effectLst/>
                <a:uLnTx/>
                <a:uFillTx/>
                <a:latin typeface="Arial"/>
                <a:ea typeface="+mn-ea"/>
                <a:cs typeface="Calibri" panose="020F0502020204030204" pitchFamily="34" charset="0"/>
              </a:rPr>
              <a:t>d</a:t>
            </a:r>
            <a:r>
              <a:rPr kumimoji="0" lang="en-US" b="0" i="1" u="none" strike="noStrike" kern="1200" cap="none" spc="0" normalizeH="0" baseline="0" noProof="0">
                <a:ln>
                  <a:noFill/>
                </a:ln>
                <a:solidFill>
                  <a:srgbClr val="3F4444"/>
                </a:solidFill>
                <a:effectLst/>
                <a:uLnTx/>
                <a:uFillTx/>
                <a:latin typeface="Arial"/>
                <a:ea typeface="+mn-ea"/>
                <a:cs typeface="Calibri" panose="020F0502020204030204" pitchFamily="34" charset="0"/>
              </a:rPr>
              <a:t>HER2</a:t>
            </a:r>
            <a:r>
              <a:rPr kumimoji="0" lang="en-US"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 mutation documented solely from a liquid biopsy could not be used for enrollment. </a:t>
            </a:r>
            <a:r>
              <a:rPr kumimoji="0" lang="en-US" b="0" i="0" u="none" strike="noStrike" kern="1200" cap="none" spc="0" normalizeH="0" baseline="30000" noProof="0">
                <a:ln>
                  <a:noFill/>
                </a:ln>
                <a:solidFill>
                  <a:srgbClr val="3F4444"/>
                </a:solidFill>
                <a:effectLst/>
                <a:uLnTx/>
                <a:uFillTx/>
                <a:latin typeface="Arial"/>
                <a:ea typeface="+mn-ea"/>
                <a:cs typeface="Calibri" panose="020F0502020204030204" pitchFamily="34" charset="0"/>
              </a:rPr>
              <a:t>e</a:t>
            </a:r>
            <a:r>
              <a:rPr kumimoji="0" lang="en-US"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HER2-overexpression without known </a:t>
            </a:r>
            <a:r>
              <a:rPr kumimoji="0" lang="en-US" b="0" i="1" u="none" strike="noStrike" kern="1200" cap="none" spc="0" normalizeH="0" baseline="0" noProof="0">
                <a:ln>
                  <a:noFill/>
                </a:ln>
                <a:solidFill>
                  <a:srgbClr val="3F4444"/>
                </a:solidFill>
                <a:effectLst/>
                <a:uLnTx/>
                <a:uFillTx/>
                <a:latin typeface="Arial"/>
                <a:ea typeface="+mn-ea"/>
                <a:cs typeface="Calibri" panose="020F0502020204030204" pitchFamily="34" charset="0"/>
              </a:rPr>
              <a:t>HER2</a:t>
            </a:r>
            <a:r>
              <a:rPr kumimoji="0" lang="en-US"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 mutation was centrally determined by testing archived tumor specimens. </a:t>
            </a:r>
            <a:r>
              <a:rPr kumimoji="0" lang="en-US" b="0" i="0" u="none" strike="noStrike" kern="1200" cap="none" spc="0" normalizeH="0" baseline="30000" noProof="0" err="1">
                <a:ln>
                  <a:noFill/>
                </a:ln>
                <a:solidFill>
                  <a:srgbClr val="3F4444"/>
                </a:solidFill>
                <a:effectLst/>
                <a:uLnTx/>
                <a:uFillTx/>
                <a:latin typeface="Arial"/>
                <a:ea typeface="+mn-ea"/>
                <a:cs typeface="Calibri" panose="020F0502020204030204" pitchFamily="34" charset="0"/>
              </a:rPr>
              <a:t>f</a:t>
            </a:r>
            <a:r>
              <a:rPr kumimoji="0" lang="en-US" b="0" i="0" u="none" strike="noStrike" kern="1200" cap="none" spc="0" normalizeH="0" baseline="0" noProof="0" err="1">
                <a:ln>
                  <a:noFill/>
                </a:ln>
                <a:solidFill>
                  <a:srgbClr val="3F4444"/>
                </a:solidFill>
                <a:effectLst/>
                <a:uLnTx/>
                <a:uFillTx/>
                <a:latin typeface="Arial"/>
                <a:ea typeface="+mn-ea"/>
                <a:cs typeface="Calibri" panose="020F0502020204030204" pitchFamily="34" charset="0"/>
              </a:rPr>
              <a:t>Per</a:t>
            </a:r>
            <a:r>
              <a:rPr kumimoji="0" lang="en-US"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 RECIST v1.1. </a:t>
            </a:r>
          </a:p>
          <a:p>
            <a:pPr lvl="0" defTabSz="1219140">
              <a:defRPr/>
            </a:pPr>
            <a:r>
              <a:rPr kumimoji="0" lang="en-US" i="0" u="none" strike="noStrike" kern="1200" cap="none" spc="0" normalizeH="0" baseline="0" noProof="0">
                <a:ln>
                  <a:noFill/>
                </a:ln>
                <a:solidFill>
                  <a:srgbClr val="3F4444"/>
                </a:solidFill>
                <a:effectLst/>
                <a:uLnTx/>
                <a:uFillTx/>
                <a:latin typeface="Arial"/>
                <a:ea typeface="+mn-ea"/>
                <a:cs typeface="+mn-cs"/>
              </a:rPr>
              <a:t>1. </a:t>
            </a:r>
            <a:r>
              <a:rPr kumimoji="0" lang="en-US"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Smit EF, et al. </a:t>
            </a:r>
            <a:r>
              <a:rPr kumimoji="0" lang="en-US"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Lancet Oncol.</a:t>
            </a:r>
            <a:r>
              <a:rPr kumimoji="0" lang="en-US"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2024;25(4):439-454</a:t>
            </a:r>
            <a:r>
              <a:rPr kumimoji="0" lang="en-US" b="1" i="0" u="none" strike="noStrike" kern="1200" cap="none" spc="0" normalizeH="0" baseline="0" noProof="0">
                <a:ln>
                  <a:noFill/>
                </a:ln>
                <a:solidFill>
                  <a:srgbClr val="3F4444"/>
                </a:solidFill>
                <a:effectLst/>
                <a:uLnTx/>
                <a:uFillTx/>
                <a:latin typeface="Arial"/>
                <a:ea typeface="+mn-ea"/>
                <a:cs typeface="+mn-cs"/>
              </a:rPr>
              <a:t>. </a:t>
            </a:r>
            <a:r>
              <a:rPr kumimoji="0" lang="it-IT" b="1" i="0" u="none" strike="noStrike" kern="1200" cap="none" spc="0" normalizeH="0" baseline="0" noProof="0">
                <a:ln>
                  <a:noFill/>
                </a:ln>
                <a:solidFill>
                  <a:srgbClr val="3F4444"/>
                </a:solidFill>
                <a:effectLst/>
                <a:uLnTx/>
                <a:uFillTx/>
                <a:latin typeface="Arial"/>
                <a:ea typeface="+mn-ea"/>
                <a:cs typeface="+mn-cs"/>
              </a:rPr>
              <a:t>2.</a:t>
            </a:r>
            <a:r>
              <a:rPr kumimoji="0" lang="en-US" b="0" i="0" u="none" strike="noStrike" kern="1200" cap="none" spc="0" normalizeH="0" baseline="0" noProof="0">
                <a:ln>
                  <a:noFill/>
                </a:ln>
                <a:solidFill>
                  <a:srgbClr val="3F4444"/>
                </a:solidFill>
                <a:effectLst/>
                <a:uLnTx/>
                <a:uFillTx/>
                <a:latin typeface="Arial"/>
                <a:ea typeface="+mn-ea"/>
                <a:cs typeface="+mn-cs"/>
              </a:rPr>
              <a:t> Li BT, et al. </a:t>
            </a:r>
            <a:r>
              <a:rPr kumimoji="0" lang="en-US"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ESMO </a:t>
            </a:r>
            <a:r>
              <a:rPr kumimoji="0" lang="en-US" b="0" i="0" u="none" strike="noStrike" kern="1200" cap="none" spc="0" normalizeH="0" baseline="0" noProof="0">
                <a:ln>
                  <a:noFill/>
                </a:ln>
                <a:solidFill>
                  <a:srgbClr val="3F4444"/>
                </a:solidFill>
                <a:effectLst/>
                <a:uLnTx/>
                <a:uFillTx/>
                <a:latin typeface="Arial"/>
                <a:ea typeface="+mn-ea"/>
                <a:cs typeface="+mn-cs"/>
              </a:rPr>
              <a:t>2022. Poster #976P</a:t>
            </a:r>
            <a:r>
              <a:rPr kumimoji="0" lang="en-US" i="0" u="none" strike="noStrike" kern="1200" cap="none" spc="0" normalizeH="0" baseline="0" noProof="0">
                <a:ln>
                  <a:noFill/>
                </a:ln>
                <a:solidFill>
                  <a:srgbClr val="3F4444"/>
                </a:solidFill>
                <a:effectLst/>
                <a:uLnTx/>
                <a:uFillTx/>
                <a:latin typeface="Arial"/>
                <a:ea typeface="+mn-ea"/>
                <a:cs typeface="+mn-cs"/>
              </a:rPr>
              <a:t>. 3.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kumimoji="0" lang="en-US" b="0" i="1" u="none" strike="sngStrike" kern="1200" cap="none" spc="0" normalizeH="0" baseline="0" noProof="0">
              <a:ln>
                <a:noFill/>
              </a:ln>
              <a:solidFill>
                <a:srgbClr val="3F4444"/>
              </a:solidFill>
              <a:effectLst/>
              <a:uLnTx/>
              <a:uFillTx/>
              <a:latin typeface="Arial"/>
              <a:ea typeface="+mn-ea"/>
              <a:cs typeface="+mn-cs"/>
            </a:endParaRPr>
          </a:p>
        </p:txBody>
      </p:sp>
      <p:sp>
        <p:nvSpPr>
          <p:cNvPr id="32" name="TextBox 31">
            <a:extLst>
              <a:ext uri="{FF2B5EF4-FFF2-40B4-BE49-F238E27FC236}">
                <a16:creationId xmlns:a16="http://schemas.microsoft.com/office/drawing/2014/main" id="{033BD593-F6BA-48AC-B374-7D57EAE4120F}"/>
              </a:ext>
            </a:extLst>
          </p:cNvPr>
          <p:cNvSpPr txBox="1"/>
          <p:nvPr/>
        </p:nvSpPr>
        <p:spPr>
          <a:xfrm>
            <a:off x="6787891" y="6860298"/>
            <a:ext cx="4073307" cy="235898"/>
          </a:xfrm>
          <a:prstGeom prst="rect">
            <a:avLst/>
          </a:prstGeom>
          <a:noFill/>
        </p:spPr>
        <p:txBody>
          <a:bodyPr wrap="square"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003865"/>
                </a:solidFill>
                <a:effectLst/>
                <a:uLnTx/>
                <a:uFillTx/>
                <a:latin typeface="Arial"/>
                <a:ea typeface="+mn-ea"/>
                <a:cs typeface="+mn-cs"/>
              </a:rPr>
              <a:t> </a:t>
            </a:r>
          </a:p>
        </p:txBody>
      </p:sp>
      <p:sp>
        <p:nvSpPr>
          <p:cNvPr id="110" name="Text Placeholder 10">
            <a:extLst>
              <a:ext uri="{FF2B5EF4-FFF2-40B4-BE49-F238E27FC236}">
                <a16:creationId xmlns:a16="http://schemas.microsoft.com/office/drawing/2014/main" id="{33C55489-251A-4F45-ACC9-40C5BB7EA65F}"/>
              </a:ext>
            </a:extLst>
          </p:cNvPr>
          <p:cNvSpPr txBox="1">
            <a:spLocks/>
          </p:cNvSpPr>
          <p:nvPr/>
        </p:nvSpPr>
        <p:spPr>
          <a:xfrm>
            <a:off x="461894" y="5911755"/>
            <a:ext cx="7207673" cy="459381"/>
          </a:xfrm>
          <a:prstGeom prst="rect">
            <a:avLst/>
          </a:prstGeom>
        </p:spPr>
        <p:txBody>
          <a:bodyPr vert="horz" lIns="121920" tIns="60960" rIns="121920" bIns="60960" rtlCol="0" anchor="b">
            <a:normAutofit/>
          </a:bodyPr>
          <a:lstStyle>
            <a:lvl1pPr marL="0" indent="0" algn="l" defTabSz="914400" rtl="0" eaLnBrk="1" latinLnBrk="0" hangingPunct="1">
              <a:lnSpc>
                <a:spcPct val="90000"/>
              </a:lnSpc>
              <a:spcBef>
                <a:spcPts val="300"/>
              </a:spcBef>
              <a:buClr>
                <a:schemeClr val="accent1"/>
              </a:buClr>
              <a:buFont typeface="Arial" panose="020B0604020202020204" pitchFamily="34" charset="0"/>
              <a:buNone/>
              <a:defRPr sz="1000" kern="1200">
                <a:solidFill>
                  <a:schemeClr val="tx1"/>
                </a:solidFill>
                <a:latin typeface="+mn-lt"/>
                <a:ea typeface="+mn-ea"/>
                <a:cs typeface="+mn-cs"/>
              </a:defRPr>
            </a:lvl1pPr>
            <a:lvl2pPr marL="228600" indent="0" algn="l" defTabSz="914400" rtl="0" eaLnBrk="1" latinLnBrk="0" hangingPunct="1">
              <a:lnSpc>
                <a:spcPct val="90000"/>
              </a:lnSpc>
              <a:spcBef>
                <a:spcPts val="800"/>
              </a:spcBef>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90000"/>
              </a:lnSpc>
              <a:spcBef>
                <a:spcPts val="800"/>
              </a:spcBef>
              <a:buClr>
                <a:schemeClr val="accent1"/>
              </a:buClr>
              <a:buFont typeface="Arial" panose="020B06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300"/>
              </a:spcBef>
              <a:spcAft>
                <a:spcPts val="0"/>
              </a:spcAft>
              <a:buClr>
                <a:srgbClr val="7F134C"/>
              </a:buClr>
              <a:buSzTx/>
              <a:buFont typeface="Arial" panose="020B0604020202020204" pitchFamily="34" charset="0"/>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10">
            <a:extLst>
              <a:ext uri="{FF2B5EF4-FFF2-40B4-BE49-F238E27FC236}">
                <a16:creationId xmlns:a16="http://schemas.microsoft.com/office/drawing/2014/main" id="{1CDA102E-F0CE-C170-1292-207D01C0DCA0}"/>
              </a:ext>
            </a:extLst>
          </p:cNvPr>
          <p:cNvSpPr txBox="1">
            <a:spLocks/>
          </p:cNvSpPr>
          <p:nvPr/>
        </p:nvSpPr>
        <p:spPr>
          <a:xfrm>
            <a:off x="461894" y="5911755"/>
            <a:ext cx="7207673" cy="459381"/>
          </a:xfrm>
          <a:prstGeom prst="rect">
            <a:avLst/>
          </a:prstGeom>
        </p:spPr>
        <p:txBody>
          <a:bodyPr vert="horz" lIns="121920" tIns="60960" rIns="121920" bIns="60960" rtlCol="0" anchor="b">
            <a:normAutofit/>
          </a:bodyPr>
          <a:lstStyle>
            <a:lvl1pPr marL="0" indent="0" algn="l" defTabSz="914400" rtl="0" eaLnBrk="1" latinLnBrk="0" hangingPunct="1">
              <a:lnSpc>
                <a:spcPct val="90000"/>
              </a:lnSpc>
              <a:spcBef>
                <a:spcPts val="300"/>
              </a:spcBef>
              <a:buClr>
                <a:schemeClr val="accent1"/>
              </a:buClr>
              <a:buFont typeface="Arial" panose="020B0604020202020204" pitchFamily="34" charset="0"/>
              <a:buNone/>
              <a:defRPr sz="1000" kern="1200">
                <a:solidFill>
                  <a:schemeClr val="tx1"/>
                </a:solidFill>
                <a:latin typeface="+mn-lt"/>
                <a:ea typeface="+mn-ea"/>
                <a:cs typeface="+mn-cs"/>
              </a:defRPr>
            </a:lvl1pPr>
            <a:lvl2pPr marL="228600" indent="0" algn="l" defTabSz="914400" rtl="0" eaLnBrk="1" latinLnBrk="0" hangingPunct="1">
              <a:lnSpc>
                <a:spcPct val="90000"/>
              </a:lnSpc>
              <a:spcBef>
                <a:spcPts val="800"/>
              </a:spcBef>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90000"/>
              </a:lnSpc>
              <a:spcBef>
                <a:spcPts val="800"/>
              </a:spcBef>
              <a:buClr>
                <a:schemeClr val="accent1"/>
              </a:buClr>
              <a:buFont typeface="Arial" panose="020B06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300"/>
              </a:spcBef>
              <a:spcAft>
                <a:spcPts val="0"/>
              </a:spcAft>
              <a:buClr>
                <a:srgbClr val="7F134C"/>
              </a:buClr>
              <a:buSzTx/>
              <a:buFont typeface="Arial" panose="020B0604020202020204" pitchFamily="34" charset="0"/>
              <a:buNone/>
              <a:tabLst/>
              <a:defRPr/>
            </a:pPr>
            <a:endParaRPr kumimoji="0" lang="en-US" sz="9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0DAD9D49-09CC-FBE2-95DF-5AF525D65F6D}"/>
              </a:ext>
            </a:extLst>
          </p:cNvPr>
          <p:cNvGrpSpPr/>
          <p:nvPr/>
        </p:nvGrpSpPr>
        <p:grpSpPr>
          <a:xfrm>
            <a:off x="620059" y="1387925"/>
            <a:ext cx="11086613" cy="4165832"/>
            <a:chOff x="323851" y="906768"/>
            <a:chExt cx="8314960" cy="3124375"/>
          </a:xfrm>
        </p:grpSpPr>
        <p:sp>
          <p:nvSpPr>
            <p:cNvPr id="6" name="Subtitle 2">
              <a:extLst>
                <a:ext uri="{FF2B5EF4-FFF2-40B4-BE49-F238E27FC236}">
                  <a16:creationId xmlns:a16="http://schemas.microsoft.com/office/drawing/2014/main" id="{48C4B9F9-9CD3-BEC3-A0DC-B1F9267C3812}"/>
                </a:ext>
              </a:extLst>
            </p:cNvPr>
            <p:cNvSpPr txBox="1">
              <a:spLocks/>
            </p:cNvSpPr>
            <p:nvPr/>
          </p:nvSpPr>
          <p:spPr>
            <a:xfrm>
              <a:off x="323851" y="3200964"/>
              <a:ext cx="2094540" cy="826134"/>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Calibri"/>
                  <a:ea typeface="+mn-ea"/>
                  <a:cs typeface="Calibri"/>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Calibri"/>
                  <a:ea typeface="+mn-ea"/>
                  <a:cs typeface="Calibri"/>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Calibri"/>
                  <a:ea typeface="+mn-ea"/>
                  <a:cs typeface="Calibri"/>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Calibri"/>
                  <a:ea typeface="+mn-ea"/>
                  <a:cs typeface="Calibri"/>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Calibri"/>
                  <a:ea typeface="+mn-ea"/>
                  <a:cs typeface="Calibri"/>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a:buNone/>
                <a:tabLst/>
                <a:defRPr/>
              </a:pPr>
              <a:r>
                <a:rPr kumimoji="0" lang="en-US" sz="1333" b="1" i="0" u="none" strike="noStrike" kern="1200" cap="none" spc="0" normalizeH="0" baseline="0" noProof="0">
                  <a:ln>
                    <a:noFill/>
                  </a:ln>
                  <a:solidFill>
                    <a:srgbClr val="003865"/>
                  </a:solidFill>
                  <a:effectLst/>
                  <a:uLnTx/>
                  <a:uFillTx/>
                  <a:latin typeface="Arial"/>
                  <a:ea typeface="+mn-ea"/>
                  <a:cs typeface="Calibri" panose="020F0502020204030204" pitchFamily="34" charset="0"/>
                </a:rPr>
                <a:t>Cohort 1 analysis data cutoff: </a:t>
              </a:r>
              <a:br>
                <a:rPr kumimoji="0" lang="en-US" sz="1333" b="1" i="0" u="none" strike="noStrike" kern="1200" cap="none" spc="0" normalizeH="0" baseline="0" noProof="0">
                  <a:ln>
                    <a:noFill/>
                  </a:ln>
                  <a:solidFill>
                    <a:srgbClr val="003865"/>
                  </a:solidFill>
                  <a:effectLst/>
                  <a:uLnTx/>
                  <a:uFillTx/>
                  <a:latin typeface="Arial"/>
                  <a:ea typeface="+mn-ea"/>
                  <a:cs typeface="Calibri" panose="020F0502020204030204" pitchFamily="34" charset="0"/>
                </a:rPr>
              </a:br>
              <a:r>
                <a:rPr kumimoji="0" lang="en-US" sz="1333" b="1" i="0" u="none" strike="noStrike" kern="1200" cap="none" spc="0" normalizeH="0" baseline="0" noProof="0">
                  <a:ln>
                    <a:noFill/>
                  </a:ln>
                  <a:solidFill>
                    <a:srgbClr val="003865"/>
                  </a:solidFill>
                  <a:effectLst/>
                  <a:uLnTx/>
                  <a:uFillTx/>
                  <a:latin typeface="Arial"/>
                  <a:ea typeface="+mn-ea"/>
                  <a:cs typeface="Calibri" panose="020F0502020204030204" pitchFamily="34" charset="0"/>
                </a:rPr>
                <a:t>December 3, 2021</a:t>
              </a:r>
              <a:r>
                <a:rPr kumimoji="0" lang="en-US" sz="1333" b="1" i="0" u="none" strike="noStrike" kern="1200" cap="none" spc="0" normalizeH="0" baseline="30000" noProof="0">
                  <a:ln>
                    <a:noFill/>
                  </a:ln>
                  <a:solidFill>
                    <a:srgbClr val="003865"/>
                  </a:solidFill>
                  <a:effectLst/>
                  <a:uLnTx/>
                  <a:uFillTx/>
                  <a:latin typeface="Arial"/>
                  <a:ea typeface="+mn-ea"/>
                  <a:cs typeface="Calibri" panose="020F0502020204030204" pitchFamily="34" charset="0"/>
                </a:rPr>
                <a:t>1</a:t>
              </a:r>
              <a:endParaRPr kumimoji="0" lang="en-US" sz="1333" b="1" i="0" u="none" strike="noStrike" kern="1200" cap="none" spc="0" normalizeH="0" baseline="0" noProof="0">
                <a:ln>
                  <a:noFill/>
                </a:ln>
                <a:solidFill>
                  <a:srgbClr val="003865"/>
                </a:solidFill>
                <a:effectLst/>
                <a:uLnTx/>
                <a:uFillTx/>
                <a:latin typeface="Arial"/>
                <a:ea typeface="+mn-ea"/>
                <a:cs typeface="Calibri" panose="020F0502020204030204" pitchFamily="34" charset="0"/>
              </a:endParaRPr>
            </a:p>
            <a:p>
              <a:pPr marL="304784" marR="0" lvl="0" indent="-304784" algn="l" defTabSz="1219140" rtl="0" eaLnBrk="1" fontAlgn="auto" latinLnBrk="0" hangingPunct="1">
                <a:lnSpc>
                  <a:spcPct val="90000"/>
                </a:lnSpc>
                <a:spcBef>
                  <a:spcPts val="400"/>
                </a:spcBef>
                <a:spcAft>
                  <a:spcPts val="0"/>
                </a:spcAft>
                <a:buClrTx/>
                <a:buSzTx/>
                <a:buFont typeface="Arial"/>
                <a:buChar char="•"/>
                <a:tabLst/>
                <a:defRPr/>
              </a:pPr>
              <a:r>
                <a:rPr kumimoji="0" lang="en-US" sz="1333"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2 (4.1%) and 5 (12.2%) patients were receiving ongoing treatment in Cohorts 1 and 1a, respectively</a:t>
              </a:r>
            </a:p>
          </p:txBody>
        </p:sp>
        <p:sp>
          <p:nvSpPr>
            <p:cNvPr id="7" name="Subtitle 2">
              <a:extLst>
                <a:ext uri="{FF2B5EF4-FFF2-40B4-BE49-F238E27FC236}">
                  <a16:creationId xmlns:a16="http://schemas.microsoft.com/office/drawing/2014/main" id="{7D12EA44-58CF-D1C0-DEBC-3F8995AE358B}"/>
                </a:ext>
              </a:extLst>
            </p:cNvPr>
            <p:cNvSpPr txBox="1">
              <a:spLocks/>
            </p:cNvSpPr>
            <p:nvPr/>
          </p:nvSpPr>
          <p:spPr>
            <a:xfrm>
              <a:off x="2691322" y="3205009"/>
              <a:ext cx="3742924" cy="826134"/>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a:buNone/>
                <a:defRPr sz="2400" kern="1200">
                  <a:solidFill>
                    <a:schemeClr val="tx1"/>
                  </a:solidFill>
                  <a:latin typeface="Calibri"/>
                  <a:ea typeface="+mn-ea"/>
                  <a:cs typeface="Calibri"/>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Calibri"/>
                  <a:ea typeface="+mn-ea"/>
                  <a:cs typeface="Calibri"/>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Calibri"/>
                  <a:ea typeface="+mn-ea"/>
                  <a:cs typeface="Calibri"/>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Calibri"/>
                  <a:ea typeface="+mn-ea"/>
                  <a:cs typeface="Calibri"/>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Calibri"/>
                  <a:ea typeface="+mn-ea"/>
                  <a:cs typeface="Calibri"/>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1219140" rtl="0" eaLnBrk="1" fontAlgn="auto" latinLnBrk="0" hangingPunct="1">
                <a:lnSpc>
                  <a:spcPct val="90000"/>
                </a:lnSpc>
                <a:spcBef>
                  <a:spcPts val="800"/>
                </a:spcBef>
                <a:spcAft>
                  <a:spcPts val="0"/>
                </a:spcAft>
                <a:buClrTx/>
                <a:buSzTx/>
                <a:buFont typeface="Arial"/>
                <a:buNone/>
                <a:tabLst/>
                <a:defRPr/>
              </a:pPr>
              <a:r>
                <a:rPr kumimoji="0" lang="en-US" sz="1333" b="1" i="1" u="none" strike="noStrike" kern="1200" cap="none" spc="0" normalizeH="0" baseline="0" noProof="0">
                  <a:ln>
                    <a:noFill/>
                  </a:ln>
                  <a:solidFill>
                    <a:srgbClr val="3F4444"/>
                  </a:solidFill>
                  <a:effectLst/>
                  <a:uLnTx/>
                  <a:uFillTx/>
                  <a:latin typeface="Arial"/>
                  <a:ea typeface="+mn-ea"/>
                  <a:cs typeface="Calibri" panose="020F0502020204030204" pitchFamily="34" charset="0"/>
                </a:rPr>
                <a:t>HER2-</a:t>
              </a:r>
              <a:r>
                <a:rPr kumimoji="0" lang="en-US" sz="1333" b="1" i="0" u="none" strike="noStrike" kern="1200" cap="none" spc="0" normalizeH="0" baseline="0" noProof="0">
                  <a:ln>
                    <a:noFill/>
                  </a:ln>
                  <a:solidFill>
                    <a:srgbClr val="3F4444"/>
                  </a:solidFill>
                  <a:effectLst/>
                  <a:uLnTx/>
                  <a:uFillTx/>
                  <a:latin typeface="Arial"/>
                  <a:ea typeface="+mn-ea"/>
                  <a:cs typeface="Calibri" panose="020F0502020204030204" pitchFamily="34" charset="0"/>
                </a:rPr>
                <a:t>mutant cohort updated cutoff (and post hoc subgroup analysis): December 3, 2021</a:t>
              </a:r>
              <a:r>
                <a:rPr kumimoji="0" lang="en-US" sz="1333" b="1" i="0" u="none" strike="noStrike" kern="1200" cap="none" spc="0" normalizeH="0" baseline="30000" noProof="0">
                  <a:ln>
                    <a:noFill/>
                  </a:ln>
                  <a:solidFill>
                    <a:srgbClr val="3F4444"/>
                  </a:solidFill>
                  <a:effectLst/>
                  <a:uLnTx/>
                  <a:uFillTx/>
                  <a:latin typeface="Arial"/>
                  <a:ea typeface="+mn-ea"/>
                  <a:cs typeface="Calibri" panose="020F0502020204030204" pitchFamily="34" charset="0"/>
                </a:rPr>
                <a:t>2</a:t>
              </a:r>
              <a:endParaRPr kumimoji="0" lang="en-US" sz="1333" b="1" i="0" u="none" strike="noStrike" kern="1200" cap="none" spc="0" normalizeH="0" baseline="0" noProof="0">
                <a:ln>
                  <a:noFill/>
                </a:ln>
                <a:solidFill>
                  <a:srgbClr val="3F4444"/>
                </a:solidFill>
                <a:effectLst/>
                <a:uLnTx/>
                <a:uFillTx/>
                <a:latin typeface="Arial"/>
                <a:ea typeface="+mn-ea"/>
                <a:cs typeface="Calibri" panose="020F0502020204030204" pitchFamily="34" charset="0"/>
              </a:endParaRPr>
            </a:p>
            <a:p>
              <a:pPr marL="304784" marR="0" lvl="0" indent="-304784" algn="l" defTabSz="1219140" rtl="0" eaLnBrk="1" fontAlgn="auto" latinLnBrk="0" hangingPunct="1">
                <a:lnSpc>
                  <a:spcPct val="90000"/>
                </a:lnSpc>
                <a:spcBef>
                  <a:spcPts val="400"/>
                </a:spcBef>
                <a:spcAft>
                  <a:spcPts val="0"/>
                </a:spcAft>
                <a:buClrTx/>
                <a:buSzTx/>
                <a:buFont typeface="Arial"/>
                <a:buChar char="•"/>
                <a:tabLst/>
                <a:defRPr/>
              </a:pPr>
              <a:r>
                <a:rPr kumimoji="0" lang="en-US" sz="1333"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11 out of 91 patients (12.1%) remained on treatment</a:t>
              </a:r>
              <a:endParaRPr kumimoji="0" lang="en-US" sz="1333" b="0" i="0" u="none" strike="noStrike" kern="1200" cap="none" spc="0" normalizeH="0" baseline="30000" noProof="0">
                <a:ln>
                  <a:noFill/>
                </a:ln>
                <a:solidFill>
                  <a:srgbClr val="3F4444"/>
                </a:solidFill>
                <a:effectLst/>
                <a:uLnTx/>
                <a:uFillTx/>
                <a:latin typeface="Arial"/>
                <a:ea typeface="+mn-ea"/>
                <a:cs typeface="Calibri" panose="020F0502020204030204" pitchFamily="34" charset="0"/>
              </a:endParaRPr>
            </a:p>
            <a:p>
              <a:pPr marL="304784" marR="0" lvl="0" indent="-304784" algn="l" defTabSz="1219140" rtl="0" eaLnBrk="1" fontAlgn="auto" latinLnBrk="0" hangingPunct="1">
                <a:lnSpc>
                  <a:spcPct val="90000"/>
                </a:lnSpc>
                <a:spcBef>
                  <a:spcPts val="400"/>
                </a:spcBef>
                <a:spcAft>
                  <a:spcPts val="0"/>
                </a:spcAft>
                <a:buClrTx/>
                <a:buSzTx/>
                <a:buFont typeface="Arial"/>
                <a:buChar char="•"/>
                <a:tabLst/>
                <a:defRPr/>
              </a:pPr>
              <a:r>
                <a:rPr kumimoji="0" lang="en-US" sz="1333"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80 patients (87.9%) discontinued, primarily for progressive disease (40.7%) and AEs (30.8%)</a:t>
              </a:r>
            </a:p>
          </p:txBody>
        </p:sp>
        <p:sp>
          <p:nvSpPr>
            <p:cNvPr id="8" name="フローチャート: 処理 17">
              <a:extLst>
                <a:ext uri="{FF2B5EF4-FFF2-40B4-BE49-F238E27FC236}">
                  <a16:creationId xmlns:a16="http://schemas.microsoft.com/office/drawing/2014/main" id="{07E4D880-1833-AB0D-8C0D-EDD975B5CA0B}"/>
                </a:ext>
              </a:extLst>
            </p:cNvPr>
            <p:cNvSpPr/>
            <p:nvPr/>
          </p:nvSpPr>
          <p:spPr>
            <a:xfrm>
              <a:off x="346420" y="906768"/>
              <a:ext cx="2071971" cy="2277066"/>
            </a:xfrm>
            <a:prstGeom prst="flowChartProcess">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square" lIns="146304" tIns="121920" rIns="146304" bIns="121920" rtlCol="0" anchor="t">
              <a:spAutoFit/>
            </a:bodyPr>
            <a:lstStyle/>
            <a:p>
              <a:pPr marL="0" marR="0" lvl="0" indent="0" algn="l" defTabSz="609570" rtl="0" eaLnBrk="1" fontAlgn="auto" latinLnBrk="0" hangingPunct="1">
                <a:lnSpc>
                  <a:spcPct val="100000"/>
                </a:lnSpc>
                <a:spcBef>
                  <a:spcPts val="533"/>
                </a:spcBef>
                <a:spcAft>
                  <a:spcPts val="0"/>
                </a:spcAft>
                <a:buClr>
                  <a:srgbClr val="1C85C7"/>
                </a:buClr>
                <a:buSzTx/>
                <a:buFontTx/>
                <a:buNone/>
                <a:tabLst/>
                <a:defRPr/>
              </a:pPr>
              <a:r>
                <a:rPr kumimoji="0" lang="en-US" altLang="ja-JP" sz="1467" b="1" i="0" u="none" strike="noStrike" kern="1200" cap="none" spc="0" normalizeH="0" baseline="0" noProof="0">
                  <a:ln>
                    <a:noFill/>
                  </a:ln>
                  <a:solidFill>
                    <a:srgbClr val="003865"/>
                  </a:solidFill>
                  <a:effectLst/>
                  <a:uLnTx/>
                  <a:uFillTx/>
                  <a:latin typeface="Arial"/>
                  <a:ea typeface="ＭＳ Ｐゴシック" panose="020B0600070205080204" pitchFamily="34" charset="-128"/>
                  <a:cs typeface="Calibri" panose="020F0502020204030204" pitchFamily="34" charset="0"/>
                </a:rPr>
                <a:t>Key eligibility criteria</a:t>
              </a:r>
              <a:endParaRPr kumimoji="0" lang="en-US" altLang="ja-JP" sz="1467" b="1" i="0" u="none" strike="noStrike" kern="1200" cap="none" spc="0" normalizeH="0" baseline="30000" noProof="0">
                <a:ln>
                  <a:noFill/>
                </a:ln>
                <a:solidFill>
                  <a:srgbClr val="003865"/>
                </a:solidFill>
                <a:effectLst/>
                <a:uLnTx/>
                <a:uFillTx/>
                <a:latin typeface="Arial"/>
                <a:ea typeface="ＭＳ Ｐゴシック" panose="020B0600070205080204" pitchFamily="34" charset="-128"/>
                <a:cs typeface="Calibri" panose="020F0502020204030204" pitchFamily="34" charset="0"/>
              </a:endParaRPr>
            </a:p>
            <a:p>
              <a:pPr marL="182870" marR="0" lvl="0" indent="-182870" algn="l" defTabSz="609570" rtl="0" eaLnBrk="1" fontAlgn="auto" latinLnBrk="0" hangingPunct="1">
                <a:lnSpc>
                  <a:spcPct val="100000"/>
                </a:lnSpc>
                <a:spcBef>
                  <a:spcPts val="400"/>
                </a:spcBef>
                <a:spcAft>
                  <a:spcPts val="0"/>
                </a:spcAft>
                <a:buClr>
                  <a:srgbClr val="003865"/>
                </a:buClr>
                <a:buSzTx/>
                <a:buFont typeface="Arial" panose="020B0604020202020204" pitchFamily="34" charset="0"/>
                <a:buChar char="•"/>
                <a:tabLst/>
                <a:defRPr/>
              </a:pPr>
              <a:r>
                <a:rPr kumimoji="1" lang="en-US" altLang="ja-JP" sz="1333" b="0" i="0"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Unresectable/metastatic </a:t>
              </a:r>
              <a:r>
                <a:rPr kumimoji="1" lang="en-US" altLang="ja-JP" sz="1333" b="0" i="0" u="none" strike="noStrike" kern="1200" cap="none" spc="0" normalizeH="0" baseline="0" noProof="0" err="1">
                  <a:ln>
                    <a:noFill/>
                  </a:ln>
                  <a:solidFill>
                    <a:srgbClr val="3F4444"/>
                  </a:solidFill>
                  <a:effectLst/>
                  <a:uLnTx/>
                  <a:uFillTx/>
                  <a:latin typeface="Arial"/>
                  <a:ea typeface="ＭＳ Ｐゴシック" panose="020B0600070205080204" pitchFamily="34" charset="-128"/>
                  <a:cs typeface="Calibri" panose="020F0502020204030204" pitchFamily="34" charset="0"/>
                </a:rPr>
                <a:t>nonsquamous</a:t>
              </a:r>
              <a:r>
                <a:rPr kumimoji="1" lang="en-US" altLang="ja-JP" sz="1333" b="0" i="0"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 NSCLC</a:t>
              </a:r>
            </a:p>
            <a:p>
              <a:pPr marL="182870" marR="0" lvl="0" indent="-182870" algn="l" defTabSz="609570" rtl="0" eaLnBrk="1" fontAlgn="auto" latinLnBrk="0" hangingPunct="1">
                <a:lnSpc>
                  <a:spcPct val="100000"/>
                </a:lnSpc>
                <a:spcBef>
                  <a:spcPts val="400"/>
                </a:spcBef>
                <a:spcAft>
                  <a:spcPts val="0"/>
                </a:spcAft>
                <a:buClr>
                  <a:srgbClr val="003865"/>
                </a:buClr>
                <a:buSzTx/>
                <a:buFont typeface="Arial" panose="020B0604020202020204" pitchFamily="34" charset="0"/>
                <a:buChar char="•"/>
                <a:tabLst/>
                <a:defRPr/>
              </a:pPr>
              <a:r>
                <a:rPr kumimoji="1" lang="en-US" altLang="ja-JP" sz="1333" b="0" i="0" u="none" strike="noStrike" kern="1200" cap="none" spc="-51"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Relapsed following, or is refractory to, standard treatment</a:t>
              </a:r>
            </a:p>
            <a:p>
              <a:pPr marL="182870" marR="0" lvl="0" indent="-182870" algn="l" defTabSz="609570" rtl="0" eaLnBrk="1" fontAlgn="auto" latinLnBrk="0" hangingPunct="1">
                <a:lnSpc>
                  <a:spcPct val="100000"/>
                </a:lnSpc>
                <a:spcBef>
                  <a:spcPts val="400"/>
                </a:spcBef>
                <a:spcAft>
                  <a:spcPts val="0"/>
                </a:spcAft>
                <a:buClr>
                  <a:srgbClr val="003865"/>
                </a:buClr>
                <a:buSzTx/>
                <a:buFont typeface="Arial" panose="020B0604020202020204" pitchFamily="34" charset="0"/>
                <a:buChar char="•"/>
                <a:tabLst/>
                <a:defRPr/>
              </a:pPr>
              <a:r>
                <a:rPr kumimoji="1" lang="en-US" altLang="ja-JP" sz="1333" b="0" i="0"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Measurable disease by RECIST v1.1</a:t>
              </a:r>
            </a:p>
            <a:p>
              <a:pPr marL="182870" marR="0" lvl="0" indent="-182870" algn="l" defTabSz="609570" rtl="0" eaLnBrk="1" fontAlgn="auto" latinLnBrk="0" hangingPunct="1">
                <a:lnSpc>
                  <a:spcPct val="100000"/>
                </a:lnSpc>
                <a:spcBef>
                  <a:spcPts val="400"/>
                </a:spcBef>
                <a:spcAft>
                  <a:spcPts val="0"/>
                </a:spcAft>
                <a:buClr>
                  <a:srgbClr val="003865"/>
                </a:buClr>
                <a:buSzTx/>
                <a:buFont typeface="Arial" panose="020B0604020202020204" pitchFamily="34" charset="0"/>
                <a:buChar char="•"/>
                <a:tabLst/>
                <a:defRPr/>
              </a:pPr>
              <a:r>
                <a:rPr kumimoji="1" lang="en-US" altLang="ja-JP" sz="1333" b="0" i="0"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Asymptomatic CNS metastases </a:t>
              </a:r>
              <a:r>
                <a:rPr kumimoji="1" lang="en-US" altLang="ja-JP" sz="1333" b="0" i="0" u="none" strike="noStrike" kern="1200" cap="none" spc="0" normalizeH="0" baseline="0" noProof="0" err="1">
                  <a:ln>
                    <a:noFill/>
                  </a:ln>
                  <a:solidFill>
                    <a:srgbClr val="3F4444"/>
                  </a:solidFill>
                  <a:effectLst/>
                  <a:uLnTx/>
                  <a:uFillTx/>
                  <a:latin typeface="Arial"/>
                  <a:ea typeface="ＭＳ Ｐゴシック" panose="020B0600070205080204" pitchFamily="34" charset="-128"/>
                  <a:cs typeface="Calibri" panose="020F0502020204030204" pitchFamily="34" charset="0"/>
                </a:rPr>
                <a:t>allowed</a:t>
              </a:r>
              <a:r>
                <a:rPr kumimoji="1" lang="en-US" altLang="ja-JP" sz="1333" b="0" i="0" u="none" strike="noStrike" kern="1200" cap="none" spc="0" normalizeH="0" baseline="30000" noProof="0" err="1">
                  <a:ln>
                    <a:noFill/>
                  </a:ln>
                  <a:solidFill>
                    <a:srgbClr val="3F4444"/>
                  </a:solidFill>
                  <a:effectLst/>
                  <a:uLnTx/>
                  <a:uFillTx/>
                  <a:latin typeface="Arial"/>
                  <a:ea typeface="ＭＳ Ｐゴシック" panose="020B0600070205080204" pitchFamily="34" charset="-128"/>
                  <a:cs typeface="Calibri" panose="020F0502020204030204" pitchFamily="34" charset="0"/>
                </a:rPr>
                <a:t>c</a:t>
              </a:r>
              <a:endParaRPr kumimoji="1" lang="en-US" altLang="ja-JP" sz="1333" b="0" i="0" u="none" strike="noStrike" kern="1200" cap="none" spc="0" normalizeH="0" baseline="30000" noProof="0">
                <a:ln>
                  <a:noFill/>
                </a:ln>
                <a:solidFill>
                  <a:srgbClr val="3F4444"/>
                </a:solidFill>
                <a:effectLst/>
                <a:uLnTx/>
                <a:uFillTx/>
                <a:latin typeface="Arial"/>
                <a:ea typeface="ＭＳ Ｐゴシック" panose="020B0600070205080204" pitchFamily="34" charset="-128"/>
                <a:cs typeface="Calibri" panose="020F0502020204030204" pitchFamily="34" charset="0"/>
              </a:endParaRPr>
            </a:p>
            <a:p>
              <a:pPr marL="182870" marR="0" lvl="0" indent="-182870" algn="l" defTabSz="609570" rtl="0" eaLnBrk="1" fontAlgn="auto" latinLnBrk="0" hangingPunct="1">
                <a:lnSpc>
                  <a:spcPct val="100000"/>
                </a:lnSpc>
                <a:spcBef>
                  <a:spcPts val="400"/>
                </a:spcBef>
                <a:spcAft>
                  <a:spcPts val="0"/>
                </a:spcAft>
                <a:buClr>
                  <a:srgbClr val="003865"/>
                </a:buClr>
                <a:buSzTx/>
                <a:buFont typeface="Arial" panose="020B0604020202020204" pitchFamily="34" charset="0"/>
                <a:buChar char="•"/>
                <a:tabLst/>
                <a:defRPr/>
              </a:pPr>
              <a:r>
                <a:rPr kumimoji="1" lang="en-US" altLang="ja-JP" sz="1333" b="0" i="0"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ECOG PS 0 or 1</a:t>
              </a:r>
            </a:p>
            <a:p>
              <a:pPr marL="182870" marR="0" lvl="0" indent="-182870" algn="l" defTabSz="609570" rtl="0" eaLnBrk="1" fontAlgn="auto" latinLnBrk="0" hangingPunct="1">
                <a:lnSpc>
                  <a:spcPct val="100000"/>
                </a:lnSpc>
                <a:spcBef>
                  <a:spcPts val="400"/>
                </a:spcBef>
                <a:spcAft>
                  <a:spcPts val="0"/>
                </a:spcAft>
                <a:buClr>
                  <a:srgbClr val="003865"/>
                </a:buClr>
                <a:buSzTx/>
                <a:buFont typeface="Arial" panose="020B0604020202020204" pitchFamily="34" charset="0"/>
                <a:buChar char="•"/>
                <a:tabLst/>
                <a:defRPr/>
              </a:pPr>
              <a:r>
                <a:rPr kumimoji="1" lang="en-US" altLang="ja-JP" sz="1333" b="0" i="0"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Locally reported </a:t>
              </a:r>
              <a:r>
                <a:rPr kumimoji="1" lang="en-US" altLang="ja-JP" sz="1333" b="0" i="1"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HER2 </a:t>
              </a:r>
              <a:r>
                <a:rPr kumimoji="1" lang="en-US" altLang="ja-JP" sz="1333" b="0" i="0"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mutant </a:t>
              </a:r>
              <a:br>
                <a:rPr kumimoji="1" lang="en-US" altLang="ja-JP" sz="1333" b="0" i="0"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br>
              <a:r>
                <a:rPr kumimoji="1" lang="en-US" altLang="ja-JP" sz="1333" b="0" i="0"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(for the </a:t>
              </a:r>
              <a:r>
                <a:rPr kumimoji="1" lang="en-US" altLang="ja-JP" sz="1333" b="0" i="1"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HER2 </a:t>
              </a:r>
              <a:r>
                <a:rPr kumimoji="1" lang="en-US" altLang="ja-JP" sz="1333" b="0" i="0" u="none" strike="noStrike" kern="1200" cap="none" spc="0" normalizeH="0" baseline="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mutant cohort)</a:t>
              </a:r>
              <a:r>
                <a:rPr kumimoji="1" lang="en-US" altLang="ja-JP" sz="1333" b="0" i="0" u="none" strike="noStrike" kern="1200" cap="none" spc="0" normalizeH="0" baseline="30000" noProof="0">
                  <a:ln>
                    <a:noFill/>
                  </a:ln>
                  <a:solidFill>
                    <a:srgbClr val="3F4444"/>
                  </a:solidFill>
                  <a:effectLst/>
                  <a:uLnTx/>
                  <a:uFillTx/>
                  <a:latin typeface="Arial"/>
                  <a:ea typeface="ＭＳ Ｐゴシック" panose="020B0600070205080204" pitchFamily="34" charset="-128"/>
                  <a:cs typeface="Calibri" panose="020F0502020204030204" pitchFamily="34" charset="0"/>
                </a:rPr>
                <a:t>d</a:t>
              </a:r>
            </a:p>
          </p:txBody>
        </p:sp>
        <p:sp>
          <p:nvSpPr>
            <p:cNvPr id="9" name="AutoShape 7">
              <a:extLst>
                <a:ext uri="{FF2B5EF4-FFF2-40B4-BE49-F238E27FC236}">
                  <a16:creationId xmlns:a16="http://schemas.microsoft.com/office/drawing/2014/main" id="{0E421CB8-0368-A180-BEE2-C5766FAF0C05}"/>
                </a:ext>
              </a:extLst>
            </p:cNvPr>
            <p:cNvSpPr>
              <a:spLocks noChangeArrowheads="1"/>
            </p:cNvSpPr>
            <p:nvPr/>
          </p:nvSpPr>
          <p:spPr bwMode="auto">
            <a:xfrm>
              <a:off x="2418391" y="1338857"/>
              <a:ext cx="272932" cy="274320"/>
            </a:xfrm>
            <a:prstGeom prst="rightArrow">
              <a:avLst>
                <a:gd name="adj1" fmla="val 54926"/>
                <a:gd name="adj2" fmla="val 57271"/>
              </a:avLst>
            </a:prstGeom>
            <a:solidFill>
              <a:schemeClr val="accent2"/>
            </a:solidFill>
            <a:ln>
              <a:noFill/>
            </a:ln>
          </p:spPr>
          <p:txBody>
            <a:bodyPr wrap="none" anchor="ct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ja-JP" altLang="ja-JP" sz="2400" b="0" i="0" u="none" strike="noStrike" kern="1200" cap="none" spc="0" normalizeH="0" baseline="0" noProof="0">
                <a:ln>
                  <a:noFill/>
                </a:ln>
                <a:solidFill>
                  <a:srgbClr val="4D4F53"/>
                </a:solidFill>
                <a:effectLst/>
                <a:uLnTx/>
                <a:uFillTx/>
                <a:latin typeface="Arial"/>
                <a:ea typeface="ＭＳ Ｐゴシック" pitchFamily="50" charset="-128"/>
                <a:cs typeface="Calibri" panose="020F0502020204030204" pitchFamily="34" charset="0"/>
              </a:endParaRPr>
            </a:p>
          </p:txBody>
        </p:sp>
        <p:sp>
          <p:nvSpPr>
            <p:cNvPr id="10" name="AutoShape 7">
              <a:extLst>
                <a:ext uri="{FF2B5EF4-FFF2-40B4-BE49-F238E27FC236}">
                  <a16:creationId xmlns:a16="http://schemas.microsoft.com/office/drawing/2014/main" id="{0E944A08-D7AB-48E7-F895-090E6BF70CCC}"/>
                </a:ext>
              </a:extLst>
            </p:cNvPr>
            <p:cNvSpPr>
              <a:spLocks noChangeArrowheads="1"/>
            </p:cNvSpPr>
            <p:nvPr/>
          </p:nvSpPr>
          <p:spPr bwMode="auto">
            <a:xfrm>
              <a:off x="2418390" y="2494555"/>
              <a:ext cx="272933" cy="274320"/>
            </a:xfrm>
            <a:prstGeom prst="rightArrow">
              <a:avLst>
                <a:gd name="adj1" fmla="val 54926"/>
                <a:gd name="adj2" fmla="val 57271"/>
              </a:avLst>
            </a:prstGeom>
            <a:solidFill>
              <a:schemeClr val="accent2"/>
            </a:solidFill>
            <a:ln>
              <a:noFill/>
            </a:ln>
          </p:spPr>
          <p:txBody>
            <a:bodyPr wrap="none" anchor="ctr"/>
            <a:lstStyle/>
            <a:p>
              <a:pPr marL="0" marR="0" lvl="0" indent="0" algn="l" defTabSz="1219140" rtl="0" eaLnBrk="1" fontAlgn="base" latinLnBrk="0" hangingPunct="1">
                <a:lnSpc>
                  <a:spcPct val="100000"/>
                </a:lnSpc>
                <a:spcBef>
                  <a:spcPct val="0"/>
                </a:spcBef>
                <a:spcAft>
                  <a:spcPct val="0"/>
                </a:spcAft>
                <a:buClrTx/>
                <a:buSzTx/>
                <a:buFontTx/>
                <a:buNone/>
                <a:tabLst/>
                <a:defRPr/>
              </a:pPr>
              <a:endParaRPr kumimoji="0" lang="ja-JP" altLang="ja-JP" sz="2400" b="0" i="0" u="none" strike="noStrike" kern="1200" cap="none" spc="0" normalizeH="0" baseline="0" noProof="0">
                <a:ln>
                  <a:noFill/>
                </a:ln>
                <a:solidFill>
                  <a:srgbClr val="4D4F53"/>
                </a:solidFill>
                <a:effectLst/>
                <a:uLnTx/>
                <a:uFillTx/>
                <a:latin typeface="Arial"/>
                <a:ea typeface="ＭＳ Ｐゴシック" pitchFamily="50" charset="-128"/>
                <a:cs typeface="Calibri" panose="020F0502020204030204" pitchFamily="34" charset="0"/>
              </a:endParaRPr>
            </a:p>
          </p:txBody>
        </p:sp>
        <p:sp>
          <p:nvSpPr>
            <p:cNvPr id="12" name="Rectangle 17">
              <a:extLst>
                <a:ext uri="{FF2B5EF4-FFF2-40B4-BE49-F238E27FC236}">
                  <a16:creationId xmlns:a16="http://schemas.microsoft.com/office/drawing/2014/main" id="{130DED92-9B0A-2E67-3DEC-2F5A466909B5}"/>
                </a:ext>
              </a:extLst>
            </p:cNvPr>
            <p:cNvSpPr>
              <a:spLocks noChangeArrowheads="1"/>
            </p:cNvSpPr>
            <p:nvPr/>
          </p:nvSpPr>
          <p:spPr bwMode="auto">
            <a:xfrm>
              <a:off x="2723473" y="931162"/>
              <a:ext cx="1821606" cy="1089710"/>
            </a:xfrm>
            <a:prstGeom prst="rect">
              <a:avLst/>
            </a:prstGeom>
            <a:solidFill>
              <a:schemeClr val="accent2"/>
            </a:solidFill>
            <a:ln w="12700">
              <a:noFill/>
            </a:ln>
          </p:spPr>
          <p:txBody>
            <a:bodyPr wrap="none" anchor="ctr" anchorCtr="0"/>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altLang="ja-JP" sz="1467" b="1"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Cohort 1: </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altLang="ja-JP" sz="1467" b="1"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HER2-overexpressing</a:t>
              </a:r>
              <a:r>
                <a:rPr kumimoji="0" lang="en-US" altLang="ja-JP" sz="1467" b="1" i="0" u="none" strike="noStrike" kern="1200" cap="none" spc="0" normalizeH="0" baseline="30000" noProof="0">
                  <a:ln>
                    <a:noFill/>
                  </a:ln>
                  <a:solidFill>
                    <a:srgbClr val="FFFFFF"/>
                  </a:solidFill>
                  <a:effectLst/>
                  <a:uLnTx/>
                  <a:uFillTx/>
                  <a:latin typeface="Arial"/>
                  <a:ea typeface="Meiryo UI" pitchFamily="50" charset="-128"/>
                  <a:cs typeface="Calibri" panose="020F0502020204030204" pitchFamily="34" charset="0"/>
                </a:rPr>
                <a:t>e</a:t>
              </a:r>
              <a:r>
                <a:rPr kumimoji="0" lang="en-US" altLang="ja-JP" sz="1467" b="0"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 </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(IHC 3+</a:t>
              </a:r>
              <a:r>
                <a:rPr kumimoji="0" lang="ja-JP" altLang="en-US" sz="1200" b="0"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 </a:t>
              </a:r>
              <a:r>
                <a:rPr kumimoji="0" lang="en-US" altLang="ja-JP" sz="1200" b="0"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or IHC 2+)</a:t>
              </a:r>
              <a:endParaRPr kumimoji="0" lang="en-US" altLang="ja-JP" sz="1200" b="0" i="0" u="none" strike="noStrike" kern="1200" cap="none" spc="0" normalizeH="0" baseline="30000" noProof="0">
                <a:ln>
                  <a:noFill/>
                </a:ln>
                <a:solidFill>
                  <a:srgbClr val="FFFFFF"/>
                </a:solidFill>
                <a:effectLst/>
                <a:uLnTx/>
                <a:uFillTx/>
                <a:latin typeface="Arial"/>
                <a:ea typeface="Meiryo UI" pitchFamily="50" charset="-128"/>
                <a:cs typeface="Calibri" panose="020F0502020204030204" pitchFamily="34" charset="0"/>
              </a:endParaRP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T-DXd 6.4 mg/kg Q3W</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n = 49</a:t>
              </a:r>
            </a:p>
          </p:txBody>
        </p:sp>
        <p:sp>
          <p:nvSpPr>
            <p:cNvPr id="13" name="Rectangle 17">
              <a:extLst>
                <a:ext uri="{FF2B5EF4-FFF2-40B4-BE49-F238E27FC236}">
                  <a16:creationId xmlns:a16="http://schemas.microsoft.com/office/drawing/2014/main" id="{04A4923E-5AE7-356D-F986-8E61B61EFA6E}"/>
                </a:ext>
              </a:extLst>
            </p:cNvPr>
            <p:cNvSpPr>
              <a:spLocks noChangeArrowheads="1"/>
            </p:cNvSpPr>
            <p:nvPr/>
          </p:nvSpPr>
          <p:spPr bwMode="auto">
            <a:xfrm>
              <a:off x="2723473" y="2087647"/>
              <a:ext cx="1819656" cy="1088136"/>
            </a:xfrm>
            <a:prstGeom prst="rect">
              <a:avLst/>
            </a:prstGeom>
            <a:solidFill>
              <a:schemeClr val="bg1">
                <a:lumMod val="75000"/>
              </a:schemeClr>
            </a:solidFill>
            <a:ln w="12700">
              <a:solidFill>
                <a:schemeClr val="accent1"/>
              </a:solidFill>
            </a:ln>
          </p:spPr>
          <p:txBody>
            <a:bodyPr wrap="none" anchor="ctr" anchorCtr="0"/>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altLang="ja-JP" sz="1467" b="1" i="0" u="none" strike="noStrike" kern="1200" cap="none" spc="0" normalizeH="0" baseline="0" noProof="0">
                  <a:ln>
                    <a:noFill/>
                  </a:ln>
                  <a:solidFill>
                    <a:srgbClr val="3F4444"/>
                  </a:solidFill>
                  <a:effectLst/>
                  <a:uLnTx/>
                  <a:uFillTx/>
                  <a:latin typeface="Arial"/>
                  <a:ea typeface="Meiryo UI" pitchFamily="50" charset="-128"/>
                  <a:cs typeface="Calibri" panose="020F0502020204030204" pitchFamily="34" charset="0"/>
                </a:rPr>
                <a:t> </a:t>
              </a:r>
              <a:r>
                <a:rPr kumimoji="0" lang="en-US" altLang="ja-JP" sz="1467" b="1" i="1" u="none" strike="noStrike" kern="1200" cap="none" spc="0" normalizeH="0" baseline="0" noProof="0">
                  <a:ln>
                    <a:noFill/>
                  </a:ln>
                  <a:solidFill>
                    <a:srgbClr val="3F4444"/>
                  </a:solidFill>
                  <a:effectLst/>
                  <a:uLnTx/>
                  <a:uFillTx/>
                  <a:latin typeface="Arial"/>
                  <a:ea typeface="Meiryo UI" pitchFamily="50" charset="-128"/>
                  <a:cs typeface="Calibri" panose="020F0502020204030204" pitchFamily="34" charset="0"/>
                </a:rPr>
                <a:t>HER2-</a:t>
              </a:r>
              <a:r>
                <a:rPr kumimoji="0" lang="en-US" altLang="ja-JP" sz="1467" b="1" i="0" u="none" strike="noStrike" kern="1200" cap="none" spc="0" normalizeH="0" baseline="0" noProof="0">
                  <a:ln>
                    <a:noFill/>
                  </a:ln>
                  <a:solidFill>
                    <a:srgbClr val="3F4444"/>
                  </a:solidFill>
                  <a:effectLst/>
                  <a:uLnTx/>
                  <a:uFillTx/>
                  <a:latin typeface="Arial"/>
                  <a:ea typeface="Meiryo UI" pitchFamily="50" charset="-128"/>
                  <a:cs typeface="Calibri" panose="020F0502020204030204" pitchFamily="34" charset="0"/>
                </a:rPr>
                <a:t>mutant cohort</a:t>
              </a:r>
            </a:p>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3F4444"/>
                  </a:solidFill>
                  <a:effectLst/>
                  <a:uLnTx/>
                  <a:uFillTx/>
                  <a:latin typeface="Arial"/>
                  <a:ea typeface="Meiryo UI" pitchFamily="50" charset="-128"/>
                  <a:cs typeface="Calibri" panose="020F0502020204030204" pitchFamily="34" charset="0"/>
                </a:rPr>
                <a:t>T-DXd 6.4 mg/kg Q3W</a:t>
              </a:r>
            </a:p>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3F4444"/>
                  </a:solidFill>
                  <a:effectLst/>
                  <a:uLnTx/>
                  <a:uFillTx/>
                  <a:latin typeface="Arial"/>
                  <a:ea typeface="Meiryo UI" pitchFamily="50" charset="-128"/>
                  <a:cs typeface="Calibri" panose="020F0502020204030204" pitchFamily="34" charset="0"/>
                </a:rPr>
                <a:t>n = 42</a:t>
              </a:r>
            </a:p>
          </p:txBody>
        </p:sp>
        <p:sp>
          <p:nvSpPr>
            <p:cNvPr id="14" name="Rectangle 17">
              <a:extLst>
                <a:ext uri="{FF2B5EF4-FFF2-40B4-BE49-F238E27FC236}">
                  <a16:creationId xmlns:a16="http://schemas.microsoft.com/office/drawing/2014/main" id="{8E02C682-86F0-06B4-9A42-DF4CB60073B5}"/>
                </a:ext>
              </a:extLst>
            </p:cNvPr>
            <p:cNvSpPr>
              <a:spLocks noChangeArrowheads="1"/>
            </p:cNvSpPr>
            <p:nvPr/>
          </p:nvSpPr>
          <p:spPr bwMode="auto">
            <a:xfrm>
              <a:off x="4614589" y="2087647"/>
              <a:ext cx="1819656" cy="1088136"/>
            </a:xfrm>
            <a:prstGeom prst="rect">
              <a:avLst/>
            </a:prstGeom>
            <a:solidFill>
              <a:schemeClr val="bg1">
                <a:lumMod val="75000"/>
              </a:schemeClr>
            </a:solidFill>
            <a:ln w="12700">
              <a:solidFill>
                <a:schemeClr val="accent1"/>
              </a:solidFill>
            </a:ln>
          </p:spPr>
          <p:txBody>
            <a:bodyPr wrap="none" anchor="ctr" anchorCtr="0"/>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altLang="ja-JP" sz="1467" b="1" i="1" u="none" strike="noStrike" kern="1200" cap="none" spc="0" normalizeH="0" baseline="0" noProof="0">
                  <a:ln>
                    <a:noFill/>
                  </a:ln>
                  <a:solidFill>
                    <a:srgbClr val="3F4444"/>
                  </a:solidFill>
                  <a:effectLst/>
                  <a:uLnTx/>
                  <a:uFillTx/>
                  <a:latin typeface="Arial"/>
                  <a:ea typeface="Meiryo UI" pitchFamily="50" charset="-128"/>
                  <a:cs typeface="Calibri" panose="020F0502020204030204" pitchFamily="34" charset="0"/>
                </a:rPr>
                <a:t>HER2-</a:t>
              </a:r>
              <a:r>
                <a:rPr kumimoji="0" lang="en-US" altLang="ja-JP" sz="1467" b="1" i="0" u="none" strike="noStrike" kern="1200" cap="none" spc="0" normalizeH="0" baseline="0" noProof="0">
                  <a:ln>
                    <a:noFill/>
                  </a:ln>
                  <a:solidFill>
                    <a:srgbClr val="3F4444"/>
                  </a:solidFill>
                  <a:effectLst/>
                  <a:uLnTx/>
                  <a:uFillTx/>
                  <a:latin typeface="Arial"/>
                  <a:ea typeface="Meiryo UI" pitchFamily="50" charset="-128"/>
                  <a:cs typeface="Calibri" panose="020F0502020204030204" pitchFamily="34" charset="0"/>
                </a:rPr>
                <a:t>mutant cohort</a:t>
              </a:r>
            </a:p>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3F4444"/>
                  </a:solidFill>
                  <a:effectLst/>
                  <a:uLnTx/>
                  <a:uFillTx/>
                  <a:latin typeface="Arial"/>
                  <a:ea typeface="Meiryo UI" pitchFamily="50" charset="-128"/>
                  <a:cs typeface="Calibri" panose="020F0502020204030204" pitchFamily="34" charset="0"/>
                </a:rPr>
                <a:t>T-DXd 6.4 mg/kg Q3W</a:t>
              </a:r>
            </a:p>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3F4444"/>
                  </a:solidFill>
                  <a:effectLst/>
                  <a:uLnTx/>
                  <a:uFillTx/>
                  <a:latin typeface="Arial"/>
                  <a:ea typeface="Meiryo UI" pitchFamily="50" charset="-128"/>
                  <a:cs typeface="Calibri" panose="020F0502020204030204" pitchFamily="34" charset="0"/>
                </a:rPr>
                <a:t>n = 49</a:t>
              </a:r>
            </a:p>
          </p:txBody>
        </p:sp>
        <p:sp>
          <p:nvSpPr>
            <p:cNvPr id="15" name="Rectangle 17">
              <a:extLst>
                <a:ext uri="{FF2B5EF4-FFF2-40B4-BE49-F238E27FC236}">
                  <a16:creationId xmlns:a16="http://schemas.microsoft.com/office/drawing/2014/main" id="{2749F074-E829-A2CE-17A3-755FD266C028}"/>
                </a:ext>
              </a:extLst>
            </p:cNvPr>
            <p:cNvSpPr>
              <a:spLocks noChangeArrowheads="1"/>
            </p:cNvSpPr>
            <p:nvPr/>
          </p:nvSpPr>
          <p:spPr bwMode="auto">
            <a:xfrm>
              <a:off x="4614589" y="931162"/>
              <a:ext cx="1821606" cy="1089710"/>
            </a:xfrm>
            <a:prstGeom prst="rect">
              <a:avLst/>
            </a:prstGeom>
            <a:solidFill>
              <a:schemeClr val="accent2"/>
            </a:solidFill>
            <a:ln w="12700">
              <a:noFill/>
            </a:ln>
          </p:spPr>
          <p:txBody>
            <a:bodyPr wrap="none" anchor="ctr" anchorCtr="0"/>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altLang="ja-JP" sz="1467" b="1"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Cohort 1a: </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altLang="ja-JP" sz="1467" b="1"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HER2-overexpressing</a:t>
              </a:r>
              <a:r>
                <a:rPr kumimoji="0" lang="en-US" altLang="ja-JP" sz="1467" b="1" i="0" u="none" strike="noStrike" kern="1200" cap="none" spc="0" normalizeH="0" baseline="30000" noProof="0">
                  <a:ln>
                    <a:noFill/>
                  </a:ln>
                  <a:solidFill>
                    <a:srgbClr val="FFFFFF"/>
                  </a:solidFill>
                  <a:effectLst/>
                  <a:uLnTx/>
                  <a:uFillTx/>
                  <a:latin typeface="Arial"/>
                  <a:ea typeface="Meiryo UI" pitchFamily="50" charset="-128"/>
                  <a:cs typeface="Calibri" panose="020F0502020204030204" pitchFamily="34" charset="0"/>
                </a:rPr>
                <a:t>e</a:t>
              </a:r>
              <a:r>
                <a:rPr kumimoji="0" lang="en-US" altLang="ja-JP" sz="1467" b="1"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 </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(IHC 3+</a:t>
              </a:r>
              <a:r>
                <a:rPr kumimoji="0" lang="ja-JP" altLang="en-US" sz="1200" b="0"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 </a:t>
              </a:r>
              <a:r>
                <a:rPr kumimoji="0" lang="en-US" altLang="ja-JP" sz="1200" b="0"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or IHC 2+)</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T-DXd 5.4 mg/kg Q3W</a:t>
              </a:r>
            </a:p>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Arial"/>
                  <a:ea typeface="Meiryo UI" pitchFamily="50" charset="-128"/>
                  <a:cs typeface="Calibri" panose="020F0502020204030204" pitchFamily="34" charset="0"/>
                </a:rPr>
                <a:t>n = 41</a:t>
              </a:r>
            </a:p>
          </p:txBody>
        </p:sp>
        <p:sp>
          <p:nvSpPr>
            <p:cNvPr id="16" name="Right Brace 15">
              <a:extLst>
                <a:ext uri="{FF2B5EF4-FFF2-40B4-BE49-F238E27FC236}">
                  <a16:creationId xmlns:a16="http://schemas.microsoft.com/office/drawing/2014/main" id="{9C5D6E19-0555-E7C5-ECC4-0EB9675CE196}"/>
                </a:ext>
              </a:extLst>
            </p:cNvPr>
            <p:cNvSpPr/>
            <p:nvPr/>
          </p:nvSpPr>
          <p:spPr>
            <a:xfrm>
              <a:off x="6479029" y="1375227"/>
              <a:ext cx="303009" cy="1423546"/>
            </a:xfrm>
            <a:prstGeom prst="rightBrace">
              <a:avLst/>
            </a:prstGeom>
            <a:noFill/>
            <a:ln w="28575" cap="flat">
              <a:solidFill>
                <a:schemeClr val="accent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marL="0" marR="0" lvl="0" indent="0" algn="l" defTabSz="1219140" rtl="0" eaLnBrk="1" fontAlgn="auto" latinLnBrk="1" hangingPunct="0">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000000"/>
                </a:solidFill>
                <a:effectLst/>
                <a:uLnTx/>
                <a:uFillTx/>
                <a:latin typeface="Arial"/>
                <a:ea typeface="+mn-ea"/>
                <a:cs typeface="Calibri" panose="020F0502020204030204" pitchFamily="34" charset="0"/>
              </a:endParaRPr>
            </a:p>
          </p:txBody>
        </p:sp>
        <p:sp>
          <p:nvSpPr>
            <p:cNvPr id="18" name="Subtitle 2">
              <a:extLst>
                <a:ext uri="{FF2B5EF4-FFF2-40B4-BE49-F238E27FC236}">
                  <a16:creationId xmlns:a16="http://schemas.microsoft.com/office/drawing/2014/main" id="{5276D86E-9BE1-7ADE-1D94-90B2C4BE7D01}"/>
                </a:ext>
              </a:extLst>
            </p:cNvPr>
            <p:cNvSpPr txBox="1">
              <a:spLocks/>
            </p:cNvSpPr>
            <p:nvPr/>
          </p:nvSpPr>
          <p:spPr>
            <a:xfrm>
              <a:off x="6827967" y="1165431"/>
              <a:ext cx="1810844" cy="1833863"/>
            </a:xfrm>
            <a:prstGeom prst="rect">
              <a:avLst/>
            </a:prstGeom>
            <a:ln w="12700">
              <a:solidFill>
                <a:schemeClr val="accent2"/>
              </a:solidFill>
            </a:ln>
          </p:spPr>
          <p:txBody>
            <a:bodyP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65"/>
                  </a:solidFill>
                  <a:effectLst/>
                  <a:uLnTx/>
                  <a:uFillTx/>
                  <a:latin typeface="Arial"/>
                  <a:cs typeface="Calibri" panose="020F0502020204030204" pitchFamily="34" charset="0"/>
                  <a:sym typeface="Calibri"/>
                </a:rPr>
                <a:t>Primary endpoint</a:t>
              </a:r>
              <a:endParaRPr kumimoji="0" lang="en-US" sz="1400" b="1" i="0" u="none" strike="noStrike" kern="1200" cap="none" spc="0" normalizeH="0" baseline="30000" noProof="0">
                <a:ln>
                  <a:noFill/>
                </a:ln>
                <a:solidFill>
                  <a:srgbClr val="003865"/>
                </a:solidFill>
                <a:effectLst/>
                <a:uLnTx/>
                <a:uFillTx/>
                <a:latin typeface="Arial"/>
                <a:cs typeface="Calibri" panose="020F0502020204030204" pitchFamily="34" charset="0"/>
                <a:sym typeface="Calibri"/>
              </a:endParaRPr>
            </a:p>
            <a:p>
              <a:pPr marL="228589" marR="0" lvl="0" indent="-228589" algn="l" defTabSz="121914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Arial"/>
                  <a:cs typeface="Calibri" panose="020F0502020204030204" pitchFamily="34" charset="0"/>
                  <a:sym typeface="Calibri"/>
                </a:rPr>
                <a:t>Confirmed ORR by </a:t>
              </a:r>
              <a:r>
                <a:rPr kumimoji="0" lang="en-US" sz="1400" b="0" i="0" u="none" strike="noStrike" kern="1200" cap="none" spc="0" normalizeH="0" baseline="0" noProof="0" err="1">
                  <a:ln>
                    <a:noFill/>
                  </a:ln>
                  <a:solidFill>
                    <a:srgbClr val="3F4444"/>
                  </a:solidFill>
                  <a:effectLst/>
                  <a:uLnTx/>
                  <a:uFillTx/>
                  <a:latin typeface="Arial"/>
                  <a:cs typeface="Calibri" panose="020F0502020204030204" pitchFamily="34" charset="0"/>
                  <a:sym typeface="Calibri"/>
                </a:rPr>
                <a:t>ICR</a:t>
              </a:r>
              <a:r>
                <a:rPr kumimoji="0" lang="en-US" sz="1400" b="0" i="0" u="none" strike="noStrike" kern="1200" cap="none" spc="0" normalizeH="0" baseline="30000" noProof="0" err="1">
                  <a:ln>
                    <a:noFill/>
                  </a:ln>
                  <a:solidFill>
                    <a:srgbClr val="3F4444"/>
                  </a:solidFill>
                  <a:effectLst/>
                  <a:uLnTx/>
                  <a:uFillTx/>
                  <a:latin typeface="Arial"/>
                  <a:cs typeface="Calibri" panose="020F0502020204030204" pitchFamily="34" charset="0"/>
                  <a:sym typeface="Calibri"/>
                </a:rPr>
                <a:t>f</a:t>
              </a:r>
              <a:endParaRPr kumimoji="0" lang="en-US" sz="1400" b="0" i="0" u="none" strike="noStrike" kern="1200" cap="none" spc="0" normalizeH="0" baseline="30000" noProof="0">
                <a:ln>
                  <a:noFill/>
                </a:ln>
                <a:solidFill>
                  <a:srgbClr val="3F4444"/>
                </a:solidFill>
                <a:effectLst/>
                <a:uLnTx/>
                <a:uFillTx/>
                <a:latin typeface="Arial"/>
                <a:cs typeface="Calibri" panose="020F0502020204030204" pitchFamily="34" charset="0"/>
                <a:sym typeface="Calibri"/>
              </a:endParaRPr>
            </a:p>
            <a:p>
              <a:pPr marL="0" marR="0" lvl="0" indent="0" algn="l" defTabSz="1219140" rtl="0" eaLnBrk="1" fontAlgn="auto" latinLnBrk="0" hangingPunct="1">
                <a:lnSpc>
                  <a:spcPct val="100000"/>
                </a:lnSpc>
                <a:spcBef>
                  <a:spcPts val="0"/>
                </a:spcBef>
                <a:spcAft>
                  <a:spcPts val="0"/>
                </a:spcAft>
                <a:buClr>
                  <a:srgbClr val="003865"/>
                </a:buClr>
                <a:buSzTx/>
                <a:buFontTx/>
                <a:buNone/>
                <a:tabLst/>
                <a:defRPr/>
              </a:pPr>
              <a:r>
                <a:rPr kumimoji="0" lang="en-US" sz="1400" b="1" i="0" u="none" strike="noStrike" kern="1200" cap="none" spc="0" normalizeH="0" baseline="0" noProof="0">
                  <a:ln>
                    <a:noFill/>
                  </a:ln>
                  <a:solidFill>
                    <a:srgbClr val="003865"/>
                  </a:solidFill>
                  <a:effectLst/>
                  <a:uLnTx/>
                  <a:uFillTx/>
                  <a:latin typeface="Arial"/>
                  <a:cs typeface="Calibri" panose="020F0502020204030204" pitchFamily="34" charset="0"/>
                  <a:sym typeface="Calibri"/>
                </a:rPr>
                <a:t>Secondary endpoints</a:t>
              </a:r>
              <a:endParaRPr kumimoji="0" lang="en-US" sz="1400" b="1" i="0" u="none" strike="noStrike" kern="1200" cap="none" spc="0" normalizeH="0" baseline="30000" noProof="0">
                <a:ln>
                  <a:noFill/>
                </a:ln>
                <a:solidFill>
                  <a:srgbClr val="003865"/>
                </a:solidFill>
                <a:effectLst/>
                <a:uLnTx/>
                <a:uFillTx/>
                <a:latin typeface="Arial"/>
                <a:cs typeface="Calibri" panose="020F0502020204030204" pitchFamily="34" charset="0"/>
                <a:sym typeface="Calibri"/>
              </a:endParaRPr>
            </a:p>
            <a:p>
              <a:pPr marL="228589" marR="0" lvl="0" indent="-228589" algn="l" defTabSz="121914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Arial"/>
                  <a:cs typeface="Calibri" panose="020F0502020204030204" pitchFamily="34" charset="0"/>
                  <a:sym typeface="Calibri"/>
                </a:rPr>
                <a:t>Confirmed ORR by </a:t>
              </a:r>
              <a:r>
                <a:rPr kumimoji="0" lang="en-US" sz="1400" b="0" i="0" u="none" strike="noStrike" kern="1200" cap="none" spc="0" normalizeH="0" baseline="0" noProof="0" err="1">
                  <a:ln>
                    <a:noFill/>
                  </a:ln>
                  <a:solidFill>
                    <a:srgbClr val="3F4444"/>
                  </a:solidFill>
                  <a:effectLst/>
                  <a:uLnTx/>
                  <a:uFillTx/>
                  <a:latin typeface="Arial"/>
                  <a:cs typeface="Calibri" panose="020F0502020204030204" pitchFamily="34" charset="0"/>
                  <a:sym typeface="Calibri"/>
                </a:rPr>
                <a:t>INV</a:t>
              </a:r>
              <a:r>
                <a:rPr kumimoji="0" lang="en-US" sz="1400" b="0" i="0" u="none" strike="noStrike" kern="1200" cap="none" spc="0" normalizeH="0" baseline="30000" noProof="0" err="1">
                  <a:ln>
                    <a:noFill/>
                  </a:ln>
                  <a:solidFill>
                    <a:srgbClr val="3F4444"/>
                  </a:solidFill>
                  <a:effectLst/>
                  <a:uLnTx/>
                  <a:uFillTx/>
                  <a:latin typeface="Arial"/>
                  <a:cs typeface="Calibri" panose="020F0502020204030204" pitchFamily="34" charset="0"/>
                  <a:sym typeface="Calibri"/>
                </a:rPr>
                <a:t>f</a:t>
              </a:r>
              <a:endParaRPr kumimoji="0" lang="en-US" sz="1400" b="0" i="0" u="none" strike="noStrike" kern="1200" cap="none" spc="0" normalizeH="0" baseline="0" noProof="0">
                <a:ln>
                  <a:noFill/>
                </a:ln>
                <a:solidFill>
                  <a:srgbClr val="3F4444"/>
                </a:solidFill>
                <a:effectLst/>
                <a:uLnTx/>
                <a:uFillTx/>
                <a:latin typeface="Arial"/>
                <a:cs typeface="Calibri" panose="020F0502020204030204" pitchFamily="34" charset="0"/>
                <a:sym typeface="Calibri"/>
              </a:endParaRPr>
            </a:p>
            <a:p>
              <a:pPr marL="228589" marR="0" lvl="0" indent="-228589" algn="l" defTabSz="121914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Arial"/>
                  <a:cs typeface="Calibri" panose="020F0502020204030204" pitchFamily="34" charset="0"/>
                  <a:sym typeface="Calibri"/>
                </a:rPr>
                <a:t>DoR by ICR and INV</a:t>
              </a:r>
            </a:p>
            <a:p>
              <a:pPr marL="228589" marR="0" lvl="0" indent="-228589" algn="l" defTabSz="121914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Arial"/>
                  <a:cs typeface="Calibri" panose="020F0502020204030204" pitchFamily="34" charset="0"/>
                  <a:sym typeface="Calibri"/>
                </a:rPr>
                <a:t>DCR by ICR and INV</a:t>
              </a:r>
            </a:p>
            <a:p>
              <a:pPr marL="228589" marR="0" lvl="0" indent="-228589" algn="l" defTabSz="121914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Arial"/>
                  <a:cs typeface="Calibri" panose="020F0502020204030204" pitchFamily="34" charset="0"/>
                  <a:sym typeface="Calibri"/>
                </a:rPr>
                <a:t>PFS by ICR and </a:t>
              </a:r>
              <a:r>
                <a:rPr kumimoji="0" lang="en-US" sz="1400" b="0" i="0" u="none" strike="noStrike" kern="1200" cap="none" spc="0" normalizeH="0" baseline="0" noProof="0" err="1">
                  <a:ln>
                    <a:noFill/>
                  </a:ln>
                  <a:solidFill>
                    <a:srgbClr val="3F4444"/>
                  </a:solidFill>
                  <a:effectLst/>
                  <a:uLnTx/>
                  <a:uFillTx/>
                  <a:latin typeface="Arial"/>
                  <a:cs typeface="Calibri" panose="020F0502020204030204" pitchFamily="34" charset="0"/>
                  <a:sym typeface="Calibri"/>
                </a:rPr>
                <a:t>INV</a:t>
              </a:r>
              <a:r>
                <a:rPr kumimoji="0" lang="en-US" sz="1400" b="0" i="0" u="none" strike="noStrike" kern="1200" cap="none" spc="0" normalizeH="0" baseline="30000" noProof="0" err="1">
                  <a:ln>
                    <a:noFill/>
                  </a:ln>
                  <a:solidFill>
                    <a:srgbClr val="3F4444"/>
                  </a:solidFill>
                  <a:effectLst/>
                  <a:uLnTx/>
                  <a:uFillTx/>
                  <a:latin typeface="Arial"/>
                  <a:cs typeface="Calibri" panose="020F0502020204030204" pitchFamily="34" charset="0"/>
                  <a:sym typeface="Calibri"/>
                </a:rPr>
                <a:t>f</a:t>
              </a:r>
              <a:endParaRPr kumimoji="0" lang="en-US" sz="1400" b="0" i="0" u="none" strike="noStrike" kern="1200" cap="none" spc="0" normalizeH="0" baseline="0" noProof="0">
                <a:ln>
                  <a:noFill/>
                </a:ln>
                <a:solidFill>
                  <a:srgbClr val="3F4444"/>
                </a:solidFill>
                <a:effectLst/>
                <a:uLnTx/>
                <a:uFillTx/>
                <a:latin typeface="Arial"/>
                <a:cs typeface="Calibri" panose="020F0502020204030204" pitchFamily="34" charset="0"/>
                <a:sym typeface="Calibri"/>
              </a:endParaRPr>
            </a:p>
            <a:p>
              <a:pPr marL="228589" marR="0" lvl="0" indent="-228589" algn="l" defTabSz="121914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Arial"/>
                  <a:cs typeface="Calibri" panose="020F0502020204030204" pitchFamily="34" charset="0"/>
                  <a:sym typeface="Calibri"/>
                </a:rPr>
                <a:t>OS</a:t>
              </a:r>
              <a:endParaRPr kumimoji="0" lang="en-US" sz="1400" b="0" i="0" u="none" strike="noStrike" kern="1200" cap="none" spc="0" normalizeH="0" baseline="30000" noProof="0">
                <a:ln>
                  <a:noFill/>
                </a:ln>
                <a:solidFill>
                  <a:srgbClr val="3F4444"/>
                </a:solidFill>
                <a:effectLst/>
                <a:uLnTx/>
                <a:uFillTx/>
                <a:latin typeface="Arial"/>
                <a:cs typeface="Calibri" panose="020F0502020204030204" pitchFamily="34" charset="0"/>
                <a:sym typeface="Calibri"/>
              </a:endParaRPr>
            </a:p>
            <a:p>
              <a:pPr marL="228589" marR="0" lvl="0" indent="-228589" algn="l" defTabSz="121914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Arial"/>
                  <a:cs typeface="Calibri" panose="020F0502020204030204" pitchFamily="34" charset="0"/>
                  <a:sym typeface="Calibri"/>
                </a:rPr>
                <a:t>Safety </a:t>
              </a:r>
            </a:p>
            <a:p>
              <a:pPr marL="0" marR="0" lvl="0" indent="0" algn="l" defTabSz="1219140" rtl="0" eaLnBrk="1" fontAlgn="auto" latinLnBrk="0" hangingPunct="1">
                <a:lnSpc>
                  <a:spcPct val="100000"/>
                </a:lnSpc>
                <a:spcBef>
                  <a:spcPts val="0"/>
                </a:spcBef>
                <a:spcAft>
                  <a:spcPts val="0"/>
                </a:spcAft>
                <a:buClr>
                  <a:srgbClr val="003865"/>
                </a:buClr>
                <a:buSzTx/>
                <a:buFontTx/>
                <a:buNone/>
                <a:tabLst/>
                <a:defRPr/>
              </a:pPr>
              <a:r>
                <a:rPr kumimoji="0" lang="en-US" sz="1400" b="1" i="0" u="none" strike="noStrike" kern="1200" cap="none" spc="0" normalizeH="0" baseline="0" noProof="0">
                  <a:ln>
                    <a:noFill/>
                  </a:ln>
                  <a:solidFill>
                    <a:srgbClr val="003865"/>
                  </a:solidFill>
                  <a:effectLst/>
                  <a:uLnTx/>
                  <a:uFillTx/>
                  <a:latin typeface="Arial"/>
                  <a:cs typeface="Calibri" panose="020F0502020204030204" pitchFamily="34" charset="0"/>
                  <a:sym typeface="Calibri"/>
                </a:rPr>
                <a:t>Exploratory endpoint</a:t>
              </a:r>
              <a:endParaRPr kumimoji="0" lang="en-US" sz="1400" b="1" i="0" u="none" strike="noStrike" kern="1200" cap="none" spc="0" normalizeH="0" baseline="30000" noProof="0">
                <a:ln>
                  <a:noFill/>
                </a:ln>
                <a:solidFill>
                  <a:srgbClr val="003865"/>
                </a:solidFill>
                <a:effectLst/>
                <a:uLnTx/>
                <a:uFillTx/>
                <a:latin typeface="Arial"/>
                <a:cs typeface="Calibri" panose="020F0502020204030204" pitchFamily="34" charset="0"/>
                <a:sym typeface="Calibri"/>
              </a:endParaRPr>
            </a:p>
            <a:p>
              <a:pPr marL="228589" marR="0" lvl="0" indent="-228589" algn="l" defTabSz="1219140" rtl="0" eaLnBrk="1" fontAlgn="auto" latinLnBrk="0" hangingPunct="1">
                <a:lnSpc>
                  <a:spcPct val="100000"/>
                </a:lnSpc>
                <a:spcBef>
                  <a:spcPts val="0"/>
                </a:spcBef>
                <a:spcAft>
                  <a:spcPts val="0"/>
                </a:spcAft>
                <a:buClr>
                  <a:srgbClr val="003865"/>
                </a:buClr>
                <a:buSzTx/>
                <a:buFont typeface="Arial" panose="020B0604020202020204" pitchFamily="34" charset="0"/>
                <a:buChar char="•"/>
                <a:tabLst/>
                <a:defRPr/>
              </a:pPr>
              <a:r>
                <a:rPr kumimoji="0" lang="en-US" sz="1400" b="0" i="0" u="none" strike="noStrike" kern="1200" cap="none" spc="0" normalizeH="0" baseline="0" noProof="0">
                  <a:ln>
                    <a:noFill/>
                  </a:ln>
                  <a:solidFill>
                    <a:srgbClr val="3F4444"/>
                  </a:solidFill>
                  <a:effectLst/>
                  <a:uLnTx/>
                  <a:uFillTx/>
                  <a:latin typeface="Arial"/>
                  <a:cs typeface="Calibri" panose="020F0502020204030204" pitchFamily="34" charset="0"/>
                  <a:sym typeface="Calibri"/>
                </a:rPr>
                <a:t>Biomarkers of response </a:t>
              </a:r>
            </a:p>
          </p:txBody>
        </p:sp>
      </p:grpSp>
      <p:sp>
        <p:nvSpPr>
          <p:cNvPr id="5" name="Rectangle 4">
            <a:extLst>
              <a:ext uri="{FF2B5EF4-FFF2-40B4-BE49-F238E27FC236}">
                <a16:creationId xmlns:a16="http://schemas.microsoft.com/office/drawing/2014/main" id="{0B7039D3-A40E-4B03-8086-41C569722FF4}"/>
              </a:ext>
            </a:extLst>
          </p:cNvPr>
          <p:cNvSpPr/>
          <p:nvPr/>
        </p:nvSpPr>
        <p:spPr>
          <a:xfrm>
            <a:off x="6338444" y="1420450"/>
            <a:ext cx="2428808" cy="1450848"/>
          </a:xfrm>
          <a:prstGeom prst="rect">
            <a:avLst/>
          </a:prstGeom>
          <a:noFill/>
          <a:ln w="571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34873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CD015F-7426-4FE2-88EF-B8AF4DF22114}"/>
              </a:ext>
            </a:extLst>
          </p:cNvPr>
          <p:cNvSpPr>
            <a:spLocks noGrp="1"/>
          </p:cNvSpPr>
          <p:nvPr>
            <p:ph type="title"/>
          </p:nvPr>
        </p:nvSpPr>
        <p:spPr>
          <a:xfrm>
            <a:off x="838200" y="220807"/>
            <a:ext cx="10515600" cy="871393"/>
          </a:xfrm>
          <a:prstGeom prst="rect">
            <a:avLst/>
          </a:prstGeom>
        </p:spPr>
        <p:txBody>
          <a:bodyPr>
            <a:normAutofit/>
          </a:bodyPr>
          <a:lstStyle/>
          <a:p>
            <a:r>
              <a:rPr lang="en-US" sz="2800"/>
              <a:t>DL-01 HER2-Overexpressing Cohort (1a): Demographic and Baseline Characteristics</a:t>
            </a:r>
            <a:r>
              <a:rPr lang="en-US" sz="2800" spc="-40"/>
              <a:t> (T-</a:t>
            </a:r>
            <a:r>
              <a:rPr lang="en-US" sz="2800" spc="-40" err="1"/>
              <a:t>DXd</a:t>
            </a:r>
            <a:r>
              <a:rPr lang="en-US" sz="2800" spc="-40"/>
              <a:t> 5.4 mg/kg)</a:t>
            </a:r>
            <a:r>
              <a:rPr lang="en-US" sz="2800" baseline="30000"/>
              <a:t>1,a</a:t>
            </a:r>
          </a:p>
        </p:txBody>
      </p:sp>
      <p:sp>
        <p:nvSpPr>
          <p:cNvPr id="6" name="Footer Placeholder 5">
            <a:extLst>
              <a:ext uri="{FF2B5EF4-FFF2-40B4-BE49-F238E27FC236}">
                <a16:creationId xmlns:a16="http://schemas.microsoft.com/office/drawing/2014/main" id="{5669C5E0-B5CA-F19A-DEC6-CD4AC618D4B4}"/>
              </a:ext>
            </a:extLst>
          </p:cNvPr>
          <p:cNvSpPr>
            <a:spLocks noGrp="1"/>
          </p:cNvSpPr>
          <p:nvPr>
            <p:ph type="ftr" sz="quarter" idx="3"/>
          </p:nvPr>
        </p:nvSpPr>
        <p:spPr>
          <a:xfrm>
            <a:off x="1459980" y="5760744"/>
            <a:ext cx="9084195" cy="878116"/>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Data cutoff: December 3,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30000" noProof="0" err="1">
                <a:ln>
                  <a:noFill/>
                </a:ln>
                <a:solidFill>
                  <a:srgbClr val="3F4444"/>
                </a:solidFill>
                <a:effectLst/>
                <a:uLnTx/>
                <a:uFillTx/>
                <a:latin typeface="Arial"/>
                <a:ea typeface="+mn-ea"/>
                <a:cs typeface="+mn-cs"/>
              </a:rPr>
              <a:t>a</a:t>
            </a:r>
            <a:r>
              <a:rPr kumimoji="0" lang="en-US" sz="867" b="0" i="0" u="none" strike="noStrike" kern="1200" cap="none" spc="0" normalizeH="0" baseline="0" noProof="0" err="1">
                <a:ln>
                  <a:noFill/>
                </a:ln>
                <a:solidFill>
                  <a:srgbClr val="3F4444"/>
                </a:solidFill>
                <a:effectLst/>
                <a:uLnTx/>
                <a:uFillTx/>
                <a:latin typeface="Arial"/>
                <a:ea typeface="+mn-ea"/>
                <a:cs typeface="+mn-cs"/>
              </a:rPr>
              <a:t>While</a:t>
            </a:r>
            <a:r>
              <a:rPr kumimoji="0" lang="en-US" sz="867"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sz="867" b="0" i="0" u="none" strike="noStrike" kern="1200" cap="none" spc="0" normalizeH="0" baseline="30000" noProof="0">
                <a:ln>
                  <a:noFill/>
                </a:ln>
                <a:solidFill>
                  <a:srgbClr val="3F4444"/>
                </a:solidFill>
                <a:effectLst/>
                <a:uLnTx/>
                <a:uFillTx/>
                <a:latin typeface="Arial"/>
                <a:ea typeface="+mn-ea"/>
                <a:cs typeface="+mn-cs"/>
              </a:rPr>
              <a:t>2</a:t>
            </a:r>
            <a:r>
              <a:rPr kumimoji="0" lang="en-US" sz="867" b="0" i="0" u="none" strike="noStrike" kern="1200" cap="none" spc="0" normalizeH="0" baseline="0" noProof="0">
                <a:ln>
                  <a:noFill/>
                </a:ln>
                <a:solidFill>
                  <a:srgbClr val="3F4444"/>
                </a:solidFill>
                <a:effectLst/>
                <a:uLnTx/>
                <a:uFillTx/>
                <a:latin typeface="Arial"/>
                <a:ea typeface="+mn-ea"/>
                <a:cs typeface="+mn-cs"/>
              </a:rPr>
              <a:t> </a:t>
            </a:r>
            <a:r>
              <a:rPr kumimoji="0" lang="en-US" sz="867" b="0" i="0" u="none" strike="noStrike" kern="1200" cap="none" spc="0" normalizeH="0" baseline="30000" noProof="0" err="1">
                <a:ln>
                  <a:noFill/>
                </a:ln>
                <a:solidFill>
                  <a:srgbClr val="3F4444"/>
                </a:solidFill>
                <a:effectLst/>
                <a:uLnTx/>
                <a:uFillTx/>
                <a:latin typeface="Arial"/>
                <a:ea typeface="+mn-ea"/>
                <a:cs typeface="Calibri" panose="020F0502020204030204" pitchFamily="34" charset="0"/>
              </a:rPr>
              <a:t>b</a:t>
            </a:r>
            <a:r>
              <a:rPr kumimoji="0" lang="en-US" sz="867" b="0" i="0" u="none" strike="noStrike" kern="1200" cap="none" spc="0" normalizeH="0" baseline="0" noProof="0" err="1">
                <a:ln>
                  <a:noFill/>
                </a:ln>
                <a:solidFill>
                  <a:srgbClr val="3F4444"/>
                </a:solidFill>
                <a:effectLst/>
                <a:uLnTx/>
                <a:uFillTx/>
                <a:latin typeface="Arial"/>
                <a:ea typeface="+mn-ea"/>
                <a:cs typeface="Calibri" panose="020F0502020204030204" pitchFamily="34" charset="0"/>
              </a:rPr>
              <a:t>Prior</a:t>
            </a:r>
            <a:r>
              <a:rPr kumimoji="0" lang="en-US" sz="867"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 pneumonectomy includes both partial and complete lung resections, and patients who underwent lung surgery for localized disease. </a:t>
            </a:r>
            <a:r>
              <a:rPr kumimoji="0" lang="en-US" sz="867" b="0" i="0" u="none" strike="noStrike" kern="1200" cap="none" spc="0" normalizeH="0" baseline="30000" noProof="0" err="1">
                <a:ln>
                  <a:noFill/>
                </a:ln>
                <a:solidFill>
                  <a:srgbClr val="3F4444"/>
                </a:solidFill>
                <a:effectLst/>
                <a:uLnTx/>
                <a:uFillTx/>
                <a:latin typeface="Arial"/>
                <a:ea typeface="+mn-ea"/>
                <a:cs typeface="Calibri" panose="020F0502020204030204" pitchFamily="34" charset="0"/>
              </a:rPr>
              <a:t>c</a:t>
            </a:r>
            <a:r>
              <a:rPr kumimoji="0" lang="en-US" sz="867" b="0" i="0" u="none" strike="noStrike" kern="1200" cap="none" spc="0" normalizeH="0" baseline="0" noProof="0" err="1">
                <a:ln>
                  <a:noFill/>
                </a:ln>
                <a:solidFill>
                  <a:srgbClr val="3F4444"/>
                </a:solidFill>
                <a:effectLst/>
                <a:uLnTx/>
                <a:uFillTx/>
                <a:latin typeface="Arial"/>
                <a:ea typeface="+mn-ea"/>
                <a:cs typeface="Calibri" panose="020F0502020204030204" pitchFamily="34" charset="0"/>
              </a:rPr>
              <a:t>Renal</a:t>
            </a:r>
            <a:r>
              <a:rPr kumimoji="0" lang="en-US" sz="867" b="0" i="0" u="none" strike="noStrike" kern="1200" cap="none" spc="0" normalizeH="0" baseline="0" noProof="0">
                <a:ln>
                  <a:noFill/>
                </a:ln>
                <a:solidFill>
                  <a:srgbClr val="3F4444"/>
                </a:solidFill>
                <a:effectLst/>
                <a:uLnTx/>
                <a:uFillTx/>
                <a:latin typeface="Arial"/>
                <a:ea typeface="+mn-ea"/>
                <a:cs typeface="Calibri" panose="020F0502020204030204" pitchFamily="34" charset="0"/>
              </a:rPr>
              <a:t> function was determined by baseline creatinine clearance (calculated using the Cockcroft-Gault equation); ≥90 mL/min (normal), ≥60 and &lt;90 mL/min (mild impairment), ≥30 and &lt;60 mL/min (moderate impairment), and ≥15 and &lt;30 mL/min (severe impairment).</a:t>
            </a:r>
            <a:endParaRPr kumimoji="0" lang="en-US" sz="867" b="1"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a:p>
            <a:pPr lvl="0" defTabSz="609585">
              <a:defRPr/>
            </a:pPr>
            <a:r>
              <a:rPr kumimoji="0" lang="en-US" sz="867"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1</a:t>
            </a:r>
            <a:r>
              <a:rPr kumimoji="0" lang="en-US" sz="867" b="1"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lang="en-US">
                <a:solidFill>
                  <a:srgbClr val="3F4444"/>
                </a:solidFill>
                <a:latin typeface="Arial" panose="020B0604020202020204" pitchFamily="34" charset="0"/>
                <a:cs typeface="Arial" panose="020B0604020202020204" pitchFamily="34" charset="0"/>
              </a:rPr>
              <a:t>Smit EF, et al. </a:t>
            </a:r>
            <a:r>
              <a:rPr lang="en-US" i="1">
                <a:solidFill>
                  <a:srgbClr val="3F4444"/>
                </a:solidFill>
                <a:latin typeface="Arial" panose="020B0604020202020204" pitchFamily="34" charset="0"/>
                <a:cs typeface="Arial" panose="020B0604020202020204" pitchFamily="34" charset="0"/>
              </a:rPr>
              <a:t>Lancet Oncol.</a:t>
            </a:r>
            <a:r>
              <a:rPr lang="en-US">
                <a:solidFill>
                  <a:srgbClr val="3F4444"/>
                </a:solidFill>
                <a:latin typeface="Arial" panose="020B0604020202020204" pitchFamily="34" charset="0"/>
                <a:cs typeface="Arial" panose="020B0604020202020204" pitchFamily="34" charset="0"/>
              </a:rPr>
              <a:t> 2024;25(4):439-454</a:t>
            </a:r>
            <a:r>
              <a:rPr kumimoji="0" lang="en-US" sz="867"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US" sz="867"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a:t>
            </a:r>
            <a:r>
              <a:rPr kumimoji="0" lang="en-US" sz="867" b="1"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kumimoji="0" lang="en-US"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58C3006-0DA6-4779-876B-E198AD8D2966}"/>
              </a:ext>
            </a:extLst>
          </p:cNvPr>
          <p:cNvSpPr txBox="1"/>
          <p:nvPr/>
        </p:nvSpPr>
        <p:spPr>
          <a:xfrm>
            <a:off x="6658713" y="6487968"/>
            <a:ext cx="4073307" cy="235898"/>
          </a:xfrm>
          <a:prstGeom prst="rect">
            <a:avLst/>
          </a:prstGeom>
          <a:noFill/>
        </p:spPr>
        <p:txBody>
          <a:bodyPr wrap="square"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003865"/>
                </a:solidFill>
                <a:effectLst/>
                <a:uLnTx/>
                <a:uFillTx/>
                <a:latin typeface="Arial"/>
                <a:ea typeface="+mn-ea"/>
                <a:cs typeface="+mn-cs"/>
              </a:rPr>
              <a:t> </a:t>
            </a:r>
          </a:p>
        </p:txBody>
      </p:sp>
      <p:graphicFrame>
        <p:nvGraphicFramePr>
          <p:cNvPr id="4" name="Table 3">
            <a:extLst>
              <a:ext uri="{FF2B5EF4-FFF2-40B4-BE49-F238E27FC236}">
                <a16:creationId xmlns:a16="http://schemas.microsoft.com/office/drawing/2014/main" id="{3585EBE4-7ABE-3817-F06B-C2B336ED6BA0}"/>
              </a:ext>
            </a:extLst>
          </p:cNvPr>
          <p:cNvGraphicFramePr>
            <a:graphicFrameLocks noGrp="1"/>
          </p:cNvGraphicFramePr>
          <p:nvPr>
            <p:extLst>
              <p:ext uri="{D42A27DB-BD31-4B8C-83A1-F6EECF244321}">
                <p14:modId xmlns:p14="http://schemas.microsoft.com/office/powerpoint/2010/main" val="1373231948"/>
              </p:ext>
            </p:extLst>
          </p:nvPr>
        </p:nvGraphicFramePr>
        <p:xfrm>
          <a:off x="457200" y="1261351"/>
          <a:ext cx="5421184" cy="4335297"/>
        </p:xfrm>
        <a:graphic>
          <a:graphicData uri="http://schemas.openxmlformats.org/drawingml/2006/table">
            <a:tbl>
              <a:tblPr firstRow="1" firstCol="1" bandRow="1">
                <a:tableStyleId>{F2DE63D5-997A-4646-A377-4702673A728D}</a:tableStyleId>
              </a:tblPr>
              <a:tblGrid>
                <a:gridCol w="3557652">
                  <a:extLst>
                    <a:ext uri="{9D8B030D-6E8A-4147-A177-3AD203B41FA5}">
                      <a16:colId xmlns:a16="http://schemas.microsoft.com/office/drawing/2014/main" val="4116468677"/>
                    </a:ext>
                  </a:extLst>
                </a:gridCol>
                <a:gridCol w="1863532">
                  <a:extLst>
                    <a:ext uri="{9D8B030D-6E8A-4147-A177-3AD203B41FA5}">
                      <a16:colId xmlns:a16="http://schemas.microsoft.com/office/drawing/2014/main" val="2796943794"/>
                    </a:ext>
                  </a:extLst>
                </a:gridCol>
              </a:tblGrid>
              <a:tr h="609600">
                <a:tc>
                  <a:txBody>
                    <a:bodyPr/>
                    <a:lstStyle/>
                    <a:p>
                      <a:pPr>
                        <a:lnSpc>
                          <a:spcPct val="100000"/>
                        </a:lnSpc>
                        <a:spcAft>
                          <a:spcPts val="0"/>
                        </a:spcAft>
                      </a:pPr>
                      <a:r>
                        <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txBody>
                  <a:tcPr marL="60960" marR="60960" marT="24384" marB="24384" anchor="ctr">
                    <a:lnL w="6350" cap="flat" cmpd="sng" algn="ctr">
                      <a:noFill/>
                      <a:prstDash val="solid"/>
                      <a:miter lim="800000"/>
                    </a:lnL>
                    <a:lnR w="1270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solidFill>
                  </a:tcPr>
                </a:tc>
                <a:tc>
                  <a:txBody>
                    <a:bodyPr/>
                    <a:lstStyle/>
                    <a:p>
                      <a:pPr algn="ctr">
                        <a:lnSpc>
                          <a:spcPct val="100000"/>
                        </a:lnSpc>
                        <a:spcAft>
                          <a:spcPts val="0"/>
                        </a:spcAft>
                      </a:pPr>
                      <a:r>
                        <a:rPr lang="en-US" sz="1200">
                          <a:solidFill>
                            <a:schemeClr val="bg1"/>
                          </a:solidFill>
                          <a:effectLst/>
                          <a:latin typeface="Arial" panose="020B0604020202020204" pitchFamily="34" charset="0"/>
                          <a:cs typeface="Arial" panose="020B0604020202020204" pitchFamily="34" charset="0"/>
                        </a:rPr>
                        <a:t>Cohort 1a</a:t>
                      </a:r>
                    </a:p>
                    <a:p>
                      <a:pPr algn="ctr">
                        <a:lnSpc>
                          <a:spcPct val="100000"/>
                        </a:lnSpc>
                        <a:spcAft>
                          <a:spcPts val="0"/>
                        </a:spcAft>
                      </a:pPr>
                      <a:r>
                        <a:rPr lang="en-US" sz="1200">
                          <a:solidFill>
                            <a:schemeClr val="bg1"/>
                          </a:solidFill>
                          <a:effectLst/>
                          <a:latin typeface="Arial" panose="020B0604020202020204" pitchFamily="34" charset="0"/>
                          <a:cs typeface="Arial" panose="020B0604020202020204" pitchFamily="34" charset="0"/>
                        </a:rPr>
                        <a:t>(5.4 mg/kg)</a:t>
                      </a:r>
                    </a:p>
                    <a:p>
                      <a:pPr algn="ctr">
                        <a:lnSpc>
                          <a:spcPct val="100000"/>
                        </a:lnSpc>
                        <a:spcAft>
                          <a:spcPts val="0"/>
                        </a:spcAft>
                      </a:pPr>
                      <a:r>
                        <a:rPr lang="en-US" sz="1200">
                          <a:solidFill>
                            <a:schemeClr val="bg1"/>
                          </a:solidFill>
                          <a:effectLst/>
                          <a:latin typeface="Arial" panose="020B0604020202020204" pitchFamily="34" charset="0"/>
                          <a:cs typeface="Arial" panose="020B0604020202020204" pitchFamily="34" charset="0"/>
                        </a:rPr>
                        <a:t> n = 41</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12700"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200418773"/>
                  </a:ext>
                </a:extLst>
              </a:tr>
              <a:tr h="341376">
                <a:tc>
                  <a:txBody>
                    <a:bodyPr/>
                    <a:lstStyle/>
                    <a:p>
                      <a:pPr>
                        <a:lnSpc>
                          <a:spcPct val="100000"/>
                        </a:lnSpc>
                        <a:spcAft>
                          <a:spcPts val="0"/>
                        </a:spcAft>
                      </a:pPr>
                      <a:r>
                        <a:rPr lang="en-GB" sz="1200">
                          <a:solidFill>
                            <a:schemeClr val="tx2"/>
                          </a:solidFill>
                          <a:effectLst/>
                          <a:latin typeface="Arial" panose="020B0604020202020204" pitchFamily="34" charset="0"/>
                          <a:cs typeface="Arial" panose="020B0604020202020204" pitchFamily="34" charset="0"/>
                        </a:rPr>
                        <a:t>Age, median (IQR), years</a:t>
                      </a:r>
                      <a:endParaRPr lang="en-US"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6350" cap="flat" cmpd="sng" algn="ctr">
                      <a:noFill/>
                      <a:prstDash val="solid"/>
                      <a:miter lim="800000"/>
                    </a:lnL>
                    <a:lnR w="12700" cap="flat" cmpd="sng" algn="ctr">
                      <a:no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62.0 (56.0-66.0)</a:t>
                      </a:r>
                      <a:endParaRPr lang="en-US"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12700"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15015077"/>
                  </a:ext>
                </a:extLst>
              </a:tr>
              <a:tr h="341376">
                <a:tc>
                  <a:txBody>
                    <a:bodyPr/>
                    <a:lstStyle/>
                    <a:p>
                      <a:pP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Female, n (%)</a:t>
                      </a:r>
                      <a:endParaRPr lang="en-US"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19 (46)</a:t>
                      </a:r>
                      <a:endParaRPr lang="en-US"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4556310"/>
                  </a:ext>
                </a:extLst>
              </a:tr>
              <a:tr h="853440">
                <a:tc>
                  <a:txBody>
                    <a:bodyPr/>
                    <a:lstStyle/>
                    <a:p>
                      <a:pP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Region</a:t>
                      </a:r>
                      <a:r>
                        <a:rPr lang="en-GB" sz="1200">
                          <a:solidFill>
                            <a:schemeClr val="tx2"/>
                          </a:solidFill>
                          <a:effectLst/>
                          <a:latin typeface="Arial" panose="020B0604020202020204" pitchFamily="34" charset="0"/>
                          <a:cs typeface="Arial" panose="020B0604020202020204" pitchFamily="34" charset="0"/>
                        </a:rPr>
                        <a:t>, n (</a:t>
                      </a:r>
                      <a:r>
                        <a:rPr lang="en-US" sz="1200">
                          <a:solidFill>
                            <a:schemeClr val="tx2"/>
                          </a:solidFill>
                          <a:effectLst/>
                          <a:latin typeface="Arial" panose="020B0604020202020204" pitchFamily="34" charset="0"/>
                          <a:cs typeface="Arial" panose="020B0604020202020204" pitchFamily="34" charset="0"/>
                        </a:rPr>
                        <a:t>%)</a:t>
                      </a:r>
                    </a:p>
                    <a:p>
                      <a:pPr marL="182880">
                        <a:lnSpc>
                          <a:spcPct val="100000"/>
                        </a:lnSpc>
                        <a:spcAft>
                          <a:spcPts val="0"/>
                        </a:spcAft>
                      </a:pPr>
                      <a:r>
                        <a:rPr lang="en-US" sz="1200" b="0">
                          <a:solidFill>
                            <a:schemeClr val="tx2"/>
                          </a:solidFill>
                          <a:effectLst/>
                          <a:latin typeface="Arial" panose="020B0604020202020204" pitchFamily="34" charset="0"/>
                          <a:cs typeface="Arial" panose="020B0604020202020204" pitchFamily="34" charset="0"/>
                        </a:rPr>
                        <a:t>Asia</a:t>
                      </a:r>
                    </a:p>
                    <a:p>
                      <a:pPr marL="182880">
                        <a:lnSpc>
                          <a:spcPct val="100000"/>
                        </a:lnSpc>
                        <a:spcAft>
                          <a:spcPts val="0"/>
                        </a:spcAft>
                      </a:pPr>
                      <a:r>
                        <a:rPr lang="en-US" sz="1200" b="0">
                          <a:solidFill>
                            <a:schemeClr val="tx2"/>
                          </a:solidFill>
                          <a:effectLst/>
                          <a:latin typeface="Arial" panose="020B0604020202020204" pitchFamily="34" charset="0"/>
                          <a:cs typeface="Arial" panose="020B0604020202020204" pitchFamily="34" charset="0"/>
                        </a:rPr>
                        <a:t>North America</a:t>
                      </a:r>
                    </a:p>
                    <a:p>
                      <a:pPr marL="182880">
                        <a:lnSpc>
                          <a:spcPct val="100000"/>
                        </a:lnSpc>
                        <a:spcAft>
                          <a:spcPts val="0"/>
                        </a:spcAft>
                      </a:pPr>
                      <a:r>
                        <a:rPr lang="en-US" sz="1200" b="0">
                          <a:solidFill>
                            <a:schemeClr val="tx2"/>
                          </a:solidFill>
                          <a:effectLst/>
                          <a:latin typeface="Arial" panose="020B0604020202020204" pitchFamily="34" charset="0"/>
                          <a:cs typeface="Arial" panose="020B0604020202020204" pitchFamily="34" charset="0"/>
                        </a:rPr>
                        <a:t>Europe</a:t>
                      </a:r>
                    </a:p>
                  </a:txBody>
                  <a:tcPr marL="60960" marR="60960" marT="24384" marB="24384" anchor="ctr">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lnSpc>
                          <a:spcPct val="100000"/>
                        </a:lnSpc>
                        <a:spcAft>
                          <a:spcPts val="0"/>
                        </a:spcAft>
                      </a:pPr>
                      <a:endParaRPr lang="en-US" sz="1200">
                        <a:solidFill>
                          <a:schemeClr val="tx2"/>
                        </a:solidFill>
                        <a:effectLst/>
                        <a:latin typeface="Arial" panose="020B0604020202020204" pitchFamily="34" charset="0"/>
                        <a:cs typeface="Arial" panose="020B0604020202020204" pitchFamily="34" charset="0"/>
                      </a:endParaRPr>
                    </a:p>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3 (7)</a:t>
                      </a:r>
                    </a:p>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13 (32)</a:t>
                      </a:r>
                    </a:p>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25 (61)</a:t>
                      </a:r>
                    </a:p>
                  </a:txBody>
                  <a:tcPr marL="60960" marR="60960" marT="24384" marB="24384" anchor="ctr">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74789932"/>
                  </a:ext>
                </a:extLst>
              </a:tr>
              <a:tr h="665505">
                <a:tc>
                  <a:txBody>
                    <a:bodyPr/>
                    <a:lstStyle/>
                    <a:p>
                      <a:pP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HER2 status, n (%)</a:t>
                      </a:r>
                    </a:p>
                    <a:p>
                      <a:pPr marL="182880">
                        <a:lnSpc>
                          <a:spcPct val="100000"/>
                        </a:lnSpc>
                        <a:spcAft>
                          <a:spcPts val="0"/>
                        </a:spcAft>
                      </a:pPr>
                      <a:r>
                        <a:rPr lang="en-US" sz="1200" b="0">
                          <a:solidFill>
                            <a:schemeClr val="tx2"/>
                          </a:solidFill>
                          <a:effectLst/>
                          <a:latin typeface="Arial" panose="020B0604020202020204" pitchFamily="34" charset="0"/>
                          <a:cs typeface="Arial" panose="020B0604020202020204" pitchFamily="34" charset="0"/>
                        </a:rPr>
                        <a:t>IHC 3+</a:t>
                      </a:r>
                    </a:p>
                    <a:p>
                      <a:pPr marL="182880">
                        <a:lnSpc>
                          <a:spcPct val="100000"/>
                        </a:lnSpc>
                        <a:spcAft>
                          <a:spcPts val="0"/>
                        </a:spcAft>
                      </a:pPr>
                      <a:r>
                        <a:rPr lang="en-US" sz="1200" b="0">
                          <a:solidFill>
                            <a:schemeClr val="tx2"/>
                          </a:solidFill>
                          <a:effectLst/>
                          <a:latin typeface="Arial" panose="020B0604020202020204" pitchFamily="34" charset="0"/>
                          <a:cs typeface="Arial" panose="020B0604020202020204" pitchFamily="34" charset="0"/>
                        </a:rPr>
                        <a:t>IHC 2+</a:t>
                      </a:r>
                    </a:p>
                  </a:txBody>
                  <a:tcPr marL="60960" marR="60960" marT="24384" marB="24384" anchor="ctr">
                    <a:lnL w="6350" cap="flat" cmpd="sng" algn="ctr">
                      <a:noFill/>
                      <a:prstDash val="solid"/>
                      <a:miter lim="800000"/>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endParaRPr lang="en-US" sz="1200">
                        <a:solidFill>
                          <a:schemeClr val="tx2"/>
                        </a:solidFill>
                        <a:effectLst/>
                        <a:latin typeface="Arial" panose="020B0604020202020204" pitchFamily="34" charset="0"/>
                        <a:cs typeface="Arial" panose="020B0604020202020204" pitchFamily="34" charset="0"/>
                      </a:endParaRPr>
                    </a:p>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17 (41)</a:t>
                      </a:r>
                    </a:p>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24 (59)</a:t>
                      </a:r>
                    </a:p>
                  </a:txBody>
                  <a:tcPr marL="60960" marR="60960" marT="24384" marB="24384" anchor="ctr">
                    <a:lnL w="6350" cap="flat" cmpd="sng" algn="ctr">
                      <a:noFill/>
                      <a:prstDash val="solid"/>
                      <a:miter lim="800000"/>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5182581"/>
                  </a:ext>
                </a:extLst>
              </a:tr>
              <a:tr h="341376">
                <a:tc>
                  <a:txBody>
                    <a:bodyPr/>
                    <a:lstStyle/>
                    <a:p>
                      <a:pP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ECOG PS 0/1, n (%) </a:t>
                      </a:r>
                      <a:endParaRPr lang="en-US"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6350" cap="flat" cmpd="sng" algn="ctr">
                      <a:noFill/>
                      <a:prstDash val="solid"/>
                      <a:miter lim="800000"/>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 5 (12) / 36 (88)</a:t>
                      </a:r>
                      <a:endParaRPr lang="en-US"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6350" cap="flat" cmpd="sng" algn="ctr">
                      <a:noFill/>
                      <a:prstDash val="solid"/>
                      <a:miter lim="800000"/>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93917068"/>
                  </a:ext>
                </a:extLst>
              </a:tr>
              <a:tr h="329184">
                <a:tc>
                  <a:txBody>
                    <a:bodyPr/>
                    <a:lstStyle/>
                    <a:p>
                      <a:pPr>
                        <a:lnSpc>
                          <a:spcPct val="100000"/>
                        </a:lnSpc>
                        <a:spcAft>
                          <a:spcPts val="0"/>
                        </a:spcAft>
                      </a:pPr>
                      <a:r>
                        <a:rPr lang="en-US" sz="1200" spc="-30" baseline="0">
                          <a:solidFill>
                            <a:schemeClr val="tx2"/>
                          </a:solidFill>
                          <a:effectLst/>
                          <a:latin typeface="Arial" panose="020B0604020202020204" pitchFamily="34" charset="0"/>
                          <a:cs typeface="Arial" panose="020B0604020202020204" pitchFamily="34" charset="0"/>
                        </a:rPr>
                        <a:t>Presence of CNS metastases, n (%)</a:t>
                      </a:r>
                      <a:endParaRPr lang="en-US" sz="1200" spc="-30" baseline="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12 (29)</a:t>
                      </a:r>
                      <a:endParaRPr lang="en-US"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8760578"/>
                  </a:ext>
                </a:extLst>
              </a:tr>
              <a:tr h="8534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2"/>
                          </a:solidFill>
                          <a:effectLst/>
                          <a:latin typeface="Arial" panose="020B0604020202020204" pitchFamily="34" charset="0"/>
                          <a:cs typeface="Arial" panose="020B0604020202020204" pitchFamily="34" charset="0"/>
                        </a:rPr>
                        <a:t>Smoking status, n (%)</a:t>
                      </a:r>
                      <a:endParaRPr lang="en-US"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indent="209550">
                        <a:lnSpc>
                          <a:spcPct val="100000"/>
                        </a:lnSpc>
                        <a:spcBef>
                          <a:spcPts val="0"/>
                        </a:spcBef>
                        <a:spcAft>
                          <a:spcPts val="0"/>
                        </a:spcAft>
                      </a:pPr>
                      <a:r>
                        <a:rPr lang="en-US" sz="1200" b="0">
                          <a:solidFill>
                            <a:schemeClr val="tx2"/>
                          </a:solidFill>
                          <a:effectLst/>
                          <a:latin typeface="Arial" panose="020B0604020202020204" pitchFamily="34" charset="0"/>
                          <a:cs typeface="Arial" panose="020B0604020202020204" pitchFamily="34" charset="0"/>
                        </a:rPr>
                        <a:t>Never</a:t>
                      </a:r>
                    </a:p>
                    <a:p>
                      <a:pPr marL="0" marR="0" lvl="0" indent="209550" algn="l" defTabSz="609585" rtl="0" eaLnBrk="1" fontAlgn="auto" latinLnBrk="0" hangingPunct="1">
                        <a:lnSpc>
                          <a:spcPct val="100000"/>
                        </a:lnSpc>
                        <a:spcBef>
                          <a:spcPts val="0"/>
                        </a:spcBef>
                        <a:spcAft>
                          <a:spcPts val="0"/>
                        </a:spcAft>
                        <a:buClrTx/>
                        <a:buSzTx/>
                        <a:buFontTx/>
                        <a:buNone/>
                        <a:tabLst/>
                        <a:defRPr/>
                      </a:pPr>
                      <a:r>
                        <a:rPr lang="en-US" sz="1200" b="0">
                          <a:solidFill>
                            <a:schemeClr val="tx2"/>
                          </a:solidFill>
                          <a:effectLst/>
                          <a:latin typeface="Arial" panose="020B0604020202020204" pitchFamily="34" charset="0"/>
                          <a:cs typeface="Arial" panose="020B0604020202020204" pitchFamily="34" charset="0"/>
                        </a:rPr>
                        <a:t>Former</a:t>
                      </a:r>
                    </a:p>
                    <a:p>
                      <a:pPr marL="0" marR="0" lvl="0" indent="209550" algn="l" defTabSz="609585" rtl="0" eaLnBrk="1" fontAlgn="auto" latinLnBrk="0" hangingPunct="1">
                        <a:lnSpc>
                          <a:spcPct val="100000"/>
                        </a:lnSpc>
                        <a:spcBef>
                          <a:spcPts val="0"/>
                        </a:spcBef>
                        <a:spcAft>
                          <a:spcPts val="0"/>
                        </a:spcAft>
                        <a:buClrTx/>
                        <a:buSzTx/>
                        <a:buFontTx/>
                        <a:buNone/>
                        <a:tabLst/>
                        <a:defRPr/>
                      </a:pPr>
                      <a:r>
                        <a:rPr lang="en-US" sz="1200" b="0">
                          <a:solidFill>
                            <a:schemeClr val="tx2"/>
                          </a:solidFill>
                          <a:effectLst/>
                          <a:latin typeface="Arial" panose="020B0604020202020204" pitchFamily="34" charset="0"/>
                          <a:cs typeface="Arial" panose="020B0604020202020204" pitchFamily="34" charset="0"/>
                        </a:rPr>
                        <a:t>Current</a:t>
                      </a:r>
                    </a:p>
                  </a:txBody>
                  <a:tcPr marL="60960" marR="60960" marT="24384" marB="24384" anchor="ctr">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lnSpc>
                          <a:spcPct val="100000"/>
                        </a:lnSpc>
                        <a:spcBef>
                          <a:spcPts val="0"/>
                        </a:spcBef>
                        <a:spcAft>
                          <a:spcPts val="0"/>
                        </a:spcAft>
                      </a:pPr>
                      <a:endParaRPr lang="en-US" sz="1200">
                        <a:solidFill>
                          <a:schemeClr val="tx2"/>
                        </a:solidFill>
                        <a:effectLst/>
                        <a:latin typeface="Arial" panose="020B0604020202020204" pitchFamily="34" charset="0"/>
                        <a:cs typeface="Arial" panose="020B0604020202020204" pitchFamily="34" charset="0"/>
                      </a:endParaRPr>
                    </a:p>
                    <a:p>
                      <a:pPr algn="ctr">
                        <a:lnSpc>
                          <a:spcPct val="100000"/>
                        </a:lnSpc>
                        <a:spcBef>
                          <a:spcPts val="0"/>
                        </a:spcBef>
                        <a:spcAft>
                          <a:spcPts val="0"/>
                        </a:spcAft>
                      </a:pPr>
                      <a:r>
                        <a:rPr lang="en-US" sz="1200">
                          <a:solidFill>
                            <a:schemeClr val="tx2"/>
                          </a:solidFill>
                          <a:effectLst/>
                          <a:latin typeface="Arial" panose="020B0604020202020204" pitchFamily="34" charset="0"/>
                          <a:cs typeface="Arial" panose="020B0604020202020204" pitchFamily="34" charset="0"/>
                        </a:rPr>
                        <a:t>9 (22)</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a:solidFill>
                            <a:schemeClr val="tx2"/>
                          </a:solidFill>
                          <a:effectLst/>
                          <a:latin typeface="Arial" panose="020B0604020202020204" pitchFamily="34" charset="0"/>
                          <a:cs typeface="Arial" panose="020B0604020202020204" pitchFamily="34" charset="0"/>
                        </a:rPr>
                        <a:t>30 (73)</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a:solidFill>
                            <a:schemeClr val="tx2"/>
                          </a:solidFill>
                          <a:effectLst/>
                          <a:latin typeface="Arial" panose="020B0604020202020204" pitchFamily="34" charset="0"/>
                          <a:cs typeface="Arial" panose="020B0604020202020204" pitchFamily="34" charset="0"/>
                        </a:rPr>
                        <a:t>2 (5)</a:t>
                      </a:r>
                    </a:p>
                  </a:txBody>
                  <a:tcPr marL="60960" marR="60960" marT="24384" marB="24384" anchor="ctr">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46438627"/>
                  </a:ext>
                </a:extLst>
              </a:tr>
            </a:tbl>
          </a:graphicData>
        </a:graphic>
      </p:graphicFrame>
      <p:graphicFrame>
        <p:nvGraphicFramePr>
          <p:cNvPr id="2" name="Table 1">
            <a:extLst>
              <a:ext uri="{FF2B5EF4-FFF2-40B4-BE49-F238E27FC236}">
                <a16:creationId xmlns:a16="http://schemas.microsoft.com/office/drawing/2014/main" id="{71B6795F-25ED-BE84-D086-AD7B8E40235B}"/>
              </a:ext>
            </a:extLst>
          </p:cNvPr>
          <p:cNvGraphicFramePr>
            <a:graphicFrameLocks noGrp="1"/>
          </p:cNvGraphicFramePr>
          <p:nvPr>
            <p:extLst>
              <p:ext uri="{D42A27DB-BD31-4B8C-83A1-F6EECF244321}">
                <p14:modId xmlns:p14="http://schemas.microsoft.com/office/powerpoint/2010/main" val="2697205669"/>
              </p:ext>
            </p:extLst>
          </p:nvPr>
        </p:nvGraphicFramePr>
        <p:xfrm>
          <a:off x="6096000" y="1256295"/>
          <a:ext cx="5664200" cy="4340352"/>
        </p:xfrm>
        <a:graphic>
          <a:graphicData uri="http://schemas.openxmlformats.org/drawingml/2006/table">
            <a:tbl>
              <a:tblPr firstRow="1" firstCol="1" bandRow="1">
                <a:tableStyleId>{F2DE63D5-997A-4646-A377-4702673A728D}</a:tableStyleId>
              </a:tblPr>
              <a:tblGrid>
                <a:gridCol w="3980248">
                  <a:extLst>
                    <a:ext uri="{9D8B030D-6E8A-4147-A177-3AD203B41FA5}">
                      <a16:colId xmlns:a16="http://schemas.microsoft.com/office/drawing/2014/main" val="4116468677"/>
                    </a:ext>
                  </a:extLst>
                </a:gridCol>
                <a:gridCol w="1683952">
                  <a:extLst>
                    <a:ext uri="{9D8B030D-6E8A-4147-A177-3AD203B41FA5}">
                      <a16:colId xmlns:a16="http://schemas.microsoft.com/office/drawing/2014/main" val="2796943794"/>
                    </a:ext>
                  </a:extLst>
                </a:gridCol>
              </a:tblGrid>
              <a:tr h="609600">
                <a:tc>
                  <a:txBody>
                    <a:bodyPr/>
                    <a:lstStyle/>
                    <a:p>
                      <a:pPr>
                        <a:lnSpc>
                          <a:spcPct val="100000"/>
                        </a:lnSpc>
                        <a:spcBef>
                          <a:spcPts val="0"/>
                        </a:spcBef>
                        <a:spcAft>
                          <a:spcPts val="0"/>
                        </a:spcAft>
                      </a:pPr>
                      <a:endParaRPr lang="en-US"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6350" cap="flat" cmpd="sng" algn="ctr">
                      <a:noFill/>
                      <a:prstDash val="solid"/>
                      <a:miter lim="800000"/>
                    </a:lnL>
                    <a:lnR w="1270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solidFill>
                  </a:tcPr>
                </a:tc>
                <a:tc>
                  <a:txBody>
                    <a:bodyPr/>
                    <a:lstStyle/>
                    <a:p>
                      <a:pPr algn="ctr">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Cohort 1a </a:t>
                      </a:r>
                    </a:p>
                    <a:p>
                      <a:pPr algn="ctr">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(5.4 mg/kg)</a:t>
                      </a:r>
                    </a:p>
                    <a:p>
                      <a:pPr algn="ctr">
                        <a:lnSpc>
                          <a:spcPct val="100000"/>
                        </a:lnSpc>
                        <a:spcBef>
                          <a:spcPts val="0"/>
                        </a:spcBef>
                        <a:spcAft>
                          <a:spcPts val="0"/>
                        </a:spcAft>
                      </a:pPr>
                      <a:r>
                        <a:rPr lang="en-US" sz="1200">
                          <a:solidFill>
                            <a:schemeClr val="bg1"/>
                          </a:solidFill>
                          <a:effectLst/>
                          <a:latin typeface="Arial" panose="020B0604020202020204" pitchFamily="34" charset="0"/>
                          <a:cs typeface="Arial" panose="020B0604020202020204" pitchFamily="34" charset="0"/>
                        </a:rPr>
                        <a:t> n = 41</a:t>
                      </a:r>
                      <a:endParaRPr lang="en-US"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12700"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200418773"/>
                  </a:ext>
                </a:extLst>
              </a:tr>
              <a:tr h="3169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2"/>
                          </a:solidFill>
                          <a:effectLst/>
                          <a:latin typeface="Arial" panose="020B0604020202020204" pitchFamily="34" charset="0"/>
                          <a:cs typeface="Arial" panose="020B0604020202020204" pitchFamily="34" charset="0"/>
                        </a:rPr>
                        <a:t>No history of prior lung </a:t>
                      </a:r>
                      <a:r>
                        <a:rPr lang="en-US" sz="1200" err="1">
                          <a:solidFill>
                            <a:schemeClr val="tx2"/>
                          </a:solidFill>
                          <a:effectLst/>
                          <a:latin typeface="Arial" panose="020B0604020202020204" pitchFamily="34" charset="0"/>
                          <a:cs typeface="Arial" panose="020B0604020202020204" pitchFamily="34" charset="0"/>
                        </a:rPr>
                        <a:t>resection,</a:t>
                      </a:r>
                      <a:r>
                        <a:rPr lang="en-US" sz="1200" baseline="30000" err="1">
                          <a:solidFill>
                            <a:schemeClr val="tx2"/>
                          </a:solidFill>
                          <a:effectLst/>
                          <a:latin typeface="Arial" panose="020B0604020202020204" pitchFamily="34" charset="0"/>
                          <a:cs typeface="Arial" panose="020B0604020202020204" pitchFamily="34" charset="0"/>
                        </a:rPr>
                        <a:t>b</a:t>
                      </a:r>
                      <a:r>
                        <a:rPr lang="en-US" sz="1200">
                          <a:solidFill>
                            <a:schemeClr val="tx2"/>
                          </a:solidFill>
                          <a:effectLst/>
                          <a:latin typeface="Arial" panose="020B0604020202020204" pitchFamily="34" charset="0"/>
                          <a:cs typeface="Arial" panose="020B0604020202020204" pitchFamily="34" charset="0"/>
                        </a:rPr>
                        <a:t> n (%)</a:t>
                      </a:r>
                      <a:endParaRPr lang="en-US"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60960" marR="60960" marT="24384" marB="24384" anchor="ctr">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a:solidFill>
                            <a:schemeClr val="tx2"/>
                          </a:solidFill>
                          <a:effectLst/>
                          <a:latin typeface="Arial" panose="020B0604020202020204" pitchFamily="34" charset="0"/>
                          <a:cs typeface="Arial" panose="020B0604020202020204" pitchFamily="34" charset="0"/>
                        </a:rPr>
                        <a:t>34 (83)</a:t>
                      </a:r>
                    </a:p>
                  </a:txBody>
                  <a:tcPr marL="60960" marR="60960" marT="24384" marB="24384" anchor="ctr">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98796506"/>
                  </a:ext>
                </a:extLst>
              </a:tr>
              <a:tr h="10972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2"/>
                          </a:solidFill>
                          <a:effectLst/>
                          <a:latin typeface="Arial" panose="020B0604020202020204" pitchFamily="34" charset="0"/>
                          <a:cs typeface="Arial" panose="020B0604020202020204" pitchFamily="34" charset="0"/>
                        </a:rPr>
                        <a:t>Renal function at </a:t>
                      </a:r>
                      <a:r>
                        <a:rPr lang="en-US" sz="1200" err="1">
                          <a:solidFill>
                            <a:schemeClr val="tx2"/>
                          </a:solidFill>
                          <a:effectLst/>
                          <a:latin typeface="Arial" panose="020B0604020202020204" pitchFamily="34" charset="0"/>
                          <a:cs typeface="Arial" panose="020B0604020202020204" pitchFamily="34" charset="0"/>
                        </a:rPr>
                        <a:t>baseline,</a:t>
                      </a:r>
                      <a:r>
                        <a:rPr lang="en-US" sz="1200" baseline="30000" err="1">
                          <a:solidFill>
                            <a:schemeClr val="tx2"/>
                          </a:solidFill>
                          <a:effectLst/>
                          <a:latin typeface="Arial" panose="020B0604020202020204" pitchFamily="34" charset="0"/>
                          <a:cs typeface="Arial" panose="020B0604020202020204" pitchFamily="34" charset="0"/>
                        </a:rPr>
                        <a:t>c</a:t>
                      </a:r>
                      <a:r>
                        <a:rPr lang="en-US" sz="1200">
                          <a:solidFill>
                            <a:schemeClr val="tx2"/>
                          </a:solidFill>
                          <a:effectLst/>
                          <a:latin typeface="Arial" panose="020B0604020202020204" pitchFamily="34" charset="0"/>
                          <a:cs typeface="Arial" panose="020B0604020202020204" pitchFamily="34" charset="0"/>
                        </a:rPr>
                        <a:t> n (%)</a:t>
                      </a:r>
                      <a:endParaRPr lang="en-US" sz="120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indent="209550">
                        <a:lnSpc>
                          <a:spcPct val="100000"/>
                        </a:lnSpc>
                        <a:spcBef>
                          <a:spcPts val="0"/>
                        </a:spcBef>
                        <a:spcAft>
                          <a:spcPts val="0"/>
                        </a:spcAft>
                      </a:pPr>
                      <a:r>
                        <a:rPr lang="en-US" sz="1200" b="0">
                          <a:solidFill>
                            <a:schemeClr val="tx2"/>
                          </a:solidFill>
                          <a:effectLst/>
                          <a:latin typeface="Arial" panose="020B0604020202020204" pitchFamily="34" charset="0"/>
                          <a:cs typeface="Arial" panose="020B0604020202020204" pitchFamily="34" charset="0"/>
                        </a:rPr>
                        <a:t>Normal renal function</a:t>
                      </a:r>
                    </a:p>
                    <a:p>
                      <a:pPr marL="0" marR="0" lvl="0" indent="209550" algn="l" defTabSz="609585" rtl="0" eaLnBrk="1" fontAlgn="auto" latinLnBrk="0" hangingPunct="1">
                        <a:lnSpc>
                          <a:spcPct val="100000"/>
                        </a:lnSpc>
                        <a:spcBef>
                          <a:spcPts val="0"/>
                        </a:spcBef>
                        <a:spcAft>
                          <a:spcPts val="0"/>
                        </a:spcAft>
                        <a:buClrTx/>
                        <a:buSzTx/>
                        <a:buFontTx/>
                        <a:buNone/>
                        <a:tabLst/>
                        <a:defRPr/>
                      </a:pPr>
                      <a:r>
                        <a:rPr lang="en-US" sz="1200" b="0">
                          <a:solidFill>
                            <a:schemeClr val="tx2"/>
                          </a:solidFill>
                          <a:effectLst/>
                          <a:latin typeface="Arial" panose="020B0604020202020204" pitchFamily="34" charset="0"/>
                          <a:cs typeface="Arial" panose="020B0604020202020204" pitchFamily="34" charset="0"/>
                        </a:rPr>
                        <a:t>Mild renal impairment</a:t>
                      </a:r>
                    </a:p>
                    <a:p>
                      <a:pPr marL="0" marR="0" lvl="0" indent="209550" algn="l" defTabSz="609585" rtl="0" eaLnBrk="1" fontAlgn="auto" latinLnBrk="0" hangingPunct="1">
                        <a:lnSpc>
                          <a:spcPct val="100000"/>
                        </a:lnSpc>
                        <a:spcBef>
                          <a:spcPts val="0"/>
                        </a:spcBef>
                        <a:spcAft>
                          <a:spcPts val="0"/>
                        </a:spcAft>
                        <a:buClrTx/>
                        <a:buSzTx/>
                        <a:buFontTx/>
                        <a:buNone/>
                        <a:tabLst/>
                        <a:defRPr/>
                      </a:pPr>
                      <a:r>
                        <a:rPr lang="en-US" sz="1200" b="0">
                          <a:solidFill>
                            <a:schemeClr val="tx2"/>
                          </a:solidFill>
                          <a:effectLst/>
                          <a:latin typeface="Arial" panose="020B0604020202020204" pitchFamily="34" charset="0"/>
                          <a:cs typeface="Arial" panose="020B0604020202020204" pitchFamily="34" charset="0"/>
                        </a:rPr>
                        <a:t>Moderate renal impairment</a:t>
                      </a:r>
                    </a:p>
                    <a:p>
                      <a:pPr marL="0" marR="0" lvl="0" indent="209550" algn="l" defTabSz="609585" rtl="0" eaLnBrk="1" fontAlgn="auto" latinLnBrk="0" hangingPunct="1">
                        <a:lnSpc>
                          <a:spcPct val="100000"/>
                        </a:lnSpc>
                        <a:spcBef>
                          <a:spcPts val="0"/>
                        </a:spcBef>
                        <a:spcAft>
                          <a:spcPts val="0"/>
                        </a:spcAft>
                        <a:buClrTx/>
                        <a:buSzTx/>
                        <a:buFontTx/>
                        <a:buNone/>
                        <a:tabLst/>
                        <a:defRPr/>
                      </a:pPr>
                      <a:r>
                        <a:rPr lang="en-US" sz="1200" b="0">
                          <a:solidFill>
                            <a:schemeClr val="tx2"/>
                          </a:solidFill>
                          <a:effectLst/>
                          <a:latin typeface="Arial" panose="020B0604020202020204" pitchFamily="34" charset="0"/>
                          <a:cs typeface="Arial" panose="020B0604020202020204" pitchFamily="34" charset="0"/>
                        </a:rPr>
                        <a:t>Severe renal impairment</a:t>
                      </a:r>
                    </a:p>
                  </a:txBody>
                  <a:tcPr marL="60960" marR="60960" marT="24384" marB="24384" anchor="ctr">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endParaRPr lang="en-US" sz="1200">
                        <a:solidFill>
                          <a:schemeClr val="tx2"/>
                        </a:solidFill>
                        <a:effectLst/>
                        <a:latin typeface="Arial" panose="020B0604020202020204" pitchFamily="34" charset="0"/>
                        <a:cs typeface="Arial" panose="020B0604020202020204" pitchFamily="34" charset="0"/>
                      </a:endParaRPr>
                    </a:p>
                    <a:p>
                      <a:pPr algn="ctr">
                        <a:lnSpc>
                          <a:spcPct val="100000"/>
                        </a:lnSpc>
                        <a:spcBef>
                          <a:spcPts val="0"/>
                        </a:spcBef>
                        <a:spcAft>
                          <a:spcPts val="0"/>
                        </a:spcAft>
                      </a:pPr>
                      <a:r>
                        <a:rPr lang="en-US" sz="1200">
                          <a:solidFill>
                            <a:schemeClr val="tx2"/>
                          </a:solidFill>
                          <a:effectLst/>
                          <a:latin typeface="Arial" panose="020B0604020202020204" pitchFamily="34" charset="0"/>
                          <a:cs typeface="Arial" panose="020B0604020202020204" pitchFamily="34" charset="0"/>
                        </a:rPr>
                        <a:t>13 (32)</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a:solidFill>
                            <a:schemeClr val="tx2"/>
                          </a:solidFill>
                          <a:effectLst/>
                          <a:latin typeface="Arial" panose="020B0604020202020204" pitchFamily="34" charset="0"/>
                          <a:cs typeface="Arial" panose="020B0604020202020204" pitchFamily="34" charset="0"/>
                        </a:rPr>
                        <a:t>17 (41)</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a:solidFill>
                            <a:schemeClr val="tx2"/>
                          </a:solidFill>
                          <a:effectLst/>
                          <a:latin typeface="Arial" panose="020B0604020202020204" pitchFamily="34" charset="0"/>
                          <a:cs typeface="Arial" panose="020B0604020202020204" pitchFamily="34" charset="0"/>
                        </a:rPr>
                        <a:t>11 (27)</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a:solidFill>
                            <a:schemeClr val="tx2"/>
                          </a:solidFill>
                          <a:effectLst/>
                          <a:latin typeface="Arial" panose="020B0604020202020204" pitchFamily="34" charset="0"/>
                          <a:cs typeface="Arial" panose="020B0604020202020204" pitchFamily="34" charset="0"/>
                        </a:rPr>
                        <a:t>0</a:t>
                      </a:r>
                    </a:p>
                  </a:txBody>
                  <a:tcPr marL="60960" marR="60960" marT="24384" marB="24384" anchor="ctr">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5550798"/>
                  </a:ext>
                </a:extLst>
              </a:tr>
              <a:tr h="853440">
                <a:tc>
                  <a:txBody>
                    <a:bodyPr/>
                    <a:lstStyle/>
                    <a:p>
                      <a:pPr marL="0" algn="l">
                        <a:lnSpc>
                          <a:spcPct val="100000"/>
                        </a:lnSpc>
                        <a:spcBef>
                          <a:spcPts val="0"/>
                        </a:spcBef>
                        <a:spcAft>
                          <a:spcPts val="0"/>
                        </a:spcAft>
                      </a:pPr>
                      <a:r>
                        <a:rPr lang="en-US" sz="1200" b="1">
                          <a:solidFill>
                            <a:schemeClr val="tx2"/>
                          </a:solidFill>
                        </a:rPr>
                        <a:t>Prior therapies, %</a:t>
                      </a:r>
                    </a:p>
                    <a:p>
                      <a:pPr marL="227013"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2"/>
                          </a:solidFill>
                        </a:rPr>
                        <a:t>Platinum-based</a:t>
                      </a:r>
                    </a:p>
                    <a:p>
                      <a:pPr marL="227013"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2"/>
                          </a:solidFill>
                        </a:rPr>
                        <a:t>Anti–PD-1/anti–PD-L1</a:t>
                      </a:r>
                    </a:p>
                    <a:p>
                      <a:pPr marL="227013" indent="0">
                        <a:lnSpc>
                          <a:spcPct val="100000"/>
                        </a:lnSpc>
                        <a:spcBef>
                          <a:spcPts val="0"/>
                        </a:spcBef>
                        <a:spcAft>
                          <a:spcPts val="0"/>
                        </a:spcAft>
                      </a:pPr>
                      <a:r>
                        <a:rPr lang="en-US" sz="1200" b="0">
                          <a:solidFill>
                            <a:schemeClr val="tx2"/>
                          </a:solidFill>
                        </a:rPr>
                        <a:t>Docetaxel</a:t>
                      </a:r>
                      <a:endParaRPr lang="en-US" sz="1200" b="0">
                        <a:solidFill>
                          <a:schemeClr val="tx2"/>
                        </a:solidFill>
                        <a:latin typeface="+mn-lt"/>
                      </a:endParaRPr>
                    </a:p>
                  </a:txBody>
                  <a:tcPr marL="121920" marR="121920" marT="60960" marB="60960" anchor="ctr">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a:solidFill>
                            <a:schemeClr val="tx2"/>
                          </a:solidFill>
                          <a:effectLst/>
                        </a:rPr>
                        <a:t>41 (100)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kern="1200">
                          <a:solidFill>
                            <a:schemeClr val="tx2"/>
                          </a:solidFill>
                        </a:rPr>
                        <a:t>40 (98)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kern="1200">
                          <a:solidFill>
                            <a:schemeClr val="tx2"/>
                          </a:solidFill>
                        </a:rPr>
                        <a:t>33 (80)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1200" kern="1200">
                          <a:solidFill>
                            <a:schemeClr val="tx2"/>
                          </a:solidFill>
                        </a:rPr>
                        <a:t>9 (22)</a:t>
                      </a:r>
                      <a:endParaRPr kumimoji="1" lang="en-US" sz="1200" kern="1200">
                        <a:solidFill>
                          <a:schemeClr val="tx2"/>
                        </a:solidFill>
                        <a:latin typeface="+mn-lt"/>
                        <a:ea typeface="+mn-ea"/>
                        <a:cs typeface="+mn-cs"/>
                      </a:endParaRPr>
                    </a:p>
                  </a:txBody>
                  <a:tcPr marL="121920" marR="121920" marT="60960" marB="60960" anchor="ctr">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247071416"/>
                  </a:ext>
                </a:extLst>
              </a:tr>
              <a:tr h="316992">
                <a:tc>
                  <a:txBody>
                    <a:bodyPr/>
                    <a:lstStyle/>
                    <a:p>
                      <a:pPr marL="0" indent="0">
                        <a:lnSpc>
                          <a:spcPct val="100000"/>
                        </a:lnSpc>
                        <a:spcBef>
                          <a:spcPts val="0"/>
                        </a:spcBef>
                        <a:spcAft>
                          <a:spcPts val="0"/>
                        </a:spcAft>
                      </a:pPr>
                      <a:r>
                        <a:rPr lang="en-US" sz="1200" b="1">
                          <a:solidFill>
                            <a:schemeClr val="tx2"/>
                          </a:solidFill>
                        </a:rPr>
                        <a:t>Prior lines of treatment, median (IQR) </a:t>
                      </a:r>
                      <a:endParaRPr lang="en-US" sz="1200" b="1">
                        <a:solidFill>
                          <a:schemeClr val="tx2"/>
                        </a:solidFill>
                        <a:latin typeface="+mn-lt"/>
                      </a:endParaRPr>
                    </a:p>
                  </a:txBody>
                  <a:tcPr marL="121920" marR="121920" marT="60960" marB="60960" anchor="ctr">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US" sz="1200">
                          <a:solidFill>
                            <a:schemeClr val="tx2"/>
                          </a:solidFill>
                          <a:effectLst/>
                        </a:rPr>
                        <a:t>3 (2-4)</a:t>
                      </a:r>
                      <a:endParaRPr lang="en-US" sz="1200">
                        <a:solidFill>
                          <a:schemeClr val="tx2"/>
                        </a:solidFill>
                        <a:latin typeface="+mn-lt"/>
                        <a:cs typeface="Calibri" panose="020F0502020204030204" pitchFamily="34" charset="0"/>
                      </a:endParaRPr>
                    </a:p>
                  </a:txBody>
                  <a:tcPr marL="121920" marR="121920" marT="60960" marB="60960" anchor="ctr">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7981502"/>
                  </a:ext>
                </a:extLst>
              </a:tr>
              <a:tr h="1146048">
                <a:tc>
                  <a:txBody>
                    <a:bodyPr/>
                    <a:lstStyle/>
                    <a:p>
                      <a:pP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Other gene abnormality status, %</a:t>
                      </a:r>
                    </a:p>
                    <a:p>
                      <a:pPr marL="182880">
                        <a:lnSpc>
                          <a:spcPct val="100000"/>
                        </a:lnSpc>
                        <a:spcAft>
                          <a:spcPts val="0"/>
                        </a:spcAft>
                      </a:pPr>
                      <a:r>
                        <a:rPr lang="en-US" sz="1200" b="0" i="1">
                          <a:solidFill>
                            <a:schemeClr val="tx2"/>
                          </a:solidFill>
                          <a:effectLst/>
                          <a:latin typeface="Arial" panose="020B0604020202020204" pitchFamily="34" charset="0"/>
                          <a:cs typeface="Arial" panose="020B0604020202020204" pitchFamily="34" charset="0"/>
                        </a:rPr>
                        <a:t>EGFR </a:t>
                      </a:r>
                      <a:r>
                        <a:rPr lang="en-US" sz="1200" b="0" i="0">
                          <a:solidFill>
                            <a:schemeClr val="tx2"/>
                          </a:solidFill>
                          <a:effectLst/>
                          <a:latin typeface="Arial" panose="020B0604020202020204" pitchFamily="34" charset="0"/>
                          <a:cs typeface="Arial" panose="020B0604020202020204" pitchFamily="34" charset="0"/>
                        </a:rPr>
                        <a:t>mutations</a:t>
                      </a:r>
                      <a:endParaRPr lang="en-US" sz="1200" b="0" i="1">
                        <a:solidFill>
                          <a:schemeClr val="tx2"/>
                        </a:solidFill>
                        <a:effectLst/>
                        <a:latin typeface="Arial" panose="020B0604020202020204" pitchFamily="34" charset="0"/>
                        <a:cs typeface="Arial" panose="020B0604020202020204" pitchFamily="34" charset="0"/>
                      </a:endParaRPr>
                    </a:p>
                    <a:p>
                      <a:pPr marL="182880">
                        <a:lnSpc>
                          <a:spcPct val="100000"/>
                        </a:lnSpc>
                        <a:spcAft>
                          <a:spcPts val="0"/>
                        </a:spcAft>
                      </a:pPr>
                      <a:r>
                        <a:rPr lang="en-US" sz="1200" b="0" i="1">
                          <a:solidFill>
                            <a:schemeClr val="tx2"/>
                          </a:solidFill>
                          <a:effectLst/>
                          <a:latin typeface="Arial" panose="020B0604020202020204" pitchFamily="34" charset="0"/>
                          <a:cs typeface="Arial" panose="020B0604020202020204" pitchFamily="34" charset="0"/>
                        </a:rPr>
                        <a:t>KRAS </a:t>
                      </a:r>
                      <a:r>
                        <a:rPr lang="en-US" sz="1200" b="0" i="0">
                          <a:solidFill>
                            <a:schemeClr val="tx2"/>
                          </a:solidFill>
                          <a:effectLst/>
                          <a:latin typeface="Arial" panose="020B0604020202020204" pitchFamily="34" charset="0"/>
                          <a:cs typeface="Arial" panose="020B0604020202020204" pitchFamily="34" charset="0"/>
                        </a:rPr>
                        <a:t>mutations</a:t>
                      </a:r>
                      <a:endParaRPr lang="en-US" sz="1200" b="0" i="1">
                        <a:solidFill>
                          <a:schemeClr val="tx2"/>
                        </a:solidFill>
                        <a:effectLst/>
                        <a:latin typeface="Arial" panose="020B0604020202020204" pitchFamily="34" charset="0"/>
                        <a:cs typeface="Arial" panose="020B0604020202020204" pitchFamily="34" charset="0"/>
                      </a:endParaRPr>
                    </a:p>
                    <a:p>
                      <a:pPr marL="182880">
                        <a:lnSpc>
                          <a:spcPct val="100000"/>
                        </a:lnSpc>
                        <a:spcAft>
                          <a:spcPts val="0"/>
                        </a:spcAft>
                      </a:pPr>
                      <a:r>
                        <a:rPr lang="en-US" sz="1200" b="0" i="1">
                          <a:solidFill>
                            <a:schemeClr val="tx2"/>
                          </a:solidFill>
                          <a:effectLst/>
                          <a:latin typeface="Arial" panose="020B0604020202020204" pitchFamily="34" charset="0"/>
                          <a:cs typeface="Arial" panose="020B0604020202020204" pitchFamily="34" charset="0"/>
                        </a:rPr>
                        <a:t>EGFR </a:t>
                      </a:r>
                      <a:r>
                        <a:rPr lang="en-US" sz="1200" b="0" i="0">
                          <a:solidFill>
                            <a:schemeClr val="tx2"/>
                          </a:solidFill>
                          <a:effectLst/>
                          <a:latin typeface="Arial" panose="020B0604020202020204" pitchFamily="34" charset="0"/>
                          <a:cs typeface="Arial" panose="020B0604020202020204" pitchFamily="34" charset="0"/>
                        </a:rPr>
                        <a:t>and </a:t>
                      </a:r>
                      <a:r>
                        <a:rPr lang="en-US" sz="1200" b="0" i="1">
                          <a:solidFill>
                            <a:schemeClr val="tx2"/>
                          </a:solidFill>
                          <a:effectLst/>
                          <a:latin typeface="Arial" panose="020B0604020202020204" pitchFamily="34" charset="0"/>
                          <a:cs typeface="Arial" panose="020B0604020202020204" pitchFamily="34" charset="0"/>
                        </a:rPr>
                        <a:t>KRAS </a:t>
                      </a:r>
                      <a:r>
                        <a:rPr lang="en-US" sz="1200" b="0" i="0">
                          <a:solidFill>
                            <a:schemeClr val="tx2"/>
                          </a:solidFill>
                          <a:effectLst/>
                          <a:latin typeface="Arial" panose="020B0604020202020204" pitchFamily="34" charset="0"/>
                          <a:cs typeface="Arial" panose="020B0604020202020204" pitchFamily="34" charset="0"/>
                        </a:rPr>
                        <a:t>mutations</a:t>
                      </a:r>
                      <a:endParaRPr lang="en-US" sz="1200" b="0" i="1">
                        <a:solidFill>
                          <a:schemeClr val="tx2"/>
                        </a:solidFill>
                        <a:effectLst/>
                        <a:latin typeface="Arial" panose="020B0604020202020204" pitchFamily="34" charset="0"/>
                        <a:cs typeface="Arial" panose="020B0604020202020204" pitchFamily="34" charset="0"/>
                      </a:endParaRPr>
                    </a:p>
                    <a:p>
                      <a:pPr marL="182880">
                        <a:lnSpc>
                          <a:spcPct val="100000"/>
                        </a:lnSpc>
                        <a:spcAft>
                          <a:spcPts val="0"/>
                        </a:spcAft>
                      </a:pPr>
                      <a:r>
                        <a:rPr lang="en-US" sz="1200" b="0" i="1">
                          <a:solidFill>
                            <a:schemeClr val="tx2"/>
                          </a:solidFill>
                          <a:effectLst/>
                          <a:latin typeface="Arial" panose="020B0604020202020204" pitchFamily="34" charset="0"/>
                          <a:cs typeface="Arial" panose="020B0604020202020204" pitchFamily="34" charset="0"/>
                        </a:rPr>
                        <a:t>KRAS </a:t>
                      </a:r>
                      <a:r>
                        <a:rPr lang="en-US" sz="1200" b="0" i="0">
                          <a:solidFill>
                            <a:schemeClr val="tx2"/>
                          </a:solidFill>
                          <a:effectLst/>
                          <a:latin typeface="Arial" panose="020B0604020202020204" pitchFamily="34" charset="0"/>
                          <a:cs typeface="Arial" panose="020B0604020202020204" pitchFamily="34" charset="0"/>
                        </a:rPr>
                        <a:t>and </a:t>
                      </a:r>
                      <a:r>
                        <a:rPr lang="en-US" sz="1200" b="0" i="1">
                          <a:solidFill>
                            <a:schemeClr val="tx2"/>
                          </a:solidFill>
                          <a:effectLst/>
                          <a:latin typeface="Arial" panose="020B0604020202020204" pitchFamily="34" charset="0"/>
                          <a:cs typeface="Arial" panose="020B0604020202020204" pitchFamily="34" charset="0"/>
                        </a:rPr>
                        <a:t>BRAF </a:t>
                      </a:r>
                      <a:r>
                        <a:rPr lang="en-US" sz="1200" b="0" i="0">
                          <a:solidFill>
                            <a:schemeClr val="tx2"/>
                          </a:solidFill>
                          <a:effectLst/>
                          <a:latin typeface="Arial" panose="020B0604020202020204" pitchFamily="34" charset="0"/>
                          <a:cs typeface="Arial" panose="020B0604020202020204" pitchFamily="34" charset="0"/>
                        </a:rPr>
                        <a:t>mutations</a:t>
                      </a:r>
                      <a:endParaRPr lang="en-US" sz="1200" b="0" i="1">
                        <a:solidFill>
                          <a:schemeClr val="tx2"/>
                        </a:solidFill>
                        <a:effectLst/>
                        <a:latin typeface="Arial" panose="020B0604020202020204" pitchFamily="34" charset="0"/>
                        <a:cs typeface="Arial" panose="020B0604020202020204" pitchFamily="34" charset="0"/>
                      </a:endParaRPr>
                    </a:p>
                    <a:p>
                      <a:pPr marL="182880">
                        <a:lnSpc>
                          <a:spcPct val="100000"/>
                        </a:lnSpc>
                        <a:spcAft>
                          <a:spcPts val="0"/>
                        </a:spcAft>
                      </a:pPr>
                      <a:r>
                        <a:rPr lang="en-US" sz="1200" b="0" i="1">
                          <a:solidFill>
                            <a:schemeClr val="tx2"/>
                          </a:solidFill>
                          <a:effectLst/>
                          <a:latin typeface="Arial" panose="020B0604020202020204" pitchFamily="34" charset="0"/>
                          <a:cs typeface="Arial" panose="020B0604020202020204" pitchFamily="34" charset="0"/>
                        </a:rPr>
                        <a:t>HER2 </a:t>
                      </a:r>
                      <a:r>
                        <a:rPr lang="en-US" sz="1200" b="0" i="0">
                          <a:solidFill>
                            <a:schemeClr val="tx2"/>
                          </a:solidFill>
                          <a:effectLst/>
                          <a:latin typeface="Arial" panose="020B0604020202020204" pitchFamily="34" charset="0"/>
                          <a:cs typeface="Arial" panose="020B0604020202020204" pitchFamily="34" charset="0"/>
                        </a:rPr>
                        <a:t>activating</a:t>
                      </a:r>
                      <a:r>
                        <a:rPr lang="en-US" sz="1200" b="0">
                          <a:solidFill>
                            <a:schemeClr val="tx2"/>
                          </a:solidFill>
                          <a:effectLst/>
                          <a:latin typeface="Arial" panose="020B0604020202020204" pitchFamily="34" charset="0"/>
                          <a:cs typeface="Arial" panose="020B0604020202020204" pitchFamily="34" charset="0"/>
                        </a:rPr>
                        <a:t> mutations</a:t>
                      </a:r>
                    </a:p>
                  </a:txBody>
                  <a:tcPr marL="60960" marR="60960" marT="24384" marB="24384" anchor="ctr">
                    <a:lnL w="6350" cap="flat" cmpd="sng" algn="ctr">
                      <a:noFill/>
                      <a:prstDash val="solid"/>
                      <a:miter lim="800000"/>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n = 39</a:t>
                      </a:r>
                    </a:p>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15</a:t>
                      </a:r>
                    </a:p>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33</a:t>
                      </a:r>
                    </a:p>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3</a:t>
                      </a:r>
                    </a:p>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0</a:t>
                      </a:r>
                    </a:p>
                    <a:p>
                      <a:pPr algn="ctr">
                        <a:lnSpc>
                          <a:spcPct val="100000"/>
                        </a:lnSpc>
                        <a:spcAft>
                          <a:spcPts val="0"/>
                        </a:spcAft>
                      </a:pPr>
                      <a:r>
                        <a:rPr lang="en-US" sz="1200">
                          <a:solidFill>
                            <a:schemeClr val="tx2"/>
                          </a:solidFill>
                          <a:effectLst/>
                          <a:latin typeface="Arial" panose="020B0604020202020204" pitchFamily="34" charset="0"/>
                          <a:cs typeface="Arial" panose="020B0604020202020204" pitchFamily="34" charset="0"/>
                        </a:rPr>
                        <a:t>0</a:t>
                      </a:r>
                    </a:p>
                  </a:txBody>
                  <a:tcPr marL="60960" marR="60960" marT="24384" marB="24384" anchor="ctr">
                    <a:lnL w="12700" cap="flat" cmpd="sng" algn="ctr">
                      <a:no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312567"/>
                  </a:ext>
                </a:extLst>
              </a:tr>
            </a:tbl>
          </a:graphicData>
        </a:graphic>
      </p:graphicFrame>
      <p:sp>
        <p:nvSpPr>
          <p:cNvPr id="5" name="Rectangle 4">
            <a:extLst>
              <a:ext uri="{FF2B5EF4-FFF2-40B4-BE49-F238E27FC236}">
                <a16:creationId xmlns:a16="http://schemas.microsoft.com/office/drawing/2014/main" id="{1DDC1A1D-4004-B450-39E4-DDE542CBE5C3}"/>
              </a:ext>
            </a:extLst>
          </p:cNvPr>
          <p:cNvSpPr/>
          <p:nvPr/>
        </p:nvSpPr>
        <p:spPr>
          <a:xfrm>
            <a:off x="6095999" y="3231145"/>
            <a:ext cx="5664200" cy="895350"/>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48618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2483-1E73-4CF1-B91D-9314161B5BC2}"/>
              </a:ext>
            </a:extLst>
          </p:cNvPr>
          <p:cNvSpPr>
            <a:spLocks noGrp="1"/>
          </p:cNvSpPr>
          <p:nvPr>
            <p:ph type="title"/>
          </p:nvPr>
        </p:nvSpPr>
        <p:spPr>
          <a:prstGeom prst="rect">
            <a:avLst/>
          </a:prstGeom>
        </p:spPr>
        <p:txBody>
          <a:bodyPr>
            <a:normAutofit fontScale="90000"/>
          </a:bodyPr>
          <a:lstStyle/>
          <a:p>
            <a:r>
              <a:rPr lang="en-US"/>
              <a:t>DL-01 HER2-Overexpressing Cohort (1a): </a:t>
            </a:r>
            <a:br>
              <a:rPr lang="en-US"/>
            </a:br>
            <a:r>
              <a:rPr lang="en-US"/>
              <a:t>Efficacy Results (T-</a:t>
            </a:r>
            <a:r>
              <a:rPr lang="en-US" err="1"/>
              <a:t>DXd</a:t>
            </a:r>
            <a:r>
              <a:rPr lang="en-US"/>
              <a:t> 5.4 mg/kg)</a:t>
            </a:r>
            <a:r>
              <a:rPr lang="en-US" baseline="30000"/>
              <a:t>1,a</a:t>
            </a:r>
          </a:p>
        </p:txBody>
      </p:sp>
      <p:sp>
        <p:nvSpPr>
          <p:cNvPr id="3" name="Footer Placeholder 2">
            <a:extLst>
              <a:ext uri="{FF2B5EF4-FFF2-40B4-BE49-F238E27FC236}">
                <a16:creationId xmlns:a16="http://schemas.microsoft.com/office/drawing/2014/main" id="{97988E38-578A-764F-79ED-737CDA7B7236}"/>
              </a:ext>
            </a:extLst>
          </p:cNvPr>
          <p:cNvSpPr>
            <a:spLocks noGrp="1"/>
          </p:cNvSpPr>
          <p:nvPr>
            <p:ph type="ftr" sz="quarter" idx="3"/>
          </p:nvPr>
        </p:nvSpPr>
        <p:spPr>
          <a:xfrm>
            <a:off x="1401416" y="5964383"/>
            <a:ext cx="7487089" cy="642566"/>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Data cutoff: December 3, 2021.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30000" noProof="0" err="1">
                <a:ln>
                  <a:noFill/>
                </a:ln>
                <a:solidFill>
                  <a:srgbClr val="3F4444"/>
                </a:solidFill>
                <a:effectLst/>
                <a:uLnTx/>
                <a:uFillTx/>
                <a:latin typeface="Arial"/>
                <a:ea typeface="+mn-ea"/>
                <a:cs typeface="+mn-cs"/>
              </a:rPr>
              <a:t>a</a:t>
            </a:r>
            <a:r>
              <a:rPr kumimoji="0" lang="en-US" b="0" i="0" u="none" strike="noStrike" kern="1200" cap="none" spc="0" normalizeH="0" baseline="0" noProof="0" err="1">
                <a:ln>
                  <a:noFill/>
                </a:ln>
                <a:solidFill>
                  <a:srgbClr val="3F4444"/>
                </a:solidFill>
                <a:effectLst/>
                <a:uLnTx/>
                <a:uFillTx/>
                <a:latin typeface="Arial"/>
                <a:ea typeface="+mn-ea"/>
                <a:cs typeface="+mn-cs"/>
              </a:rPr>
              <a:t>While</a:t>
            </a:r>
            <a:r>
              <a:rPr kumimoji="0" lang="en-US"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b="0" i="0" u="none" strike="noStrike" kern="1200" cap="none" spc="0" normalizeH="0" baseline="30000" noProof="0">
                <a:ln>
                  <a:noFill/>
                </a:ln>
                <a:solidFill>
                  <a:srgbClr val="3F4444"/>
                </a:solidFill>
                <a:effectLst/>
                <a:uLnTx/>
                <a:uFillTx/>
                <a:latin typeface="Arial"/>
                <a:ea typeface="+mn-ea"/>
                <a:cs typeface="+mn-cs"/>
              </a:rPr>
              <a:t>2</a:t>
            </a:r>
            <a:endParaRPr kumimoji="0" lang="en-US" b="1"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a:p>
            <a:pPr lvl="0" defTabSz="609585">
              <a:defRPr/>
            </a:pPr>
            <a:r>
              <a:rPr lang="en-US">
                <a:solidFill>
                  <a:srgbClr val="3F4444"/>
                </a:solidFill>
                <a:latin typeface="Arial" panose="020B0604020202020204" pitchFamily="34" charset="0"/>
                <a:cs typeface="Arial" panose="020B0604020202020204" pitchFamily="34" charset="0"/>
              </a:rPr>
              <a:t>1</a:t>
            </a:r>
            <a:r>
              <a:rPr lang="en-US" b="1">
                <a:solidFill>
                  <a:srgbClr val="3F4444"/>
                </a:solidFill>
                <a:latin typeface="Arial" panose="020B0604020202020204" pitchFamily="34" charset="0"/>
                <a:cs typeface="Arial" panose="020B0604020202020204" pitchFamily="34" charset="0"/>
              </a:rPr>
              <a:t>. </a:t>
            </a:r>
            <a:r>
              <a:rPr lang="en-US">
                <a:solidFill>
                  <a:srgbClr val="3F4444"/>
                </a:solidFill>
                <a:latin typeface="Arial" panose="020B0604020202020204" pitchFamily="34" charset="0"/>
                <a:cs typeface="Arial" panose="020B0604020202020204" pitchFamily="34" charset="0"/>
              </a:rPr>
              <a:t>Smit EF, et al. </a:t>
            </a:r>
            <a:r>
              <a:rPr lang="en-US" i="1">
                <a:solidFill>
                  <a:srgbClr val="3F4444"/>
                </a:solidFill>
                <a:latin typeface="Arial" panose="020B0604020202020204" pitchFamily="34" charset="0"/>
                <a:cs typeface="Arial" panose="020B0604020202020204" pitchFamily="34" charset="0"/>
              </a:rPr>
              <a:t>Lancet Oncol.</a:t>
            </a:r>
            <a:r>
              <a:rPr lang="en-US">
                <a:solidFill>
                  <a:srgbClr val="3F4444"/>
                </a:solidFill>
                <a:latin typeface="Arial" panose="020B0604020202020204" pitchFamily="34" charset="0"/>
                <a:cs typeface="Arial" panose="020B0604020202020204" pitchFamily="34" charset="0"/>
              </a:rPr>
              <a:t> 2024;25(4):439-454. 2.</a:t>
            </a:r>
            <a:r>
              <a:rPr lang="en-US" b="1">
                <a:solidFill>
                  <a:srgbClr val="3F4444"/>
                </a:solidFill>
                <a:latin typeface="Arial" panose="020B0604020202020204" pitchFamily="34" charset="0"/>
                <a:cs typeface="Arial" panose="020B0604020202020204" pitchFamily="34" charset="0"/>
              </a:rPr>
              <a:t>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lang="en-US">
              <a:solidFill>
                <a:srgbClr val="3F4444"/>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9A4E8E4-DC42-4DE8-B45C-6572D5E4052D}"/>
              </a:ext>
            </a:extLst>
          </p:cNvPr>
          <p:cNvSpPr txBox="1"/>
          <p:nvPr/>
        </p:nvSpPr>
        <p:spPr>
          <a:xfrm>
            <a:off x="6658713" y="6487968"/>
            <a:ext cx="4073307" cy="235898"/>
          </a:xfrm>
          <a:prstGeom prst="rect">
            <a:avLst/>
          </a:prstGeom>
          <a:noFill/>
        </p:spPr>
        <p:txBody>
          <a:bodyPr wrap="square"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003865"/>
                </a:solidFill>
                <a:effectLst/>
                <a:uLnTx/>
                <a:uFillTx/>
                <a:latin typeface="Arial"/>
                <a:ea typeface="+mn-ea"/>
                <a:cs typeface="+mn-cs"/>
              </a:rPr>
              <a:t> </a:t>
            </a:r>
          </a:p>
        </p:txBody>
      </p:sp>
      <p:graphicFrame>
        <p:nvGraphicFramePr>
          <p:cNvPr id="13" name="Table 3">
            <a:extLst>
              <a:ext uri="{FF2B5EF4-FFF2-40B4-BE49-F238E27FC236}">
                <a16:creationId xmlns:a16="http://schemas.microsoft.com/office/drawing/2014/main" id="{4C659858-DEA2-8046-96A6-D0C98035D288}"/>
              </a:ext>
            </a:extLst>
          </p:cNvPr>
          <p:cNvGraphicFramePr>
            <a:graphicFrameLocks noGrp="1"/>
          </p:cNvGraphicFramePr>
          <p:nvPr>
            <p:extLst>
              <p:ext uri="{D42A27DB-BD31-4B8C-83A1-F6EECF244321}">
                <p14:modId xmlns:p14="http://schemas.microsoft.com/office/powerpoint/2010/main" val="2003898932"/>
              </p:ext>
            </p:extLst>
          </p:nvPr>
        </p:nvGraphicFramePr>
        <p:xfrm>
          <a:off x="602634" y="1374588"/>
          <a:ext cx="7637127" cy="4397885"/>
        </p:xfrm>
        <a:graphic>
          <a:graphicData uri="http://schemas.openxmlformats.org/drawingml/2006/table">
            <a:tbl>
              <a:tblPr firstRow="1" bandRow="1">
                <a:tableStyleId>{F2DE63D5-997A-4646-A377-4702673A728D}</a:tableStyleId>
              </a:tblPr>
              <a:tblGrid>
                <a:gridCol w="4547952">
                  <a:extLst>
                    <a:ext uri="{9D8B030D-6E8A-4147-A177-3AD203B41FA5}">
                      <a16:colId xmlns:a16="http://schemas.microsoft.com/office/drawing/2014/main" val="341986340"/>
                    </a:ext>
                  </a:extLst>
                </a:gridCol>
                <a:gridCol w="3089175">
                  <a:extLst>
                    <a:ext uri="{9D8B030D-6E8A-4147-A177-3AD203B41FA5}">
                      <a16:colId xmlns:a16="http://schemas.microsoft.com/office/drawing/2014/main" val="2278390796"/>
                    </a:ext>
                  </a:extLst>
                </a:gridCol>
              </a:tblGrid>
              <a:tr h="866209">
                <a:tc>
                  <a:txBody>
                    <a:bodyPr/>
                    <a:lstStyle/>
                    <a:p>
                      <a:pPr algn="l"/>
                      <a:endParaRPr lang="en-US" sz="1600">
                        <a:solidFill>
                          <a:schemeClr val="bg1"/>
                        </a:solidFill>
                        <a:latin typeface="+mn-lt"/>
                        <a:cs typeface="Calibri" panose="020F0502020204030204" pitchFamily="34" charset="0"/>
                      </a:endParaRPr>
                    </a:p>
                  </a:txBody>
                  <a:tcPr marL="60960" marR="60960" marT="60960" marB="6096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a:solidFill>
                            <a:schemeClr val="bg1"/>
                          </a:solidFill>
                        </a:rPr>
                        <a:t>Cohort 1a </a:t>
                      </a:r>
                    </a:p>
                    <a:p>
                      <a:pPr algn="ctr"/>
                      <a:r>
                        <a:rPr lang="en-US" sz="1600">
                          <a:solidFill>
                            <a:schemeClr val="bg1"/>
                          </a:solidFill>
                        </a:rPr>
                        <a:t>(5.4 mg/kg) </a:t>
                      </a:r>
                    </a:p>
                    <a:p>
                      <a:pPr algn="ctr"/>
                      <a:r>
                        <a:rPr lang="en-US" sz="1600">
                          <a:solidFill>
                            <a:schemeClr val="bg1"/>
                          </a:solidFill>
                        </a:rPr>
                        <a:t>n = 41</a:t>
                      </a:r>
                      <a:endParaRPr lang="en-US" sz="1600">
                        <a:solidFill>
                          <a:schemeClr val="bg1"/>
                        </a:solidFill>
                        <a:latin typeface="+mn-lt"/>
                        <a:cs typeface="Calibri" panose="020F0502020204030204" pitchFamily="34" charset="0"/>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523671686"/>
                  </a:ext>
                </a:extLst>
              </a:tr>
              <a:tr h="613211">
                <a:tc>
                  <a:txBody>
                    <a:bodyPr/>
                    <a:lstStyle/>
                    <a:p>
                      <a:pPr algn="l"/>
                      <a:r>
                        <a:rPr lang="en-US" sz="1600" b="1">
                          <a:solidFill>
                            <a:schemeClr val="tx2"/>
                          </a:solidFill>
                        </a:rPr>
                        <a:t>ORR by ICR, n (% [95% CI])</a:t>
                      </a:r>
                      <a:endParaRPr lang="en-US" sz="1600" b="1">
                        <a:solidFill>
                          <a:schemeClr val="tx2"/>
                        </a:solidFill>
                        <a:latin typeface="+mn-lt"/>
                        <a:cs typeface="Calibri" panose="020F0502020204030204" pitchFamily="34" charset="0"/>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609585" rtl="0" eaLnBrk="1" latinLnBrk="0" hangingPunct="1">
                        <a:lnSpc>
                          <a:spcPct val="115000"/>
                        </a:lnSpc>
                        <a:spcBef>
                          <a:spcPts val="0"/>
                        </a:spcBef>
                        <a:spcAft>
                          <a:spcPts val="0"/>
                        </a:spcAft>
                      </a:pPr>
                      <a:r>
                        <a:rPr kumimoji="1" lang="en-US" sz="1600" b="0" kern="1200">
                          <a:solidFill>
                            <a:schemeClr val="tx2"/>
                          </a:solidFill>
                        </a:rPr>
                        <a:t>14 (34.1 [20.1-50.6)]</a:t>
                      </a:r>
                      <a:endParaRPr kumimoji="1" lang="en-US" sz="1600" b="0" kern="1200">
                        <a:solidFill>
                          <a:schemeClr val="tx2"/>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53338183"/>
                  </a:ext>
                </a:extLst>
              </a:tr>
              <a:tr h="384209">
                <a:tc>
                  <a:txBody>
                    <a:bodyPr/>
                    <a:lstStyle/>
                    <a:p>
                      <a:pPr marL="182880" algn="l">
                        <a:spcBef>
                          <a:spcPts val="0"/>
                        </a:spcBef>
                      </a:pPr>
                      <a:r>
                        <a:rPr lang="en-US" sz="1600">
                          <a:solidFill>
                            <a:schemeClr val="tx2"/>
                          </a:solidFill>
                        </a:rPr>
                        <a:t>CR</a:t>
                      </a:r>
                      <a:endParaRPr lang="en-US" sz="1600">
                        <a:solidFill>
                          <a:schemeClr val="tx2"/>
                        </a:solidFill>
                        <a:latin typeface="+mn-lt"/>
                        <a:cs typeface="Calibri" panose="020F0502020204030204" pitchFamily="34" charset="0"/>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585" rtl="0" eaLnBrk="1" latinLnBrk="0" hangingPunct="1">
                        <a:lnSpc>
                          <a:spcPct val="115000"/>
                        </a:lnSpc>
                        <a:spcBef>
                          <a:spcPts val="0"/>
                        </a:spcBef>
                        <a:spcAft>
                          <a:spcPts val="0"/>
                        </a:spcAft>
                      </a:pPr>
                      <a:r>
                        <a:rPr kumimoji="1" lang="en-US" sz="1600" b="0" kern="1200">
                          <a:solidFill>
                            <a:schemeClr val="tx2"/>
                          </a:solidFill>
                          <a:latin typeface="+mn-lt"/>
                          <a:ea typeface="+mn-ea"/>
                          <a:cs typeface="+mn-cs"/>
                        </a:rPr>
                        <a:t>2 (5)</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7271392"/>
                  </a:ext>
                </a:extLst>
              </a:tr>
              <a:tr h="384209">
                <a:tc>
                  <a:txBody>
                    <a:bodyPr/>
                    <a:lstStyle/>
                    <a:p>
                      <a:pPr marL="182880" algn="l">
                        <a:spcBef>
                          <a:spcPts val="0"/>
                        </a:spcBef>
                      </a:pPr>
                      <a:r>
                        <a:rPr lang="en-US" sz="1600">
                          <a:solidFill>
                            <a:schemeClr val="tx2"/>
                          </a:solidFill>
                        </a:rPr>
                        <a:t>PR</a:t>
                      </a:r>
                      <a:endParaRPr lang="en-US" sz="1600">
                        <a:solidFill>
                          <a:schemeClr val="tx2"/>
                        </a:solidFill>
                        <a:latin typeface="+mn-lt"/>
                        <a:cs typeface="Calibri" panose="020F0502020204030204" pitchFamily="34" charset="0"/>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609585" rtl="0" eaLnBrk="1" latinLnBrk="0" hangingPunct="1">
                        <a:lnSpc>
                          <a:spcPct val="115000"/>
                        </a:lnSpc>
                        <a:spcBef>
                          <a:spcPts val="0"/>
                        </a:spcBef>
                        <a:spcAft>
                          <a:spcPts val="0"/>
                        </a:spcAft>
                      </a:pPr>
                      <a:r>
                        <a:rPr kumimoji="1" lang="en-US" sz="1600" b="0" kern="1200">
                          <a:solidFill>
                            <a:schemeClr val="tx2"/>
                          </a:solidFill>
                        </a:rPr>
                        <a:t>12 (29)</a:t>
                      </a:r>
                      <a:endParaRPr kumimoji="1" lang="en-US" sz="1600" b="0" kern="1200">
                        <a:solidFill>
                          <a:schemeClr val="tx2"/>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67610198"/>
                  </a:ext>
                </a:extLst>
              </a:tr>
              <a:tr h="384209">
                <a:tc>
                  <a:txBody>
                    <a:bodyPr/>
                    <a:lstStyle/>
                    <a:p>
                      <a:pPr marL="182880" algn="l">
                        <a:spcBef>
                          <a:spcPts val="0"/>
                        </a:spcBef>
                      </a:pPr>
                      <a:r>
                        <a:rPr lang="en-US" sz="1600">
                          <a:solidFill>
                            <a:schemeClr val="tx2"/>
                          </a:solidFill>
                        </a:rPr>
                        <a:t>SD</a:t>
                      </a:r>
                      <a:endParaRPr lang="en-US" sz="1600">
                        <a:solidFill>
                          <a:schemeClr val="tx2"/>
                        </a:solidFill>
                        <a:latin typeface="+mn-lt"/>
                        <a:cs typeface="Calibri" panose="020F0502020204030204" pitchFamily="34" charset="0"/>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585" rtl="0" eaLnBrk="1" latinLnBrk="0" hangingPunct="1">
                        <a:lnSpc>
                          <a:spcPct val="115000"/>
                        </a:lnSpc>
                        <a:spcBef>
                          <a:spcPts val="0"/>
                        </a:spcBef>
                        <a:spcAft>
                          <a:spcPts val="0"/>
                        </a:spcAft>
                      </a:pPr>
                      <a:r>
                        <a:rPr kumimoji="1" lang="en-US" sz="1600" b="0" kern="1200">
                          <a:solidFill>
                            <a:schemeClr val="tx2"/>
                          </a:solidFill>
                        </a:rPr>
                        <a:t>18 (44)</a:t>
                      </a:r>
                      <a:endParaRPr kumimoji="1" lang="en-US" sz="1600" b="0" kern="1200">
                        <a:solidFill>
                          <a:schemeClr val="tx2"/>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0999896"/>
                  </a:ext>
                </a:extLst>
              </a:tr>
              <a:tr h="384209">
                <a:tc>
                  <a:txBody>
                    <a:bodyPr/>
                    <a:lstStyle/>
                    <a:p>
                      <a:pPr marL="182880" algn="l"/>
                      <a:r>
                        <a:rPr lang="en-US" sz="1600">
                          <a:solidFill>
                            <a:schemeClr val="tx2"/>
                          </a:solidFill>
                        </a:rPr>
                        <a:t>PD</a:t>
                      </a:r>
                      <a:endParaRPr lang="en-US" sz="1600">
                        <a:solidFill>
                          <a:schemeClr val="tx2"/>
                        </a:solidFill>
                        <a:latin typeface="+mn-lt"/>
                        <a:cs typeface="Calibri" panose="020F0502020204030204" pitchFamily="34" charset="0"/>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609585" rtl="0" eaLnBrk="1" latinLnBrk="0" hangingPunct="1">
                        <a:lnSpc>
                          <a:spcPct val="115000"/>
                        </a:lnSpc>
                        <a:spcBef>
                          <a:spcPts val="0"/>
                        </a:spcBef>
                        <a:spcAft>
                          <a:spcPts val="0"/>
                        </a:spcAft>
                      </a:pPr>
                      <a:r>
                        <a:rPr kumimoji="1" lang="en-US" sz="1600" b="0" kern="1200">
                          <a:solidFill>
                            <a:schemeClr val="tx2"/>
                          </a:solidFill>
                          <a:latin typeface="+mn-lt"/>
                          <a:ea typeface="+mn-ea"/>
                          <a:cs typeface="+mn-cs"/>
                        </a:rPr>
                        <a:t>4 (10)</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259301"/>
                  </a:ext>
                </a:extLst>
              </a:tr>
              <a:tr h="384209">
                <a:tc>
                  <a:txBody>
                    <a:bodyPr/>
                    <a:lstStyle/>
                    <a:p>
                      <a:pPr marL="182880" algn="l"/>
                      <a:r>
                        <a:rPr lang="en-US" sz="1600">
                          <a:solidFill>
                            <a:schemeClr val="tx2"/>
                          </a:solidFill>
                        </a:rPr>
                        <a:t>NE</a:t>
                      </a:r>
                      <a:endParaRPr lang="en-US" sz="1600">
                        <a:solidFill>
                          <a:schemeClr val="tx2"/>
                        </a:solidFill>
                        <a:latin typeface="+mn-lt"/>
                        <a:cs typeface="Calibri" panose="020F0502020204030204" pitchFamily="34" charset="0"/>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585" rtl="0" eaLnBrk="1" latinLnBrk="0" hangingPunct="1">
                        <a:lnSpc>
                          <a:spcPct val="115000"/>
                        </a:lnSpc>
                        <a:spcBef>
                          <a:spcPts val="0"/>
                        </a:spcBef>
                        <a:spcAft>
                          <a:spcPts val="0"/>
                        </a:spcAft>
                      </a:pPr>
                      <a:r>
                        <a:rPr kumimoji="1" lang="en-US" sz="1600" b="0" kern="1200">
                          <a:solidFill>
                            <a:schemeClr val="tx2"/>
                          </a:solidFill>
                        </a:rPr>
                        <a:t>5 (12)</a:t>
                      </a:r>
                      <a:endParaRPr kumimoji="1" lang="en-US" sz="1600" b="0" kern="1200">
                        <a:solidFill>
                          <a:schemeClr val="tx2"/>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160235"/>
                  </a:ext>
                </a:extLst>
              </a:tr>
              <a:tr h="613211">
                <a:tc>
                  <a:txBody>
                    <a:bodyPr/>
                    <a:lstStyle/>
                    <a:p>
                      <a:pPr algn="l"/>
                      <a:r>
                        <a:rPr lang="en-US" sz="1600" b="1">
                          <a:solidFill>
                            <a:schemeClr val="tx2"/>
                          </a:solidFill>
                        </a:rPr>
                        <a:t>DCR, n (% [95% CI])</a:t>
                      </a:r>
                      <a:endParaRPr lang="en-US" sz="1600" b="1">
                        <a:solidFill>
                          <a:schemeClr val="tx2"/>
                        </a:solidFill>
                        <a:latin typeface="+mn-lt"/>
                        <a:cs typeface="Calibri" panose="020F0502020204030204" pitchFamily="34" charset="0"/>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609585" rtl="0" eaLnBrk="1" latinLnBrk="0" hangingPunct="1">
                        <a:lnSpc>
                          <a:spcPct val="115000"/>
                        </a:lnSpc>
                        <a:spcBef>
                          <a:spcPts val="0"/>
                        </a:spcBef>
                        <a:spcAft>
                          <a:spcPts val="0"/>
                        </a:spcAft>
                      </a:pPr>
                      <a:r>
                        <a:rPr kumimoji="1" lang="en-US" sz="1600" b="0" kern="1200">
                          <a:solidFill>
                            <a:schemeClr val="tx2"/>
                          </a:solidFill>
                        </a:rPr>
                        <a:t>32 (78.0 [62.4-89.4])</a:t>
                      </a:r>
                      <a:endParaRPr kumimoji="1" lang="en-US" sz="1600" b="0" kern="1200">
                        <a:solidFill>
                          <a:schemeClr val="tx2"/>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52609041"/>
                  </a:ext>
                </a:extLst>
              </a:tr>
              <a:tr h="384209">
                <a:tc>
                  <a:txBody>
                    <a:bodyPr/>
                    <a:lstStyle/>
                    <a:p>
                      <a:pPr algn="l"/>
                      <a:r>
                        <a:rPr lang="en-US" sz="1600" b="1">
                          <a:solidFill>
                            <a:schemeClr val="tx2"/>
                          </a:solidFill>
                        </a:rPr>
                        <a:t>DoR, median (95% CI), months</a:t>
                      </a:r>
                      <a:endParaRPr lang="en-US" sz="1600" b="1">
                        <a:solidFill>
                          <a:schemeClr val="tx2"/>
                        </a:solidFill>
                        <a:latin typeface="+mn-lt"/>
                        <a:cs typeface="Calibri" panose="020F0502020204030204" pitchFamily="34" charset="0"/>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585" rtl="0" eaLnBrk="1" latinLnBrk="0" hangingPunct="1">
                        <a:lnSpc>
                          <a:spcPct val="115000"/>
                        </a:lnSpc>
                        <a:spcBef>
                          <a:spcPts val="0"/>
                        </a:spcBef>
                        <a:spcAft>
                          <a:spcPts val="0"/>
                        </a:spcAft>
                      </a:pPr>
                      <a:r>
                        <a:rPr kumimoji="1" lang="en-US" sz="1600" b="0" kern="1200">
                          <a:solidFill>
                            <a:schemeClr val="tx2"/>
                          </a:solidFill>
                        </a:rPr>
                        <a:t>6.2 (4.2-9.8)</a:t>
                      </a:r>
                      <a:endParaRPr kumimoji="1" lang="en-US" sz="1600" b="0" kern="1200">
                        <a:solidFill>
                          <a:schemeClr val="tx2"/>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737123"/>
                  </a:ext>
                </a:extLst>
              </a:tr>
            </a:tbl>
          </a:graphicData>
        </a:graphic>
      </p:graphicFrame>
      <p:sp>
        <p:nvSpPr>
          <p:cNvPr id="15" name="Rectangle 14">
            <a:extLst>
              <a:ext uri="{FF2B5EF4-FFF2-40B4-BE49-F238E27FC236}">
                <a16:creationId xmlns:a16="http://schemas.microsoft.com/office/drawing/2014/main" id="{6AFD08AC-3BE9-04E3-30EE-9CA4094B3698}"/>
              </a:ext>
            </a:extLst>
          </p:cNvPr>
          <p:cNvSpPr/>
          <p:nvPr/>
        </p:nvSpPr>
        <p:spPr>
          <a:xfrm>
            <a:off x="8328103" y="1374587"/>
            <a:ext cx="3634027" cy="4415133"/>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lIns="274320" rIns="365760" rtlCol="0" anchor="ctr"/>
          <a:lstStyle/>
          <a:p>
            <a:pPr marL="285744" marR="0" lvl="0" indent="-285744"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rial"/>
                <a:ea typeface="+mn-ea"/>
                <a:cs typeface="+mn-cs"/>
              </a:rPr>
              <a:t>Primary endpoint of ORR by ICR was achieved by 34.1% (95% CI, 20.1-50.6) of patients in Cohort 1a</a:t>
            </a:r>
          </a:p>
          <a:p>
            <a:pPr marL="285744" marR="0" lvl="0" indent="-285744"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a:p>
            <a:pPr marL="285744" marR="0" lvl="0" indent="-285744"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rial"/>
                <a:ea typeface="+mn-ea"/>
                <a:cs typeface="+mn-cs"/>
              </a:rPr>
              <a:t>The median duration of follow-up was 10.6 months (IQR, 4.5-13.5) in Cohorts 1a</a:t>
            </a:r>
          </a:p>
          <a:p>
            <a:pPr marL="285744" marR="0" lvl="0" indent="-285744"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chemeClr val="bg1"/>
              </a:solidFill>
              <a:effectLst/>
              <a:uLnTx/>
              <a:uFillTx/>
              <a:latin typeface="Arial"/>
              <a:ea typeface="+mn-ea"/>
              <a:cs typeface="+mn-cs"/>
            </a:endParaRPr>
          </a:p>
          <a:p>
            <a:pPr marL="285744" marR="0" lvl="0" indent="-285744"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Arial"/>
                <a:ea typeface="+mn-ea"/>
                <a:cs typeface="+mn-cs"/>
              </a:rPr>
              <a:t>T-</a:t>
            </a:r>
            <a:r>
              <a:rPr kumimoji="0" lang="en-US" sz="1600" b="0" i="0" u="none" strike="noStrike" kern="1200" cap="none" spc="0" normalizeH="0" baseline="0" noProof="0" err="1">
                <a:ln>
                  <a:noFill/>
                </a:ln>
                <a:solidFill>
                  <a:schemeClr val="bg1"/>
                </a:solidFill>
                <a:effectLst/>
                <a:uLnTx/>
                <a:uFillTx/>
                <a:latin typeface="Arial"/>
                <a:ea typeface="+mn-ea"/>
                <a:cs typeface="+mn-cs"/>
              </a:rPr>
              <a:t>DXd</a:t>
            </a:r>
            <a:r>
              <a:rPr kumimoji="0" lang="en-US" sz="1600" b="0" i="0" u="none" strike="noStrike" kern="1200" cap="none" spc="0" normalizeH="0" baseline="0" noProof="0">
                <a:ln>
                  <a:noFill/>
                </a:ln>
                <a:solidFill>
                  <a:schemeClr val="bg1"/>
                </a:solidFill>
                <a:effectLst/>
                <a:uLnTx/>
                <a:uFillTx/>
                <a:latin typeface="Arial"/>
                <a:ea typeface="+mn-ea"/>
                <a:cs typeface="+mn-cs"/>
              </a:rPr>
              <a:t> 5.4 mg/kg showed encouraging and consistent antitumor activity in heavily pretreated patients with        HER2-overexpressing NSCLC</a:t>
            </a:r>
          </a:p>
        </p:txBody>
      </p:sp>
      <p:sp>
        <p:nvSpPr>
          <p:cNvPr id="6" name="Rectangle 5">
            <a:extLst>
              <a:ext uri="{FF2B5EF4-FFF2-40B4-BE49-F238E27FC236}">
                <a16:creationId xmlns:a16="http://schemas.microsoft.com/office/drawing/2014/main" id="{40FF9B18-470E-9818-5F9F-EAC0D45AC2F2}"/>
              </a:ext>
            </a:extLst>
          </p:cNvPr>
          <p:cNvSpPr/>
          <p:nvPr/>
        </p:nvSpPr>
        <p:spPr>
          <a:xfrm>
            <a:off x="602634" y="2238187"/>
            <a:ext cx="7637128" cy="1379072"/>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1867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2483-1E73-4CF1-B91D-9314161B5BC2}"/>
              </a:ext>
            </a:extLst>
          </p:cNvPr>
          <p:cNvSpPr>
            <a:spLocks noGrp="1"/>
          </p:cNvSpPr>
          <p:nvPr>
            <p:ph type="title"/>
          </p:nvPr>
        </p:nvSpPr>
        <p:spPr>
          <a:prstGeom prst="rect">
            <a:avLst/>
          </a:prstGeom>
        </p:spPr>
        <p:txBody>
          <a:bodyPr>
            <a:normAutofit fontScale="90000"/>
          </a:bodyPr>
          <a:lstStyle/>
          <a:p>
            <a:r>
              <a:rPr lang="en-US"/>
              <a:t>DL-01 HER2-Overexpressing Cohort (1a): Response by HER2 IHC Status (T-</a:t>
            </a:r>
            <a:r>
              <a:rPr lang="en-US" err="1"/>
              <a:t>DXd</a:t>
            </a:r>
            <a:r>
              <a:rPr lang="en-US"/>
              <a:t> 5.4 mg/kg)</a:t>
            </a:r>
            <a:r>
              <a:rPr lang="en-US" baseline="30000"/>
              <a:t>1,a</a:t>
            </a:r>
          </a:p>
        </p:txBody>
      </p:sp>
      <p:sp>
        <p:nvSpPr>
          <p:cNvPr id="11" name="Footer Placeholder 10">
            <a:extLst>
              <a:ext uri="{FF2B5EF4-FFF2-40B4-BE49-F238E27FC236}">
                <a16:creationId xmlns:a16="http://schemas.microsoft.com/office/drawing/2014/main" id="{4CDC25D8-080D-E476-D6E4-92D20AF5A58B}"/>
              </a:ext>
            </a:extLst>
          </p:cNvPr>
          <p:cNvSpPr>
            <a:spLocks noGrp="1"/>
          </p:cNvSpPr>
          <p:nvPr>
            <p:ph type="ftr" sz="quarter" idx="3"/>
          </p:nvPr>
        </p:nvSpPr>
        <p:spPr>
          <a:xfrm>
            <a:off x="1401417" y="5964383"/>
            <a:ext cx="7493959" cy="642566"/>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Data cutoff: December 3, 2021.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30000" noProof="0" err="1">
                <a:ln>
                  <a:noFill/>
                </a:ln>
                <a:solidFill>
                  <a:srgbClr val="3F4444"/>
                </a:solidFill>
                <a:effectLst/>
                <a:uLnTx/>
                <a:uFillTx/>
                <a:latin typeface="Arial"/>
                <a:ea typeface="+mn-ea"/>
                <a:cs typeface="+mn-cs"/>
              </a:rPr>
              <a:t>a</a:t>
            </a:r>
            <a:r>
              <a:rPr kumimoji="0" lang="en-US" b="0" i="0" u="none" strike="noStrike" kern="1200" cap="none" spc="0" normalizeH="0" baseline="0" noProof="0" err="1">
                <a:ln>
                  <a:noFill/>
                </a:ln>
                <a:solidFill>
                  <a:srgbClr val="3F4444"/>
                </a:solidFill>
                <a:effectLst/>
                <a:uLnTx/>
                <a:uFillTx/>
                <a:latin typeface="Arial"/>
                <a:ea typeface="+mn-ea"/>
                <a:cs typeface="+mn-cs"/>
              </a:rPr>
              <a:t>While</a:t>
            </a:r>
            <a:r>
              <a:rPr kumimoji="0" lang="en-US" b="0" i="0" u="none" strike="noStrike" kern="1200" cap="none" spc="0" normalizeH="0" baseline="0" noProof="0">
                <a:ln>
                  <a:noFill/>
                </a:ln>
                <a:solidFill>
                  <a:srgbClr val="3F4444"/>
                </a:solidFill>
                <a:effectLst/>
                <a:uLnTx/>
                <a:uFillTx/>
                <a:latin typeface="Arial"/>
                <a:ea typeface="+mn-ea"/>
                <a:cs typeface="+mn-cs"/>
              </a:rPr>
              <a:t> the data included in DP-02, DC-02, and DL-01 are for HER2-overexpressing tumors (IHC 3+/2+), the approved tumor-agnostic indication is for patients with HER2-positive IHC 3+ solid tumors only.</a:t>
            </a:r>
            <a:r>
              <a:rPr kumimoji="0" lang="en-US" b="0" i="0" u="none" strike="noStrike" kern="1200" cap="none" spc="0" normalizeH="0" baseline="30000" noProof="0">
                <a:ln>
                  <a:noFill/>
                </a:ln>
                <a:solidFill>
                  <a:srgbClr val="3F4444"/>
                </a:solidFill>
                <a:effectLst/>
                <a:uLnTx/>
                <a:uFillTx/>
                <a:latin typeface="Arial"/>
                <a:ea typeface="+mn-ea"/>
                <a:cs typeface="+mn-cs"/>
              </a:rPr>
              <a:t>2</a:t>
            </a:r>
            <a:endParaRPr kumimoji="0" lang="en-US" b="1"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a:p>
            <a:pPr lvl="0" defTabSz="609585">
              <a:defRPr/>
            </a:pPr>
            <a:r>
              <a:rPr kumimoji="0" lang="en-US"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1. </a:t>
            </a:r>
            <a:r>
              <a:rPr kumimoji="0" lang="en-US"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Smit EF, et al. ESMO 2022. Poster #975P.</a:t>
            </a:r>
            <a:r>
              <a:rPr kumimoji="0" lang="en-US" b="0" i="0" u="none" strike="noStrike" kern="1200" cap="none" spc="0" normalizeH="0" baseline="0" noProof="0">
                <a:ln>
                  <a:noFill/>
                </a:ln>
                <a:solidFill>
                  <a:srgbClr val="FF33CC"/>
                </a:solidFill>
                <a:effectLst/>
                <a:uLnTx/>
                <a:uFillTx/>
                <a:latin typeface="Arial" panose="020B0604020202020204" pitchFamily="34" charset="0"/>
                <a:ea typeface="+mn-ea"/>
                <a:cs typeface="Arial" panose="020B0604020202020204" pitchFamily="34" charset="0"/>
              </a:rPr>
              <a:t> </a:t>
            </a:r>
            <a:r>
              <a:rPr kumimoji="0" lang="en-US"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a:t>
            </a:r>
            <a:r>
              <a:rPr kumimoji="0" lang="en-US" b="1"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kumimoji="0" lang="en-US" b="0" i="0" u="none" strike="noStrike" kern="1200" cap="none" spc="0" normalizeH="0" baseline="0" noProof="0">
              <a:ln>
                <a:noFill/>
              </a:ln>
              <a:solidFill>
                <a:srgbClr val="FF33CC"/>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E9A4E8E4-DC42-4DE8-B45C-6572D5E4052D}"/>
              </a:ext>
            </a:extLst>
          </p:cNvPr>
          <p:cNvSpPr txBox="1"/>
          <p:nvPr/>
        </p:nvSpPr>
        <p:spPr>
          <a:xfrm>
            <a:off x="6658713" y="6487968"/>
            <a:ext cx="4073307" cy="235898"/>
          </a:xfrm>
          <a:prstGeom prst="rect">
            <a:avLst/>
          </a:prstGeom>
          <a:noFill/>
        </p:spPr>
        <p:txBody>
          <a:bodyPr wrap="square"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003865"/>
                </a:solidFill>
                <a:effectLst/>
                <a:uLnTx/>
                <a:uFillTx/>
                <a:latin typeface="Arial"/>
                <a:ea typeface="+mn-ea"/>
                <a:cs typeface="+mn-cs"/>
              </a:rPr>
              <a:t> </a:t>
            </a:r>
          </a:p>
        </p:txBody>
      </p:sp>
      <p:sp>
        <p:nvSpPr>
          <p:cNvPr id="7" name="Rectangle 6">
            <a:extLst>
              <a:ext uri="{FF2B5EF4-FFF2-40B4-BE49-F238E27FC236}">
                <a16:creationId xmlns:a16="http://schemas.microsoft.com/office/drawing/2014/main" id="{E7CC412D-2500-B748-B901-D33CA73A73F4}"/>
              </a:ext>
            </a:extLst>
          </p:cNvPr>
          <p:cNvSpPr/>
          <p:nvPr/>
        </p:nvSpPr>
        <p:spPr>
          <a:xfrm>
            <a:off x="1307976" y="1919905"/>
            <a:ext cx="9576048" cy="5085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24A6395A-7329-9EF4-86C5-FE08AB6F14B2}"/>
              </a:ext>
            </a:extLst>
          </p:cNvPr>
          <p:cNvSpPr/>
          <p:nvPr/>
        </p:nvSpPr>
        <p:spPr>
          <a:xfrm>
            <a:off x="1301447" y="2426020"/>
            <a:ext cx="9576048" cy="48702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56" name="Freeform 68">
            <a:extLst>
              <a:ext uri="{FF2B5EF4-FFF2-40B4-BE49-F238E27FC236}">
                <a16:creationId xmlns:a16="http://schemas.microsoft.com/office/drawing/2014/main" id="{B88B9884-3515-253D-FDBB-A9454BAC4A9D}"/>
              </a:ext>
            </a:extLst>
          </p:cNvPr>
          <p:cNvSpPr/>
          <p:nvPr/>
        </p:nvSpPr>
        <p:spPr>
          <a:xfrm>
            <a:off x="1304108" y="1912636"/>
            <a:ext cx="9573388" cy="14533"/>
          </a:xfrm>
          <a:custGeom>
            <a:avLst/>
            <a:gdLst>
              <a:gd name="connsiteX0" fmla="*/ 0 w 8912923"/>
              <a:gd name="connsiteY0" fmla="*/ 0 h 9525"/>
              <a:gd name="connsiteX1" fmla="*/ 8912923 w 8912923"/>
              <a:gd name="connsiteY1" fmla="*/ 0 h 9525"/>
            </a:gdLst>
            <a:ahLst/>
            <a:cxnLst>
              <a:cxn ang="0">
                <a:pos x="connsiteX0" y="connsiteY0"/>
              </a:cxn>
              <a:cxn ang="0">
                <a:pos x="connsiteX1" y="connsiteY1"/>
              </a:cxn>
            </a:cxnLst>
            <a:rect l="l" t="t" r="r" b="b"/>
            <a:pathLst>
              <a:path w="8912923" h="9525">
                <a:moveTo>
                  <a:pt x="0" y="0"/>
                </a:moveTo>
                <a:lnTo>
                  <a:pt x="8912923" y="0"/>
                </a:lnTo>
              </a:path>
            </a:pathLst>
          </a:custGeom>
          <a:ln w="9525"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57" name="Freeform 69">
            <a:extLst>
              <a:ext uri="{FF2B5EF4-FFF2-40B4-BE49-F238E27FC236}">
                <a16:creationId xmlns:a16="http://schemas.microsoft.com/office/drawing/2014/main" id="{E631AF1A-BDCA-4D34-8C77-38BC1499E9A1}"/>
              </a:ext>
            </a:extLst>
          </p:cNvPr>
          <p:cNvSpPr/>
          <p:nvPr/>
        </p:nvSpPr>
        <p:spPr>
          <a:xfrm>
            <a:off x="1304108" y="2414775"/>
            <a:ext cx="9573388" cy="14533"/>
          </a:xfrm>
          <a:custGeom>
            <a:avLst/>
            <a:gdLst>
              <a:gd name="connsiteX0" fmla="*/ 0 w 8912923"/>
              <a:gd name="connsiteY0" fmla="*/ 0 h 9525"/>
              <a:gd name="connsiteX1" fmla="*/ 8912923 w 8912923"/>
              <a:gd name="connsiteY1" fmla="*/ 0 h 9525"/>
            </a:gdLst>
            <a:ahLst/>
            <a:cxnLst>
              <a:cxn ang="0">
                <a:pos x="connsiteX0" y="connsiteY0"/>
              </a:cxn>
              <a:cxn ang="0">
                <a:pos x="connsiteX1" y="connsiteY1"/>
              </a:cxn>
            </a:cxnLst>
            <a:rect l="l" t="t" r="r" b="b"/>
            <a:pathLst>
              <a:path w="8912923" h="9525">
                <a:moveTo>
                  <a:pt x="0" y="0"/>
                </a:moveTo>
                <a:lnTo>
                  <a:pt x="8912923" y="0"/>
                </a:lnTo>
              </a:path>
            </a:pathLst>
          </a:custGeom>
          <a:ln w="9525"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60" name="Freeform 72">
            <a:extLst>
              <a:ext uri="{FF2B5EF4-FFF2-40B4-BE49-F238E27FC236}">
                <a16:creationId xmlns:a16="http://schemas.microsoft.com/office/drawing/2014/main" id="{1839175F-4552-F4A0-FE53-F732BAC36F24}"/>
              </a:ext>
            </a:extLst>
          </p:cNvPr>
          <p:cNvSpPr/>
          <p:nvPr/>
        </p:nvSpPr>
        <p:spPr>
          <a:xfrm>
            <a:off x="1304108" y="2919063"/>
            <a:ext cx="9573388" cy="14533"/>
          </a:xfrm>
          <a:custGeom>
            <a:avLst/>
            <a:gdLst>
              <a:gd name="connsiteX0" fmla="*/ 0 w 8912923"/>
              <a:gd name="connsiteY0" fmla="*/ 0 h 9525"/>
              <a:gd name="connsiteX1" fmla="*/ 8912923 w 8912923"/>
              <a:gd name="connsiteY1" fmla="*/ 0 h 9525"/>
            </a:gdLst>
            <a:ahLst/>
            <a:cxnLst>
              <a:cxn ang="0">
                <a:pos x="connsiteX0" y="connsiteY0"/>
              </a:cxn>
              <a:cxn ang="0">
                <a:pos x="connsiteX1" y="connsiteY1"/>
              </a:cxn>
            </a:cxnLst>
            <a:rect l="l" t="t" r="r" b="b"/>
            <a:pathLst>
              <a:path w="8912923" h="9525">
                <a:moveTo>
                  <a:pt x="0" y="0"/>
                </a:moveTo>
                <a:lnTo>
                  <a:pt x="8912923" y="0"/>
                </a:lnTo>
              </a:path>
            </a:pathLst>
          </a:custGeom>
          <a:ln w="9525"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61" name="Freeform 73">
            <a:extLst>
              <a:ext uri="{FF2B5EF4-FFF2-40B4-BE49-F238E27FC236}">
                <a16:creationId xmlns:a16="http://schemas.microsoft.com/office/drawing/2014/main" id="{3077465A-F5B3-0E54-F469-9092D3E2B81E}"/>
              </a:ext>
            </a:extLst>
          </p:cNvPr>
          <p:cNvSpPr/>
          <p:nvPr/>
        </p:nvSpPr>
        <p:spPr>
          <a:xfrm>
            <a:off x="1304108" y="2417070"/>
            <a:ext cx="9573388" cy="14533"/>
          </a:xfrm>
          <a:custGeom>
            <a:avLst/>
            <a:gdLst>
              <a:gd name="connsiteX0" fmla="*/ 0 w 8912923"/>
              <a:gd name="connsiteY0" fmla="*/ 0 h 9525"/>
              <a:gd name="connsiteX1" fmla="*/ 8912923 w 8912923"/>
              <a:gd name="connsiteY1" fmla="*/ 0 h 9525"/>
            </a:gdLst>
            <a:ahLst/>
            <a:cxnLst>
              <a:cxn ang="0">
                <a:pos x="connsiteX0" y="connsiteY0"/>
              </a:cxn>
              <a:cxn ang="0">
                <a:pos x="connsiteX1" y="connsiteY1"/>
              </a:cxn>
            </a:cxnLst>
            <a:rect l="l" t="t" r="r" b="b"/>
            <a:pathLst>
              <a:path w="8912923" h="9525">
                <a:moveTo>
                  <a:pt x="0" y="0"/>
                </a:moveTo>
                <a:lnTo>
                  <a:pt x="8912923" y="0"/>
                </a:lnTo>
              </a:path>
            </a:pathLst>
          </a:custGeom>
          <a:ln w="9525"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62" name="Freeform 74">
            <a:extLst>
              <a:ext uri="{FF2B5EF4-FFF2-40B4-BE49-F238E27FC236}">
                <a16:creationId xmlns:a16="http://schemas.microsoft.com/office/drawing/2014/main" id="{F5A9EFF8-18A5-1EF9-C8B6-86DA0816B829}"/>
              </a:ext>
            </a:extLst>
          </p:cNvPr>
          <p:cNvSpPr/>
          <p:nvPr/>
        </p:nvSpPr>
        <p:spPr>
          <a:xfrm>
            <a:off x="1304108" y="3421056"/>
            <a:ext cx="9573388" cy="14533"/>
          </a:xfrm>
          <a:custGeom>
            <a:avLst/>
            <a:gdLst>
              <a:gd name="connsiteX0" fmla="*/ 0 w 8912923"/>
              <a:gd name="connsiteY0" fmla="*/ 0 h 9525"/>
              <a:gd name="connsiteX1" fmla="*/ 8912923 w 8912923"/>
              <a:gd name="connsiteY1" fmla="*/ 0 h 9525"/>
            </a:gdLst>
            <a:ahLst/>
            <a:cxnLst>
              <a:cxn ang="0">
                <a:pos x="connsiteX0" y="connsiteY0"/>
              </a:cxn>
              <a:cxn ang="0">
                <a:pos x="connsiteX1" y="connsiteY1"/>
              </a:cxn>
            </a:cxnLst>
            <a:rect l="l" t="t" r="r" b="b"/>
            <a:pathLst>
              <a:path w="8912923" h="9525">
                <a:moveTo>
                  <a:pt x="0" y="0"/>
                </a:moveTo>
                <a:lnTo>
                  <a:pt x="8912923" y="0"/>
                </a:lnTo>
              </a:path>
            </a:pathLst>
          </a:custGeom>
          <a:ln w="9525"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63" name="Freeform 75">
            <a:extLst>
              <a:ext uri="{FF2B5EF4-FFF2-40B4-BE49-F238E27FC236}">
                <a16:creationId xmlns:a16="http://schemas.microsoft.com/office/drawing/2014/main" id="{B4479AB6-019D-17B6-9A5E-9C9C7B9D4215}"/>
              </a:ext>
            </a:extLst>
          </p:cNvPr>
          <p:cNvSpPr/>
          <p:nvPr/>
        </p:nvSpPr>
        <p:spPr>
          <a:xfrm>
            <a:off x="1304108" y="3923192"/>
            <a:ext cx="9573388" cy="14533"/>
          </a:xfrm>
          <a:custGeom>
            <a:avLst/>
            <a:gdLst>
              <a:gd name="connsiteX0" fmla="*/ 0 w 8912923"/>
              <a:gd name="connsiteY0" fmla="*/ 0 h 9525"/>
              <a:gd name="connsiteX1" fmla="*/ 8912923 w 8912923"/>
              <a:gd name="connsiteY1" fmla="*/ 0 h 9525"/>
            </a:gdLst>
            <a:ahLst/>
            <a:cxnLst>
              <a:cxn ang="0">
                <a:pos x="connsiteX0" y="connsiteY0"/>
              </a:cxn>
              <a:cxn ang="0">
                <a:pos x="connsiteX1" y="connsiteY1"/>
              </a:cxn>
            </a:cxnLst>
            <a:rect l="l" t="t" r="r" b="b"/>
            <a:pathLst>
              <a:path w="8912923" h="9525">
                <a:moveTo>
                  <a:pt x="0" y="0"/>
                </a:moveTo>
                <a:lnTo>
                  <a:pt x="8912923" y="0"/>
                </a:lnTo>
              </a:path>
            </a:pathLst>
          </a:custGeom>
          <a:ln w="9525"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64" name="TextBox 63">
            <a:extLst>
              <a:ext uri="{FF2B5EF4-FFF2-40B4-BE49-F238E27FC236}">
                <a16:creationId xmlns:a16="http://schemas.microsoft.com/office/drawing/2014/main" id="{7AD93AE5-EFF5-7867-46FA-C402051FBE86}"/>
              </a:ext>
            </a:extLst>
          </p:cNvPr>
          <p:cNvSpPr txBox="1"/>
          <p:nvPr/>
        </p:nvSpPr>
        <p:spPr>
          <a:xfrm>
            <a:off x="3386362" y="1895321"/>
            <a:ext cx="115929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sym typeface="HelveticaNeueLTStd-Bd"/>
                <a:rtl val="0"/>
              </a:rPr>
              <a:t>No.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sym typeface="HelveticaNeueLTStd-Bd"/>
                <a:rtl val="0"/>
              </a:rPr>
              <a:t>responders</a:t>
            </a:r>
          </a:p>
        </p:txBody>
      </p:sp>
      <p:sp>
        <p:nvSpPr>
          <p:cNvPr id="68" name="TextBox 67">
            <a:extLst>
              <a:ext uri="{FF2B5EF4-FFF2-40B4-BE49-F238E27FC236}">
                <a16:creationId xmlns:a16="http://schemas.microsoft.com/office/drawing/2014/main" id="{76F0E927-F4C4-95E6-8DCF-1BE247B4FBBA}"/>
              </a:ext>
            </a:extLst>
          </p:cNvPr>
          <p:cNvSpPr txBox="1"/>
          <p:nvPr/>
        </p:nvSpPr>
        <p:spPr>
          <a:xfrm>
            <a:off x="1307977" y="2531092"/>
            <a:ext cx="19944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Cohort 1a (all patients)</a:t>
            </a:r>
          </a:p>
        </p:txBody>
      </p:sp>
      <p:sp>
        <p:nvSpPr>
          <p:cNvPr id="69" name="TextBox 68">
            <a:extLst>
              <a:ext uri="{FF2B5EF4-FFF2-40B4-BE49-F238E27FC236}">
                <a16:creationId xmlns:a16="http://schemas.microsoft.com/office/drawing/2014/main" id="{EA670C0E-8C62-9195-8CBF-1AFFABE9D8AF}"/>
              </a:ext>
            </a:extLst>
          </p:cNvPr>
          <p:cNvSpPr txBox="1"/>
          <p:nvPr/>
        </p:nvSpPr>
        <p:spPr>
          <a:xfrm>
            <a:off x="1307977" y="3049170"/>
            <a:ext cx="13260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 HER2 IHC 3+</a:t>
            </a:r>
          </a:p>
        </p:txBody>
      </p:sp>
      <p:sp>
        <p:nvSpPr>
          <p:cNvPr id="70" name="TextBox 69">
            <a:extLst>
              <a:ext uri="{FF2B5EF4-FFF2-40B4-BE49-F238E27FC236}">
                <a16:creationId xmlns:a16="http://schemas.microsoft.com/office/drawing/2014/main" id="{C93D0C61-6F8E-6A6E-C6EF-6D022D67C06F}"/>
              </a:ext>
            </a:extLst>
          </p:cNvPr>
          <p:cNvSpPr txBox="1"/>
          <p:nvPr/>
        </p:nvSpPr>
        <p:spPr>
          <a:xfrm>
            <a:off x="1307977" y="3510992"/>
            <a:ext cx="13260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 HER2 IHC 2+</a:t>
            </a:r>
          </a:p>
        </p:txBody>
      </p:sp>
      <p:sp>
        <p:nvSpPr>
          <p:cNvPr id="74" name="TextBox 73">
            <a:extLst>
              <a:ext uri="{FF2B5EF4-FFF2-40B4-BE49-F238E27FC236}">
                <a16:creationId xmlns:a16="http://schemas.microsoft.com/office/drawing/2014/main" id="{CB11E050-9875-449C-8299-2BC4475F7D11}"/>
              </a:ext>
            </a:extLst>
          </p:cNvPr>
          <p:cNvSpPr txBox="1"/>
          <p:nvPr/>
        </p:nvSpPr>
        <p:spPr>
          <a:xfrm>
            <a:off x="3609696" y="2531092"/>
            <a:ext cx="6319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14/41</a:t>
            </a:r>
          </a:p>
        </p:txBody>
      </p:sp>
      <p:sp>
        <p:nvSpPr>
          <p:cNvPr id="75" name="TextBox 74">
            <a:extLst>
              <a:ext uri="{FF2B5EF4-FFF2-40B4-BE49-F238E27FC236}">
                <a16:creationId xmlns:a16="http://schemas.microsoft.com/office/drawing/2014/main" id="{4E91D472-13AA-02C2-A7E0-E780FEB9B268}"/>
              </a:ext>
            </a:extLst>
          </p:cNvPr>
          <p:cNvSpPr txBox="1"/>
          <p:nvPr/>
        </p:nvSpPr>
        <p:spPr>
          <a:xfrm>
            <a:off x="3653176" y="3049170"/>
            <a:ext cx="5325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9/17</a:t>
            </a:r>
          </a:p>
        </p:txBody>
      </p:sp>
      <p:sp>
        <p:nvSpPr>
          <p:cNvPr id="76" name="TextBox 75">
            <a:extLst>
              <a:ext uri="{FF2B5EF4-FFF2-40B4-BE49-F238E27FC236}">
                <a16:creationId xmlns:a16="http://schemas.microsoft.com/office/drawing/2014/main" id="{9FB1EA78-6C11-6B99-CE81-8FBEAF19BEA6}"/>
              </a:ext>
            </a:extLst>
          </p:cNvPr>
          <p:cNvSpPr txBox="1"/>
          <p:nvPr/>
        </p:nvSpPr>
        <p:spPr>
          <a:xfrm>
            <a:off x="3653176" y="3510992"/>
            <a:ext cx="5325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5/24</a:t>
            </a:r>
          </a:p>
        </p:txBody>
      </p:sp>
      <p:sp>
        <p:nvSpPr>
          <p:cNvPr id="77" name="TextBox 76">
            <a:extLst>
              <a:ext uri="{FF2B5EF4-FFF2-40B4-BE49-F238E27FC236}">
                <a16:creationId xmlns:a16="http://schemas.microsoft.com/office/drawing/2014/main" id="{DA03EF5A-DB7F-0637-E80C-CC4177B6D4AF}"/>
              </a:ext>
            </a:extLst>
          </p:cNvPr>
          <p:cNvSpPr txBox="1"/>
          <p:nvPr/>
        </p:nvSpPr>
        <p:spPr>
          <a:xfrm>
            <a:off x="5070761" y="1873263"/>
            <a:ext cx="157927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sym typeface="HelveticaNeueLTStd-Bd"/>
                <a:rtl val="0"/>
              </a:rPr>
              <a:t>Confirmed ORR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sym typeface="HelveticaNeueLTStd-Bd"/>
                <a:rtl val="0"/>
              </a:rPr>
              <a:t>(95% CI)</a:t>
            </a:r>
          </a:p>
        </p:txBody>
      </p:sp>
      <p:sp>
        <p:nvSpPr>
          <p:cNvPr id="78" name="TextBox 77">
            <a:extLst>
              <a:ext uri="{FF2B5EF4-FFF2-40B4-BE49-F238E27FC236}">
                <a16:creationId xmlns:a16="http://schemas.microsoft.com/office/drawing/2014/main" id="{32D80F94-87E5-5D53-2E5C-888D79A5F78D}"/>
              </a:ext>
            </a:extLst>
          </p:cNvPr>
          <p:cNvSpPr txBox="1"/>
          <p:nvPr/>
        </p:nvSpPr>
        <p:spPr>
          <a:xfrm>
            <a:off x="8071504" y="1895321"/>
            <a:ext cx="157927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sym typeface="HelveticaNeueLTStd-Bd"/>
                <a:rtl val="0"/>
              </a:rPr>
              <a:t>Confirmed ORR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sym typeface="HelveticaNeueLTStd-Bd"/>
                <a:rtl val="0"/>
              </a:rPr>
              <a:t>(95% CI)</a:t>
            </a:r>
          </a:p>
        </p:txBody>
      </p:sp>
      <p:sp>
        <p:nvSpPr>
          <p:cNvPr id="82" name="TextBox 81">
            <a:extLst>
              <a:ext uri="{FF2B5EF4-FFF2-40B4-BE49-F238E27FC236}">
                <a16:creationId xmlns:a16="http://schemas.microsoft.com/office/drawing/2014/main" id="{ECFB9CED-E79C-655D-7259-54FA00B5CEC9}"/>
              </a:ext>
            </a:extLst>
          </p:cNvPr>
          <p:cNvSpPr txBox="1"/>
          <p:nvPr/>
        </p:nvSpPr>
        <p:spPr>
          <a:xfrm>
            <a:off x="5099994" y="2531092"/>
            <a:ext cx="14558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34.1 (20.1-50.6)</a:t>
            </a:r>
          </a:p>
        </p:txBody>
      </p:sp>
      <p:sp>
        <p:nvSpPr>
          <p:cNvPr id="83" name="TextBox 82">
            <a:extLst>
              <a:ext uri="{FF2B5EF4-FFF2-40B4-BE49-F238E27FC236}">
                <a16:creationId xmlns:a16="http://schemas.microsoft.com/office/drawing/2014/main" id="{CAC50DEC-209F-2DC7-34A8-3F92E38831E7}"/>
              </a:ext>
            </a:extLst>
          </p:cNvPr>
          <p:cNvSpPr txBox="1"/>
          <p:nvPr/>
        </p:nvSpPr>
        <p:spPr>
          <a:xfrm>
            <a:off x="5099994" y="3049170"/>
            <a:ext cx="14558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52.9 (27.8-77.0)</a:t>
            </a:r>
          </a:p>
        </p:txBody>
      </p:sp>
      <p:sp>
        <p:nvSpPr>
          <p:cNvPr id="84" name="TextBox 83">
            <a:extLst>
              <a:ext uri="{FF2B5EF4-FFF2-40B4-BE49-F238E27FC236}">
                <a16:creationId xmlns:a16="http://schemas.microsoft.com/office/drawing/2014/main" id="{97A02B38-7A3B-FA4B-5C7E-5325B60441D2}"/>
              </a:ext>
            </a:extLst>
          </p:cNvPr>
          <p:cNvSpPr txBox="1"/>
          <p:nvPr/>
        </p:nvSpPr>
        <p:spPr>
          <a:xfrm>
            <a:off x="5143475" y="3510992"/>
            <a:ext cx="13564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20.8 (7.1-42.2)</a:t>
            </a:r>
          </a:p>
        </p:txBody>
      </p:sp>
      <p:sp>
        <p:nvSpPr>
          <p:cNvPr id="17" name="TextBox 16">
            <a:extLst>
              <a:ext uri="{FF2B5EF4-FFF2-40B4-BE49-F238E27FC236}">
                <a16:creationId xmlns:a16="http://schemas.microsoft.com/office/drawing/2014/main" id="{3E7BC809-794F-9D84-6A2F-715D2DC251AA}"/>
              </a:ext>
            </a:extLst>
          </p:cNvPr>
          <p:cNvSpPr txBox="1"/>
          <p:nvPr/>
        </p:nvSpPr>
        <p:spPr>
          <a:xfrm>
            <a:off x="6841922" y="3994166"/>
            <a:ext cx="2840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0</a:t>
            </a:r>
          </a:p>
        </p:txBody>
      </p:sp>
      <p:sp>
        <p:nvSpPr>
          <p:cNvPr id="18" name="TextBox 17">
            <a:extLst>
              <a:ext uri="{FF2B5EF4-FFF2-40B4-BE49-F238E27FC236}">
                <a16:creationId xmlns:a16="http://schemas.microsoft.com/office/drawing/2014/main" id="{AFB3443E-A493-29AB-A705-A1C173F8F2D2}"/>
              </a:ext>
            </a:extLst>
          </p:cNvPr>
          <p:cNvSpPr txBox="1"/>
          <p:nvPr/>
        </p:nvSpPr>
        <p:spPr>
          <a:xfrm>
            <a:off x="7253163" y="399416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10</a:t>
            </a:r>
          </a:p>
        </p:txBody>
      </p:sp>
      <p:sp>
        <p:nvSpPr>
          <p:cNvPr id="19" name="TextBox 18">
            <a:extLst>
              <a:ext uri="{FF2B5EF4-FFF2-40B4-BE49-F238E27FC236}">
                <a16:creationId xmlns:a16="http://schemas.microsoft.com/office/drawing/2014/main" id="{8A223D02-76DF-C7C1-C61D-E9375DA7D758}"/>
              </a:ext>
            </a:extLst>
          </p:cNvPr>
          <p:cNvSpPr txBox="1"/>
          <p:nvPr/>
        </p:nvSpPr>
        <p:spPr>
          <a:xfrm>
            <a:off x="7707886" y="399416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20</a:t>
            </a:r>
          </a:p>
        </p:txBody>
      </p:sp>
      <p:sp>
        <p:nvSpPr>
          <p:cNvPr id="20" name="TextBox 19">
            <a:extLst>
              <a:ext uri="{FF2B5EF4-FFF2-40B4-BE49-F238E27FC236}">
                <a16:creationId xmlns:a16="http://schemas.microsoft.com/office/drawing/2014/main" id="{1B1F4707-A603-94A5-52A3-E076A584EABB}"/>
              </a:ext>
            </a:extLst>
          </p:cNvPr>
          <p:cNvSpPr txBox="1"/>
          <p:nvPr/>
        </p:nvSpPr>
        <p:spPr>
          <a:xfrm>
            <a:off x="8162607" y="399416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30</a:t>
            </a:r>
          </a:p>
        </p:txBody>
      </p:sp>
      <p:sp>
        <p:nvSpPr>
          <p:cNvPr id="21" name="TextBox 20">
            <a:extLst>
              <a:ext uri="{FF2B5EF4-FFF2-40B4-BE49-F238E27FC236}">
                <a16:creationId xmlns:a16="http://schemas.microsoft.com/office/drawing/2014/main" id="{7F9E11C6-051E-0CC0-31A2-157C065EA9DF}"/>
              </a:ext>
            </a:extLst>
          </p:cNvPr>
          <p:cNvSpPr txBox="1"/>
          <p:nvPr/>
        </p:nvSpPr>
        <p:spPr>
          <a:xfrm>
            <a:off x="8617338" y="399416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40</a:t>
            </a:r>
          </a:p>
        </p:txBody>
      </p:sp>
      <p:sp>
        <p:nvSpPr>
          <p:cNvPr id="22" name="TextBox 21">
            <a:extLst>
              <a:ext uri="{FF2B5EF4-FFF2-40B4-BE49-F238E27FC236}">
                <a16:creationId xmlns:a16="http://schemas.microsoft.com/office/drawing/2014/main" id="{F8A17384-F8E0-9253-860C-C5482719B0F2}"/>
              </a:ext>
            </a:extLst>
          </p:cNvPr>
          <p:cNvSpPr txBox="1"/>
          <p:nvPr/>
        </p:nvSpPr>
        <p:spPr>
          <a:xfrm>
            <a:off x="9072080" y="399416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50</a:t>
            </a:r>
          </a:p>
        </p:txBody>
      </p:sp>
      <p:sp>
        <p:nvSpPr>
          <p:cNvPr id="23" name="TextBox 22">
            <a:extLst>
              <a:ext uri="{FF2B5EF4-FFF2-40B4-BE49-F238E27FC236}">
                <a16:creationId xmlns:a16="http://schemas.microsoft.com/office/drawing/2014/main" id="{BB948ED6-7C3F-2067-E702-2C6F5BBCA75F}"/>
              </a:ext>
            </a:extLst>
          </p:cNvPr>
          <p:cNvSpPr txBox="1"/>
          <p:nvPr/>
        </p:nvSpPr>
        <p:spPr>
          <a:xfrm>
            <a:off x="9526812" y="399416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60</a:t>
            </a:r>
          </a:p>
        </p:txBody>
      </p:sp>
      <p:sp>
        <p:nvSpPr>
          <p:cNvPr id="24" name="TextBox 23">
            <a:extLst>
              <a:ext uri="{FF2B5EF4-FFF2-40B4-BE49-F238E27FC236}">
                <a16:creationId xmlns:a16="http://schemas.microsoft.com/office/drawing/2014/main" id="{83CD0713-1759-F969-E03F-F002326B6EF7}"/>
              </a:ext>
            </a:extLst>
          </p:cNvPr>
          <p:cNvSpPr txBox="1"/>
          <p:nvPr/>
        </p:nvSpPr>
        <p:spPr>
          <a:xfrm>
            <a:off x="9981535" y="399416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70</a:t>
            </a:r>
          </a:p>
        </p:txBody>
      </p:sp>
      <p:sp>
        <p:nvSpPr>
          <p:cNvPr id="25" name="TextBox 24">
            <a:extLst>
              <a:ext uri="{FF2B5EF4-FFF2-40B4-BE49-F238E27FC236}">
                <a16:creationId xmlns:a16="http://schemas.microsoft.com/office/drawing/2014/main" id="{66E16F53-AC63-1BEC-6116-5C1F2F7378FE}"/>
              </a:ext>
            </a:extLst>
          </p:cNvPr>
          <p:cNvSpPr txBox="1"/>
          <p:nvPr/>
        </p:nvSpPr>
        <p:spPr>
          <a:xfrm>
            <a:off x="10436267" y="3994166"/>
            <a:ext cx="383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4"/>
                </a:solidFill>
                <a:effectLst/>
                <a:uLnTx/>
                <a:uFillTx/>
                <a:latin typeface="Arial"/>
                <a:ea typeface="+mn-ea"/>
                <a:cs typeface="+mn-cs"/>
                <a:sym typeface="HelveticaNeueLTStd-Roman"/>
                <a:rtl val="0"/>
              </a:rPr>
              <a:t>80</a:t>
            </a:r>
          </a:p>
        </p:txBody>
      </p:sp>
      <p:sp>
        <p:nvSpPr>
          <p:cNvPr id="26" name="Freeform 107">
            <a:extLst>
              <a:ext uri="{FF2B5EF4-FFF2-40B4-BE49-F238E27FC236}">
                <a16:creationId xmlns:a16="http://schemas.microsoft.com/office/drawing/2014/main" id="{7BF4AE95-183B-5DB7-00AA-CDD7B0185A52}"/>
              </a:ext>
            </a:extLst>
          </p:cNvPr>
          <p:cNvSpPr/>
          <p:nvPr/>
        </p:nvSpPr>
        <p:spPr>
          <a:xfrm>
            <a:off x="6983646" y="3923626"/>
            <a:ext cx="3638899" cy="14533"/>
          </a:xfrm>
          <a:custGeom>
            <a:avLst/>
            <a:gdLst>
              <a:gd name="connsiteX0" fmla="*/ 0 w 3387852"/>
              <a:gd name="connsiteY0" fmla="*/ 0 h 9525"/>
              <a:gd name="connsiteX1" fmla="*/ 3387852 w 3387852"/>
              <a:gd name="connsiteY1" fmla="*/ 0 h 9525"/>
            </a:gdLst>
            <a:ahLst/>
            <a:cxnLst>
              <a:cxn ang="0">
                <a:pos x="connsiteX0" y="connsiteY0"/>
              </a:cxn>
              <a:cxn ang="0">
                <a:pos x="connsiteX1" y="connsiteY1"/>
              </a:cxn>
            </a:cxnLst>
            <a:rect l="l" t="t" r="r" b="b"/>
            <a:pathLst>
              <a:path w="3387852" h="9525">
                <a:moveTo>
                  <a:pt x="0" y="0"/>
                </a:moveTo>
                <a:lnTo>
                  <a:pt x="3387852"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 name="Freeform 108">
            <a:extLst>
              <a:ext uri="{FF2B5EF4-FFF2-40B4-BE49-F238E27FC236}">
                <a16:creationId xmlns:a16="http://schemas.microsoft.com/office/drawing/2014/main" id="{1BADDAF0-6535-8080-5253-EC1B402D2481}"/>
              </a:ext>
            </a:extLst>
          </p:cNvPr>
          <p:cNvSpPr/>
          <p:nvPr/>
        </p:nvSpPr>
        <p:spPr>
          <a:xfrm>
            <a:off x="6983646" y="3923626"/>
            <a:ext cx="3638899" cy="14533"/>
          </a:xfrm>
          <a:custGeom>
            <a:avLst/>
            <a:gdLst>
              <a:gd name="connsiteX0" fmla="*/ 0 w 3387852"/>
              <a:gd name="connsiteY0" fmla="*/ 0 h 9525"/>
              <a:gd name="connsiteX1" fmla="*/ 3387852 w 3387852"/>
              <a:gd name="connsiteY1" fmla="*/ 0 h 9525"/>
            </a:gdLst>
            <a:ahLst/>
            <a:cxnLst>
              <a:cxn ang="0">
                <a:pos x="connsiteX0" y="connsiteY0"/>
              </a:cxn>
              <a:cxn ang="0">
                <a:pos x="connsiteX1" y="connsiteY1"/>
              </a:cxn>
            </a:cxnLst>
            <a:rect l="l" t="t" r="r" b="b"/>
            <a:pathLst>
              <a:path w="3387852" h="9525">
                <a:moveTo>
                  <a:pt x="0" y="0"/>
                </a:moveTo>
                <a:lnTo>
                  <a:pt x="3387852" y="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8" name="Freeform 109">
            <a:extLst>
              <a:ext uri="{FF2B5EF4-FFF2-40B4-BE49-F238E27FC236}">
                <a16:creationId xmlns:a16="http://schemas.microsoft.com/office/drawing/2014/main" id="{4FA608A4-4906-81B6-7994-560FE8CA1F3C}"/>
              </a:ext>
            </a:extLst>
          </p:cNvPr>
          <p:cNvSpPr/>
          <p:nvPr/>
        </p:nvSpPr>
        <p:spPr>
          <a:xfrm>
            <a:off x="6983646" y="3923626"/>
            <a:ext cx="10231" cy="98829"/>
          </a:xfrm>
          <a:custGeom>
            <a:avLst/>
            <a:gdLst>
              <a:gd name="connsiteX0" fmla="*/ 0 w 9525"/>
              <a:gd name="connsiteY0" fmla="*/ 0 h 64770"/>
              <a:gd name="connsiteX1" fmla="*/ 0 w 9525"/>
              <a:gd name="connsiteY1" fmla="*/ 64770 h 64770"/>
            </a:gdLst>
            <a:ahLst/>
            <a:cxnLst>
              <a:cxn ang="0">
                <a:pos x="connsiteX0" y="connsiteY0"/>
              </a:cxn>
              <a:cxn ang="0">
                <a:pos x="connsiteX1" y="connsiteY1"/>
              </a:cxn>
            </a:cxnLst>
            <a:rect l="l" t="t" r="r" b="b"/>
            <a:pathLst>
              <a:path w="9525" h="64770">
                <a:moveTo>
                  <a:pt x="0" y="0"/>
                </a:moveTo>
                <a:lnTo>
                  <a:pt x="0" y="6477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9" name="Freeform 110">
            <a:extLst>
              <a:ext uri="{FF2B5EF4-FFF2-40B4-BE49-F238E27FC236}">
                <a16:creationId xmlns:a16="http://schemas.microsoft.com/office/drawing/2014/main" id="{0FEA2D19-1613-D35B-289F-55C42E6D58A1}"/>
              </a:ext>
            </a:extLst>
          </p:cNvPr>
          <p:cNvSpPr/>
          <p:nvPr/>
        </p:nvSpPr>
        <p:spPr>
          <a:xfrm>
            <a:off x="9257241" y="3923626"/>
            <a:ext cx="10231" cy="98829"/>
          </a:xfrm>
          <a:custGeom>
            <a:avLst/>
            <a:gdLst>
              <a:gd name="connsiteX0" fmla="*/ 0 w 9525"/>
              <a:gd name="connsiteY0" fmla="*/ 0 h 64770"/>
              <a:gd name="connsiteX1" fmla="*/ 0 w 9525"/>
              <a:gd name="connsiteY1" fmla="*/ 64770 h 64770"/>
            </a:gdLst>
            <a:ahLst/>
            <a:cxnLst>
              <a:cxn ang="0">
                <a:pos x="connsiteX0" y="connsiteY0"/>
              </a:cxn>
              <a:cxn ang="0">
                <a:pos x="connsiteX1" y="connsiteY1"/>
              </a:cxn>
            </a:cxnLst>
            <a:rect l="l" t="t" r="r" b="b"/>
            <a:pathLst>
              <a:path w="9525" h="64770">
                <a:moveTo>
                  <a:pt x="0" y="0"/>
                </a:moveTo>
                <a:lnTo>
                  <a:pt x="0" y="6477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0" name="Freeform 111">
            <a:extLst>
              <a:ext uri="{FF2B5EF4-FFF2-40B4-BE49-F238E27FC236}">
                <a16:creationId xmlns:a16="http://schemas.microsoft.com/office/drawing/2014/main" id="{1E89CAD8-4A8A-6D5C-140B-855F2DD5D3CF}"/>
              </a:ext>
            </a:extLst>
          </p:cNvPr>
          <p:cNvSpPr/>
          <p:nvPr/>
        </p:nvSpPr>
        <p:spPr>
          <a:xfrm>
            <a:off x="10621521" y="3923626"/>
            <a:ext cx="10231" cy="98829"/>
          </a:xfrm>
          <a:custGeom>
            <a:avLst/>
            <a:gdLst>
              <a:gd name="connsiteX0" fmla="*/ 0 w 9525"/>
              <a:gd name="connsiteY0" fmla="*/ 0 h 64770"/>
              <a:gd name="connsiteX1" fmla="*/ 0 w 9525"/>
              <a:gd name="connsiteY1" fmla="*/ 64770 h 64770"/>
            </a:gdLst>
            <a:ahLst/>
            <a:cxnLst>
              <a:cxn ang="0">
                <a:pos x="connsiteX0" y="connsiteY0"/>
              </a:cxn>
              <a:cxn ang="0">
                <a:pos x="connsiteX1" y="connsiteY1"/>
              </a:cxn>
            </a:cxnLst>
            <a:rect l="l" t="t" r="r" b="b"/>
            <a:pathLst>
              <a:path w="9525" h="64770">
                <a:moveTo>
                  <a:pt x="0" y="0"/>
                </a:moveTo>
                <a:lnTo>
                  <a:pt x="0" y="6477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1" name="Freeform 112">
            <a:extLst>
              <a:ext uri="{FF2B5EF4-FFF2-40B4-BE49-F238E27FC236}">
                <a16:creationId xmlns:a16="http://schemas.microsoft.com/office/drawing/2014/main" id="{B184CFF7-0EB6-5E05-C7F0-68B2F4A5FA6D}"/>
              </a:ext>
            </a:extLst>
          </p:cNvPr>
          <p:cNvSpPr/>
          <p:nvPr/>
        </p:nvSpPr>
        <p:spPr>
          <a:xfrm>
            <a:off x="7893064" y="3923626"/>
            <a:ext cx="10231" cy="98829"/>
          </a:xfrm>
          <a:custGeom>
            <a:avLst/>
            <a:gdLst>
              <a:gd name="connsiteX0" fmla="*/ 0 w 9525"/>
              <a:gd name="connsiteY0" fmla="*/ 0 h 64770"/>
              <a:gd name="connsiteX1" fmla="*/ 0 w 9525"/>
              <a:gd name="connsiteY1" fmla="*/ 64770 h 64770"/>
            </a:gdLst>
            <a:ahLst/>
            <a:cxnLst>
              <a:cxn ang="0">
                <a:pos x="connsiteX0" y="connsiteY0"/>
              </a:cxn>
              <a:cxn ang="0">
                <a:pos x="connsiteX1" y="connsiteY1"/>
              </a:cxn>
            </a:cxnLst>
            <a:rect l="l" t="t" r="r" b="b"/>
            <a:pathLst>
              <a:path w="9525" h="64770">
                <a:moveTo>
                  <a:pt x="0" y="0"/>
                </a:moveTo>
                <a:lnTo>
                  <a:pt x="0" y="6477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2" name="Freeform 113">
            <a:extLst>
              <a:ext uri="{FF2B5EF4-FFF2-40B4-BE49-F238E27FC236}">
                <a16:creationId xmlns:a16="http://schemas.microsoft.com/office/drawing/2014/main" id="{BA4EFC0F-25BC-2776-AC63-AA0AFA5FCF28}"/>
              </a:ext>
            </a:extLst>
          </p:cNvPr>
          <p:cNvSpPr/>
          <p:nvPr/>
        </p:nvSpPr>
        <p:spPr>
          <a:xfrm>
            <a:off x="8347824" y="3923626"/>
            <a:ext cx="10231" cy="98829"/>
          </a:xfrm>
          <a:custGeom>
            <a:avLst/>
            <a:gdLst>
              <a:gd name="connsiteX0" fmla="*/ 0 w 9525"/>
              <a:gd name="connsiteY0" fmla="*/ 0 h 64770"/>
              <a:gd name="connsiteX1" fmla="*/ 0 w 9525"/>
              <a:gd name="connsiteY1" fmla="*/ 64770 h 64770"/>
            </a:gdLst>
            <a:ahLst/>
            <a:cxnLst>
              <a:cxn ang="0">
                <a:pos x="connsiteX0" y="connsiteY0"/>
              </a:cxn>
              <a:cxn ang="0">
                <a:pos x="connsiteX1" y="connsiteY1"/>
              </a:cxn>
            </a:cxnLst>
            <a:rect l="l" t="t" r="r" b="b"/>
            <a:pathLst>
              <a:path w="9525" h="64770">
                <a:moveTo>
                  <a:pt x="0" y="0"/>
                </a:moveTo>
                <a:lnTo>
                  <a:pt x="0" y="6477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3" name="Freeform 114">
            <a:extLst>
              <a:ext uri="{FF2B5EF4-FFF2-40B4-BE49-F238E27FC236}">
                <a16:creationId xmlns:a16="http://schemas.microsoft.com/office/drawing/2014/main" id="{E73355C4-CB02-9619-0ABE-D1E9F9A5AB23}"/>
              </a:ext>
            </a:extLst>
          </p:cNvPr>
          <p:cNvSpPr/>
          <p:nvPr/>
        </p:nvSpPr>
        <p:spPr>
          <a:xfrm>
            <a:off x="7438304" y="3923626"/>
            <a:ext cx="10231" cy="98829"/>
          </a:xfrm>
          <a:custGeom>
            <a:avLst/>
            <a:gdLst>
              <a:gd name="connsiteX0" fmla="*/ 0 w 9525"/>
              <a:gd name="connsiteY0" fmla="*/ 0 h 64770"/>
              <a:gd name="connsiteX1" fmla="*/ 0 w 9525"/>
              <a:gd name="connsiteY1" fmla="*/ 64770 h 64770"/>
            </a:gdLst>
            <a:ahLst/>
            <a:cxnLst>
              <a:cxn ang="0">
                <a:pos x="connsiteX0" y="connsiteY0"/>
              </a:cxn>
              <a:cxn ang="0">
                <a:pos x="connsiteX1" y="connsiteY1"/>
              </a:cxn>
            </a:cxnLst>
            <a:rect l="l" t="t" r="r" b="b"/>
            <a:pathLst>
              <a:path w="9525" h="64770">
                <a:moveTo>
                  <a:pt x="0" y="0"/>
                </a:moveTo>
                <a:lnTo>
                  <a:pt x="0" y="6477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4" name="Freeform 115">
            <a:extLst>
              <a:ext uri="{FF2B5EF4-FFF2-40B4-BE49-F238E27FC236}">
                <a16:creationId xmlns:a16="http://schemas.microsoft.com/office/drawing/2014/main" id="{04D7E95B-1846-09E1-1E8D-4F9BA366805C}"/>
              </a:ext>
            </a:extLst>
          </p:cNvPr>
          <p:cNvSpPr/>
          <p:nvPr/>
        </p:nvSpPr>
        <p:spPr>
          <a:xfrm>
            <a:off x="9712001" y="3923626"/>
            <a:ext cx="10231" cy="98829"/>
          </a:xfrm>
          <a:custGeom>
            <a:avLst/>
            <a:gdLst>
              <a:gd name="connsiteX0" fmla="*/ 0 w 9525"/>
              <a:gd name="connsiteY0" fmla="*/ 0 h 64770"/>
              <a:gd name="connsiteX1" fmla="*/ 0 w 9525"/>
              <a:gd name="connsiteY1" fmla="*/ 64770 h 64770"/>
            </a:gdLst>
            <a:ahLst/>
            <a:cxnLst>
              <a:cxn ang="0">
                <a:pos x="connsiteX0" y="connsiteY0"/>
              </a:cxn>
              <a:cxn ang="0">
                <a:pos x="connsiteX1" y="connsiteY1"/>
              </a:cxn>
            </a:cxnLst>
            <a:rect l="l" t="t" r="r" b="b"/>
            <a:pathLst>
              <a:path w="9525" h="64770">
                <a:moveTo>
                  <a:pt x="0" y="0"/>
                </a:moveTo>
                <a:lnTo>
                  <a:pt x="0" y="6477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5" name="Freeform 116">
            <a:extLst>
              <a:ext uri="{FF2B5EF4-FFF2-40B4-BE49-F238E27FC236}">
                <a16:creationId xmlns:a16="http://schemas.microsoft.com/office/drawing/2014/main" id="{FA6EB6DB-D3D6-8303-7258-C3CFBE25DF85}"/>
              </a:ext>
            </a:extLst>
          </p:cNvPr>
          <p:cNvSpPr/>
          <p:nvPr/>
        </p:nvSpPr>
        <p:spPr>
          <a:xfrm>
            <a:off x="8802584" y="3923626"/>
            <a:ext cx="10231" cy="98829"/>
          </a:xfrm>
          <a:custGeom>
            <a:avLst/>
            <a:gdLst>
              <a:gd name="connsiteX0" fmla="*/ 0 w 9525"/>
              <a:gd name="connsiteY0" fmla="*/ 0 h 64770"/>
              <a:gd name="connsiteX1" fmla="*/ 0 w 9525"/>
              <a:gd name="connsiteY1" fmla="*/ 64770 h 64770"/>
            </a:gdLst>
            <a:ahLst/>
            <a:cxnLst>
              <a:cxn ang="0">
                <a:pos x="connsiteX0" y="connsiteY0"/>
              </a:cxn>
              <a:cxn ang="0">
                <a:pos x="connsiteX1" y="connsiteY1"/>
              </a:cxn>
            </a:cxnLst>
            <a:rect l="l" t="t" r="r" b="b"/>
            <a:pathLst>
              <a:path w="9525" h="64770">
                <a:moveTo>
                  <a:pt x="0" y="0"/>
                </a:moveTo>
                <a:lnTo>
                  <a:pt x="0" y="6477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6" name="Freeform 117">
            <a:extLst>
              <a:ext uri="{FF2B5EF4-FFF2-40B4-BE49-F238E27FC236}">
                <a16:creationId xmlns:a16="http://schemas.microsoft.com/office/drawing/2014/main" id="{46DB0D1A-D815-8F70-9841-2FDFDC803458}"/>
              </a:ext>
            </a:extLst>
          </p:cNvPr>
          <p:cNvSpPr/>
          <p:nvPr/>
        </p:nvSpPr>
        <p:spPr>
          <a:xfrm>
            <a:off x="10166761" y="3923626"/>
            <a:ext cx="10231" cy="98829"/>
          </a:xfrm>
          <a:custGeom>
            <a:avLst/>
            <a:gdLst>
              <a:gd name="connsiteX0" fmla="*/ 0 w 9525"/>
              <a:gd name="connsiteY0" fmla="*/ 0 h 64770"/>
              <a:gd name="connsiteX1" fmla="*/ 0 w 9525"/>
              <a:gd name="connsiteY1" fmla="*/ 64770 h 64770"/>
            </a:gdLst>
            <a:ahLst/>
            <a:cxnLst>
              <a:cxn ang="0">
                <a:pos x="connsiteX0" y="connsiteY0"/>
              </a:cxn>
              <a:cxn ang="0">
                <a:pos x="connsiteX1" y="connsiteY1"/>
              </a:cxn>
            </a:cxnLst>
            <a:rect l="l" t="t" r="r" b="b"/>
            <a:pathLst>
              <a:path w="9525" h="64770">
                <a:moveTo>
                  <a:pt x="0" y="0"/>
                </a:moveTo>
                <a:lnTo>
                  <a:pt x="0" y="64770"/>
                </a:lnTo>
              </a:path>
            </a:pathLst>
          </a:custGeom>
          <a:ln w="9525"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7" name="TextBox 36">
            <a:extLst>
              <a:ext uri="{FF2B5EF4-FFF2-40B4-BE49-F238E27FC236}">
                <a16:creationId xmlns:a16="http://schemas.microsoft.com/office/drawing/2014/main" id="{B79BB60A-7EE6-1EA7-56CD-9CE341F0925F}"/>
              </a:ext>
            </a:extLst>
          </p:cNvPr>
          <p:cNvSpPr txBox="1"/>
          <p:nvPr/>
        </p:nvSpPr>
        <p:spPr>
          <a:xfrm>
            <a:off x="8352696" y="4309522"/>
            <a:ext cx="9124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4444"/>
                </a:solidFill>
                <a:effectLst/>
                <a:uLnTx/>
                <a:uFillTx/>
                <a:latin typeface="Arial"/>
                <a:ea typeface="+mn-ea"/>
                <a:cs typeface="+mn-cs"/>
                <a:sym typeface="HelveticaNeueLTStd-Bd"/>
                <a:rtl val="0"/>
              </a:rPr>
              <a:t>ORR (%)</a:t>
            </a:r>
          </a:p>
        </p:txBody>
      </p:sp>
      <p:grpSp>
        <p:nvGrpSpPr>
          <p:cNvPr id="41" name="Graphic 65">
            <a:extLst>
              <a:ext uri="{FF2B5EF4-FFF2-40B4-BE49-F238E27FC236}">
                <a16:creationId xmlns:a16="http://schemas.microsoft.com/office/drawing/2014/main" id="{2F3DACC0-172C-3DA6-4DBC-A23B071B981D}"/>
              </a:ext>
            </a:extLst>
          </p:cNvPr>
          <p:cNvGrpSpPr/>
          <p:nvPr/>
        </p:nvGrpSpPr>
        <p:grpSpPr>
          <a:xfrm>
            <a:off x="7903600" y="2611461"/>
            <a:ext cx="1378296" cy="120032"/>
            <a:chOff x="7782496" y="3469064"/>
            <a:chExt cx="1283208" cy="78664"/>
          </a:xfrm>
        </p:grpSpPr>
        <p:sp>
          <p:nvSpPr>
            <p:cNvPr id="48" name="Freeform 129">
              <a:extLst>
                <a:ext uri="{FF2B5EF4-FFF2-40B4-BE49-F238E27FC236}">
                  <a16:creationId xmlns:a16="http://schemas.microsoft.com/office/drawing/2014/main" id="{FF4154A5-2D31-54B0-B133-E2E1F4AB39DE}"/>
                </a:ext>
              </a:extLst>
            </p:cNvPr>
            <p:cNvSpPr/>
            <p:nvPr/>
          </p:nvSpPr>
          <p:spPr>
            <a:xfrm>
              <a:off x="7782496" y="3506247"/>
              <a:ext cx="1283208" cy="9525"/>
            </a:xfrm>
            <a:custGeom>
              <a:avLst/>
              <a:gdLst>
                <a:gd name="connsiteX0" fmla="*/ 0 w 1283208"/>
                <a:gd name="connsiteY0" fmla="*/ 0 h 9525"/>
                <a:gd name="connsiteX1" fmla="*/ 1283208 w 1283208"/>
                <a:gd name="connsiteY1" fmla="*/ 0 h 9525"/>
              </a:gdLst>
              <a:ahLst/>
              <a:cxnLst>
                <a:cxn ang="0">
                  <a:pos x="connsiteX0" y="connsiteY0"/>
                </a:cxn>
                <a:cxn ang="0">
                  <a:pos x="connsiteX1" y="connsiteY1"/>
                </a:cxn>
              </a:cxnLst>
              <a:rect l="l" t="t" r="r" b="b"/>
              <a:pathLst>
                <a:path w="1283208" h="9525">
                  <a:moveTo>
                    <a:pt x="0" y="0"/>
                  </a:moveTo>
                  <a:lnTo>
                    <a:pt x="1283208" y="0"/>
                  </a:lnTo>
                </a:path>
              </a:pathLst>
            </a:custGeom>
            <a:ln w="19050"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49" name="Freeform 130">
              <a:extLst>
                <a:ext uri="{FF2B5EF4-FFF2-40B4-BE49-F238E27FC236}">
                  <a16:creationId xmlns:a16="http://schemas.microsoft.com/office/drawing/2014/main" id="{7F2EF4D3-4EA7-428A-BFAF-8238EF1C4ABF}"/>
                </a:ext>
              </a:extLst>
            </p:cNvPr>
            <p:cNvSpPr/>
            <p:nvPr/>
          </p:nvSpPr>
          <p:spPr>
            <a:xfrm flipV="1">
              <a:off x="8289176" y="3469064"/>
              <a:ext cx="111658" cy="78664"/>
            </a:xfrm>
            <a:custGeom>
              <a:avLst/>
              <a:gdLst>
                <a:gd name="connsiteX0" fmla="*/ 79475 w 78664"/>
                <a:gd name="connsiteY0" fmla="*/ 39659 h 78664"/>
                <a:gd name="connsiteX1" fmla="*/ 40143 w 78664"/>
                <a:gd name="connsiteY1" fmla="*/ 78991 h 78664"/>
                <a:gd name="connsiteX2" fmla="*/ 810 w 78664"/>
                <a:gd name="connsiteY2" fmla="*/ 39659 h 78664"/>
                <a:gd name="connsiteX3" fmla="*/ 40143 w 78664"/>
                <a:gd name="connsiteY3" fmla="*/ 327 h 78664"/>
                <a:gd name="connsiteX4" fmla="*/ 79475 w 78664"/>
                <a:gd name="connsiteY4" fmla="*/ 39659 h 7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4" h="78664">
                  <a:moveTo>
                    <a:pt x="79475" y="39659"/>
                  </a:moveTo>
                  <a:cubicBezTo>
                    <a:pt x="79475" y="61382"/>
                    <a:pt x="61865" y="78991"/>
                    <a:pt x="40143" y="78991"/>
                  </a:cubicBezTo>
                  <a:cubicBezTo>
                    <a:pt x="18420" y="78991"/>
                    <a:pt x="810" y="61382"/>
                    <a:pt x="810" y="39659"/>
                  </a:cubicBezTo>
                  <a:cubicBezTo>
                    <a:pt x="810" y="17936"/>
                    <a:pt x="18420" y="327"/>
                    <a:pt x="40143" y="327"/>
                  </a:cubicBezTo>
                  <a:cubicBezTo>
                    <a:pt x="61865" y="327"/>
                    <a:pt x="79475" y="17936"/>
                    <a:pt x="79475" y="39659"/>
                  </a:cubicBezTo>
                  <a:close/>
                </a:path>
              </a:pathLst>
            </a:custGeom>
            <a:solidFill>
              <a:srgbClr val="0F5BA3"/>
            </a:solidFill>
            <a:ln w="72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42" name="Graphic 65">
            <a:extLst>
              <a:ext uri="{FF2B5EF4-FFF2-40B4-BE49-F238E27FC236}">
                <a16:creationId xmlns:a16="http://schemas.microsoft.com/office/drawing/2014/main" id="{6AE8881F-209F-F9C6-9774-20A9930DB380}"/>
              </a:ext>
            </a:extLst>
          </p:cNvPr>
          <p:cNvGrpSpPr/>
          <p:nvPr/>
        </p:nvGrpSpPr>
        <p:grpSpPr>
          <a:xfrm>
            <a:off x="8248175" y="3113488"/>
            <a:ext cx="2232261" cy="120032"/>
            <a:chOff x="8103298" y="3798073"/>
            <a:chExt cx="2078259" cy="78664"/>
          </a:xfrm>
        </p:grpSpPr>
        <p:sp>
          <p:nvSpPr>
            <p:cNvPr id="46" name="Freeform 132">
              <a:extLst>
                <a:ext uri="{FF2B5EF4-FFF2-40B4-BE49-F238E27FC236}">
                  <a16:creationId xmlns:a16="http://schemas.microsoft.com/office/drawing/2014/main" id="{0B295F01-5B8E-0238-511C-65EAC4607F62}"/>
                </a:ext>
              </a:extLst>
            </p:cNvPr>
            <p:cNvSpPr/>
            <p:nvPr/>
          </p:nvSpPr>
          <p:spPr>
            <a:xfrm>
              <a:off x="8103298" y="3835241"/>
              <a:ext cx="2078259" cy="9525"/>
            </a:xfrm>
            <a:custGeom>
              <a:avLst/>
              <a:gdLst>
                <a:gd name="connsiteX0" fmla="*/ 0 w 2078259"/>
                <a:gd name="connsiteY0" fmla="*/ 0 h 9525"/>
                <a:gd name="connsiteX1" fmla="*/ 2078260 w 2078259"/>
                <a:gd name="connsiteY1" fmla="*/ 0 h 9525"/>
              </a:gdLst>
              <a:ahLst/>
              <a:cxnLst>
                <a:cxn ang="0">
                  <a:pos x="connsiteX0" y="connsiteY0"/>
                </a:cxn>
                <a:cxn ang="0">
                  <a:pos x="connsiteX1" y="connsiteY1"/>
                </a:cxn>
              </a:cxnLst>
              <a:rect l="l" t="t" r="r" b="b"/>
              <a:pathLst>
                <a:path w="2078259" h="9525">
                  <a:moveTo>
                    <a:pt x="0" y="0"/>
                  </a:moveTo>
                  <a:lnTo>
                    <a:pt x="2078260" y="0"/>
                  </a:lnTo>
                </a:path>
              </a:pathLst>
            </a:custGeom>
            <a:ln w="19050"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47" name="Freeform 133">
              <a:extLst>
                <a:ext uri="{FF2B5EF4-FFF2-40B4-BE49-F238E27FC236}">
                  <a16:creationId xmlns:a16="http://schemas.microsoft.com/office/drawing/2014/main" id="{703D8B04-980B-D7B6-1F4E-E9243954E91D}"/>
                </a:ext>
              </a:extLst>
            </p:cNvPr>
            <p:cNvSpPr/>
            <p:nvPr/>
          </p:nvSpPr>
          <p:spPr>
            <a:xfrm flipV="1">
              <a:off x="9081406" y="3798073"/>
              <a:ext cx="111658" cy="78664"/>
            </a:xfrm>
            <a:custGeom>
              <a:avLst/>
              <a:gdLst>
                <a:gd name="connsiteX0" fmla="*/ 79558 w 78664"/>
                <a:gd name="connsiteY0" fmla="*/ 39694 h 78664"/>
                <a:gd name="connsiteX1" fmla="*/ 40226 w 78664"/>
                <a:gd name="connsiteY1" fmla="*/ 79026 h 78664"/>
                <a:gd name="connsiteX2" fmla="*/ 894 w 78664"/>
                <a:gd name="connsiteY2" fmla="*/ 39694 h 78664"/>
                <a:gd name="connsiteX3" fmla="*/ 40226 w 78664"/>
                <a:gd name="connsiteY3" fmla="*/ 361 h 78664"/>
                <a:gd name="connsiteX4" fmla="*/ 79558 w 78664"/>
                <a:gd name="connsiteY4" fmla="*/ 39694 h 7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4" h="78664">
                  <a:moveTo>
                    <a:pt x="79558" y="39694"/>
                  </a:moveTo>
                  <a:cubicBezTo>
                    <a:pt x="79558" y="61416"/>
                    <a:pt x="61949" y="79026"/>
                    <a:pt x="40226" y="79026"/>
                  </a:cubicBezTo>
                  <a:cubicBezTo>
                    <a:pt x="18503" y="79026"/>
                    <a:pt x="894" y="61416"/>
                    <a:pt x="894" y="39694"/>
                  </a:cubicBezTo>
                  <a:cubicBezTo>
                    <a:pt x="894" y="17971"/>
                    <a:pt x="18503" y="361"/>
                    <a:pt x="40226" y="361"/>
                  </a:cubicBezTo>
                  <a:cubicBezTo>
                    <a:pt x="61949" y="361"/>
                    <a:pt x="79558" y="17971"/>
                    <a:pt x="79558" y="39694"/>
                  </a:cubicBezTo>
                  <a:close/>
                </a:path>
              </a:pathLst>
            </a:custGeom>
            <a:solidFill>
              <a:srgbClr val="0F5BA3"/>
            </a:solidFill>
            <a:ln w="72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43" name="Graphic 65">
            <a:extLst>
              <a:ext uri="{FF2B5EF4-FFF2-40B4-BE49-F238E27FC236}">
                <a16:creationId xmlns:a16="http://schemas.microsoft.com/office/drawing/2014/main" id="{4FFE9DF6-98AD-B424-5208-812AED1EC2AE}"/>
              </a:ext>
            </a:extLst>
          </p:cNvPr>
          <p:cNvGrpSpPr/>
          <p:nvPr/>
        </p:nvGrpSpPr>
        <p:grpSpPr>
          <a:xfrm>
            <a:off x="7319319" y="3615517"/>
            <a:ext cx="1576057" cy="120032"/>
            <a:chOff x="7238523" y="4127082"/>
            <a:chExt cx="1467326" cy="78664"/>
          </a:xfrm>
        </p:grpSpPr>
        <p:sp>
          <p:nvSpPr>
            <p:cNvPr id="44" name="Freeform 135">
              <a:extLst>
                <a:ext uri="{FF2B5EF4-FFF2-40B4-BE49-F238E27FC236}">
                  <a16:creationId xmlns:a16="http://schemas.microsoft.com/office/drawing/2014/main" id="{BBF9D65E-A6DF-0D42-0587-F275148C072C}"/>
                </a:ext>
              </a:extLst>
            </p:cNvPr>
            <p:cNvSpPr/>
            <p:nvPr/>
          </p:nvSpPr>
          <p:spPr>
            <a:xfrm>
              <a:off x="7238523" y="4164234"/>
              <a:ext cx="1467326" cy="9525"/>
            </a:xfrm>
            <a:custGeom>
              <a:avLst/>
              <a:gdLst>
                <a:gd name="connsiteX0" fmla="*/ 0 w 1467326"/>
                <a:gd name="connsiteY0" fmla="*/ 0 h 9525"/>
                <a:gd name="connsiteX1" fmla="*/ 1467326 w 1467326"/>
                <a:gd name="connsiteY1" fmla="*/ 0 h 9525"/>
              </a:gdLst>
              <a:ahLst/>
              <a:cxnLst>
                <a:cxn ang="0">
                  <a:pos x="connsiteX0" y="connsiteY0"/>
                </a:cxn>
                <a:cxn ang="0">
                  <a:pos x="connsiteX1" y="connsiteY1"/>
                </a:cxn>
              </a:cxnLst>
              <a:rect l="l" t="t" r="r" b="b"/>
              <a:pathLst>
                <a:path w="1467326" h="9525">
                  <a:moveTo>
                    <a:pt x="0" y="0"/>
                  </a:moveTo>
                  <a:lnTo>
                    <a:pt x="1467326" y="0"/>
                  </a:lnTo>
                </a:path>
              </a:pathLst>
            </a:custGeom>
            <a:ln w="19050"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45" name="Freeform 136">
              <a:extLst>
                <a:ext uri="{FF2B5EF4-FFF2-40B4-BE49-F238E27FC236}">
                  <a16:creationId xmlns:a16="http://schemas.microsoft.com/office/drawing/2014/main" id="{24400C01-273F-F5F8-79F4-7BDDBE061DE5}"/>
                </a:ext>
              </a:extLst>
            </p:cNvPr>
            <p:cNvSpPr/>
            <p:nvPr/>
          </p:nvSpPr>
          <p:spPr>
            <a:xfrm flipV="1">
              <a:off x="7722899" y="4127082"/>
              <a:ext cx="111658" cy="78664"/>
            </a:xfrm>
            <a:custGeom>
              <a:avLst/>
              <a:gdLst>
                <a:gd name="connsiteX0" fmla="*/ 79416 w 78664"/>
                <a:gd name="connsiteY0" fmla="*/ 39728 h 78664"/>
                <a:gd name="connsiteX1" fmla="*/ 40083 w 78664"/>
                <a:gd name="connsiteY1" fmla="*/ 79060 h 78664"/>
                <a:gd name="connsiteX2" fmla="*/ 751 w 78664"/>
                <a:gd name="connsiteY2" fmla="*/ 39728 h 78664"/>
                <a:gd name="connsiteX3" fmla="*/ 40083 w 78664"/>
                <a:gd name="connsiteY3" fmla="*/ 396 h 78664"/>
                <a:gd name="connsiteX4" fmla="*/ 79416 w 78664"/>
                <a:gd name="connsiteY4" fmla="*/ 39728 h 7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4" h="78664">
                  <a:moveTo>
                    <a:pt x="79416" y="39728"/>
                  </a:moveTo>
                  <a:cubicBezTo>
                    <a:pt x="79416" y="61451"/>
                    <a:pt x="61806" y="79060"/>
                    <a:pt x="40083" y="79060"/>
                  </a:cubicBezTo>
                  <a:cubicBezTo>
                    <a:pt x="18361" y="79060"/>
                    <a:pt x="751" y="61451"/>
                    <a:pt x="751" y="39728"/>
                  </a:cubicBezTo>
                  <a:cubicBezTo>
                    <a:pt x="751" y="18005"/>
                    <a:pt x="18361" y="396"/>
                    <a:pt x="40083" y="396"/>
                  </a:cubicBezTo>
                  <a:cubicBezTo>
                    <a:pt x="61806" y="396"/>
                    <a:pt x="79416" y="18005"/>
                    <a:pt x="79416" y="39728"/>
                  </a:cubicBezTo>
                  <a:close/>
                </a:path>
              </a:pathLst>
            </a:custGeom>
            <a:solidFill>
              <a:srgbClr val="0F5BA3"/>
            </a:solidFill>
            <a:ln w="72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sp>
        <p:nvSpPr>
          <p:cNvPr id="87" name="TextBox 86">
            <a:extLst>
              <a:ext uri="{FF2B5EF4-FFF2-40B4-BE49-F238E27FC236}">
                <a16:creationId xmlns:a16="http://schemas.microsoft.com/office/drawing/2014/main" id="{0E1F2D92-05DA-5584-B3CA-7102634B81EF}"/>
              </a:ext>
            </a:extLst>
          </p:cNvPr>
          <p:cNvSpPr txBox="1"/>
          <p:nvPr/>
        </p:nvSpPr>
        <p:spPr>
          <a:xfrm>
            <a:off x="838200" y="4712084"/>
            <a:ext cx="10515600" cy="615553"/>
          </a:xfrm>
          <a:prstGeom prst="rect">
            <a:avLst/>
          </a:prstGeom>
          <a:solidFill>
            <a:schemeClr val="accent3"/>
          </a:solidFill>
        </p:spPr>
        <p:txBody>
          <a:bodyPr wrap="square" tIns="182880" bIns="182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a:ea typeface="+mn-ea"/>
                <a:cs typeface="+mn-cs"/>
              </a:rPr>
              <a:t>In this exploratory analyses, efficacy was observed across patients with HER2 IHC 3+ and HER2 IHC 2+</a:t>
            </a:r>
          </a:p>
        </p:txBody>
      </p:sp>
    </p:spTree>
    <p:extLst>
      <p:ext uri="{BB962C8B-B14F-4D97-AF65-F5344CB8AC3E}">
        <p14:creationId xmlns:p14="http://schemas.microsoft.com/office/powerpoint/2010/main" val="2121053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C594D7-BAC0-4798-B6F4-29687E5E3A48}"/>
              </a:ext>
            </a:extLst>
          </p:cNvPr>
          <p:cNvSpPr txBox="1"/>
          <p:nvPr/>
        </p:nvSpPr>
        <p:spPr>
          <a:xfrm>
            <a:off x="6658713" y="6487968"/>
            <a:ext cx="4073307" cy="235898"/>
          </a:xfrm>
          <a:prstGeom prst="rect">
            <a:avLst/>
          </a:prstGeom>
          <a:noFill/>
        </p:spPr>
        <p:txBody>
          <a:bodyPr wrap="square"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3F4444"/>
                </a:solidFill>
                <a:effectLst/>
                <a:uLnTx/>
                <a:uFillTx/>
                <a:latin typeface="Arial"/>
                <a:ea typeface="+mn-ea"/>
                <a:cs typeface="+mn-cs"/>
              </a:rPr>
              <a:t> </a:t>
            </a:r>
          </a:p>
        </p:txBody>
      </p:sp>
      <p:sp>
        <p:nvSpPr>
          <p:cNvPr id="170" name="Rounded Rectangle 6">
            <a:extLst>
              <a:ext uri="{FF2B5EF4-FFF2-40B4-BE49-F238E27FC236}">
                <a16:creationId xmlns:a16="http://schemas.microsoft.com/office/drawing/2014/main" id="{66AD5920-0CFB-AAE3-8C4B-F35B18CF79BE}"/>
              </a:ext>
            </a:extLst>
          </p:cNvPr>
          <p:cNvSpPr/>
          <p:nvPr/>
        </p:nvSpPr>
        <p:spPr>
          <a:xfrm>
            <a:off x="5483486" y="2233536"/>
            <a:ext cx="3566685" cy="768096"/>
          </a:xfrm>
          <a:prstGeom prst="roundRect">
            <a:avLst>
              <a:gd name="adj" fmla="val 0"/>
            </a:avLst>
          </a:prstGeom>
          <a:solidFill>
            <a:srgbClr val="E8931A"/>
          </a:solidFill>
          <a:ln w="12700">
            <a:noFill/>
          </a:ln>
        </p:spPr>
        <p:txBody>
          <a:bodyPr wrap="square" lIns="45720" rIns="45720" anchor="ctr">
            <a:noAutofit/>
          </a:bodyPr>
          <a:lstStyle/>
          <a:p>
            <a:pPr marL="0" marR="0" lvl="0" indent="0" algn="ctr" defTabSz="609006" rtl="0" eaLnBrk="1" fontAlgn="auto" latinLnBrk="0" hangingPunct="1">
              <a:lnSpc>
                <a:spcPct val="90000"/>
              </a:lnSpc>
              <a:spcBef>
                <a:spcPts val="0"/>
              </a:spcBef>
              <a:spcAft>
                <a:spcPts val="0"/>
              </a:spcAft>
              <a:buClrTx/>
              <a:buSzTx/>
              <a:buFontTx/>
              <a:buNone/>
              <a:tabLst/>
              <a:defRPr/>
            </a:pPr>
            <a:r>
              <a:rPr kumimoji="0" lang="en-US" sz="1470" b="0" i="0" u="none" strike="noStrike" kern="0" cap="none" spc="0" normalizeH="0" baseline="0" noProof="0">
                <a:ln>
                  <a:noFill/>
                </a:ln>
                <a:solidFill>
                  <a:schemeClr val="bg1"/>
                </a:solidFill>
                <a:effectLst/>
                <a:uLnTx/>
                <a:uFillTx/>
                <a:latin typeface="Arial"/>
                <a:ea typeface="+mn-ea"/>
                <a:cs typeface="+mn-cs"/>
              </a:rPr>
              <a:t>Median PFS</a:t>
            </a:r>
          </a:p>
          <a:p>
            <a:pPr marL="0" marR="0" lvl="0" indent="0" algn="ctr" defTabSz="609006" rtl="0" eaLnBrk="1" fontAlgn="auto" latinLnBrk="0" hangingPunct="1">
              <a:lnSpc>
                <a:spcPct val="90000"/>
              </a:lnSpc>
              <a:spcBef>
                <a:spcPts val="0"/>
              </a:spcBef>
              <a:spcAft>
                <a:spcPts val="0"/>
              </a:spcAft>
              <a:buClrTx/>
              <a:buSzTx/>
              <a:buFontTx/>
              <a:buNone/>
              <a:tabLst/>
              <a:defRPr/>
            </a:pPr>
            <a:r>
              <a:rPr kumimoji="0" lang="en-US" sz="1470" b="0" i="0" u="none" strike="noStrike" kern="0" cap="none" spc="0" normalizeH="0" baseline="0" noProof="0">
                <a:ln>
                  <a:noFill/>
                </a:ln>
                <a:solidFill>
                  <a:schemeClr val="bg1"/>
                </a:solidFill>
                <a:effectLst/>
                <a:uLnTx/>
                <a:uFillTx/>
                <a:latin typeface="Arial"/>
                <a:ea typeface="+mn-ea"/>
                <a:cs typeface="+mn-cs"/>
              </a:rPr>
              <a:t>6.7 months (95% CI, 4.2-8.4 months)</a:t>
            </a:r>
          </a:p>
        </p:txBody>
      </p:sp>
      <p:grpSp>
        <p:nvGrpSpPr>
          <p:cNvPr id="173" name="Graphic 2">
            <a:extLst>
              <a:ext uri="{FF2B5EF4-FFF2-40B4-BE49-F238E27FC236}">
                <a16:creationId xmlns:a16="http://schemas.microsoft.com/office/drawing/2014/main" id="{5347FEC8-2934-E254-E603-0AAAC54B2FD6}"/>
              </a:ext>
            </a:extLst>
          </p:cNvPr>
          <p:cNvGrpSpPr/>
          <p:nvPr/>
        </p:nvGrpSpPr>
        <p:grpSpPr>
          <a:xfrm>
            <a:off x="2993649" y="1683631"/>
            <a:ext cx="45480" cy="3081704"/>
            <a:chOff x="2610612" y="1189577"/>
            <a:chExt cx="68199" cy="3510724"/>
          </a:xfrm>
        </p:grpSpPr>
        <p:sp>
          <p:nvSpPr>
            <p:cNvPr id="274" name="Freeform 15">
              <a:extLst>
                <a:ext uri="{FF2B5EF4-FFF2-40B4-BE49-F238E27FC236}">
                  <a16:creationId xmlns:a16="http://schemas.microsoft.com/office/drawing/2014/main" id="{FCDE5E65-4E63-C327-F078-2CF89568F835}"/>
                </a:ext>
              </a:extLst>
            </p:cNvPr>
            <p:cNvSpPr/>
            <p:nvPr/>
          </p:nvSpPr>
          <p:spPr>
            <a:xfrm>
              <a:off x="2669286" y="1189577"/>
              <a:ext cx="9525" cy="3501199"/>
            </a:xfrm>
            <a:custGeom>
              <a:avLst/>
              <a:gdLst>
                <a:gd name="connsiteX0" fmla="*/ 0 w 9525"/>
                <a:gd name="connsiteY0" fmla="*/ 0 h 3501199"/>
                <a:gd name="connsiteX1" fmla="*/ 0 w 9525"/>
                <a:gd name="connsiteY1" fmla="*/ 3501200 h 3501199"/>
              </a:gdLst>
              <a:ahLst/>
              <a:cxnLst>
                <a:cxn ang="0">
                  <a:pos x="connsiteX0" y="connsiteY0"/>
                </a:cxn>
                <a:cxn ang="0">
                  <a:pos x="connsiteX1" y="connsiteY1"/>
                </a:cxn>
              </a:cxnLst>
              <a:rect l="l" t="t" r="r" b="b"/>
              <a:pathLst>
                <a:path w="9525" h="3501199">
                  <a:moveTo>
                    <a:pt x="0" y="0"/>
                  </a:moveTo>
                  <a:lnTo>
                    <a:pt x="0" y="350120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5" name="Freeform 16">
              <a:extLst>
                <a:ext uri="{FF2B5EF4-FFF2-40B4-BE49-F238E27FC236}">
                  <a16:creationId xmlns:a16="http://schemas.microsoft.com/office/drawing/2014/main" id="{A727E419-A80A-A86B-70FC-366204B5C772}"/>
                </a:ext>
              </a:extLst>
            </p:cNvPr>
            <p:cNvSpPr/>
            <p:nvPr/>
          </p:nvSpPr>
          <p:spPr>
            <a:xfrm>
              <a:off x="2610612" y="3289839"/>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6" name="Freeform 17">
              <a:extLst>
                <a:ext uri="{FF2B5EF4-FFF2-40B4-BE49-F238E27FC236}">
                  <a16:creationId xmlns:a16="http://schemas.microsoft.com/office/drawing/2014/main" id="{1FC1F85C-FCE0-62C0-4DD1-E077F6BDCE20}"/>
                </a:ext>
              </a:extLst>
            </p:cNvPr>
            <p:cNvSpPr/>
            <p:nvPr/>
          </p:nvSpPr>
          <p:spPr>
            <a:xfrm>
              <a:off x="2610612" y="2590895"/>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7" name="Freeform 18">
              <a:extLst>
                <a:ext uri="{FF2B5EF4-FFF2-40B4-BE49-F238E27FC236}">
                  <a16:creationId xmlns:a16="http://schemas.microsoft.com/office/drawing/2014/main" id="{21B5C8B8-4C8D-C054-EFC8-CC3048A0DB01}"/>
                </a:ext>
              </a:extLst>
            </p:cNvPr>
            <p:cNvSpPr/>
            <p:nvPr/>
          </p:nvSpPr>
          <p:spPr>
            <a:xfrm>
              <a:off x="2610612" y="1892045"/>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8" name="Freeform 19">
              <a:extLst>
                <a:ext uri="{FF2B5EF4-FFF2-40B4-BE49-F238E27FC236}">
                  <a16:creationId xmlns:a16="http://schemas.microsoft.com/office/drawing/2014/main" id="{712C8C23-B198-208D-0DA5-B74423DAC55B}"/>
                </a:ext>
              </a:extLst>
            </p:cNvPr>
            <p:cNvSpPr/>
            <p:nvPr/>
          </p:nvSpPr>
          <p:spPr>
            <a:xfrm>
              <a:off x="2610612" y="1193101"/>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9" name="Freeform 20">
              <a:extLst>
                <a:ext uri="{FF2B5EF4-FFF2-40B4-BE49-F238E27FC236}">
                  <a16:creationId xmlns:a16="http://schemas.microsoft.com/office/drawing/2014/main" id="{165C4F03-4A0F-0A62-14DB-5511D385125D}"/>
                </a:ext>
              </a:extLst>
            </p:cNvPr>
            <p:cNvSpPr/>
            <p:nvPr/>
          </p:nvSpPr>
          <p:spPr>
            <a:xfrm>
              <a:off x="2610612" y="3989546"/>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80" name="Freeform 21">
              <a:extLst>
                <a:ext uri="{FF2B5EF4-FFF2-40B4-BE49-F238E27FC236}">
                  <a16:creationId xmlns:a16="http://schemas.microsoft.com/office/drawing/2014/main" id="{827BDBAD-3169-C7DA-E793-BBD877C14C99}"/>
                </a:ext>
              </a:extLst>
            </p:cNvPr>
            <p:cNvSpPr/>
            <p:nvPr/>
          </p:nvSpPr>
          <p:spPr>
            <a:xfrm>
              <a:off x="2637663" y="4338923"/>
              <a:ext cx="31623" cy="9525"/>
            </a:xfrm>
            <a:custGeom>
              <a:avLst/>
              <a:gdLst>
                <a:gd name="connsiteX0" fmla="*/ 31623 w 31623"/>
                <a:gd name="connsiteY0" fmla="*/ 0 h 9525"/>
                <a:gd name="connsiteX1" fmla="*/ 0 w 31623"/>
                <a:gd name="connsiteY1" fmla="*/ 0 h 9525"/>
              </a:gdLst>
              <a:ahLst/>
              <a:cxnLst>
                <a:cxn ang="0">
                  <a:pos x="connsiteX0" y="connsiteY0"/>
                </a:cxn>
                <a:cxn ang="0">
                  <a:pos x="connsiteX1" y="connsiteY1"/>
                </a:cxn>
              </a:cxnLst>
              <a:rect l="l" t="t" r="r" b="b"/>
              <a:pathLst>
                <a:path w="31623" h="9525">
                  <a:moveTo>
                    <a:pt x="31623"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81" name="Freeform 22">
              <a:extLst>
                <a:ext uri="{FF2B5EF4-FFF2-40B4-BE49-F238E27FC236}">
                  <a16:creationId xmlns:a16="http://schemas.microsoft.com/office/drawing/2014/main" id="{5928BB6B-18A5-C75B-F5B2-3519328066E4}"/>
                </a:ext>
              </a:extLst>
            </p:cNvPr>
            <p:cNvSpPr/>
            <p:nvPr/>
          </p:nvSpPr>
          <p:spPr>
            <a:xfrm>
              <a:off x="2610612" y="4690776"/>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82" name="Freeform 23">
              <a:extLst>
                <a:ext uri="{FF2B5EF4-FFF2-40B4-BE49-F238E27FC236}">
                  <a16:creationId xmlns:a16="http://schemas.microsoft.com/office/drawing/2014/main" id="{67DF9242-198A-5ACC-74D7-534AC49BA7D1}"/>
                </a:ext>
              </a:extLst>
            </p:cNvPr>
            <p:cNvSpPr/>
            <p:nvPr/>
          </p:nvSpPr>
          <p:spPr>
            <a:xfrm>
              <a:off x="2637663" y="3640074"/>
              <a:ext cx="31623" cy="9525"/>
            </a:xfrm>
            <a:custGeom>
              <a:avLst/>
              <a:gdLst>
                <a:gd name="connsiteX0" fmla="*/ 31623 w 31623"/>
                <a:gd name="connsiteY0" fmla="*/ 0 h 9525"/>
                <a:gd name="connsiteX1" fmla="*/ 0 w 31623"/>
                <a:gd name="connsiteY1" fmla="*/ 0 h 9525"/>
              </a:gdLst>
              <a:ahLst/>
              <a:cxnLst>
                <a:cxn ang="0">
                  <a:pos x="connsiteX0" y="connsiteY0"/>
                </a:cxn>
                <a:cxn ang="0">
                  <a:pos x="connsiteX1" y="connsiteY1"/>
                </a:cxn>
              </a:cxnLst>
              <a:rect l="l" t="t" r="r" b="b"/>
              <a:pathLst>
                <a:path w="31623" h="9525">
                  <a:moveTo>
                    <a:pt x="31623"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83" name="Freeform 24">
              <a:extLst>
                <a:ext uri="{FF2B5EF4-FFF2-40B4-BE49-F238E27FC236}">
                  <a16:creationId xmlns:a16="http://schemas.microsoft.com/office/drawing/2014/main" id="{A30C4764-D710-1496-62D2-FD0545866CA6}"/>
                </a:ext>
              </a:extLst>
            </p:cNvPr>
            <p:cNvSpPr/>
            <p:nvPr/>
          </p:nvSpPr>
          <p:spPr>
            <a:xfrm>
              <a:off x="2637663" y="2940558"/>
              <a:ext cx="31623" cy="9525"/>
            </a:xfrm>
            <a:custGeom>
              <a:avLst/>
              <a:gdLst>
                <a:gd name="connsiteX0" fmla="*/ 31623 w 31623"/>
                <a:gd name="connsiteY0" fmla="*/ 0 h 9525"/>
                <a:gd name="connsiteX1" fmla="*/ 0 w 31623"/>
                <a:gd name="connsiteY1" fmla="*/ 0 h 9525"/>
              </a:gdLst>
              <a:ahLst/>
              <a:cxnLst>
                <a:cxn ang="0">
                  <a:pos x="connsiteX0" y="connsiteY0"/>
                </a:cxn>
                <a:cxn ang="0">
                  <a:pos x="connsiteX1" y="connsiteY1"/>
                </a:cxn>
              </a:cxnLst>
              <a:rect l="l" t="t" r="r" b="b"/>
              <a:pathLst>
                <a:path w="31623" h="9525">
                  <a:moveTo>
                    <a:pt x="31623"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84" name="Freeform 25">
              <a:extLst>
                <a:ext uri="{FF2B5EF4-FFF2-40B4-BE49-F238E27FC236}">
                  <a16:creationId xmlns:a16="http://schemas.microsoft.com/office/drawing/2014/main" id="{82F8F458-A297-F9A5-D921-86B9E79140CB}"/>
                </a:ext>
              </a:extLst>
            </p:cNvPr>
            <p:cNvSpPr/>
            <p:nvPr/>
          </p:nvSpPr>
          <p:spPr>
            <a:xfrm>
              <a:off x="2637663" y="2241518"/>
              <a:ext cx="31623" cy="9525"/>
            </a:xfrm>
            <a:custGeom>
              <a:avLst/>
              <a:gdLst>
                <a:gd name="connsiteX0" fmla="*/ 31623 w 31623"/>
                <a:gd name="connsiteY0" fmla="*/ 0 h 9525"/>
                <a:gd name="connsiteX1" fmla="*/ 0 w 31623"/>
                <a:gd name="connsiteY1" fmla="*/ 0 h 9525"/>
              </a:gdLst>
              <a:ahLst/>
              <a:cxnLst>
                <a:cxn ang="0">
                  <a:pos x="connsiteX0" y="connsiteY0"/>
                </a:cxn>
                <a:cxn ang="0">
                  <a:pos x="connsiteX1" y="connsiteY1"/>
                </a:cxn>
              </a:cxnLst>
              <a:rect l="l" t="t" r="r" b="b"/>
              <a:pathLst>
                <a:path w="31623" h="9525">
                  <a:moveTo>
                    <a:pt x="31623"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85" name="Freeform 26">
              <a:extLst>
                <a:ext uri="{FF2B5EF4-FFF2-40B4-BE49-F238E27FC236}">
                  <a16:creationId xmlns:a16="http://schemas.microsoft.com/office/drawing/2014/main" id="{79F36ED4-AD2B-6705-F555-9CD9D9B3DDF5}"/>
                </a:ext>
              </a:extLst>
            </p:cNvPr>
            <p:cNvSpPr/>
            <p:nvPr/>
          </p:nvSpPr>
          <p:spPr>
            <a:xfrm>
              <a:off x="2637663" y="1542573"/>
              <a:ext cx="31623" cy="9525"/>
            </a:xfrm>
            <a:custGeom>
              <a:avLst/>
              <a:gdLst>
                <a:gd name="connsiteX0" fmla="*/ 31623 w 31623"/>
                <a:gd name="connsiteY0" fmla="*/ 0 h 9525"/>
                <a:gd name="connsiteX1" fmla="*/ 0 w 31623"/>
                <a:gd name="connsiteY1" fmla="*/ 0 h 9525"/>
              </a:gdLst>
              <a:ahLst/>
              <a:cxnLst>
                <a:cxn ang="0">
                  <a:pos x="connsiteX0" y="connsiteY0"/>
                </a:cxn>
                <a:cxn ang="0">
                  <a:pos x="connsiteX1" y="connsiteY1"/>
                </a:cxn>
              </a:cxnLst>
              <a:rect l="l" t="t" r="r" b="b"/>
              <a:pathLst>
                <a:path w="31623" h="9525">
                  <a:moveTo>
                    <a:pt x="31623"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sp>
        <p:nvSpPr>
          <p:cNvPr id="174" name="Freeform 27">
            <a:extLst>
              <a:ext uri="{FF2B5EF4-FFF2-40B4-BE49-F238E27FC236}">
                <a16:creationId xmlns:a16="http://schemas.microsoft.com/office/drawing/2014/main" id="{A77E966C-B7F9-FC9B-F0EF-B3CE240A02A2}"/>
              </a:ext>
            </a:extLst>
          </p:cNvPr>
          <p:cNvSpPr/>
          <p:nvPr/>
        </p:nvSpPr>
        <p:spPr>
          <a:xfrm>
            <a:off x="3032927" y="4756974"/>
            <a:ext cx="4985901" cy="8361"/>
          </a:xfrm>
          <a:custGeom>
            <a:avLst/>
            <a:gdLst>
              <a:gd name="connsiteX0" fmla="*/ 0 w 7475791"/>
              <a:gd name="connsiteY0" fmla="*/ 0 h 9525"/>
              <a:gd name="connsiteX1" fmla="*/ 7475792 w 7475791"/>
              <a:gd name="connsiteY1" fmla="*/ 0 h 9525"/>
            </a:gdLst>
            <a:ahLst/>
            <a:cxnLst>
              <a:cxn ang="0">
                <a:pos x="connsiteX0" y="connsiteY0"/>
              </a:cxn>
              <a:cxn ang="0">
                <a:pos x="connsiteX1" y="connsiteY1"/>
              </a:cxn>
            </a:cxnLst>
            <a:rect l="l" t="t" r="r" b="b"/>
            <a:pathLst>
              <a:path w="7475791" h="9525">
                <a:moveTo>
                  <a:pt x="0" y="0"/>
                </a:moveTo>
                <a:lnTo>
                  <a:pt x="7475792"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nvGrpSpPr>
          <p:cNvPr id="175" name="Graphic 2">
            <a:extLst>
              <a:ext uri="{FF2B5EF4-FFF2-40B4-BE49-F238E27FC236}">
                <a16:creationId xmlns:a16="http://schemas.microsoft.com/office/drawing/2014/main" id="{86B4F7AA-FAE7-87C0-5F4F-2899FF331722}"/>
              </a:ext>
            </a:extLst>
          </p:cNvPr>
          <p:cNvGrpSpPr/>
          <p:nvPr/>
        </p:nvGrpSpPr>
        <p:grpSpPr>
          <a:xfrm>
            <a:off x="3032760" y="4759817"/>
            <a:ext cx="4988676" cy="51503"/>
            <a:chOff x="2669286" y="4694015"/>
            <a:chExt cx="7480649" cy="58674"/>
          </a:xfrm>
        </p:grpSpPr>
        <p:sp>
          <p:nvSpPr>
            <p:cNvPr id="257" name="Freeform 29">
              <a:extLst>
                <a:ext uri="{FF2B5EF4-FFF2-40B4-BE49-F238E27FC236}">
                  <a16:creationId xmlns:a16="http://schemas.microsoft.com/office/drawing/2014/main" id="{A5179751-81C1-854F-5CB4-30C27ABBB71D}"/>
                </a:ext>
              </a:extLst>
            </p:cNvPr>
            <p:cNvSpPr/>
            <p:nvPr/>
          </p:nvSpPr>
          <p:spPr>
            <a:xfrm>
              <a:off x="2669286"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8" name="Freeform 30">
              <a:extLst>
                <a:ext uri="{FF2B5EF4-FFF2-40B4-BE49-F238E27FC236}">
                  <a16:creationId xmlns:a16="http://schemas.microsoft.com/office/drawing/2014/main" id="{6E2B592C-8159-767C-D4DF-37D411516512}"/>
                </a:ext>
              </a:extLst>
            </p:cNvPr>
            <p:cNvSpPr/>
            <p:nvPr/>
          </p:nvSpPr>
          <p:spPr>
            <a:xfrm>
              <a:off x="3136201"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9" name="Freeform 31">
              <a:extLst>
                <a:ext uri="{FF2B5EF4-FFF2-40B4-BE49-F238E27FC236}">
                  <a16:creationId xmlns:a16="http://schemas.microsoft.com/office/drawing/2014/main" id="{96CDCF53-232C-F9C3-0882-60B33F8C05B7}"/>
                </a:ext>
              </a:extLst>
            </p:cNvPr>
            <p:cNvSpPr/>
            <p:nvPr/>
          </p:nvSpPr>
          <p:spPr>
            <a:xfrm>
              <a:off x="3603212"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0" name="Freeform 32">
              <a:extLst>
                <a:ext uri="{FF2B5EF4-FFF2-40B4-BE49-F238E27FC236}">
                  <a16:creationId xmlns:a16="http://schemas.microsoft.com/office/drawing/2014/main" id="{33082620-0D89-357F-FDEC-3BFC437F95FD}"/>
                </a:ext>
              </a:extLst>
            </p:cNvPr>
            <p:cNvSpPr/>
            <p:nvPr/>
          </p:nvSpPr>
          <p:spPr>
            <a:xfrm>
              <a:off x="4070127"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1" name="Freeform 33">
              <a:extLst>
                <a:ext uri="{FF2B5EF4-FFF2-40B4-BE49-F238E27FC236}">
                  <a16:creationId xmlns:a16="http://schemas.microsoft.com/office/drawing/2014/main" id="{808EBEC3-B0A2-06CE-B758-4975C27F5334}"/>
                </a:ext>
              </a:extLst>
            </p:cNvPr>
            <p:cNvSpPr/>
            <p:nvPr/>
          </p:nvSpPr>
          <p:spPr>
            <a:xfrm>
              <a:off x="4537043"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2" name="Freeform 34">
              <a:extLst>
                <a:ext uri="{FF2B5EF4-FFF2-40B4-BE49-F238E27FC236}">
                  <a16:creationId xmlns:a16="http://schemas.microsoft.com/office/drawing/2014/main" id="{C19193FA-CDD8-28E1-51FB-A0D224E7F5D9}"/>
                </a:ext>
              </a:extLst>
            </p:cNvPr>
            <p:cNvSpPr/>
            <p:nvPr/>
          </p:nvSpPr>
          <p:spPr>
            <a:xfrm>
              <a:off x="5003958"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3" name="Freeform 35">
              <a:extLst>
                <a:ext uri="{FF2B5EF4-FFF2-40B4-BE49-F238E27FC236}">
                  <a16:creationId xmlns:a16="http://schemas.microsoft.com/office/drawing/2014/main" id="{7BBCFA77-8F44-9F09-A51E-7394E5C9E7D2}"/>
                </a:ext>
              </a:extLst>
            </p:cNvPr>
            <p:cNvSpPr/>
            <p:nvPr/>
          </p:nvSpPr>
          <p:spPr>
            <a:xfrm>
              <a:off x="5470969"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4" name="Freeform 36">
              <a:extLst>
                <a:ext uri="{FF2B5EF4-FFF2-40B4-BE49-F238E27FC236}">
                  <a16:creationId xmlns:a16="http://schemas.microsoft.com/office/drawing/2014/main" id="{E3508824-7E4D-0B17-031A-00DDDC6EAA98}"/>
                </a:ext>
              </a:extLst>
            </p:cNvPr>
            <p:cNvSpPr/>
            <p:nvPr/>
          </p:nvSpPr>
          <p:spPr>
            <a:xfrm>
              <a:off x="5937885"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5" name="Freeform 37">
              <a:extLst>
                <a:ext uri="{FF2B5EF4-FFF2-40B4-BE49-F238E27FC236}">
                  <a16:creationId xmlns:a16="http://schemas.microsoft.com/office/drawing/2014/main" id="{BC7D2F61-7C0C-0C67-B13F-9542FFA2DFB3}"/>
                </a:ext>
              </a:extLst>
            </p:cNvPr>
            <p:cNvSpPr/>
            <p:nvPr/>
          </p:nvSpPr>
          <p:spPr>
            <a:xfrm>
              <a:off x="6404800"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6" name="Freeform 38">
              <a:extLst>
                <a:ext uri="{FF2B5EF4-FFF2-40B4-BE49-F238E27FC236}">
                  <a16:creationId xmlns:a16="http://schemas.microsoft.com/office/drawing/2014/main" id="{A1FC20BF-3728-7D30-AE8B-E1A30D7A358E}"/>
                </a:ext>
              </a:extLst>
            </p:cNvPr>
            <p:cNvSpPr/>
            <p:nvPr/>
          </p:nvSpPr>
          <p:spPr>
            <a:xfrm>
              <a:off x="7805642"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7" name="Freeform 39">
              <a:extLst>
                <a:ext uri="{FF2B5EF4-FFF2-40B4-BE49-F238E27FC236}">
                  <a16:creationId xmlns:a16="http://schemas.microsoft.com/office/drawing/2014/main" id="{0B786F2F-2833-195A-9E90-52ED949D3FA6}"/>
                </a:ext>
              </a:extLst>
            </p:cNvPr>
            <p:cNvSpPr/>
            <p:nvPr/>
          </p:nvSpPr>
          <p:spPr>
            <a:xfrm>
              <a:off x="8272653"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8" name="Freeform 40">
              <a:extLst>
                <a:ext uri="{FF2B5EF4-FFF2-40B4-BE49-F238E27FC236}">
                  <a16:creationId xmlns:a16="http://schemas.microsoft.com/office/drawing/2014/main" id="{A0E85D8D-1267-30FC-BF61-289B889DF2E0}"/>
                </a:ext>
              </a:extLst>
            </p:cNvPr>
            <p:cNvSpPr/>
            <p:nvPr/>
          </p:nvSpPr>
          <p:spPr>
            <a:xfrm>
              <a:off x="8739568"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9" name="Freeform 41">
              <a:extLst>
                <a:ext uri="{FF2B5EF4-FFF2-40B4-BE49-F238E27FC236}">
                  <a16:creationId xmlns:a16="http://schemas.microsoft.com/office/drawing/2014/main" id="{34D87C14-8856-173F-D46B-CBD7B73531FA}"/>
                </a:ext>
              </a:extLst>
            </p:cNvPr>
            <p:cNvSpPr/>
            <p:nvPr/>
          </p:nvSpPr>
          <p:spPr>
            <a:xfrm>
              <a:off x="9673494"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0" name="Freeform 42">
              <a:extLst>
                <a:ext uri="{FF2B5EF4-FFF2-40B4-BE49-F238E27FC236}">
                  <a16:creationId xmlns:a16="http://schemas.microsoft.com/office/drawing/2014/main" id="{FC49AA7E-9ABB-BDE9-9946-6169CA985F9E}"/>
                </a:ext>
              </a:extLst>
            </p:cNvPr>
            <p:cNvSpPr/>
            <p:nvPr/>
          </p:nvSpPr>
          <p:spPr>
            <a:xfrm>
              <a:off x="10140410"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1" name="Freeform 43">
              <a:extLst>
                <a:ext uri="{FF2B5EF4-FFF2-40B4-BE49-F238E27FC236}">
                  <a16:creationId xmlns:a16="http://schemas.microsoft.com/office/drawing/2014/main" id="{A7DA0817-E783-1941-C14F-333031565218}"/>
                </a:ext>
              </a:extLst>
            </p:cNvPr>
            <p:cNvSpPr/>
            <p:nvPr/>
          </p:nvSpPr>
          <p:spPr>
            <a:xfrm>
              <a:off x="6871811"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2" name="Freeform 44">
              <a:extLst>
                <a:ext uri="{FF2B5EF4-FFF2-40B4-BE49-F238E27FC236}">
                  <a16:creationId xmlns:a16="http://schemas.microsoft.com/office/drawing/2014/main" id="{981F66CF-81A1-4D58-37C4-A3F190BD9468}"/>
                </a:ext>
              </a:extLst>
            </p:cNvPr>
            <p:cNvSpPr/>
            <p:nvPr/>
          </p:nvSpPr>
          <p:spPr>
            <a:xfrm>
              <a:off x="7338726"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3" name="Freeform 45">
              <a:extLst>
                <a:ext uri="{FF2B5EF4-FFF2-40B4-BE49-F238E27FC236}">
                  <a16:creationId xmlns:a16="http://schemas.microsoft.com/office/drawing/2014/main" id="{76E59A22-A187-1160-7A75-C6FA3AD4854A}"/>
                </a:ext>
              </a:extLst>
            </p:cNvPr>
            <p:cNvSpPr/>
            <p:nvPr/>
          </p:nvSpPr>
          <p:spPr>
            <a:xfrm>
              <a:off x="9206484"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60" name="Group 159">
            <a:extLst>
              <a:ext uri="{FF2B5EF4-FFF2-40B4-BE49-F238E27FC236}">
                <a16:creationId xmlns:a16="http://schemas.microsoft.com/office/drawing/2014/main" id="{99A1229F-A220-155D-B814-438FB5A7B751}"/>
              </a:ext>
            </a:extLst>
          </p:cNvPr>
          <p:cNvGrpSpPr/>
          <p:nvPr/>
        </p:nvGrpSpPr>
        <p:grpSpPr>
          <a:xfrm>
            <a:off x="2920269" y="4807929"/>
            <a:ext cx="5269629" cy="238656"/>
            <a:chOff x="5062939" y="3467478"/>
            <a:chExt cx="3952221" cy="178992"/>
          </a:xfrm>
        </p:grpSpPr>
        <p:sp>
          <p:nvSpPr>
            <p:cNvPr id="240" name="TextBox 239">
              <a:extLst>
                <a:ext uri="{FF2B5EF4-FFF2-40B4-BE49-F238E27FC236}">
                  <a16:creationId xmlns:a16="http://schemas.microsoft.com/office/drawing/2014/main" id="{0AFBFB52-2998-DD6A-9094-A2FFBB12F055}"/>
                </a:ext>
              </a:extLst>
            </p:cNvPr>
            <p:cNvSpPr txBox="1"/>
            <p:nvPr/>
          </p:nvSpPr>
          <p:spPr>
            <a:xfrm>
              <a:off x="5290285" y="3467478"/>
              <a:ext cx="188994"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a:t>
              </a:r>
            </a:p>
          </p:txBody>
        </p:sp>
        <p:sp>
          <p:nvSpPr>
            <p:cNvPr id="241" name="TextBox 240">
              <a:extLst>
                <a:ext uri="{FF2B5EF4-FFF2-40B4-BE49-F238E27FC236}">
                  <a16:creationId xmlns:a16="http://schemas.microsoft.com/office/drawing/2014/main" id="{7A12C73D-D413-BAF6-3AF6-F7088A8DDE53}"/>
                </a:ext>
              </a:extLst>
            </p:cNvPr>
            <p:cNvSpPr txBox="1"/>
            <p:nvPr/>
          </p:nvSpPr>
          <p:spPr>
            <a:xfrm>
              <a:off x="5523853" y="3467479"/>
              <a:ext cx="188994"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2</a:t>
              </a:r>
            </a:p>
          </p:txBody>
        </p:sp>
        <p:sp>
          <p:nvSpPr>
            <p:cNvPr id="242" name="TextBox 241">
              <a:extLst>
                <a:ext uri="{FF2B5EF4-FFF2-40B4-BE49-F238E27FC236}">
                  <a16:creationId xmlns:a16="http://schemas.microsoft.com/office/drawing/2014/main" id="{F173E843-9ACF-73E3-1DBB-1886E371B36F}"/>
                </a:ext>
              </a:extLst>
            </p:cNvPr>
            <p:cNvSpPr txBox="1"/>
            <p:nvPr/>
          </p:nvSpPr>
          <p:spPr>
            <a:xfrm>
              <a:off x="5757421" y="3467479"/>
              <a:ext cx="188994"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3</a:t>
              </a:r>
            </a:p>
          </p:txBody>
        </p:sp>
        <p:sp>
          <p:nvSpPr>
            <p:cNvPr id="243" name="TextBox 242">
              <a:extLst>
                <a:ext uri="{FF2B5EF4-FFF2-40B4-BE49-F238E27FC236}">
                  <a16:creationId xmlns:a16="http://schemas.microsoft.com/office/drawing/2014/main" id="{DBBD9476-B4DD-AA28-9D0E-5C074D713979}"/>
                </a:ext>
              </a:extLst>
            </p:cNvPr>
            <p:cNvSpPr txBox="1"/>
            <p:nvPr/>
          </p:nvSpPr>
          <p:spPr>
            <a:xfrm>
              <a:off x="5989645" y="3467479"/>
              <a:ext cx="188994"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4</a:t>
              </a:r>
            </a:p>
          </p:txBody>
        </p:sp>
        <p:sp>
          <p:nvSpPr>
            <p:cNvPr id="244" name="TextBox 243">
              <a:extLst>
                <a:ext uri="{FF2B5EF4-FFF2-40B4-BE49-F238E27FC236}">
                  <a16:creationId xmlns:a16="http://schemas.microsoft.com/office/drawing/2014/main" id="{20C36B36-EDBF-A0E3-4FD4-410560D545B7}"/>
                </a:ext>
              </a:extLst>
            </p:cNvPr>
            <p:cNvSpPr txBox="1"/>
            <p:nvPr/>
          </p:nvSpPr>
          <p:spPr>
            <a:xfrm>
              <a:off x="6224555" y="3467479"/>
              <a:ext cx="188994"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5</a:t>
              </a:r>
            </a:p>
          </p:txBody>
        </p:sp>
        <p:sp>
          <p:nvSpPr>
            <p:cNvPr id="245" name="TextBox 244">
              <a:extLst>
                <a:ext uri="{FF2B5EF4-FFF2-40B4-BE49-F238E27FC236}">
                  <a16:creationId xmlns:a16="http://schemas.microsoft.com/office/drawing/2014/main" id="{927EE2BE-2E0B-BDBA-CEB5-0899EB588E07}"/>
                </a:ext>
              </a:extLst>
            </p:cNvPr>
            <p:cNvSpPr txBox="1"/>
            <p:nvPr/>
          </p:nvSpPr>
          <p:spPr>
            <a:xfrm>
              <a:off x="6458128" y="3467479"/>
              <a:ext cx="188994"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6</a:t>
              </a:r>
            </a:p>
          </p:txBody>
        </p:sp>
        <p:sp>
          <p:nvSpPr>
            <p:cNvPr id="246" name="TextBox 245">
              <a:extLst>
                <a:ext uri="{FF2B5EF4-FFF2-40B4-BE49-F238E27FC236}">
                  <a16:creationId xmlns:a16="http://schemas.microsoft.com/office/drawing/2014/main" id="{A6C000A7-21A4-1048-6424-41A237974A49}"/>
                </a:ext>
              </a:extLst>
            </p:cNvPr>
            <p:cNvSpPr txBox="1"/>
            <p:nvPr/>
          </p:nvSpPr>
          <p:spPr>
            <a:xfrm>
              <a:off x="6691696" y="3467479"/>
              <a:ext cx="188994"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7</a:t>
              </a:r>
            </a:p>
          </p:txBody>
        </p:sp>
        <p:sp>
          <p:nvSpPr>
            <p:cNvPr id="247" name="TextBox 246">
              <a:extLst>
                <a:ext uri="{FF2B5EF4-FFF2-40B4-BE49-F238E27FC236}">
                  <a16:creationId xmlns:a16="http://schemas.microsoft.com/office/drawing/2014/main" id="{00A57646-5A8B-EFAF-8652-E782E087D952}"/>
                </a:ext>
              </a:extLst>
            </p:cNvPr>
            <p:cNvSpPr txBox="1"/>
            <p:nvPr/>
          </p:nvSpPr>
          <p:spPr>
            <a:xfrm>
              <a:off x="6926431" y="3467479"/>
              <a:ext cx="188994"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8</a:t>
              </a:r>
            </a:p>
          </p:txBody>
        </p:sp>
        <p:sp>
          <p:nvSpPr>
            <p:cNvPr id="248" name="TextBox 247">
              <a:extLst>
                <a:ext uri="{FF2B5EF4-FFF2-40B4-BE49-F238E27FC236}">
                  <a16:creationId xmlns:a16="http://schemas.microsoft.com/office/drawing/2014/main" id="{8A75C4C7-1BD1-1FF1-8309-C5148053D94B}"/>
                </a:ext>
              </a:extLst>
            </p:cNvPr>
            <p:cNvSpPr txBox="1"/>
            <p:nvPr/>
          </p:nvSpPr>
          <p:spPr>
            <a:xfrm>
              <a:off x="7607825" y="3467479"/>
              <a:ext cx="239488"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11</a:t>
              </a:r>
            </a:p>
          </p:txBody>
        </p:sp>
        <p:sp>
          <p:nvSpPr>
            <p:cNvPr id="249" name="TextBox 248">
              <a:extLst>
                <a:ext uri="{FF2B5EF4-FFF2-40B4-BE49-F238E27FC236}">
                  <a16:creationId xmlns:a16="http://schemas.microsoft.com/office/drawing/2014/main" id="{EF5166FC-9DCA-9A7B-D988-F8CA79F5B352}"/>
                </a:ext>
              </a:extLst>
            </p:cNvPr>
            <p:cNvSpPr txBox="1"/>
            <p:nvPr/>
          </p:nvSpPr>
          <p:spPr>
            <a:xfrm>
              <a:off x="7841392" y="3467479"/>
              <a:ext cx="239488"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12</a:t>
              </a:r>
            </a:p>
          </p:txBody>
        </p:sp>
        <p:sp>
          <p:nvSpPr>
            <p:cNvPr id="250" name="TextBox 249">
              <a:extLst>
                <a:ext uri="{FF2B5EF4-FFF2-40B4-BE49-F238E27FC236}">
                  <a16:creationId xmlns:a16="http://schemas.microsoft.com/office/drawing/2014/main" id="{9F6B9B17-6546-C74F-3C50-D6F591731F26}"/>
                </a:ext>
              </a:extLst>
            </p:cNvPr>
            <p:cNvSpPr txBox="1"/>
            <p:nvPr/>
          </p:nvSpPr>
          <p:spPr>
            <a:xfrm>
              <a:off x="8074965" y="3467479"/>
              <a:ext cx="239488"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13</a:t>
              </a:r>
            </a:p>
          </p:txBody>
        </p:sp>
        <p:sp>
          <p:nvSpPr>
            <p:cNvPr id="251" name="TextBox 250">
              <a:extLst>
                <a:ext uri="{FF2B5EF4-FFF2-40B4-BE49-F238E27FC236}">
                  <a16:creationId xmlns:a16="http://schemas.microsoft.com/office/drawing/2014/main" id="{621375A1-549C-16F1-4B74-DBE3DE5AD397}"/>
                </a:ext>
              </a:extLst>
            </p:cNvPr>
            <p:cNvSpPr txBox="1"/>
            <p:nvPr/>
          </p:nvSpPr>
          <p:spPr>
            <a:xfrm>
              <a:off x="8542101" y="3467479"/>
              <a:ext cx="239488"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15</a:t>
              </a:r>
            </a:p>
          </p:txBody>
        </p:sp>
        <p:sp>
          <p:nvSpPr>
            <p:cNvPr id="252" name="TextBox 251">
              <a:extLst>
                <a:ext uri="{FF2B5EF4-FFF2-40B4-BE49-F238E27FC236}">
                  <a16:creationId xmlns:a16="http://schemas.microsoft.com/office/drawing/2014/main" id="{065E75E6-37F7-B504-572D-6AD6B22F7E44}"/>
                </a:ext>
              </a:extLst>
            </p:cNvPr>
            <p:cNvSpPr txBox="1"/>
            <p:nvPr/>
          </p:nvSpPr>
          <p:spPr>
            <a:xfrm>
              <a:off x="8775672" y="3467479"/>
              <a:ext cx="239488"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16</a:t>
              </a:r>
            </a:p>
          </p:txBody>
        </p:sp>
        <p:sp>
          <p:nvSpPr>
            <p:cNvPr id="253" name="TextBox 252">
              <a:extLst>
                <a:ext uri="{FF2B5EF4-FFF2-40B4-BE49-F238E27FC236}">
                  <a16:creationId xmlns:a16="http://schemas.microsoft.com/office/drawing/2014/main" id="{A4BD75BC-6C30-F2E9-B025-1D98EC4BDF40}"/>
                </a:ext>
              </a:extLst>
            </p:cNvPr>
            <p:cNvSpPr txBox="1"/>
            <p:nvPr/>
          </p:nvSpPr>
          <p:spPr>
            <a:xfrm>
              <a:off x="5062939" y="3467479"/>
              <a:ext cx="188994"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0</a:t>
              </a:r>
            </a:p>
          </p:txBody>
        </p:sp>
        <p:sp>
          <p:nvSpPr>
            <p:cNvPr id="254" name="TextBox 253">
              <a:extLst>
                <a:ext uri="{FF2B5EF4-FFF2-40B4-BE49-F238E27FC236}">
                  <a16:creationId xmlns:a16="http://schemas.microsoft.com/office/drawing/2014/main" id="{CA53F9C5-F2FD-4413-BEC5-704F56948991}"/>
                </a:ext>
              </a:extLst>
            </p:cNvPr>
            <p:cNvSpPr txBox="1"/>
            <p:nvPr/>
          </p:nvSpPr>
          <p:spPr>
            <a:xfrm>
              <a:off x="7158835" y="3467479"/>
              <a:ext cx="188994"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9</a:t>
              </a:r>
            </a:p>
          </p:txBody>
        </p:sp>
        <p:sp>
          <p:nvSpPr>
            <p:cNvPr id="255" name="TextBox 254">
              <a:extLst>
                <a:ext uri="{FF2B5EF4-FFF2-40B4-BE49-F238E27FC236}">
                  <a16:creationId xmlns:a16="http://schemas.microsoft.com/office/drawing/2014/main" id="{DA4E607D-ECC1-D342-DD18-20F9B05A69FB}"/>
                </a:ext>
              </a:extLst>
            </p:cNvPr>
            <p:cNvSpPr txBox="1"/>
            <p:nvPr/>
          </p:nvSpPr>
          <p:spPr>
            <a:xfrm>
              <a:off x="7374258" y="3467479"/>
              <a:ext cx="239488"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10</a:t>
              </a:r>
            </a:p>
          </p:txBody>
        </p:sp>
        <p:sp>
          <p:nvSpPr>
            <p:cNvPr id="256" name="TextBox 255">
              <a:extLst>
                <a:ext uri="{FF2B5EF4-FFF2-40B4-BE49-F238E27FC236}">
                  <a16:creationId xmlns:a16="http://schemas.microsoft.com/office/drawing/2014/main" id="{F8B8EDA0-8BC2-6AAD-5FFD-637DA6068532}"/>
                </a:ext>
              </a:extLst>
            </p:cNvPr>
            <p:cNvSpPr txBox="1"/>
            <p:nvPr/>
          </p:nvSpPr>
          <p:spPr>
            <a:xfrm>
              <a:off x="8308532" y="3467479"/>
              <a:ext cx="239488" cy="1789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14</a:t>
              </a:r>
            </a:p>
          </p:txBody>
        </p:sp>
      </p:grpSp>
      <p:grpSp>
        <p:nvGrpSpPr>
          <p:cNvPr id="177" name="Graphic 2">
            <a:extLst>
              <a:ext uri="{FF2B5EF4-FFF2-40B4-BE49-F238E27FC236}">
                <a16:creationId xmlns:a16="http://schemas.microsoft.com/office/drawing/2014/main" id="{FFA19F18-CDA3-3140-1DE2-EC15729AC960}"/>
              </a:ext>
            </a:extLst>
          </p:cNvPr>
          <p:cNvGrpSpPr/>
          <p:nvPr/>
        </p:nvGrpSpPr>
        <p:grpSpPr>
          <a:xfrm>
            <a:off x="3032908" y="3220637"/>
            <a:ext cx="4985849" cy="8361"/>
            <a:chOff x="2669286" y="2940558"/>
            <a:chExt cx="7475791" cy="9525"/>
          </a:xfrm>
        </p:grpSpPr>
        <p:sp>
          <p:nvSpPr>
            <p:cNvPr id="237" name="Freeform 66">
              <a:extLst>
                <a:ext uri="{FF2B5EF4-FFF2-40B4-BE49-F238E27FC236}">
                  <a16:creationId xmlns:a16="http://schemas.microsoft.com/office/drawing/2014/main" id="{3D741981-D63D-44C2-CEB6-8225FF407BB7}"/>
                </a:ext>
              </a:extLst>
            </p:cNvPr>
            <p:cNvSpPr/>
            <p:nvPr/>
          </p:nvSpPr>
          <p:spPr>
            <a:xfrm>
              <a:off x="2669286" y="2940558"/>
              <a:ext cx="23812" cy="9525"/>
            </a:xfrm>
            <a:custGeom>
              <a:avLst/>
              <a:gdLst>
                <a:gd name="connsiteX0" fmla="*/ 0 w 23812"/>
                <a:gd name="connsiteY0" fmla="*/ 0 h 9525"/>
                <a:gd name="connsiteX1" fmla="*/ 23813 w 23812"/>
                <a:gd name="connsiteY1" fmla="*/ 0 h 9525"/>
              </a:gdLst>
              <a:ahLst/>
              <a:cxnLst>
                <a:cxn ang="0">
                  <a:pos x="connsiteX0" y="connsiteY0"/>
                </a:cxn>
                <a:cxn ang="0">
                  <a:pos x="connsiteX1" y="connsiteY1"/>
                </a:cxn>
              </a:cxnLst>
              <a:rect l="l" t="t" r="r" b="b"/>
              <a:pathLst>
                <a:path w="23812" h="9525">
                  <a:moveTo>
                    <a:pt x="0" y="0"/>
                  </a:moveTo>
                  <a:lnTo>
                    <a:pt x="23813"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8" name="Freeform 67">
              <a:extLst>
                <a:ext uri="{FF2B5EF4-FFF2-40B4-BE49-F238E27FC236}">
                  <a16:creationId xmlns:a16="http://schemas.microsoft.com/office/drawing/2014/main" id="{77034507-246E-6A2E-3E68-1F1A951A01A7}"/>
                </a:ext>
              </a:extLst>
            </p:cNvPr>
            <p:cNvSpPr/>
            <p:nvPr/>
          </p:nvSpPr>
          <p:spPr>
            <a:xfrm>
              <a:off x="2741009" y="2940558"/>
              <a:ext cx="7356348" cy="9525"/>
            </a:xfrm>
            <a:custGeom>
              <a:avLst/>
              <a:gdLst>
                <a:gd name="connsiteX0" fmla="*/ 0 w 7356348"/>
                <a:gd name="connsiteY0" fmla="*/ 0 h 9525"/>
                <a:gd name="connsiteX1" fmla="*/ 7356349 w 7356348"/>
                <a:gd name="connsiteY1" fmla="*/ 0 h 9525"/>
              </a:gdLst>
              <a:ahLst/>
              <a:cxnLst>
                <a:cxn ang="0">
                  <a:pos x="connsiteX0" y="connsiteY0"/>
                </a:cxn>
                <a:cxn ang="0">
                  <a:pos x="connsiteX1" y="connsiteY1"/>
                </a:cxn>
              </a:cxnLst>
              <a:rect l="l" t="t" r="r" b="b"/>
              <a:pathLst>
                <a:path w="7356348" h="9525">
                  <a:moveTo>
                    <a:pt x="0" y="0"/>
                  </a:moveTo>
                  <a:lnTo>
                    <a:pt x="7356349" y="0"/>
                  </a:lnTo>
                </a:path>
              </a:pathLst>
            </a:custGeom>
            <a:ln w="12700" cap="flat">
              <a:solidFill>
                <a:srgbClr val="231F20"/>
              </a:solidFill>
              <a:custDash>
                <a:ds d="377355" sp="377355"/>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9" name="Freeform 68">
              <a:extLst>
                <a:ext uri="{FF2B5EF4-FFF2-40B4-BE49-F238E27FC236}">
                  <a16:creationId xmlns:a16="http://schemas.microsoft.com/office/drawing/2014/main" id="{DE238FE4-7266-13FE-6BC0-7B498E350952}"/>
                </a:ext>
              </a:extLst>
            </p:cNvPr>
            <p:cNvSpPr/>
            <p:nvPr/>
          </p:nvSpPr>
          <p:spPr>
            <a:xfrm>
              <a:off x="10121265" y="2940558"/>
              <a:ext cx="23812" cy="9525"/>
            </a:xfrm>
            <a:custGeom>
              <a:avLst/>
              <a:gdLst>
                <a:gd name="connsiteX0" fmla="*/ 0 w 23812"/>
                <a:gd name="connsiteY0" fmla="*/ 0 h 9525"/>
                <a:gd name="connsiteX1" fmla="*/ 23812 w 23812"/>
                <a:gd name="connsiteY1" fmla="*/ 0 h 9525"/>
              </a:gdLst>
              <a:ahLst/>
              <a:cxnLst>
                <a:cxn ang="0">
                  <a:pos x="connsiteX0" y="connsiteY0"/>
                </a:cxn>
                <a:cxn ang="0">
                  <a:pos x="connsiteX1" y="connsiteY1"/>
                </a:cxn>
              </a:cxnLst>
              <a:rect l="l" t="t" r="r" b="b"/>
              <a:pathLst>
                <a:path w="23812" h="9525">
                  <a:moveTo>
                    <a:pt x="0" y="0"/>
                  </a:moveTo>
                  <a:lnTo>
                    <a:pt x="23812"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sp>
        <p:nvSpPr>
          <p:cNvPr id="178" name="Freeform 69">
            <a:extLst>
              <a:ext uri="{FF2B5EF4-FFF2-40B4-BE49-F238E27FC236}">
                <a16:creationId xmlns:a16="http://schemas.microsoft.com/office/drawing/2014/main" id="{7C8CF6EC-E5EB-9090-9087-529272DE9273}"/>
              </a:ext>
            </a:extLst>
          </p:cNvPr>
          <p:cNvSpPr/>
          <p:nvPr/>
        </p:nvSpPr>
        <p:spPr>
          <a:xfrm>
            <a:off x="3033245" y="1688231"/>
            <a:ext cx="4737833" cy="2182643"/>
          </a:xfrm>
          <a:custGeom>
            <a:avLst/>
            <a:gdLst>
              <a:gd name="connsiteX0" fmla="*/ 0 w 7103840"/>
              <a:gd name="connsiteY0" fmla="*/ 0 h 2486501"/>
              <a:gd name="connsiteX1" fmla="*/ 15335 w 7103840"/>
              <a:gd name="connsiteY1" fmla="*/ 0 h 2486501"/>
              <a:gd name="connsiteX2" fmla="*/ 291465 w 7103840"/>
              <a:gd name="connsiteY2" fmla="*/ 0 h 2486501"/>
              <a:gd name="connsiteX3" fmla="*/ 291465 w 7103840"/>
              <a:gd name="connsiteY3" fmla="*/ 12478 h 2486501"/>
              <a:gd name="connsiteX4" fmla="*/ 429578 w 7103840"/>
              <a:gd name="connsiteY4" fmla="*/ 12478 h 2486501"/>
              <a:gd name="connsiteX5" fmla="*/ 429578 w 7103840"/>
              <a:gd name="connsiteY5" fmla="*/ 44672 h 2486501"/>
              <a:gd name="connsiteX6" fmla="*/ 490918 w 7103840"/>
              <a:gd name="connsiteY6" fmla="*/ 44672 h 2486501"/>
              <a:gd name="connsiteX7" fmla="*/ 490918 w 7103840"/>
              <a:gd name="connsiteY7" fmla="*/ 86773 h 2486501"/>
              <a:gd name="connsiteX8" fmla="*/ 552355 w 7103840"/>
              <a:gd name="connsiteY8" fmla="*/ 86773 h 2486501"/>
              <a:gd name="connsiteX9" fmla="*/ 583025 w 7103840"/>
              <a:gd name="connsiteY9" fmla="*/ 86773 h 2486501"/>
              <a:gd name="connsiteX10" fmla="*/ 583025 w 7103840"/>
              <a:gd name="connsiteY10" fmla="*/ 136398 h 2486501"/>
              <a:gd name="connsiteX11" fmla="*/ 629031 w 7103840"/>
              <a:gd name="connsiteY11" fmla="*/ 136398 h 2486501"/>
              <a:gd name="connsiteX12" fmla="*/ 629031 w 7103840"/>
              <a:gd name="connsiteY12" fmla="*/ 190976 h 2486501"/>
              <a:gd name="connsiteX13" fmla="*/ 644366 w 7103840"/>
              <a:gd name="connsiteY13" fmla="*/ 190976 h 2486501"/>
              <a:gd name="connsiteX14" fmla="*/ 644366 w 7103840"/>
              <a:gd name="connsiteY14" fmla="*/ 310801 h 2486501"/>
              <a:gd name="connsiteX15" fmla="*/ 675037 w 7103840"/>
              <a:gd name="connsiteY15" fmla="*/ 310801 h 2486501"/>
              <a:gd name="connsiteX16" fmla="*/ 675037 w 7103840"/>
              <a:gd name="connsiteY16" fmla="*/ 376523 h 2486501"/>
              <a:gd name="connsiteX17" fmla="*/ 1135380 w 7103840"/>
              <a:gd name="connsiteY17" fmla="*/ 376523 h 2486501"/>
              <a:gd name="connsiteX18" fmla="*/ 1135380 w 7103840"/>
              <a:gd name="connsiteY18" fmla="*/ 444722 h 2486501"/>
              <a:gd name="connsiteX19" fmla="*/ 1319498 w 7103840"/>
              <a:gd name="connsiteY19" fmla="*/ 444722 h 2486501"/>
              <a:gd name="connsiteX20" fmla="*/ 1319498 w 7103840"/>
              <a:gd name="connsiteY20" fmla="*/ 515302 h 2486501"/>
              <a:gd name="connsiteX21" fmla="*/ 1426940 w 7103840"/>
              <a:gd name="connsiteY21" fmla="*/ 515302 h 2486501"/>
              <a:gd name="connsiteX22" fmla="*/ 1426940 w 7103840"/>
              <a:gd name="connsiteY22" fmla="*/ 587788 h 2486501"/>
              <a:gd name="connsiteX23" fmla="*/ 1871853 w 7103840"/>
              <a:gd name="connsiteY23" fmla="*/ 587788 h 2486501"/>
              <a:gd name="connsiteX24" fmla="*/ 1871853 w 7103840"/>
              <a:gd name="connsiteY24" fmla="*/ 662178 h 2486501"/>
              <a:gd name="connsiteX25" fmla="*/ 1917859 w 7103840"/>
              <a:gd name="connsiteY25" fmla="*/ 662178 h 2486501"/>
              <a:gd name="connsiteX26" fmla="*/ 1948625 w 7103840"/>
              <a:gd name="connsiteY26" fmla="*/ 662178 h 2486501"/>
              <a:gd name="connsiteX27" fmla="*/ 1948625 w 7103840"/>
              <a:gd name="connsiteY27" fmla="*/ 740378 h 2486501"/>
              <a:gd name="connsiteX28" fmla="*/ 1979200 w 7103840"/>
              <a:gd name="connsiteY28" fmla="*/ 740378 h 2486501"/>
              <a:gd name="connsiteX29" fmla="*/ 2086642 w 7103840"/>
              <a:gd name="connsiteY29" fmla="*/ 740378 h 2486501"/>
              <a:gd name="connsiteX30" fmla="*/ 2086642 w 7103840"/>
              <a:gd name="connsiteY30" fmla="*/ 907733 h 2486501"/>
              <a:gd name="connsiteX31" fmla="*/ 2500979 w 7103840"/>
              <a:gd name="connsiteY31" fmla="*/ 907733 h 2486501"/>
              <a:gd name="connsiteX32" fmla="*/ 2500979 w 7103840"/>
              <a:gd name="connsiteY32" fmla="*/ 994124 h 2486501"/>
              <a:gd name="connsiteX33" fmla="*/ 2531555 w 7103840"/>
              <a:gd name="connsiteY33" fmla="*/ 994124 h 2486501"/>
              <a:gd name="connsiteX34" fmla="*/ 2531555 w 7103840"/>
              <a:gd name="connsiteY34" fmla="*/ 1082421 h 2486501"/>
              <a:gd name="connsiteX35" fmla="*/ 2654332 w 7103840"/>
              <a:gd name="connsiteY35" fmla="*/ 1082421 h 2486501"/>
              <a:gd name="connsiteX36" fmla="*/ 2654332 w 7103840"/>
              <a:gd name="connsiteY36" fmla="*/ 1172527 h 2486501"/>
              <a:gd name="connsiteX37" fmla="*/ 3114675 w 7103840"/>
              <a:gd name="connsiteY37" fmla="*/ 1172527 h 2486501"/>
              <a:gd name="connsiteX38" fmla="*/ 3114675 w 7103840"/>
              <a:gd name="connsiteY38" fmla="*/ 1264253 h 2486501"/>
              <a:gd name="connsiteX39" fmla="*/ 3268123 w 7103840"/>
              <a:gd name="connsiteY39" fmla="*/ 1264253 h 2486501"/>
              <a:gd name="connsiteX40" fmla="*/ 3268123 w 7103840"/>
              <a:gd name="connsiteY40" fmla="*/ 1357789 h 2486501"/>
              <a:gd name="connsiteX41" fmla="*/ 3298698 w 7103840"/>
              <a:gd name="connsiteY41" fmla="*/ 1357789 h 2486501"/>
              <a:gd name="connsiteX42" fmla="*/ 3298698 w 7103840"/>
              <a:gd name="connsiteY42" fmla="*/ 1453134 h 2486501"/>
              <a:gd name="connsiteX43" fmla="*/ 3360134 w 7103840"/>
              <a:gd name="connsiteY43" fmla="*/ 1453134 h 2486501"/>
              <a:gd name="connsiteX44" fmla="*/ 3482912 w 7103840"/>
              <a:gd name="connsiteY44" fmla="*/ 1453134 h 2486501"/>
              <a:gd name="connsiteX45" fmla="*/ 3482912 w 7103840"/>
              <a:gd name="connsiteY45" fmla="*/ 1555147 h 2486501"/>
              <a:gd name="connsiteX46" fmla="*/ 3513487 w 7103840"/>
              <a:gd name="connsiteY46" fmla="*/ 1555147 h 2486501"/>
              <a:gd name="connsiteX47" fmla="*/ 3513487 w 7103840"/>
              <a:gd name="connsiteY47" fmla="*/ 1659255 h 2486501"/>
              <a:gd name="connsiteX48" fmla="*/ 3943160 w 7103840"/>
              <a:gd name="connsiteY48" fmla="*/ 1659255 h 2486501"/>
              <a:gd name="connsiteX49" fmla="*/ 3943160 w 7103840"/>
              <a:gd name="connsiteY49" fmla="*/ 1765840 h 2486501"/>
              <a:gd name="connsiteX50" fmla="*/ 4019836 w 7103840"/>
              <a:gd name="connsiteY50" fmla="*/ 1765840 h 2486501"/>
              <a:gd name="connsiteX51" fmla="*/ 4096607 w 7103840"/>
              <a:gd name="connsiteY51" fmla="*/ 1765840 h 2486501"/>
              <a:gd name="connsiteX52" fmla="*/ 4971289 w 7103840"/>
              <a:gd name="connsiteY52" fmla="*/ 1765840 h 2486501"/>
              <a:gd name="connsiteX53" fmla="*/ 4971289 w 7103840"/>
              <a:gd name="connsiteY53" fmla="*/ 1889379 h 2486501"/>
              <a:gd name="connsiteX54" fmla="*/ 5155312 w 7103840"/>
              <a:gd name="connsiteY54" fmla="*/ 1889379 h 2486501"/>
              <a:gd name="connsiteX55" fmla="*/ 5155312 w 7103840"/>
              <a:gd name="connsiteY55" fmla="*/ 2018252 h 2486501"/>
              <a:gd name="connsiteX56" fmla="*/ 5278088 w 7103840"/>
              <a:gd name="connsiteY56" fmla="*/ 2018252 h 2486501"/>
              <a:gd name="connsiteX57" fmla="*/ 5692236 w 7103840"/>
              <a:gd name="connsiteY57" fmla="*/ 2018252 h 2486501"/>
              <a:gd name="connsiteX58" fmla="*/ 5692236 w 7103840"/>
              <a:gd name="connsiteY58" fmla="*/ 2163890 h 2486501"/>
              <a:gd name="connsiteX59" fmla="*/ 5753672 w 7103840"/>
              <a:gd name="connsiteY59" fmla="*/ 2163890 h 2486501"/>
              <a:gd name="connsiteX60" fmla="*/ 5753672 w 7103840"/>
              <a:gd name="connsiteY60" fmla="*/ 2319433 h 2486501"/>
              <a:gd name="connsiteX61" fmla="*/ 6505480 w 7103840"/>
              <a:gd name="connsiteY61" fmla="*/ 2319433 h 2486501"/>
              <a:gd name="connsiteX62" fmla="*/ 6505480 w 7103840"/>
              <a:gd name="connsiteY62" fmla="*/ 2486501 h 2486501"/>
              <a:gd name="connsiteX63" fmla="*/ 6566916 w 7103840"/>
              <a:gd name="connsiteY63" fmla="*/ 2486501 h 2486501"/>
              <a:gd name="connsiteX64" fmla="*/ 6750939 w 7103840"/>
              <a:gd name="connsiteY64" fmla="*/ 2486501 h 2486501"/>
              <a:gd name="connsiteX65" fmla="*/ 7103840 w 7103840"/>
              <a:gd name="connsiteY65" fmla="*/ 2486501 h 248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03840" h="2486501">
                <a:moveTo>
                  <a:pt x="0" y="0"/>
                </a:moveTo>
                <a:lnTo>
                  <a:pt x="15335" y="0"/>
                </a:lnTo>
                <a:lnTo>
                  <a:pt x="291465" y="0"/>
                </a:lnTo>
                <a:lnTo>
                  <a:pt x="291465" y="12478"/>
                </a:lnTo>
                <a:lnTo>
                  <a:pt x="429578" y="12478"/>
                </a:lnTo>
                <a:lnTo>
                  <a:pt x="429578" y="44672"/>
                </a:lnTo>
                <a:lnTo>
                  <a:pt x="490918" y="44672"/>
                </a:lnTo>
                <a:lnTo>
                  <a:pt x="490918" y="86773"/>
                </a:lnTo>
                <a:lnTo>
                  <a:pt x="552355" y="86773"/>
                </a:lnTo>
                <a:lnTo>
                  <a:pt x="583025" y="86773"/>
                </a:lnTo>
                <a:lnTo>
                  <a:pt x="583025" y="136398"/>
                </a:lnTo>
                <a:lnTo>
                  <a:pt x="629031" y="136398"/>
                </a:lnTo>
                <a:lnTo>
                  <a:pt x="629031" y="190976"/>
                </a:lnTo>
                <a:lnTo>
                  <a:pt x="644366" y="190976"/>
                </a:lnTo>
                <a:lnTo>
                  <a:pt x="644366" y="310801"/>
                </a:lnTo>
                <a:lnTo>
                  <a:pt x="675037" y="310801"/>
                </a:lnTo>
                <a:lnTo>
                  <a:pt x="675037" y="376523"/>
                </a:lnTo>
                <a:lnTo>
                  <a:pt x="1135380" y="376523"/>
                </a:lnTo>
                <a:lnTo>
                  <a:pt x="1135380" y="444722"/>
                </a:lnTo>
                <a:lnTo>
                  <a:pt x="1319498" y="444722"/>
                </a:lnTo>
                <a:lnTo>
                  <a:pt x="1319498" y="515302"/>
                </a:lnTo>
                <a:lnTo>
                  <a:pt x="1426940" y="515302"/>
                </a:lnTo>
                <a:lnTo>
                  <a:pt x="1426940" y="587788"/>
                </a:lnTo>
                <a:lnTo>
                  <a:pt x="1871853" y="587788"/>
                </a:lnTo>
                <a:lnTo>
                  <a:pt x="1871853" y="662178"/>
                </a:lnTo>
                <a:lnTo>
                  <a:pt x="1917859" y="662178"/>
                </a:lnTo>
                <a:lnTo>
                  <a:pt x="1948625" y="662178"/>
                </a:lnTo>
                <a:lnTo>
                  <a:pt x="1948625" y="740378"/>
                </a:lnTo>
                <a:lnTo>
                  <a:pt x="1979200" y="740378"/>
                </a:lnTo>
                <a:lnTo>
                  <a:pt x="2086642" y="740378"/>
                </a:lnTo>
                <a:lnTo>
                  <a:pt x="2086642" y="907733"/>
                </a:lnTo>
                <a:lnTo>
                  <a:pt x="2500979" y="907733"/>
                </a:lnTo>
                <a:lnTo>
                  <a:pt x="2500979" y="994124"/>
                </a:lnTo>
                <a:lnTo>
                  <a:pt x="2531555" y="994124"/>
                </a:lnTo>
                <a:lnTo>
                  <a:pt x="2531555" y="1082421"/>
                </a:lnTo>
                <a:lnTo>
                  <a:pt x="2654332" y="1082421"/>
                </a:lnTo>
                <a:lnTo>
                  <a:pt x="2654332" y="1172527"/>
                </a:lnTo>
                <a:lnTo>
                  <a:pt x="3114675" y="1172527"/>
                </a:lnTo>
                <a:lnTo>
                  <a:pt x="3114675" y="1264253"/>
                </a:lnTo>
                <a:lnTo>
                  <a:pt x="3268123" y="1264253"/>
                </a:lnTo>
                <a:lnTo>
                  <a:pt x="3268123" y="1357789"/>
                </a:lnTo>
                <a:lnTo>
                  <a:pt x="3298698" y="1357789"/>
                </a:lnTo>
                <a:lnTo>
                  <a:pt x="3298698" y="1453134"/>
                </a:lnTo>
                <a:lnTo>
                  <a:pt x="3360134" y="1453134"/>
                </a:lnTo>
                <a:lnTo>
                  <a:pt x="3482912" y="1453134"/>
                </a:lnTo>
                <a:lnTo>
                  <a:pt x="3482912" y="1555147"/>
                </a:lnTo>
                <a:lnTo>
                  <a:pt x="3513487" y="1555147"/>
                </a:lnTo>
                <a:lnTo>
                  <a:pt x="3513487" y="1659255"/>
                </a:lnTo>
                <a:lnTo>
                  <a:pt x="3943160" y="1659255"/>
                </a:lnTo>
                <a:lnTo>
                  <a:pt x="3943160" y="1765840"/>
                </a:lnTo>
                <a:lnTo>
                  <a:pt x="4019836" y="1765840"/>
                </a:lnTo>
                <a:lnTo>
                  <a:pt x="4096607" y="1765840"/>
                </a:lnTo>
                <a:lnTo>
                  <a:pt x="4971289" y="1765840"/>
                </a:lnTo>
                <a:lnTo>
                  <a:pt x="4971289" y="1889379"/>
                </a:lnTo>
                <a:lnTo>
                  <a:pt x="5155312" y="1889379"/>
                </a:lnTo>
                <a:lnTo>
                  <a:pt x="5155312" y="2018252"/>
                </a:lnTo>
                <a:lnTo>
                  <a:pt x="5278088" y="2018252"/>
                </a:lnTo>
                <a:lnTo>
                  <a:pt x="5692236" y="2018252"/>
                </a:lnTo>
                <a:lnTo>
                  <a:pt x="5692236" y="2163890"/>
                </a:lnTo>
                <a:lnTo>
                  <a:pt x="5753672" y="2163890"/>
                </a:lnTo>
                <a:lnTo>
                  <a:pt x="5753672" y="2319433"/>
                </a:lnTo>
                <a:lnTo>
                  <a:pt x="6505480" y="2319433"/>
                </a:lnTo>
                <a:lnTo>
                  <a:pt x="6505480" y="2486501"/>
                </a:lnTo>
                <a:lnTo>
                  <a:pt x="6566916" y="2486501"/>
                </a:lnTo>
                <a:lnTo>
                  <a:pt x="6750939" y="2486501"/>
                </a:lnTo>
                <a:lnTo>
                  <a:pt x="7103840" y="2486501"/>
                </a:lnTo>
              </a:path>
            </a:pathLst>
          </a:custGeom>
          <a:noFill/>
          <a:ln w="12700" cap="flat">
            <a:solidFill>
              <a:schemeClr val="accent3"/>
            </a:solidFill>
            <a:custDash>
              <a:ds d="1462500" sp="33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179" name="Freeform 70">
            <a:extLst>
              <a:ext uri="{FF2B5EF4-FFF2-40B4-BE49-F238E27FC236}">
                <a16:creationId xmlns:a16="http://schemas.microsoft.com/office/drawing/2014/main" id="{AD6E3034-F316-EA83-8008-EA7069ACC48A}"/>
              </a:ext>
            </a:extLst>
          </p:cNvPr>
          <p:cNvSpPr/>
          <p:nvPr/>
        </p:nvSpPr>
        <p:spPr>
          <a:xfrm>
            <a:off x="3033245" y="1688232"/>
            <a:ext cx="4737833" cy="2954281"/>
          </a:xfrm>
          <a:custGeom>
            <a:avLst/>
            <a:gdLst>
              <a:gd name="connsiteX0" fmla="*/ 0 w 7103840"/>
              <a:gd name="connsiteY0" fmla="*/ 0 h 3365563"/>
              <a:gd name="connsiteX1" fmla="*/ 15335 w 7103840"/>
              <a:gd name="connsiteY1" fmla="*/ 0 h 3365563"/>
              <a:gd name="connsiteX2" fmla="*/ 291465 w 7103840"/>
              <a:gd name="connsiteY2" fmla="*/ 0 h 3365563"/>
              <a:gd name="connsiteX3" fmla="*/ 291465 w 7103840"/>
              <a:gd name="connsiteY3" fmla="*/ 574929 h 3365563"/>
              <a:gd name="connsiteX4" fmla="*/ 429578 w 7103840"/>
              <a:gd name="connsiteY4" fmla="*/ 574929 h 3365563"/>
              <a:gd name="connsiteX5" fmla="*/ 429578 w 7103840"/>
              <a:gd name="connsiteY5" fmla="*/ 648081 h 3365563"/>
              <a:gd name="connsiteX6" fmla="*/ 490918 w 7103840"/>
              <a:gd name="connsiteY6" fmla="*/ 648081 h 3365563"/>
              <a:gd name="connsiteX7" fmla="*/ 490918 w 7103840"/>
              <a:gd name="connsiteY7" fmla="*/ 750665 h 3365563"/>
              <a:gd name="connsiteX8" fmla="*/ 552355 w 7103840"/>
              <a:gd name="connsiteY8" fmla="*/ 750665 h 3365563"/>
              <a:gd name="connsiteX9" fmla="*/ 583025 w 7103840"/>
              <a:gd name="connsiteY9" fmla="*/ 750665 h 3365563"/>
              <a:gd name="connsiteX10" fmla="*/ 583025 w 7103840"/>
              <a:gd name="connsiteY10" fmla="*/ 861441 h 3365563"/>
              <a:gd name="connsiteX11" fmla="*/ 629031 w 7103840"/>
              <a:gd name="connsiteY11" fmla="*/ 861441 h 3365563"/>
              <a:gd name="connsiteX12" fmla="*/ 629031 w 7103840"/>
              <a:gd name="connsiteY12" fmla="*/ 969740 h 3365563"/>
              <a:gd name="connsiteX13" fmla="*/ 644366 w 7103840"/>
              <a:gd name="connsiteY13" fmla="*/ 969740 h 3365563"/>
              <a:gd name="connsiteX14" fmla="*/ 644366 w 7103840"/>
              <a:gd name="connsiteY14" fmla="*/ 1178433 h 3365563"/>
              <a:gd name="connsiteX15" fmla="*/ 675037 w 7103840"/>
              <a:gd name="connsiteY15" fmla="*/ 1178433 h 3365563"/>
              <a:gd name="connsiteX16" fmla="*/ 675037 w 7103840"/>
              <a:gd name="connsiteY16" fmla="*/ 1284256 h 3365563"/>
              <a:gd name="connsiteX17" fmla="*/ 1135380 w 7103840"/>
              <a:gd name="connsiteY17" fmla="*/ 1284256 h 3365563"/>
              <a:gd name="connsiteX18" fmla="*/ 1135380 w 7103840"/>
              <a:gd name="connsiteY18" fmla="*/ 1387412 h 3365563"/>
              <a:gd name="connsiteX19" fmla="*/ 1319498 w 7103840"/>
              <a:gd name="connsiteY19" fmla="*/ 1387412 h 3365563"/>
              <a:gd name="connsiteX20" fmla="*/ 1319498 w 7103840"/>
              <a:gd name="connsiteY20" fmla="*/ 1488281 h 3365563"/>
              <a:gd name="connsiteX21" fmla="*/ 1426940 w 7103840"/>
              <a:gd name="connsiteY21" fmla="*/ 1488281 h 3365563"/>
              <a:gd name="connsiteX22" fmla="*/ 1426940 w 7103840"/>
              <a:gd name="connsiteY22" fmla="*/ 1587056 h 3365563"/>
              <a:gd name="connsiteX23" fmla="*/ 1871853 w 7103840"/>
              <a:gd name="connsiteY23" fmla="*/ 1587056 h 3365563"/>
              <a:gd name="connsiteX24" fmla="*/ 1871853 w 7103840"/>
              <a:gd name="connsiteY24" fmla="*/ 1683830 h 3365563"/>
              <a:gd name="connsiteX25" fmla="*/ 1917859 w 7103840"/>
              <a:gd name="connsiteY25" fmla="*/ 1683830 h 3365563"/>
              <a:gd name="connsiteX26" fmla="*/ 1948625 w 7103840"/>
              <a:gd name="connsiteY26" fmla="*/ 1683830 h 3365563"/>
              <a:gd name="connsiteX27" fmla="*/ 1948625 w 7103840"/>
              <a:gd name="connsiteY27" fmla="*/ 1784128 h 3365563"/>
              <a:gd name="connsiteX28" fmla="*/ 1979200 w 7103840"/>
              <a:gd name="connsiteY28" fmla="*/ 1784128 h 3365563"/>
              <a:gd name="connsiteX29" fmla="*/ 2086642 w 7103840"/>
              <a:gd name="connsiteY29" fmla="*/ 1784128 h 3365563"/>
              <a:gd name="connsiteX30" fmla="*/ 2086642 w 7103840"/>
              <a:gd name="connsiteY30" fmla="*/ 1989963 h 3365563"/>
              <a:gd name="connsiteX31" fmla="*/ 2500979 w 7103840"/>
              <a:gd name="connsiteY31" fmla="*/ 1989963 h 3365563"/>
              <a:gd name="connsiteX32" fmla="*/ 2500979 w 7103840"/>
              <a:gd name="connsiteY32" fmla="*/ 2089214 h 3365563"/>
              <a:gd name="connsiteX33" fmla="*/ 2531555 w 7103840"/>
              <a:gd name="connsiteY33" fmla="*/ 2089214 h 3365563"/>
              <a:gd name="connsiteX34" fmla="*/ 2531555 w 7103840"/>
              <a:gd name="connsiteY34" fmla="*/ 2186273 h 3365563"/>
              <a:gd name="connsiteX35" fmla="*/ 2654332 w 7103840"/>
              <a:gd name="connsiteY35" fmla="*/ 2186273 h 3365563"/>
              <a:gd name="connsiteX36" fmla="*/ 2654332 w 7103840"/>
              <a:gd name="connsiteY36" fmla="*/ 2281238 h 3365563"/>
              <a:gd name="connsiteX37" fmla="*/ 3114675 w 7103840"/>
              <a:gd name="connsiteY37" fmla="*/ 2281238 h 3365563"/>
              <a:gd name="connsiteX38" fmla="*/ 3114675 w 7103840"/>
              <a:gd name="connsiteY38" fmla="*/ 2374106 h 3365563"/>
              <a:gd name="connsiteX39" fmla="*/ 3268123 w 7103840"/>
              <a:gd name="connsiteY39" fmla="*/ 2374106 h 3365563"/>
              <a:gd name="connsiteX40" fmla="*/ 3268123 w 7103840"/>
              <a:gd name="connsiteY40" fmla="*/ 2464880 h 3365563"/>
              <a:gd name="connsiteX41" fmla="*/ 3298698 w 7103840"/>
              <a:gd name="connsiteY41" fmla="*/ 2464880 h 3365563"/>
              <a:gd name="connsiteX42" fmla="*/ 3298698 w 7103840"/>
              <a:gd name="connsiteY42" fmla="*/ 2553653 h 3365563"/>
              <a:gd name="connsiteX43" fmla="*/ 3360134 w 7103840"/>
              <a:gd name="connsiteY43" fmla="*/ 2553653 h 3365563"/>
              <a:gd name="connsiteX44" fmla="*/ 3482912 w 7103840"/>
              <a:gd name="connsiteY44" fmla="*/ 2553653 h 3365563"/>
              <a:gd name="connsiteX45" fmla="*/ 3482912 w 7103840"/>
              <a:gd name="connsiteY45" fmla="*/ 2648712 h 3365563"/>
              <a:gd name="connsiteX46" fmla="*/ 3513487 w 7103840"/>
              <a:gd name="connsiteY46" fmla="*/ 2648712 h 3365563"/>
              <a:gd name="connsiteX47" fmla="*/ 3513487 w 7103840"/>
              <a:gd name="connsiteY47" fmla="*/ 2741009 h 3365563"/>
              <a:gd name="connsiteX48" fmla="*/ 3943160 w 7103840"/>
              <a:gd name="connsiteY48" fmla="*/ 2741009 h 3365563"/>
              <a:gd name="connsiteX49" fmla="*/ 3943160 w 7103840"/>
              <a:gd name="connsiteY49" fmla="*/ 2830258 h 3365563"/>
              <a:gd name="connsiteX50" fmla="*/ 4019836 w 7103840"/>
              <a:gd name="connsiteY50" fmla="*/ 2830258 h 3365563"/>
              <a:gd name="connsiteX51" fmla="*/ 4096607 w 7103840"/>
              <a:gd name="connsiteY51" fmla="*/ 2830258 h 3365563"/>
              <a:gd name="connsiteX52" fmla="*/ 4971289 w 7103840"/>
              <a:gd name="connsiteY52" fmla="*/ 2830258 h 3365563"/>
              <a:gd name="connsiteX53" fmla="*/ 4971289 w 7103840"/>
              <a:gd name="connsiteY53" fmla="*/ 2943416 h 3365563"/>
              <a:gd name="connsiteX54" fmla="*/ 5155312 w 7103840"/>
              <a:gd name="connsiteY54" fmla="*/ 2943416 h 3365563"/>
              <a:gd name="connsiteX55" fmla="*/ 5155312 w 7103840"/>
              <a:gd name="connsiteY55" fmla="*/ 3049143 h 3365563"/>
              <a:gd name="connsiteX56" fmla="*/ 5278088 w 7103840"/>
              <a:gd name="connsiteY56" fmla="*/ 3049143 h 3365563"/>
              <a:gd name="connsiteX57" fmla="*/ 5692236 w 7103840"/>
              <a:gd name="connsiteY57" fmla="*/ 3049143 h 3365563"/>
              <a:gd name="connsiteX58" fmla="*/ 5692236 w 7103840"/>
              <a:gd name="connsiteY58" fmla="*/ 3169825 h 3365563"/>
              <a:gd name="connsiteX59" fmla="*/ 5753672 w 7103840"/>
              <a:gd name="connsiteY59" fmla="*/ 3169825 h 3365563"/>
              <a:gd name="connsiteX60" fmla="*/ 5753672 w 7103840"/>
              <a:gd name="connsiteY60" fmla="*/ 3275648 h 3365563"/>
              <a:gd name="connsiteX61" fmla="*/ 6505480 w 7103840"/>
              <a:gd name="connsiteY61" fmla="*/ 3275648 h 3365563"/>
              <a:gd name="connsiteX62" fmla="*/ 6505480 w 7103840"/>
              <a:gd name="connsiteY62" fmla="*/ 3365564 h 3365563"/>
              <a:gd name="connsiteX63" fmla="*/ 6566916 w 7103840"/>
              <a:gd name="connsiteY63" fmla="*/ 3365564 h 3365563"/>
              <a:gd name="connsiteX64" fmla="*/ 6750939 w 7103840"/>
              <a:gd name="connsiteY64" fmla="*/ 3365564 h 3365563"/>
              <a:gd name="connsiteX65" fmla="*/ 7103840 w 7103840"/>
              <a:gd name="connsiteY65" fmla="*/ 3365564 h 336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03840" h="3365563">
                <a:moveTo>
                  <a:pt x="0" y="0"/>
                </a:moveTo>
                <a:lnTo>
                  <a:pt x="15335" y="0"/>
                </a:lnTo>
                <a:lnTo>
                  <a:pt x="291465" y="0"/>
                </a:lnTo>
                <a:lnTo>
                  <a:pt x="291465" y="574929"/>
                </a:lnTo>
                <a:lnTo>
                  <a:pt x="429578" y="574929"/>
                </a:lnTo>
                <a:lnTo>
                  <a:pt x="429578" y="648081"/>
                </a:lnTo>
                <a:lnTo>
                  <a:pt x="490918" y="648081"/>
                </a:lnTo>
                <a:lnTo>
                  <a:pt x="490918" y="750665"/>
                </a:lnTo>
                <a:lnTo>
                  <a:pt x="552355" y="750665"/>
                </a:lnTo>
                <a:lnTo>
                  <a:pt x="583025" y="750665"/>
                </a:lnTo>
                <a:lnTo>
                  <a:pt x="583025" y="861441"/>
                </a:lnTo>
                <a:lnTo>
                  <a:pt x="629031" y="861441"/>
                </a:lnTo>
                <a:lnTo>
                  <a:pt x="629031" y="969740"/>
                </a:lnTo>
                <a:lnTo>
                  <a:pt x="644366" y="969740"/>
                </a:lnTo>
                <a:lnTo>
                  <a:pt x="644366" y="1178433"/>
                </a:lnTo>
                <a:lnTo>
                  <a:pt x="675037" y="1178433"/>
                </a:lnTo>
                <a:lnTo>
                  <a:pt x="675037" y="1284256"/>
                </a:lnTo>
                <a:lnTo>
                  <a:pt x="1135380" y="1284256"/>
                </a:lnTo>
                <a:lnTo>
                  <a:pt x="1135380" y="1387412"/>
                </a:lnTo>
                <a:lnTo>
                  <a:pt x="1319498" y="1387412"/>
                </a:lnTo>
                <a:lnTo>
                  <a:pt x="1319498" y="1488281"/>
                </a:lnTo>
                <a:lnTo>
                  <a:pt x="1426940" y="1488281"/>
                </a:lnTo>
                <a:lnTo>
                  <a:pt x="1426940" y="1587056"/>
                </a:lnTo>
                <a:lnTo>
                  <a:pt x="1871853" y="1587056"/>
                </a:lnTo>
                <a:lnTo>
                  <a:pt x="1871853" y="1683830"/>
                </a:lnTo>
                <a:lnTo>
                  <a:pt x="1917859" y="1683830"/>
                </a:lnTo>
                <a:lnTo>
                  <a:pt x="1948625" y="1683830"/>
                </a:lnTo>
                <a:lnTo>
                  <a:pt x="1948625" y="1784128"/>
                </a:lnTo>
                <a:lnTo>
                  <a:pt x="1979200" y="1784128"/>
                </a:lnTo>
                <a:lnTo>
                  <a:pt x="2086642" y="1784128"/>
                </a:lnTo>
                <a:lnTo>
                  <a:pt x="2086642" y="1989963"/>
                </a:lnTo>
                <a:lnTo>
                  <a:pt x="2500979" y="1989963"/>
                </a:lnTo>
                <a:lnTo>
                  <a:pt x="2500979" y="2089214"/>
                </a:lnTo>
                <a:lnTo>
                  <a:pt x="2531555" y="2089214"/>
                </a:lnTo>
                <a:lnTo>
                  <a:pt x="2531555" y="2186273"/>
                </a:lnTo>
                <a:lnTo>
                  <a:pt x="2654332" y="2186273"/>
                </a:lnTo>
                <a:lnTo>
                  <a:pt x="2654332" y="2281238"/>
                </a:lnTo>
                <a:lnTo>
                  <a:pt x="3114675" y="2281238"/>
                </a:lnTo>
                <a:lnTo>
                  <a:pt x="3114675" y="2374106"/>
                </a:lnTo>
                <a:lnTo>
                  <a:pt x="3268123" y="2374106"/>
                </a:lnTo>
                <a:lnTo>
                  <a:pt x="3268123" y="2464880"/>
                </a:lnTo>
                <a:lnTo>
                  <a:pt x="3298698" y="2464880"/>
                </a:lnTo>
                <a:lnTo>
                  <a:pt x="3298698" y="2553653"/>
                </a:lnTo>
                <a:lnTo>
                  <a:pt x="3360134" y="2553653"/>
                </a:lnTo>
                <a:lnTo>
                  <a:pt x="3482912" y="2553653"/>
                </a:lnTo>
                <a:lnTo>
                  <a:pt x="3482912" y="2648712"/>
                </a:lnTo>
                <a:lnTo>
                  <a:pt x="3513487" y="2648712"/>
                </a:lnTo>
                <a:lnTo>
                  <a:pt x="3513487" y="2741009"/>
                </a:lnTo>
                <a:lnTo>
                  <a:pt x="3943160" y="2741009"/>
                </a:lnTo>
                <a:lnTo>
                  <a:pt x="3943160" y="2830258"/>
                </a:lnTo>
                <a:lnTo>
                  <a:pt x="4019836" y="2830258"/>
                </a:lnTo>
                <a:lnTo>
                  <a:pt x="4096607" y="2830258"/>
                </a:lnTo>
                <a:lnTo>
                  <a:pt x="4971289" y="2830258"/>
                </a:lnTo>
                <a:lnTo>
                  <a:pt x="4971289" y="2943416"/>
                </a:lnTo>
                <a:lnTo>
                  <a:pt x="5155312" y="2943416"/>
                </a:lnTo>
                <a:lnTo>
                  <a:pt x="5155312" y="3049143"/>
                </a:lnTo>
                <a:lnTo>
                  <a:pt x="5278088" y="3049143"/>
                </a:lnTo>
                <a:lnTo>
                  <a:pt x="5692236" y="3049143"/>
                </a:lnTo>
                <a:lnTo>
                  <a:pt x="5692236" y="3169825"/>
                </a:lnTo>
                <a:lnTo>
                  <a:pt x="5753672" y="3169825"/>
                </a:lnTo>
                <a:lnTo>
                  <a:pt x="5753672" y="3275648"/>
                </a:lnTo>
                <a:lnTo>
                  <a:pt x="6505480" y="3275648"/>
                </a:lnTo>
                <a:lnTo>
                  <a:pt x="6505480" y="3365564"/>
                </a:lnTo>
                <a:lnTo>
                  <a:pt x="6566916" y="3365564"/>
                </a:lnTo>
                <a:lnTo>
                  <a:pt x="6750939" y="3365564"/>
                </a:lnTo>
                <a:lnTo>
                  <a:pt x="7103840" y="3365564"/>
                </a:lnTo>
              </a:path>
            </a:pathLst>
          </a:custGeom>
          <a:noFill/>
          <a:ln w="12700" cap="flat">
            <a:solidFill>
              <a:schemeClr val="accent4"/>
            </a:solidFill>
            <a:custDash>
              <a:ds d="675000" sp="225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10" name="Freeform 72">
            <a:extLst>
              <a:ext uri="{FF2B5EF4-FFF2-40B4-BE49-F238E27FC236}">
                <a16:creationId xmlns:a16="http://schemas.microsoft.com/office/drawing/2014/main" id="{71FF6EE2-D807-FBAE-3213-77D713F05CB7}"/>
              </a:ext>
            </a:extLst>
          </p:cNvPr>
          <p:cNvSpPr/>
          <p:nvPr/>
        </p:nvSpPr>
        <p:spPr>
          <a:xfrm>
            <a:off x="3033244" y="1688230"/>
            <a:ext cx="4737832" cy="2662732"/>
          </a:xfrm>
          <a:custGeom>
            <a:avLst/>
            <a:gdLst>
              <a:gd name="connsiteX0" fmla="*/ 0 w 7103840"/>
              <a:gd name="connsiteY0" fmla="*/ 0 h 3033426"/>
              <a:gd name="connsiteX1" fmla="*/ 291465 w 7103840"/>
              <a:gd name="connsiteY1" fmla="*/ 0 h 3033426"/>
              <a:gd name="connsiteX2" fmla="*/ 291465 w 7103840"/>
              <a:gd name="connsiteY2" fmla="*/ 87440 h 3033426"/>
              <a:gd name="connsiteX3" fmla="*/ 429578 w 7103840"/>
              <a:gd name="connsiteY3" fmla="*/ 87440 h 3033426"/>
              <a:gd name="connsiteX4" fmla="*/ 429578 w 7103840"/>
              <a:gd name="connsiteY4" fmla="*/ 174879 h 3033426"/>
              <a:gd name="connsiteX5" fmla="*/ 490918 w 7103840"/>
              <a:gd name="connsiteY5" fmla="*/ 174879 h 3033426"/>
              <a:gd name="connsiteX6" fmla="*/ 490918 w 7103840"/>
              <a:gd name="connsiteY6" fmla="*/ 262223 h 3033426"/>
              <a:gd name="connsiteX7" fmla="*/ 583025 w 7103840"/>
              <a:gd name="connsiteY7" fmla="*/ 262223 h 3033426"/>
              <a:gd name="connsiteX8" fmla="*/ 583025 w 7103840"/>
              <a:gd name="connsiteY8" fmla="*/ 351853 h 3033426"/>
              <a:gd name="connsiteX9" fmla="*/ 629031 w 7103840"/>
              <a:gd name="connsiteY9" fmla="*/ 351853 h 3033426"/>
              <a:gd name="connsiteX10" fmla="*/ 629031 w 7103840"/>
              <a:gd name="connsiteY10" fmla="*/ 441674 h 3033426"/>
              <a:gd name="connsiteX11" fmla="*/ 644366 w 7103840"/>
              <a:gd name="connsiteY11" fmla="*/ 441674 h 3033426"/>
              <a:gd name="connsiteX12" fmla="*/ 644366 w 7103840"/>
              <a:gd name="connsiteY12" fmla="*/ 621221 h 3033426"/>
              <a:gd name="connsiteX13" fmla="*/ 675037 w 7103840"/>
              <a:gd name="connsiteY13" fmla="*/ 621221 h 3033426"/>
              <a:gd name="connsiteX14" fmla="*/ 675037 w 7103840"/>
              <a:gd name="connsiteY14" fmla="*/ 713994 h 3033426"/>
              <a:gd name="connsiteX15" fmla="*/ 1135380 w 7103840"/>
              <a:gd name="connsiteY15" fmla="*/ 713994 h 3033426"/>
              <a:gd name="connsiteX16" fmla="*/ 1135380 w 7103840"/>
              <a:gd name="connsiteY16" fmla="*/ 806672 h 3033426"/>
              <a:gd name="connsiteX17" fmla="*/ 1319498 w 7103840"/>
              <a:gd name="connsiteY17" fmla="*/ 806672 h 3033426"/>
              <a:gd name="connsiteX18" fmla="*/ 1319498 w 7103840"/>
              <a:gd name="connsiteY18" fmla="*/ 899255 h 3033426"/>
              <a:gd name="connsiteX19" fmla="*/ 1426940 w 7103840"/>
              <a:gd name="connsiteY19" fmla="*/ 899255 h 3033426"/>
              <a:gd name="connsiteX20" fmla="*/ 1426940 w 7103840"/>
              <a:gd name="connsiteY20" fmla="*/ 992029 h 3033426"/>
              <a:gd name="connsiteX21" fmla="*/ 1871853 w 7103840"/>
              <a:gd name="connsiteY21" fmla="*/ 992029 h 3033426"/>
              <a:gd name="connsiteX22" fmla="*/ 1871853 w 7103840"/>
              <a:gd name="connsiteY22" fmla="*/ 1084707 h 3033426"/>
              <a:gd name="connsiteX23" fmla="*/ 1948625 w 7103840"/>
              <a:gd name="connsiteY23" fmla="*/ 1084707 h 3033426"/>
              <a:gd name="connsiteX24" fmla="*/ 1948625 w 7103840"/>
              <a:gd name="connsiteY24" fmla="*/ 1181005 h 3033426"/>
              <a:gd name="connsiteX25" fmla="*/ 2086642 w 7103840"/>
              <a:gd name="connsiteY25" fmla="*/ 1181005 h 3033426"/>
              <a:gd name="connsiteX26" fmla="*/ 2086642 w 7103840"/>
              <a:gd name="connsiteY26" fmla="*/ 1382173 h 3033426"/>
              <a:gd name="connsiteX27" fmla="*/ 2500979 w 7103840"/>
              <a:gd name="connsiteY27" fmla="*/ 1382173 h 3033426"/>
              <a:gd name="connsiteX28" fmla="*/ 2500979 w 7103840"/>
              <a:gd name="connsiteY28" fmla="*/ 1482757 h 3033426"/>
              <a:gd name="connsiteX29" fmla="*/ 2531555 w 7103840"/>
              <a:gd name="connsiteY29" fmla="*/ 1482757 h 3033426"/>
              <a:gd name="connsiteX30" fmla="*/ 2531555 w 7103840"/>
              <a:gd name="connsiteY30" fmla="*/ 1583341 h 3033426"/>
              <a:gd name="connsiteX31" fmla="*/ 2654332 w 7103840"/>
              <a:gd name="connsiteY31" fmla="*/ 1583341 h 3033426"/>
              <a:gd name="connsiteX32" fmla="*/ 2654332 w 7103840"/>
              <a:gd name="connsiteY32" fmla="*/ 1683925 h 3033426"/>
              <a:gd name="connsiteX33" fmla="*/ 3114675 w 7103840"/>
              <a:gd name="connsiteY33" fmla="*/ 1683925 h 3033426"/>
              <a:gd name="connsiteX34" fmla="*/ 3114675 w 7103840"/>
              <a:gd name="connsiteY34" fmla="*/ 1784509 h 3033426"/>
              <a:gd name="connsiteX35" fmla="*/ 3268123 w 7103840"/>
              <a:gd name="connsiteY35" fmla="*/ 1784509 h 3033426"/>
              <a:gd name="connsiteX36" fmla="*/ 3268123 w 7103840"/>
              <a:gd name="connsiteY36" fmla="*/ 1885093 h 3033426"/>
              <a:gd name="connsiteX37" fmla="*/ 3298698 w 7103840"/>
              <a:gd name="connsiteY37" fmla="*/ 1885093 h 3033426"/>
              <a:gd name="connsiteX38" fmla="*/ 3298698 w 7103840"/>
              <a:gd name="connsiteY38" fmla="*/ 1985677 h 3033426"/>
              <a:gd name="connsiteX39" fmla="*/ 3482912 w 7103840"/>
              <a:gd name="connsiteY39" fmla="*/ 1985677 h 3033426"/>
              <a:gd name="connsiteX40" fmla="*/ 3482912 w 7103840"/>
              <a:gd name="connsiteY40" fmla="*/ 2093405 h 3033426"/>
              <a:gd name="connsiteX41" fmla="*/ 3513487 w 7103840"/>
              <a:gd name="connsiteY41" fmla="*/ 2093405 h 3033426"/>
              <a:gd name="connsiteX42" fmla="*/ 3513487 w 7103840"/>
              <a:gd name="connsiteY42" fmla="*/ 2201228 h 3033426"/>
              <a:gd name="connsiteX43" fmla="*/ 3943160 w 7103840"/>
              <a:gd name="connsiteY43" fmla="*/ 2201228 h 3033426"/>
              <a:gd name="connsiteX44" fmla="*/ 3943160 w 7103840"/>
              <a:gd name="connsiteY44" fmla="*/ 2308955 h 3033426"/>
              <a:gd name="connsiteX45" fmla="*/ 4971289 w 7103840"/>
              <a:gd name="connsiteY45" fmla="*/ 2308955 h 3033426"/>
              <a:gd name="connsiteX46" fmla="*/ 4971289 w 7103840"/>
              <a:gd name="connsiteY46" fmla="*/ 2440686 h 3033426"/>
              <a:gd name="connsiteX47" fmla="*/ 5155312 w 7103840"/>
              <a:gd name="connsiteY47" fmla="*/ 2440686 h 3033426"/>
              <a:gd name="connsiteX48" fmla="*/ 5155312 w 7103840"/>
              <a:gd name="connsiteY48" fmla="*/ 2572417 h 3033426"/>
              <a:gd name="connsiteX49" fmla="*/ 5692236 w 7103840"/>
              <a:gd name="connsiteY49" fmla="*/ 2572417 h 3033426"/>
              <a:gd name="connsiteX50" fmla="*/ 5692236 w 7103840"/>
              <a:gd name="connsiteY50" fmla="*/ 2726150 h 3033426"/>
              <a:gd name="connsiteX51" fmla="*/ 5753672 w 7103840"/>
              <a:gd name="connsiteY51" fmla="*/ 2726150 h 3033426"/>
              <a:gd name="connsiteX52" fmla="*/ 5753672 w 7103840"/>
              <a:gd name="connsiteY52" fmla="*/ 2879789 h 3033426"/>
              <a:gd name="connsiteX53" fmla="*/ 6505480 w 7103840"/>
              <a:gd name="connsiteY53" fmla="*/ 2879789 h 3033426"/>
              <a:gd name="connsiteX54" fmla="*/ 6505480 w 7103840"/>
              <a:gd name="connsiteY54" fmla="*/ 3033427 h 3033426"/>
              <a:gd name="connsiteX55" fmla="*/ 7103840 w 7103840"/>
              <a:gd name="connsiteY55" fmla="*/ 3033427 h 303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103840" h="3033426">
                <a:moveTo>
                  <a:pt x="0" y="0"/>
                </a:moveTo>
                <a:lnTo>
                  <a:pt x="291465" y="0"/>
                </a:lnTo>
                <a:lnTo>
                  <a:pt x="291465" y="87440"/>
                </a:lnTo>
                <a:lnTo>
                  <a:pt x="429578" y="87440"/>
                </a:lnTo>
                <a:lnTo>
                  <a:pt x="429578" y="174879"/>
                </a:lnTo>
                <a:lnTo>
                  <a:pt x="490918" y="174879"/>
                </a:lnTo>
                <a:lnTo>
                  <a:pt x="490918" y="262223"/>
                </a:lnTo>
                <a:lnTo>
                  <a:pt x="583025" y="262223"/>
                </a:lnTo>
                <a:lnTo>
                  <a:pt x="583025" y="351853"/>
                </a:lnTo>
                <a:lnTo>
                  <a:pt x="629031" y="351853"/>
                </a:lnTo>
                <a:lnTo>
                  <a:pt x="629031" y="441674"/>
                </a:lnTo>
                <a:lnTo>
                  <a:pt x="644366" y="441674"/>
                </a:lnTo>
                <a:lnTo>
                  <a:pt x="644366" y="621221"/>
                </a:lnTo>
                <a:lnTo>
                  <a:pt x="675037" y="621221"/>
                </a:lnTo>
                <a:lnTo>
                  <a:pt x="675037" y="713994"/>
                </a:lnTo>
                <a:lnTo>
                  <a:pt x="1135380" y="713994"/>
                </a:lnTo>
                <a:lnTo>
                  <a:pt x="1135380" y="806672"/>
                </a:lnTo>
                <a:lnTo>
                  <a:pt x="1319498" y="806672"/>
                </a:lnTo>
                <a:lnTo>
                  <a:pt x="1319498" y="899255"/>
                </a:lnTo>
                <a:lnTo>
                  <a:pt x="1426940" y="899255"/>
                </a:lnTo>
                <a:lnTo>
                  <a:pt x="1426940" y="992029"/>
                </a:lnTo>
                <a:lnTo>
                  <a:pt x="1871853" y="992029"/>
                </a:lnTo>
                <a:lnTo>
                  <a:pt x="1871853" y="1084707"/>
                </a:lnTo>
                <a:lnTo>
                  <a:pt x="1948625" y="1084707"/>
                </a:lnTo>
                <a:lnTo>
                  <a:pt x="1948625" y="1181005"/>
                </a:lnTo>
                <a:lnTo>
                  <a:pt x="2086642" y="1181005"/>
                </a:lnTo>
                <a:lnTo>
                  <a:pt x="2086642" y="1382173"/>
                </a:lnTo>
                <a:lnTo>
                  <a:pt x="2500979" y="1382173"/>
                </a:lnTo>
                <a:lnTo>
                  <a:pt x="2500979" y="1482757"/>
                </a:lnTo>
                <a:lnTo>
                  <a:pt x="2531555" y="1482757"/>
                </a:lnTo>
                <a:lnTo>
                  <a:pt x="2531555" y="1583341"/>
                </a:lnTo>
                <a:lnTo>
                  <a:pt x="2654332" y="1583341"/>
                </a:lnTo>
                <a:lnTo>
                  <a:pt x="2654332" y="1683925"/>
                </a:lnTo>
                <a:lnTo>
                  <a:pt x="3114675" y="1683925"/>
                </a:lnTo>
                <a:lnTo>
                  <a:pt x="3114675" y="1784509"/>
                </a:lnTo>
                <a:lnTo>
                  <a:pt x="3268123" y="1784509"/>
                </a:lnTo>
                <a:lnTo>
                  <a:pt x="3268123" y="1885093"/>
                </a:lnTo>
                <a:lnTo>
                  <a:pt x="3298698" y="1885093"/>
                </a:lnTo>
                <a:lnTo>
                  <a:pt x="3298698" y="1985677"/>
                </a:lnTo>
                <a:lnTo>
                  <a:pt x="3482912" y="1985677"/>
                </a:lnTo>
                <a:lnTo>
                  <a:pt x="3482912" y="2093405"/>
                </a:lnTo>
                <a:lnTo>
                  <a:pt x="3513487" y="2093405"/>
                </a:lnTo>
                <a:lnTo>
                  <a:pt x="3513487" y="2201228"/>
                </a:lnTo>
                <a:lnTo>
                  <a:pt x="3943160" y="2201228"/>
                </a:lnTo>
                <a:lnTo>
                  <a:pt x="3943160" y="2308955"/>
                </a:lnTo>
                <a:lnTo>
                  <a:pt x="4971289" y="2308955"/>
                </a:lnTo>
                <a:lnTo>
                  <a:pt x="4971289" y="2440686"/>
                </a:lnTo>
                <a:lnTo>
                  <a:pt x="5155312" y="2440686"/>
                </a:lnTo>
                <a:lnTo>
                  <a:pt x="5155312" y="2572417"/>
                </a:lnTo>
                <a:lnTo>
                  <a:pt x="5692236" y="2572417"/>
                </a:lnTo>
                <a:lnTo>
                  <a:pt x="5692236" y="2726150"/>
                </a:lnTo>
                <a:lnTo>
                  <a:pt x="5753672" y="2726150"/>
                </a:lnTo>
                <a:lnTo>
                  <a:pt x="5753672" y="2879789"/>
                </a:lnTo>
                <a:lnTo>
                  <a:pt x="6505480" y="2879789"/>
                </a:lnTo>
                <a:lnTo>
                  <a:pt x="6505480" y="3033427"/>
                </a:lnTo>
                <a:lnTo>
                  <a:pt x="7103840" y="3033427"/>
                </a:lnTo>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12" name="Freeform 74">
            <a:extLst>
              <a:ext uri="{FF2B5EF4-FFF2-40B4-BE49-F238E27FC236}">
                <a16:creationId xmlns:a16="http://schemas.microsoft.com/office/drawing/2014/main" id="{92E0BFC8-93BE-F3FB-6829-E4FD94CB92DB}"/>
              </a:ext>
            </a:extLst>
          </p:cNvPr>
          <p:cNvSpPr/>
          <p:nvPr/>
        </p:nvSpPr>
        <p:spPr>
          <a:xfrm>
            <a:off x="3022763" y="1688230"/>
            <a:ext cx="41355" cy="8361"/>
          </a:xfrm>
          <a:custGeom>
            <a:avLst/>
            <a:gdLst>
              <a:gd name="connsiteX0" fmla="*/ 0 w 62007"/>
              <a:gd name="connsiteY0" fmla="*/ 0 h 9525"/>
              <a:gd name="connsiteX1" fmla="*/ 62008 w 62007"/>
              <a:gd name="connsiteY1" fmla="*/ 0 h 9525"/>
            </a:gdLst>
            <a:ahLst/>
            <a:cxnLst>
              <a:cxn ang="0">
                <a:pos x="connsiteX0" y="connsiteY0"/>
              </a:cxn>
              <a:cxn ang="0">
                <a:pos x="connsiteX1" y="connsiteY1"/>
              </a:cxn>
            </a:cxnLst>
            <a:rect l="l" t="t" r="r" b="b"/>
            <a:pathLst>
              <a:path w="62007" h="9525">
                <a:moveTo>
                  <a:pt x="0" y="0"/>
                </a:moveTo>
                <a:lnTo>
                  <a:pt x="62008"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13" name="Freeform 75">
            <a:extLst>
              <a:ext uri="{FF2B5EF4-FFF2-40B4-BE49-F238E27FC236}">
                <a16:creationId xmlns:a16="http://schemas.microsoft.com/office/drawing/2014/main" id="{641449B5-7C27-961A-E49F-DA45057E061F}"/>
              </a:ext>
            </a:extLst>
          </p:cNvPr>
          <p:cNvSpPr/>
          <p:nvPr/>
        </p:nvSpPr>
        <p:spPr>
          <a:xfrm>
            <a:off x="3043472" y="1660972"/>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14" name="Freeform 76">
            <a:extLst>
              <a:ext uri="{FF2B5EF4-FFF2-40B4-BE49-F238E27FC236}">
                <a16:creationId xmlns:a16="http://schemas.microsoft.com/office/drawing/2014/main" id="{D8B8ACF9-1C23-E968-FCE8-87DE594347AB}"/>
              </a:ext>
            </a:extLst>
          </p:cNvPr>
          <p:cNvSpPr/>
          <p:nvPr/>
        </p:nvSpPr>
        <p:spPr>
          <a:xfrm>
            <a:off x="3380923" y="1918409"/>
            <a:ext cx="41355" cy="8361"/>
          </a:xfrm>
          <a:custGeom>
            <a:avLst/>
            <a:gdLst>
              <a:gd name="connsiteX0" fmla="*/ 0 w 62007"/>
              <a:gd name="connsiteY0" fmla="*/ 0 h 9525"/>
              <a:gd name="connsiteX1" fmla="*/ 62008 w 62007"/>
              <a:gd name="connsiteY1" fmla="*/ 0 h 9525"/>
            </a:gdLst>
            <a:ahLst/>
            <a:cxnLst>
              <a:cxn ang="0">
                <a:pos x="connsiteX0" y="connsiteY0"/>
              </a:cxn>
              <a:cxn ang="0">
                <a:pos x="connsiteX1" y="connsiteY1"/>
              </a:cxn>
            </a:cxnLst>
            <a:rect l="l" t="t" r="r" b="b"/>
            <a:pathLst>
              <a:path w="62007" h="9525">
                <a:moveTo>
                  <a:pt x="0" y="0"/>
                </a:moveTo>
                <a:lnTo>
                  <a:pt x="62008"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15" name="Freeform 77">
            <a:extLst>
              <a:ext uri="{FF2B5EF4-FFF2-40B4-BE49-F238E27FC236}">
                <a16:creationId xmlns:a16="http://schemas.microsoft.com/office/drawing/2014/main" id="{D254EBBE-3AF0-AEFF-7DAA-9CE7830953C0}"/>
              </a:ext>
            </a:extLst>
          </p:cNvPr>
          <p:cNvSpPr/>
          <p:nvPr/>
        </p:nvSpPr>
        <p:spPr>
          <a:xfrm>
            <a:off x="3401631" y="1891151"/>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16" name="Freeform 78">
            <a:extLst>
              <a:ext uri="{FF2B5EF4-FFF2-40B4-BE49-F238E27FC236}">
                <a16:creationId xmlns:a16="http://schemas.microsoft.com/office/drawing/2014/main" id="{1F7ACB73-50E7-DC0C-0126-9F023B50EAAE}"/>
              </a:ext>
            </a:extLst>
          </p:cNvPr>
          <p:cNvSpPr/>
          <p:nvPr/>
        </p:nvSpPr>
        <p:spPr>
          <a:xfrm>
            <a:off x="3442353" y="2233536"/>
            <a:ext cx="41292" cy="8361"/>
          </a:xfrm>
          <a:custGeom>
            <a:avLst/>
            <a:gdLst>
              <a:gd name="connsiteX0" fmla="*/ 0 w 61912"/>
              <a:gd name="connsiteY0" fmla="*/ 0 h 9525"/>
              <a:gd name="connsiteX1" fmla="*/ 61913 w 61912"/>
              <a:gd name="connsiteY1" fmla="*/ 0 h 9525"/>
            </a:gdLst>
            <a:ahLst/>
            <a:cxnLst>
              <a:cxn ang="0">
                <a:pos x="connsiteX0" y="connsiteY0"/>
              </a:cxn>
              <a:cxn ang="0">
                <a:pos x="connsiteX1" y="connsiteY1"/>
              </a:cxn>
            </a:cxnLst>
            <a:rect l="l" t="t" r="r" b="b"/>
            <a:pathLst>
              <a:path w="61912" h="9525">
                <a:moveTo>
                  <a:pt x="0" y="0"/>
                </a:moveTo>
                <a:lnTo>
                  <a:pt x="61913"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17" name="Freeform 79">
            <a:extLst>
              <a:ext uri="{FF2B5EF4-FFF2-40B4-BE49-F238E27FC236}">
                <a16:creationId xmlns:a16="http://schemas.microsoft.com/office/drawing/2014/main" id="{CADDB83D-702B-74EB-35FF-9AA39D8DAD20}"/>
              </a:ext>
            </a:extLst>
          </p:cNvPr>
          <p:cNvSpPr/>
          <p:nvPr/>
        </p:nvSpPr>
        <p:spPr>
          <a:xfrm>
            <a:off x="3462999" y="2206362"/>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18" name="Freeform 80">
            <a:extLst>
              <a:ext uri="{FF2B5EF4-FFF2-40B4-BE49-F238E27FC236}">
                <a16:creationId xmlns:a16="http://schemas.microsoft.com/office/drawing/2014/main" id="{51079F10-F297-63EA-ADE8-4B6482C55851}"/>
              </a:ext>
            </a:extLst>
          </p:cNvPr>
          <p:cNvSpPr/>
          <p:nvPr/>
        </p:nvSpPr>
        <p:spPr>
          <a:xfrm>
            <a:off x="4291694" y="2640382"/>
            <a:ext cx="41292" cy="8361"/>
          </a:xfrm>
          <a:custGeom>
            <a:avLst/>
            <a:gdLst>
              <a:gd name="connsiteX0" fmla="*/ 0 w 61912"/>
              <a:gd name="connsiteY0" fmla="*/ 0 h 9525"/>
              <a:gd name="connsiteX1" fmla="*/ 61913 w 61912"/>
              <a:gd name="connsiteY1" fmla="*/ 0 h 9525"/>
            </a:gdLst>
            <a:ahLst/>
            <a:cxnLst>
              <a:cxn ang="0">
                <a:pos x="connsiteX0" y="connsiteY0"/>
              </a:cxn>
              <a:cxn ang="0">
                <a:pos x="connsiteX1" y="connsiteY1"/>
              </a:cxn>
            </a:cxnLst>
            <a:rect l="l" t="t" r="r" b="b"/>
            <a:pathLst>
              <a:path w="61912" h="9525">
                <a:moveTo>
                  <a:pt x="0" y="0"/>
                </a:moveTo>
                <a:lnTo>
                  <a:pt x="61913"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19" name="Freeform 81">
            <a:extLst>
              <a:ext uri="{FF2B5EF4-FFF2-40B4-BE49-F238E27FC236}">
                <a16:creationId xmlns:a16="http://schemas.microsoft.com/office/drawing/2014/main" id="{93B57B53-9EDB-DEFB-76B8-F003C3C136F8}"/>
              </a:ext>
            </a:extLst>
          </p:cNvPr>
          <p:cNvSpPr/>
          <p:nvPr/>
        </p:nvSpPr>
        <p:spPr>
          <a:xfrm>
            <a:off x="4312340" y="2613208"/>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20" name="Freeform 82">
            <a:extLst>
              <a:ext uri="{FF2B5EF4-FFF2-40B4-BE49-F238E27FC236}">
                <a16:creationId xmlns:a16="http://schemas.microsoft.com/office/drawing/2014/main" id="{BB4B9E5D-DC8E-6BD6-81CD-1AB70AEEFD4A}"/>
              </a:ext>
            </a:extLst>
          </p:cNvPr>
          <p:cNvSpPr/>
          <p:nvPr/>
        </p:nvSpPr>
        <p:spPr>
          <a:xfrm>
            <a:off x="4332541" y="2724912"/>
            <a:ext cx="41355" cy="8361"/>
          </a:xfrm>
          <a:custGeom>
            <a:avLst/>
            <a:gdLst>
              <a:gd name="connsiteX0" fmla="*/ 0 w 62007"/>
              <a:gd name="connsiteY0" fmla="*/ 0 h 9525"/>
              <a:gd name="connsiteX1" fmla="*/ 62008 w 62007"/>
              <a:gd name="connsiteY1" fmla="*/ 0 h 9525"/>
            </a:gdLst>
            <a:ahLst/>
            <a:cxnLst>
              <a:cxn ang="0">
                <a:pos x="connsiteX0" y="connsiteY0"/>
              </a:cxn>
              <a:cxn ang="0">
                <a:pos x="connsiteX1" y="connsiteY1"/>
              </a:cxn>
            </a:cxnLst>
            <a:rect l="l" t="t" r="r" b="b"/>
            <a:pathLst>
              <a:path w="62007" h="9525">
                <a:moveTo>
                  <a:pt x="0" y="0"/>
                </a:moveTo>
                <a:lnTo>
                  <a:pt x="62008"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21" name="Freeform 83">
            <a:extLst>
              <a:ext uri="{FF2B5EF4-FFF2-40B4-BE49-F238E27FC236}">
                <a16:creationId xmlns:a16="http://schemas.microsoft.com/office/drawing/2014/main" id="{DAC7BB21-5E44-51EC-2F22-5E8A445ACA26}"/>
              </a:ext>
            </a:extLst>
          </p:cNvPr>
          <p:cNvSpPr/>
          <p:nvPr/>
        </p:nvSpPr>
        <p:spPr>
          <a:xfrm>
            <a:off x="4353251" y="2697738"/>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22" name="Freeform 84">
            <a:extLst>
              <a:ext uri="{FF2B5EF4-FFF2-40B4-BE49-F238E27FC236}">
                <a16:creationId xmlns:a16="http://schemas.microsoft.com/office/drawing/2014/main" id="{6A438B33-B41D-E4DE-ABDE-0832045A4FA0}"/>
              </a:ext>
            </a:extLst>
          </p:cNvPr>
          <p:cNvSpPr/>
          <p:nvPr/>
        </p:nvSpPr>
        <p:spPr>
          <a:xfrm>
            <a:off x="5253605" y="3431252"/>
            <a:ext cx="41355" cy="8361"/>
          </a:xfrm>
          <a:custGeom>
            <a:avLst/>
            <a:gdLst>
              <a:gd name="connsiteX0" fmla="*/ 0 w 62007"/>
              <a:gd name="connsiteY0" fmla="*/ 0 h 9525"/>
              <a:gd name="connsiteX1" fmla="*/ 62008 w 62007"/>
              <a:gd name="connsiteY1" fmla="*/ 0 h 9525"/>
            </a:gdLst>
            <a:ahLst/>
            <a:cxnLst>
              <a:cxn ang="0">
                <a:pos x="connsiteX0" y="connsiteY0"/>
              </a:cxn>
              <a:cxn ang="0">
                <a:pos x="connsiteX1" y="connsiteY1"/>
              </a:cxn>
            </a:cxnLst>
            <a:rect l="l" t="t" r="r" b="b"/>
            <a:pathLst>
              <a:path w="62007" h="9525">
                <a:moveTo>
                  <a:pt x="0" y="0"/>
                </a:moveTo>
                <a:lnTo>
                  <a:pt x="62008"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23" name="Freeform 85">
            <a:extLst>
              <a:ext uri="{FF2B5EF4-FFF2-40B4-BE49-F238E27FC236}">
                <a16:creationId xmlns:a16="http://schemas.microsoft.com/office/drawing/2014/main" id="{BCFDFF6F-FE91-271D-19FE-777A75B1DC24}"/>
              </a:ext>
            </a:extLst>
          </p:cNvPr>
          <p:cNvSpPr/>
          <p:nvPr/>
        </p:nvSpPr>
        <p:spPr>
          <a:xfrm>
            <a:off x="5274251" y="3404076"/>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24" name="Freeform 86">
            <a:extLst>
              <a:ext uri="{FF2B5EF4-FFF2-40B4-BE49-F238E27FC236}">
                <a16:creationId xmlns:a16="http://schemas.microsoft.com/office/drawing/2014/main" id="{EFBE3107-19E2-AB5F-285D-7434938BDBC2}"/>
              </a:ext>
            </a:extLst>
          </p:cNvPr>
          <p:cNvSpPr/>
          <p:nvPr/>
        </p:nvSpPr>
        <p:spPr>
          <a:xfrm>
            <a:off x="5693585" y="3715025"/>
            <a:ext cx="41355" cy="8361"/>
          </a:xfrm>
          <a:custGeom>
            <a:avLst/>
            <a:gdLst>
              <a:gd name="connsiteX0" fmla="*/ 0 w 62007"/>
              <a:gd name="connsiteY0" fmla="*/ 0 h 9525"/>
              <a:gd name="connsiteX1" fmla="*/ 62008 w 62007"/>
              <a:gd name="connsiteY1" fmla="*/ 0 h 9525"/>
            </a:gdLst>
            <a:ahLst/>
            <a:cxnLst>
              <a:cxn ang="0">
                <a:pos x="connsiteX0" y="connsiteY0"/>
              </a:cxn>
              <a:cxn ang="0">
                <a:pos x="connsiteX1" y="connsiteY1"/>
              </a:cxn>
            </a:cxnLst>
            <a:rect l="l" t="t" r="r" b="b"/>
            <a:pathLst>
              <a:path w="62007" h="9525">
                <a:moveTo>
                  <a:pt x="0" y="0"/>
                </a:moveTo>
                <a:lnTo>
                  <a:pt x="62008"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25" name="Freeform 87">
            <a:extLst>
              <a:ext uri="{FF2B5EF4-FFF2-40B4-BE49-F238E27FC236}">
                <a16:creationId xmlns:a16="http://schemas.microsoft.com/office/drawing/2014/main" id="{FE979A23-07C8-3DBE-7525-741BFEAC869E}"/>
              </a:ext>
            </a:extLst>
          </p:cNvPr>
          <p:cNvSpPr/>
          <p:nvPr/>
        </p:nvSpPr>
        <p:spPr>
          <a:xfrm>
            <a:off x="5714233" y="3687767"/>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26" name="Freeform 88">
            <a:extLst>
              <a:ext uri="{FF2B5EF4-FFF2-40B4-BE49-F238E27FC236}">
                <a16:creationId xmlns:a16="http://schemas.microsoft.com/office/drawing/2014/main" id="{0BE87EF5-994D-CF22-3440-4CEF19A0AD89}"/>
              </a:ext>
            </a:extLst>
          </p:cNvPr>
          <p:cNvSpPr/>
          <p:nvPr/>
        </p:nvSpPr>
        <p:spPr>
          <a:xfrm>
            <a:off x="5744725" y="3715025"/>
            <a:ext cx="41355" cy="8361"/>
          </a:xfrm>
          <a:custGeom>
            <a:avLst/>
            <a:gdLst>
              <a:gd name="connsiteX0" fmla="*/ 0 w 62007"/>
              <a:gd name="connsiteY0" fmla="*/ 0 h 9525"/>
              <a:gd name="connsiteX1" fmla="*/ 62008 w 62007"/>
              <a:gd name="connsiteY1" fmla="*/ 0 h 9525"/>
            </a:gdLst>
            <a:ahLst/>
            <a:cxnLst>
              <a:cxn ang="0">
                <a:pos x="connsiteX0" y="connsiteY0"/>
              </a:cxn>
              <a:cxn ang="0">
                <a:pos x="connsiteX1" y="connsiteY1"/>
              </a:cxn>
            </a:cxnLst>
            <a:rect l="l" t="t" r="r" b="b"/>
            <a:pathLst>
              <a:path w="62007" h="9525">
                <a:moveTo>
                  <a:pt x="0" y="0"/>
                </a:moveTo>
                <a:lnTo>
                  <a:pt x="62008"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27" name="Freeform 89">
            <a:extLst>
              <a:ext uri="{FF2B5EF4-FFF2-40B4-BE49-F238E27FC236}">
                <a16:creationId xmlns:a16="http://schemas.microsoft.com/office/drawing/2014/main" id="{1CC62E6E-9346-585F-0A31-BD508452F4DB}"/>
              </a:ext>
            </a:extLst>
          </p:cNvPr>
          <p:cNvSpPr/>
          <p:nvPr/>
        </p:nvSpPr>
        <p:spPr>
          <a:xfrm>
            <a:off x="5765433" y="3687767"/>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28" name="Freeform 90">
            <a:extLst>
              <a:ext uri="{FF2B5EF4-FFF2-40B4-BE49-F238E27FC236}">
                <a16:creationId xmlns:a16="http://schemas.microsoft.com/office/drawing/2014/main" id="{EB12EBB0-FEA2-AA56-8608-8B3DFF03ABDB}"/>
              </a:ext>
            </a:extLst>
          </p:cNvPr>
          <p:cNvSpPr/>
          <p:nvPr/>
        </p:nvSpPr>
        <p:spPr>
          <a:xfrm>
            <a:off x="6532701" y="3946289"/>
            <a:ext cx="41355" cy="8361"/>
          </a:xfrm>
          <a:custGeom>
            <a:avLst/>
            <a:gdLst>
              <a:gd name="connsiteX0" fmla="*/ 0 w 62007"/>
              <a:gd name="connsiteY0" fmla="*/ 0 h 9525"/>
              <a:gd name="connsiteX1" fmla="*/ 62008 w 62007"/>
              <a:gd name="connsiteY1" fmla="*/ 0 h 9525"/>
            </a:gdLst>
            <a:ahLst/>
            <a:cxnLst>
              <a:cxn ang="0">
                <a:pos x="connsiteX0" y="connsiteY0"/>
              </a:cxn>
              <a:cxn ang="0">
                <a:pos x="connsiteX1" y="connsiteY1"/>
              </a:cxn>
            </a:cxnLst>
            <a:rect l="l" t="t" r="r" b="b"/>
            <a:pathLst>
              <a:path w="62007" h="9525">
                <a:moveTo>
                  <a:pt x="0" y="0"/>
                </a:moveTo>
                <a:lnTo>
                  <a:pt x="62008"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29" name="Freeform 91">
            <a:extLst>
              <a:ext uri="{FF2B5EF4-FFF2-40B4-BE49-F238E27FC236}">
                <a16:creationId xmlns:a16="http://schemas.microsoft.com/office/drawing/2014/main" id="{A0B6D6FC-42C5-554D-D898-C53D42BE5A05}"/>
              </a:ext>
            </a:extLst>
          </p:cNvPr>
          <p:cNvSpPr/>
          <p:nvPr/>
        </p:nvSpPr>
        <p:spPr>
          <a:xfrm>
            <a:off x="6553411" y="3919032"/>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0" name="Freeform 92">
            <a:extLst>
              <a:ext uri="{FF2B5EF4-FFF2-40B4-BE49-F238E27FC236}">
                <a16:creationId xmlns:a16="http://schemas.microsoft.com/office/drawing/2014/main" id="{7B81C24C-D6A2-F0EC-B1BB-270833546F0B}"/>
              </a:ext>
            </a:extLst>
          </p:cNvPr>
          <p:cNvSpPr/>
          <p:nvPr/>
        </p:nvSpPr>
        <p:spPr>
          <a:xfrm>
            <a:off x="7392271" y="4350962"/>
            <a:ext cx="41355" cy="8361"/>
          </a:xfrm>
          <a:custGeom>
            <a:avLst/>
            <a:gdLst>
              <a:gd name="connsiteX0" fmla="*/ 0 w 62007"/>
              <a:gd name="connsiteY0" fmla="*/ 0 h 9525"/>
              <a:gd name="connsiteX1" fmla="*/ 62008 w 62007"/>
              <a:gd name="connsiteY1" fmla="*/ 0 h 9525"/>
            </a:gdLst>
            <a:ahLst/>
            <a:cxnLst>
              <a:cxn ang="0">
                <a:pos x="connsiteX0" y="connsiteY0"/>
              </a:cxn>
              <a:cxn ang="0">
                <a:pos x="connsiteX1" y="connsiteY1"/>
              </a:cxn>
            </a:cxnLst>
            <a:rect l="l" t="t" r="r" b="b"/>
            <a:pathLst>
              <a:path w="62007" h="9525">
                <a:moveTo>
                  <a:pt x="0" y="0"/>
                </a:moveTo>
                <a:lnTo>
                  <a:pt x="62008"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1" name="Freeform 93">
            <a:extLst>
              <a:ext uri="{FF2B5EF4-FFF2-40B4-BE49-F238E27FC236}">
                <a16:creationId xmlns:a16="http://schemas.microsoft.com/office/drawing/2014/main" id="{E8D9BFC1-EF52-D28D-7DDC-F3DE8CB40800}"/>
              </a:ext>
            </a:extLst>
          </p:cNvPr>
          <p:cNvSpPr/>
          <p:nvPr/>
        </p:nvSpPr>
        <p:spPr>
          <a:xfrm>
            <a:off x="7412980" y="4323706"/>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2" name="Freeform 94">
            <a:extLst>
              <a:ext uri="{FF2B5EF4-FFF2-40B4-BE49-F238E27FC236}">
                <a16:creationId xmlns:a16="http://schemas.microsoft.com/office/drawing/2014/main" id="{01A17979-2B95-058D-8C6D-803DBB57998F}"/>
              </a:ext>
            </a:extLst>
          </p:cNvPr>
          <p:cNvSpPr/>
          <p:nvPr/>
        </p:nvSpPr>
        <p:spPr>
          <a:xfrm>
            <a:off x="7515067" y="4350962"/>
            <a:ext cx="41355" cy="8361"/>
          </a:xfrm>
          <a:custGeom>
            <a:avLst/>
            <a:gdLst>
              <a:gd name="connsiteX0" fmla="*/ 0 w 62007"/>
              <a:gd name="connsiteY0" fmla="*/ 0 h 9525"/>
              <a:gd name="connsiteX1" fmla="*/ 62008 w 62007"/>
              <a:gd name="connsiteY1" fmla="*/ 0 h 9525"/>
            </a:gdLst>
            <a:ahLst/>
            <a:cxnLst>
              <a:cxn ang="0">
                <a:pos x="connsiteX0" y="connsiteY0"/>
              </a:cxn>
              <a:cxn ang="0">
                <a:pos x="connsiteX1" y="connsiteY1"/>
              </a:cxn>
            </a:cxnLst>
            <a:rect l="l" t="t" r="r" b="b"/>
            <a:pathLst>
              <a:path w="62007" h="9525">
                <a:moveTo>
                  <a:pt x="0" y="0"/>
                </a:moveTo>
                <a:lnTo>
                  <a:pt x="62008"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3" name="Freeform 95">
            <a:extLst>
              <a:ext uri="{FF2B5EF4-FFF2-40B4-BE49-F238E27FC236}">
                <a16:creationId xmlns:a16="http://schemas.microsoft.com/office/drawing/2014/main" id="{D00AF0BD-9703-E89F-9FD7-6D81B7FE36D0}"/>
              </a:ext>
            </a:extLst>
          </p:cNvPr>
          <p:cNvSpPr/>
          <p:nvPr/>
        </p:nvSpPr>
        <p:spPr>
          <a:xfrm>
            <a:off x="7535713" y="4323706"/>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4" name="Freeform 96">
            <a:extLst>
              <a:ext uri="{FF2B5EF4-FFF2-40B4-BE49-F238E27FC236}">
                <a16:creationId xmlns:a16="http://schemas.microsoft.com/office/drawing/2014/main" id="{9F4446DE-5E7D-16D4-3930-4B8BFC08CC68}"/>
              </a:ext>
            </a:extLst>
          </p:cNvPr>
          <p:cNvSpPr/>
          <p:nvPr/>
        </p:nvSpPr>
        <p:spPr>
          <a:xfrm>
            <a:off x="7750368" y="4350962"/>
            <a:ext cx="41355" cy="8361"/>
          </a:xfrm>
          <a:custGeom>
            <a:avLst/>
            <a:gdLst>
              <a:gd name="connsiteX0" fmla="*/ 0 w 62007"/>
              <a:gd name="connsiteY0" fmla="*/ 0 h 9525"/>
              <a:gd name="connsiteX1" fmla="*/ 62008 w 62007"/>
              <a:gd name="connsiteY1" fmla="*/ 0 h 9525"/>
            </a:gdLst>
            <a:ahLst/>
            <a:cxnLst>
              <a:cxn ang="0">
                <a:pos x="connsiteX0" y="connsiteY0"/>
              </a:cxn>
              <a:cxn ang="0">
                <a:pos x="connsiteX1" y="connsiteY1"/>
              </a:cxn>
            </a:cxnLst>
            <a:rect l="l" t="t" r="r" b="b"/>
            <a:pathLst>
              <a:path w="62007" h="9525">
                <a:moveTo>
                  <a:pt x="0" y="0"/>
                </a:moveTo>
                <a:lnTo>
                  <a:pt x="62008"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5" name="Freeform 97">
            <a:extLst>
              <a:ext uri="{FF2B5EF4-FFF2-40B4-BE49-F238E27FC236}">
                <a16:creationId xmlns:a16="http://schemas.microsoft.com/office/drawing/2014/main" id="{DD880294-1C83-0F87-6FA9-53114E5BFB1B}"/>
              </a:ext>
            </a:extLst>
          </p:cNvPr>
          <p:cNvSpPr/>
          <p:nvPr/>
        </p:nvSpPr>
        <p:spPr>
          <a:xfrm>
            <a:off x="7771076" y="4323706"/>
            <a:ext cx="6352" cy="54429"/>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6" name="Freeform 98">
            <a:extLst>
              <a:ext uri="{FF2B5EF4-FFF2-40B4-BE49-F238E27FC236}">
                <a16:creationId xmlns:a16="http://schemas.microsoft.com/office/drawing/2014/main" id="{09E0CD52-E124-71EA-31B5-C210805C3C51}"/>
              </a:ext>
            </a:extLst>
          </p:cNvPr>
          <p:cNvSpPr/>
          <p:nvPr/>
        </p:nvSpPr>
        <p:spPr>
          <a:xfrm>
            <a:off x="7768473" y="4642509"/>
            <a:ext cx="2604" cy="3011"/>
          </a:xfrm>
          <a:custGeom>
            <a:avLst/>
            <a:gdLst>
              <a:gd name="connsiteX0" fmla="*/ 0 w 3905"/>
              <a:gd name="connsiteY0" fmla="*/ 3429 h 3429"/>
              <a:gd name="connsiteX1" fmla="*/ 3905 w 3905"/>
              <a:gd name="connsiteY1" fmla="*/ 0 h 3429"/>
            </a:gdLst>
            <a:ahLst/>
            <a:cxnLst>
              <a:cxn ang="0">
                <a:pos x="connsiteX0" y="connsiteY0"/>
              </a:cxn>
              <a:cxn ang="0">
                <a:pos x="connsiteX1" y="connsiteY1"/>
              </a:cxn>
            </a:cxnLst>
            <a:rect l="l" t="t" r="r" b="b"/>
            <a:pathLst>
              <a:path w="3905" h="3429">
                <a:moveTo>
                  <a:pt x="0" y="3429"/>
                </a:moveTo>
                <a:lnTo>
                  <a:pt x="3905" y="0"/>
                </a:lnTo>
              </a:path>
            </a:pathLst>
          </a:custGeom>
          <a:ln w="19050" cap="flat">
            <a:solidFill>
              <a:srgbClr val="023F8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193" name="TextBox 192">
            <a:extLst>
              <a:ext uri="{FF2B5EF4-FFF2-40B4-BE49-F238E27FC236}">
                <a16:creationId xmlns:a16="http://schemas.microsoft.com/office/drawing/2014/main" id="{86813445-7635-54DC-11D5-5B2551525486}"/>
              </a:ext>
            </a:extLst>
          </p:cNvPr>
          <p:cNvSpPr txBox="1"/>
          <p:nvPr/>
        </p:nvSpPr>
        <p:spPr>
          <a:xfrm>
            <a:off x="3198316" y="5311641"/>
            <a:ext cx="319318"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38</a:t>
            </a:r>
          </a:p>
        </p:txBody>
      </p:sp>
      <p:sp>
        <p:nvSpPr>
          <p:cNvPr id="194" name="TextBox 193">
            <a:extLst>
              <a:ext uri="{FF2B5EF4-FFF2-40B4-BE49-F238E27FC236}">
                <a16:creationId xmlns:a16="http://schemas.microsoft.com/office/drawing/2014/main" id="{5CB27328-237B-C553-F3EB-AD70789914E9}"/>
              </a:ext>
            </a:extLst>
          </p:cNvPr>
          <p:cNvSpPr txBox="1"/>
          <p:nvPr/>
        </p:nvSpPr>
        <p:spPr>
          <a:xfrm>
            <a:off x="3541875" y="5311641"/>
            <a:ext cx="319318"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30</a:t>
            </a:r>
          </a:p>
        </p:txBody>
      </p:sp>
      <p:sp>
        <p:nvSpPr>
          <p:cNvPr id="195" name="TextBox 194">
            <a:extLst>
              <a:ext uri="{FF2B5EF4-FFF2-40B4-BE49-F238E27FC236}">
                <a16:creationId xmlns:a16="http://schemas.microsoft.com/office/drawing/2014/main" id="{C28EEC2C-BFFC-FE09-627A-34817A80B257}"/>
              </a:ext>
            </a:extLst>
          </p:cNvPr>
          <p:cNvSpPr txBox="1"/>
          <p:nvPr/>
        </p:nvSpPr>
        <p:spPr>
          <a:xfrm>
            <a:off x="3885434" y="5311641"/>
            <a:ext cx="319318"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28</a:t>
            </a:r>
          </a:p>
        </p:txBody>
      </p:sp>
      <p:sp>
        <p:nvSpPr>
          <p:cNvPr id="196" name="TextBox 195">
            <a:extLst>
              <a:ext uri="{FF2B5EF4-FFF2-40B4-BE49-F238E27FC236}">
                <a16:creationId xmlns:a16="http://schemas.microsoft.com/office/drawing/2014/main" id="{D835EDE7-69D1-AF5B-CD11-F75D28521C82}"/>
              </a:ext>
            </a:extLst>
          </p:cNvPr>
          <p:cNvSpPr txBox="1"/>
          <p:nvPr/>
        </p:nvSpPr>
        <p:spPr>
          <a:xfrm>
            <a:off x="4228992" y="5311635"/>
            <a:ext cx="319318"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27</a:t>
            </a:r>
          </a:p>
        </p:txBody>
      </p:sp>
      <p:sp>
        <p:nvSpPr>
          <p:cNvPr id="197" name="TextBox 196">
            <a:extLst>
              <a:ext uri="{FF2B5EF4-FFF2-40B4-BE49-F238E27FC236}">
                <a16:creationId xmlns:a16="http://schemas.microsoft.com/office/drawing/2014/main" id="{54E11468-64AC-3FAC-2409-70F8A8B75E11}"/>
              </a:ext>
            </a:extLst>
          </p:cNvPr>
          <p:cNvSpPr txBox="1"/>
          <p:nvPr/>
        </p:nvSpPr>
        <p:spPr>
          <a:xfrm>
            <a:off x="4572551" y="5311641"/>
            <a:ext cx="319318"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21</a:t>
            </a:r>
          </a:p>
        </p:txBody>
      </p:sp>
      <p:sp>
        <p:nvSpPr>
          <p:cNvPr id="198" name="TextBox 197">
            <a:extLst>
              <a:ext uri="{FF2B5EF4-FFF2-40B4-BE49-F238E27FC236}">
                <a16:creationId xmlns:a16="http://schemas.microsoft.com/office/drawing/2014/main" id="{23347115-1303-D272-05F0-85B9D6112D25}"/>
              </a:ext>
            </a:extLst>
          </p:cNvPr>
          <p:cNvSpPr txBox="1"/>
          <p:nvPr/>
        </p:nvSpPr>
        <p:spPr>
          <a:xfrm>
            <a:off x="4916110" y="5311641"/>
            <a:ext cx="319318"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18</a:t>
            </a:r>
          </a:p>
        </p:txBody>
      </p:sp>
      <p:sp>
        <p:nvSpPr>
          <p:cNvPr id="199" name="TextBox 198">
            <a:extLst>
              <a:ext uri="{FF2B5EF4-FFF2-40B4-BE49-F238E27FC236}">
                <a16:creationId xmlns:a16="http://schemas.microsoft.com/office/drawing/2014/main" id="{D7FE8686-CEA6-27A0-D597-415C185520E4}"/>
              </a:ext>
            </a:extLst>
          </p:cNvPr>
          <p:cNvSpPr txBox="1"/>
          <p:nvPr/>
        </p:nvSpPr>
        <p:spPr>
          <a:xfrm>
            <a:off x="5259668" y="5311641"/>
            <a:ext cx="319318"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16</a:t>
            </a:r>
          </a:p>
        </p:txBody>
      </p:sp>
      <p:sp>
        <p:nvSpPr>
          <p:cNvPr id="200" name="TextBox 199">
            <a:extLst>
              <a:ext uri="{FF2B5EF4-FFF2-40B4-BE49-F238E27FC236}">
                <a16:creationId xmlns:a16="http://schemas.microsoft.com/office/drawing/2014/main" id="{46083A79-808F-12BD-E9F3-1DFA3BE19D54}"/>
              </a:ext>
            </a:extLst>
          </p:cNvPr>
          <p:cNvSpPr txBox="1"/>
          <p:nvPr/>
        </p:nvSpPr>
        <p:spPr>
          <a:xfrm>
            <a:off x="5603227" y="5311637"/>
            <a:ext cx="319318"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12</a:t>
            </a:r>
          </a:p>
        </p:txBody>
      </p:sp>
      <p:sp>
        <p:nvSpPr>
          <p:cNvPr id="201" name="TextBox 200">
            <a:extLst>
              <a:ext uri="{FF2B5EF4-FFF2-40B4-BE49-F238E27FC236}">
                <a16:creationId xmlns:a16="http://schemas.microsoft.com/office/drawing/2014/main" id="{9443965F-CF8A-3A51-A0C2-53197FAB47F4}"/>
              </a:ext>
            </a:extLst>
          </p:cNvPr>
          <p:cNvSpPr txBox="1"/>
          <p:nvPr/>
        </p:nvSpPr>
        <p:spPr>
          <a:xfrm>
            <a:off x="6497114" y="5311629"/>
            <a:ext cx="25199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8</a:t>
            </a:r>
          </a:p>
        </p:txBody>
      </p:sp>
      <p:sp>
        <p:nvSpPr>
          <p:cNvPr id="202" name="TextBox 201">
            <a:extLst>
              <a:ext uri="{FF2B5EF4-FFF2-40B4-BE49-F238E27FC236}">
                <a16:creationId xmlns:a16="http://schemas.microsoft.com/office/drawing/2014/main" id="{CF991FA9-DD29-922F-58A7-C9131A2133C2}"/>
              </a:ext>
            </a:extLst>
          </p:cNvPr>
          <p:cNvSpPr txBox="1"/>
          <p:nvPr/>
        </p:nvSpPr>
        <p:spPr>
          <a:xfrm>
            <a:off x="6772278" y="5311631"/>
            <a:ext cx="25199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6</a:t>
            </a:r>
          </a:p>
        </p:txBody>
      </p:sp>
      <p:sp>
        <p:nvSpPr>
          <p:cNvPr id="203" name="TextBox 202">
            <a:extLst>
              <a:ext uri="{FF2B5EF4-FFF2-40B4-BE49-F238E27FC236}">
                <a16:creationId xmlns:a16="http://schemas.microsoft.com/office/drawing/2014/main" id="{86AB314D-C438-325C-F7E4-BFE5B2070F4C}"/>
              </a:ext>
            </a:extLst>
          </p:cNvPr>
          <p:cNvSpPr txBox="1"/>
          <p:nvPr/>
        </p:nvSpPr>
        <p:spPr>
          <a:xfrm>
            <a:off x="7047442" y="5311631"/>
            <a:ext cx="25199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4</a:t>
            </a:r>
          </a:p>
        </p:txBody>
      </p:sp>
      <p:sp>
        <p:nvSpPr>
          <p:cNvPr id="204" name="TextBox 203">
            <a:extLst>
              <a:ext uri="{FF2B5EF4-FFF2-40B4-BE49-F238E27FC236}">
                <a16:creationId xmlns:a16="http://schemas.microsoft.com/office/drawing/2014/main" id="{49FC29A1-5604-0497-7E4A-5F23F424C12A}"/>
              </a:ext>
            </a:extLst>
          </p:cNvPr>
          <p:cNvSpPr txBox="1"/>
          <p:nvPr/>
        </p:nvSpPr>
        <p:spPr>
          <a:xfrm>
            <a:off x="7597770" y="5311617"/>
            <a:ext cx="25199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a:t>
            </a:r>
          </a:p>
        </p:txBody>
      </p:sp>
      <p:sp>
        <p:nvSpPr>
          <p:cNvPr id="205" name="TextBox 204">
            <a:extLst>
              <a:ext uri="{FF2B5EF4-FFF2-40B4-BE49-F238E27FC236}">
                <a16:creationId xmlns:a16="http://schemas.microsoft.com/office/drawing/2014/main" id="{379CCE06-FBE2-39E4-21EA-EBBAA0A5AF20}"/>
              </a:ext>
            </a:extLst>
          </p:cNvPr>
          <p:cNvSpPr txBox="1"/>
          <p:nvPr/>
        </p:nvSpPr>
        <p:spPr>
          <a:xfrm>
            <a:off x="2854758" y="5311641"/>
            <a:ext cx="319318"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41</a:t>
            </a:r>
          </a:p>
        </p:txBody>
      </p:sp>
      <p:sp>
        <p:nvSpPr>
          <p:cNvPr id="206" name="TextBox 205">
            <a:extLst>
              <a:ext uri="{FF2B5EF4-FFF2-40B4-BE49-F238E27FC236}">
                <a16:creationId xmlns:a16="http://schemas.microsoft.com/office/drawing/2014/main" id="{1A59D4E9-14EA-2714-39A8-F0584AB19988}"/>
              </a:ext>
            </a:extLst>
          </p:cNvPr>
          <p:cNvSpPr txBox="1"/>
          <p:nvPr/>
        </p:nvSpPr>
        <p:spPr>
          <a:xfrm>
            <a:off x="5946786" y="5311637"/>
            <a:ext cx="25199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9</a:t>
            </a:r>
          </a:p>
        </p:txBody>
      </p:sp>
      <p:sp>
        <p:nvSpPr>
          <p:cNvPr id="207" name="TextBox 206">
            <a:extLst>
              <a:ext uri="{FF2B5EF4-FFF2-40B4-BE49-F238E27FC236}">
                <a16:creationId xmlns:a16="http://schemas.microsoft.com/office/drawing/2014/main" id="{A6FBC44E-BCB6-7AEB-D8B9-B933EC693000}"/>
              </a:ext>
            </a:extLst>
          </p:cNvPr>
          <p:cNvSpPr txBox="1"/>
          <p:nvPr/>
        </p:nvSpPr>
        <p:spPr>
          <a:xfrm>
            <a:off x="6221950" y="5311634"/>
            <a:ext cx="25199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9</a:t>
            </a:r>
          </a:p>
        </p:txBody>
      </p:sp>
      <p:sp>
        <p:nvSpPr>
          <p:cNvPr id="208" name="TextBox 207">
            <a:extLst>
              <a:ext uri="{FF2B5EF4-FFF2-40B4-BE49-F238E27FC236}">
                <a16:creationId xmlns:a16="http://schemas.microsoft.com/office/drawing/2014/main" id="{749E0034-FC70-67AC-2D9F-9B5C8DBE3580}"/>
              </a:ext>
            </a:extLst>
          </p:cNvPr>
          <p:cNvSpPr txBox="1"/>
          <p:nvPr/>
        </p:nvSpPr>
        <p:spPr>
          <a:xfrm>
            <a:off x="7322606" y="5311625"/>
            <a:ext cx="25199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3</a:t>
            </a:r>
          </a:p>
        </p:txBody>
      </p:sp>
      <p:sp>
        <p:nvSpPr>
          <p:cNvPr id="209" name="TextBox 208">
            <a:extLst>
              <a:ext uri="{FF2B5EF4-FFF2-40B4-BE49-F238E27FC236}">
                <a16:creationId xmlns:a16="http://schemas.microsoft.com/office/drawing/2014/main" id="{6036701F-D32E-AEF2-7ECD-159F9462CF4C}"/>
              </a:ext>
            </a:extLst>
          </p:cNvPr>
          <p:cNvSpPr txBox="1"/>
          <p:nvPr/>
        </p:nvSpPr>
        <p:spPr>
          <a:xfrm>
            <a:off x="7872927" y="5311618"/>
            <a:ext cx="25199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0</a:t>
            </a:r>
          </a:p>
        </p:txBody>
      </p:sp>
      <p:sp>
        <p:nvSpPr>
          <p:cNvPr id="183" name="TextBox 182">
            <a:extLst>
              <a:ext uri="{FF2B5EF4-FFF2-40B4-BE49-F238E27FC236}">
                <a16:creationId xmlns:a16="http://schemas.microsoft.com/office/drawing/2014/main" id="{54A5BF9F-47DD-6BA6-9217-2D4B6723A2A3}"/>
              </a:ext>
            </a:extLst>
          </p:cNvPr>
          <p:cNvSpPr txBox="1"/>
          <p:nvPr/>
        </p:nvSpPr>
        <p:spPr>
          <a:xfrm rot="16200000">
            <a:off x="1301354" y="3158731"/>
            <a:ext cx="22939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3F4444"/>
                </a:solidFill>
                <a:effectLst/>
                <a:uLnTx/>
                <a:uFillTx/>
                <a:latin typeface="Arial"/>
                <a:ea typeface="+mn-ea"/>
                <a:cs typeface="Arial"/>
                <a:sym typeface="Arial"/>
                <a:rtl val="0"/>
              </a:rPr>
              <a:t>PFS probability</a:t>
            </a:r>
          </a:p>
        </p:txBody>
      </p:sp>
      <p:sp>
        <p:nvSpPr>
          <p:cNvPr id="184" name="TextBox 183">
            <a:extLst>
              <a:ext uri="{FF2B5EF4-FFF2-40B4-BE49-F238E27FC236}">
                <a16:creationId xmlns:a16="http://schemas.microsoft.com/office/drawing/2014/main" id="{ACB18AB7-7842-EB47-C30A-9551A800D620}"/>
              </a:ext>
            </a:extLst>
          </p:cNvPr>
          <p:cNvSpPr txBox="1"/>
          <p:nvPr/>
        </p:nvSpPr>
        <p:spPr>
          <a:xfrm>
            <a:off x="5227062" y="4960462"/>
            <a:ext cx="73289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3F4444"/>
                </a:solidFill>
                <a:effectLst/>
                <a:uLnTx/>
                <a:uFillTx/>
                <a:latin typeface="Arial"/>
                <a:ea typeface="+mn-ea"/>
                <a:cs typeface="Arial"/>
                <a:sym typeface="Arial"/>
                <a:rtl val="0"/>
              </a:rPr>
              <a:t>Months</a:t>
            </a:r>
          </a:p>
        </p:txBody>
      </p:sp>
      <p:sp>
        <p:nvSpPr>
          <p:cNvPr id="186" name="TextBox 185">
            <a:extLst>
              <a:ext uri="{FF2B5EF4-FFF2-40B4-BE49-F238E27FC236}">
                <a16:creationId xmlns:a16="http://schemas.microsoft.com/office/drawing/2014/main" id="{A57E74C7-751E-4FDC-76F3-BE3F2E0911CC}"/>
              </a:ext>
            </a:extLst>
          </p:cNvPr>
          <p:cNvSpPr txBox="1"/>
          <p:nvPr/>
        </p:nvSpPr>
        <p:spPr>
          <a:xfrm>
            <a:off x="2475178" y="5130189"/>
            <a:ext cx="8451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solidFill>
                  <a:srgbClr val="3F4444"/>
                </a:solidFill>
                <a:effectLst/>
                <a:uLnTx/>
                <a:uFillTx/>
                <a:latin typeface="Arial"/>
                <a:ea typeface="+mn-ea"/>
                <a:cs typeface="Arial"/>
                <a:sym typeface="Arial"/>
                <a:rtl val="0"/>
              </a:rPr>
              <a:t>No. at risk:</a:t>
            </a:r>
          </a:p>
        </p:txBody>
      </p:sp>
      <p:sp>
        <p:nvSpPr>
          <p:cNvPr id="187" name="TextBox 186">
            <a:extLst>
              <a:ext uri="{FF2B5EF4-FFF2-40B4-BE49-F238E27FC236}">
                <a16:creationId xmlns:a16="http://schemas.microsoft.com/office/drawing/2014/main" id="{54132885-FDF3-9DB2-4C36-CB2191B04412}"/>
              </a:ext>
            </a:extLst>
          </p:cNvPr>
          <p:cNvSpPr txBox="1"/>
          <p:nvPr/>
        </p:nvSpPr>
        <p:spPr>
          <a:xfrm>
            <a:off x="2674763" y="1565347"/>
            <a:ext cx="35298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1.0</a:t>
            </a:r>
          </a:p>
        </p:txBody>
      </p:sp>
      <p:sp>
        <p:nvSpPr>
          <p:cNvPr id="188" name="TextBox 187">
            <a:extLst>
              <a:ext uri="{FF2B5EF4-FFF2-40B4-BE49-F238E27FC236}">
                <a16:creationId xmlns:a16="http://schemas.microsoft.com/office/drawing/2014/main" id="{40D16B3C-E558-3E5D-AC1B-3FC63275FD8C}"/>
              </a:ext>
            </a:extLst>
          </p:cNvPr>
          <p:cNvSpPr txBox="1"/>
          <p:nvPr/>
        </p:nvSpPr>
        <p:spPr>
          <a:xfrm>
            <a:off x="2703485" y="2191218"/>
            <a:ext cx="35298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0.8</a:t>
            </a:r>
          </a:p>
        </p:txBody>
      </p:sp>
      <p:sp>
        <p:nvSpPr>
          <p:cNvPr id="189" name="TextBox 188">
            <a:extLst>
              <a:ext uri="{FF2B5EF4-FFF2-40B4-BE49-F238E27FC236}">
                <a16:creationId xmlns:a16="http://schemas.microsoft.com/office/drawing/2014/main" id="{6F89B080-9C11-2160-76FA-F9548BBDA73D}"/>
              </a:ext>
            </a:extLst>
          </p:cNvPr>
          <p:cNvSpPr txBox="1"/>
          <p:nvPr/>
        </p:nvSpPr>
        <p:spPr>
          <a:xfrm>
            <a:off x="2674755" y="2780182"/>
            <a:ext cx="35298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0.6</a:t>
            </a:r>
          </a:p>
        </p:txBody>
      </p:sp>
      <p:sp>
        <p:nvSpPr>
          <p:cNvPr id="190" name="TextBox 189">
            <a:extLst>
              <a:ext uri="{FF2B5EF4-FFF2-40B4-BE49-F238E27FC236}">
                <a16:creationId xmlns:a16="http://schemas.microsoft.com/office/drawing/2014/main" id="{C185D009-E264-F36A-45F7-30C278A9981D}"/>
              </a:ext>
            </a:extLst>
          </p:cNvPr>
          <p:cNvSpPr txBox="1"/>
          <p:nvPr/>
        </p:nvSpPr>
        <p:spPr>
          <a:xfrm>
            <a:off x="2674763" y="3402986"/>
            <a:ext cx="35298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0.4</a:t>
            </a:r>
          </a:p>
        </p:txBody>
      </p:sp>
      <p:sp>
        <p:nvSpPr>
          <p:cNvPr id="191" name="TextBox 190">
            <a:extLst>
              <a:ext uri="{FF2B5EF4-FFF2-40B4-BE49-F238E27FC236}">
                <a16:creationId xmlns:a16="http://schemas.microsoft.com/office/drawing/2014/main" id="{19D508D8-7AFD-EF41-C36A-1EB6F3D7396C}"/>
              </a:ext>
            </a:extLst>
          </p:cNvPr>
          <p:cNvSpPr txBox="1"/>
          <p:nvPr/>
        </p:nvSpPr>
        <p:spPr>
          <a:xfrm>
            <a:off x="2674760" y="4011154"/>
            <a:ext cx="35298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0.2</a:t>
            </a:r>
          </a:p>
        </p:txBody>
      </p:sp>
      <p:sp>
        <p:nvSpPr>
          <p:cNvPr id="192" name="TextBox 191">
            <a:extLst>
              <a:ext uri="{FF2B5EF4-FFF2-40B4-BE49-F238E27FC236}">
                <a16:creationId xmlns:a16="http://schemas.microsoft.com/office/drawing/2014/main" id="{EC51559A-F845-71CE-34DE-6BCCD5911F8B}"/>
              </a:ext>
            </a:extLst>
          </p:cNvPr>
          <p:cNvSpPr txBox="1"/>
          <p:nvPr/>
        </p:nvSpPr>
        <p:spPr>
          <a:xfrm>
            <a:off x="2674759" y="4622545"/>
            <a:ext cx="352982" cy="238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1" b="0" i="0" u="none" strike="noStrike" kern="1200" cap="none" spc="0" normalizeH="0" baseline="0" noProof="0">
                <a:ln/>
                <a:solidFill>
                  <a:srgbClr val="3F4444"/>
                </a:solidFill>
                <a:effectLst/>
                <a:uLnTx/>
                <a:uFillTx/>
                <a:latin typeface="Arial"/>
                <a:ea typeface="+mn-ea"/>
                <a:cs typeface="Arial"/>
                <a:sym typeface="Arial"/>
                <a:rtl val="0"/>
              </a:rPr>
              <a:t>0.0</a:t>
            </a:r>
          </a:p>
        </p:txBody>
      </p:sp>
      <p:cxnSp>
        <p:nvCxnSpPr>
          <p:cNvPr id="162" name="Straight Connector 161">
            <a:extLst>
              <a:ext uri="{FF2B5EF4-FFF2-40B4-BE49-F238E27FC236}">
                <a16:creationId xmlns:a16="http://schemas.microsoft.com/office/drawing/2014/main" id="{735BFC2C-753E-2EC2-AF8A-074499EA43DB}"/>
              </a:ext>
            </a:extLst>
          </p:cNvPr>
          <p:cNvCxnSpPr>
            <a:cxnSpLocks/>
          </p:cNvCxnSpPr>
          <p:nvPr/>
        </p:nvCxnSpPr>
        <p:spPr>
          <a:xfrm>
            <a:off x="3167043" y="4417370"/>
            <a:ext cx="426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5CA4804-0BC7-0793-0B7D-EBA73D14816C}"/>
              </a:ext>
            </a:extLst>
          </p:cNvPr>
          <p:cNvCxnSpPr>
            <a:cxnSpLocks/>
          </p:cNvCxnSpPr>
          <p:nvPr/>
        </p:nvCxnSpPr>
        <p:spPr>
          <a:xfrm>
            <a:off x="3167043" y="4600135"/>
            <a:ext cx="426720" cy="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A582B32-C9FF-CA8E-2899-CB12A02B3E4C}"/>
              </a:ext>
            </a:extLst>
          </p:cNvPr>
          <p:cNvCxnSpPr>
            <a:cxnSpLocks/>
          </p:cNvCxnSpPr>
          <p:nvPr/>
        </p:nvCxnSpPr>
        <p:spPr>
          <a:xfrm>
            <a:off x="3167043" y="4234605"/>
            <a:ext cx="426720" cy="0"/>
          </a:xfrm>
          <a:prstGeom prst="line">
            <a:avLst/>
          </a:prstGeom>
          <a:ln w="19050">
            <a:solidFill>
              <a:schemeClr val="accent3"/>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66" name="Table 165">
            <a:extLst>
              <a:ext uri="{FF2B5EF4-FFF2-40B4-BE49-F238E27FC236}">
                <a16:creationId xmlns:a16="http://schemas.microsoft.com/office/drawing/2014/main" id="{A2140FAD-7A1A-0849-3FAD-F8D562EF2B84}"/>
              </a:ext>
            </a:extLst>
          </p:cNvPr>
          <p:cNvGraphicFramePr>
            <a:graphicFrameLocks noGrp="1"/>
          </p:cNvGraphicFramePr>
          <p:nvPr>
            <p:extLst>
              <p:ext uri="{D42A27DB-BD31-4B8C-83A1-F6EECF244321}">
                <p14:modId xmlns:p14="http://schemas.microsoft.com/office/powerpoint/2010/main" val="3956710465"/>
              </p:ext>
            </p:extLst>
          </p:nvPr>
        </p:nvGraphicFramePr>
        <p:xfrm>
          <a:off x="3150473" y="4156925"/>
          <a:ext cx="2072640" cy="548640"/>
        </p:xfrm>
        <a:graphic>
          <a:graphicData uri="http://schemas.openxmlformats.org/drawingml/2006/table">
            <a:tbl>
              <a:tblPr>
                <a:tableStyleId>{0E3FDE45-AF77-4B5C-9715-49D594BDF05E}</a:tableStyleId>
              </a:tblPr>
              <a:tblGrid>
                <a:gridCol w="487680">
                  <a:extLst>
                    <a:ext uri="{9D8B030D-6E8A-4147-A177-3AD203B41FA5}">
                      <a16:colId xmlns:a16="http://schemas.microsoft.com/office/drawing/2014/main" val="3303198848"/>
                    </a:ext>
                  </a:extLst>
                </a:gridCol>
                <a:gridCol w="1584960">
                  <a:extLst>
                    <a:ext uri="{9D8B030D-6E8A-4147-A177-3AD203B41FA5}">
                      <a16:colId xmlns:a16="http://schemas.microsoft.com/office/drawing/2014/main" val="3962455625"/>
                    </a:ext>
                  </a:extLst>
                </a:gridCol>
              </a:tblGrid>
              <a:tr h="182880">
                <a:tc>
                  <a:txBody>
                    <a:bodyPr/>
                    <a:lstStyle/>
                    <a:p>
                      <a:endParaRPr lang="en-US" sz="110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100"/>
                        <a:t>Upper limit of 95% CI</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7197515"/>
                  </a:ext>
                </a:extLst>
              </a:tr>
              <a:tr h="182880">
                <a:tc>
                  <a:txBody>
                    <a:bodyPr/>
                    <a:lstStyle/>
                    <a:p>
                      <a:endParaRPr lang="en-US" sz="110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t>K-M estimates of survival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35485639"/>
                  </a:ext>
                </a:extLst>
              </a:tr>
              <a:tr h="182880">
                <a:tc>
                  <a:txBody>
                    <a:bodyPr/>
                    <a:lstStyle/>
                    <a:p>
                      <a:endParaRPr lang="en-US" sz="110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100"/>
                        <a:t>Lower limit of 95% CI</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30349649"/>
                  </a:ext>
                </a:extLst>
              </a:tr>
            </a:tbl>
          </a:graphicData>
        </a:graphic>
      </p:graphicFrame>
      <p:sp>
        <p:nvSpPr>
          <p:cNvPr id="3" name="TextBox 2">
            <a:extLst>
              <a:ext uri="{FF2B5EF4-FFF2-40B4-BE49-F238E27FC236}">
                <a16:creationId xmlns:a16="http://schemas.microsoft.com/office/drawing/2014/main" id="{9DA7AD8A-69AD-CA69-9A27-08E34AAB9210}"/>
              </a:ext>
            </a:extLst>
          </p:cNvPr>
          <p:cNvSpPr txBox="1">
            <a:spLocks/>
          </p:cNvSpPr>
          <p:nvPr/>
        </p:nvSpPr>
        <p:spPr>
          <a:xfrm>
            <a:off x="3615786" y="1235984"/>
            <a:ext cx="3616696" cy="338554"/>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solidFill>
                  <a:srgbClr val="3F4444"/>
                </a:solidFill>
                <a:effectLst/>
                <a:uLnTx/>
                <a:uFillTx/>
                <a:latin typeface="Arial"/>
                <a:ea typeface="+mn-ea"/>
                <a:cs typeface="Arial"/>
                <a:sym typeface="Arial"/>
                <a:rtl val="0"/>
              </a:rPr>
              <a:t>T-DXd 5.4 mg/kg Q3W total (N = 41)</a:t>
            </a:r>
          </a:p>
        </p:txBody>
      </p:sp>
      <p:sp>
        <p:nvSpPr>
          <p:cNvPr id="4" name="Title 1">
            <a:extLst>
              <a:ext uri="{FF2B5EF4-FFF2-40B4-BE49-F238E27FC236}">
                <a16:creationId xmlns:a16="http://schemas.microsoft.com/office/drawing/2014/main" id="{AC940226-38C9-79E2-E34E-E10BC51F9E63}"/>
              </a:ext>
            </a:extLst>
          </p:cNvPr>
          <p:cNvSpPr txBox="1">
            <a:spLocks/>
          </p:cNvSpPr>
          <p:nvPr/>
        </p:nvSpPr>
        <p:spPr>
          <a:xfrm>
            <a:off x="838200" y="365125"/>
            <a:ext cx="10515600" cy="871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r>
              <a:rPr lang="en-US" sz="3200"/>
              <a:t>DL-01 HER2-Overexpressing Cohort (1a): </a:t>
            </a:r>
            <a:br>
              <a:rPr lang="en-US" sz="3200"/>
            </a:br>
            <a:r>
              <a:rPr lang="en-US" sz="3200"/>
              <a:t>OS (T-</a:t>
            </a:r>
            <a:r>
              <a:rPr lang="en-US" sz="3200" err="1"/>
              <a:t>DXd</a:t>
            </a:r>
            <a:r>
              <a:rPr lang="en-US" sz="3200"/>
              <a:t> 5.4 mg/kg)</a:t>
            </a:r>
            <a:r>
              <a:rPr lang="en-US" sz="3200" baseline="30000"/>
              <a:t>1,a</a:t>
            </a:r>
          </a:p>
        </p:txBody>
      </p:sp>
      <p:sp>
        <p:nvSpPr>
          <p:cNvPr id="2" name="Footer Placeholder 10">
            <a:extLst>
              <a:ext uri="{FF2B5EF4-FFF2-40B4-BE49-F238E27FC236}">
                <a16:creationId xmlns:a16="http://schemas.microsoft.com/office/drawing/2014/main" id="{A2313B6E-3076-5705-9A21-4277A3613FD2}"/>
              </a:ext>
            </a:extLst>
          </p:cNvPr>
          <p:cNvSpPr txBox="1">
            <a:spLocks/>
          </p:cNvSpPr>
          <p:nvPr/>
        </p:nvSpPr>
        <p:spPr>
          <a:xfrm>
            <a:off x="1401417" y="5964383"/>
            <a:ext cx="7493959" cy="642566"/>
          </a:xfrm>
          <a:prstGeom prst="rect">
            <a:avLst/>
          </a:prstGeom>
        </p:spPr>
        <p:txBody>
          <a:bodyPr anchor="b"/>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609585">
              <a:defRPr/>
            </a:pPr>
            <a:r>
              <a:rPr lang="en-US">
                <a:solidFill>
                  <a:srgbClr val="3F4444"/>
                </a:solidFill>
                <a:latin typeface="Arial" panose="020B0604020202020204" pitchFamily="34" charset="0"/>
                <a:cs typeface="Arial" panose="020B0604020202020204" pitchFamily="34" charset="0"/>
              </a:rPr>
              <a:t>Data cutoff: December 3, 2021.</a:t>
            </a:r>
          </a:p>
          <a:p>
            <a:pPr lvl="0">
              <a:defRPr/>
            </a:pPr>
            <a:r>
              <a:rPr lang="en-GB">
                <a:solidFill>
                  <a:srgbClr val="3F4444"/>
                </a:solidFill>
                <a:cs typeface="Calibri" panose="020F0502020204030204" pitchFamily="34" charset="0"/>
              </a:rPr>
              <a:t>PD was assessed by ICR using RECIST v1.1. Median was based on Kaplan-Meier estimate and 95% CI for median was computed using the Brookmeyer-Crowley method.</a:t>
            </a:r>
            <a:br>
              <a:rPr lang="en-GB">
                <a:solidFill>
                  <a:srgbClr val="3F4444"/>
                </a:solidFill>
                <a:cs typeface="Calibri" panose="020F0502020204030204" pitchFamily="34" charset="0"/>
              </a:rPr>
            </a:br>
            <a:r>
              <a:rPr lang="en-US" baseline="30000" err="1">
                <a:solidFill>
                  <a:srgbClr val="3F4444"/>
                </a:solidFill>
              </a:rPr>
              <a:t>a</a:t>
            </a:r>
            <a:r>
              <a:rPr lang="en-US" err="1">
                <a:solidFill>
                  <a:srgbClr val="3F4444"/>
                </a:solidFill>
              </a:rPr>
              <a:t>While</a:t>
            </a:r>
            <a:r>
              <a:rPr lang="en-US">
                <a:solidFill>
                  <a:srgbClr val="3F4444"/>
                </a:solidFill>
              </a:rPr>
              <a:t> the data included in DP-02, DC-02, and DL-01 are for HER2-overexpressing tumors (IHC 3+/2+), the approved tumor-agnostic indication is for patients with HER2-positive IHC 3+ solid tumors only.</a:t>
            </a:r>
            <a:r>
              <a:rPr lang="en-US" baseline="30000">
                <a:solidFill>
                  <a:srgbClr val="3F4444"/>
                </a:solidFill>
              </a:rPr>
              <a:t>2</a:t>
            </a:r>
            <a:endParaRPr lang="en-US">
              <a:solidFill>
                <a:srgbClr val="3F4444"/>
              </a:solidFill>
              <a:cs typeface="Calibri" panose="020F0502020204030204" pitchFamily="34" charset="0"/>
            </a:endParaRPr>
          </a:p>
          <a:p>
            <a:pPr lvl="0" defTabSz="609585">
              <a:defRPr/>
            </a:pPr>
            <a:r>
              <a:rPr lang="en-US">
                <a:solidFill>
                  <a:srgbClr val="3F4444"/>
                </a:solidFill>
                <a:latin typeface="Arial" panose="020B0604020202020204" pitchFamily="34" charset="0"/>
                <a:cs typeface="Arial" panose="020B0604020202020204" pitchFamily="34" charset="0"/>
              </a:rPr>
              <a:t>1. Smit EF, et al. </a:t>
            </a:r>
            <a:r>
              <a:rPr lang="en-US" i="1">
                <a:solidFill>
                  <a:srgbClr val="3F4444"/>
                </a:solidFill>
                <a:latin typeface="Arial" panose="020B0604020202020204" pitchFamily="34" charset="0"/>
                <a:cs typeface="Arial" panose="020B0604020202020204" pitchFamily="34" charset="0"/>
              </a:rPr>
              <a:t>Lancet Oncol.</a:t>
            </a:r>
            <a:r>
              <a:rPr lang="en-US">
                <a:solidFill>
                  <a:srgbClr val="3F4444"/>
                </a:solidFill>
                <a:latin typeface="Arial" panose="020B0604020202020204" pitchFamily="34" charset="0"/>
                <a:cs typeface="Arial" panose="020B0604020202020204" pitchFamily="34" charset="0"/>
              </a:rPr>
              <a:t> 2024;25(4):439-454. 2.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lang="en-US">
              <a:solidFill>
                <a:srgbClr val="3F44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956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 name="TextBox 190">
            <a:extLst>
              <a:ext uri="{FF2B5EF4-FFF2-40B4-BE49-F238E27FC236}">
                <a16:creationId xmlns:a16="http://schemas.microsoft.com/office/drawing/2014/main" id="{0F5C0057-F702-071E-D466-95891E94D2DE}"/>
              </a:ext>
            </a:extLst>
          </p:cNvPr>
          <p:cNvSpPr txBox="1">
            <a:spLocks/>
          </p:cNvSpPr>
          <p:nvPr/>
        </p:nvSpPr>
        <p:spPr>
          <a:xfrm>
            <a:off x="5206742" y="5222682"/>
            <a:ext cx="73289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3F4444"/>
                </a:solidFill>
                <a:effectLst/>
                <a:uLnTx/>
                <a:uFillTx/>
                <a:latin typeface="Arial"/>
                <a:ea typeface="+mn-ea"/>
                <a:cs typeface="Arial"/>
                <a:sym typeface="Arial"/>
                <a:rtl val="0"/>
              </a:rPr>
              <a:t>Months</a:t>
            </a:r>
          </a:p>
        </p:txBody>
      </p:sp>
      <p:sp>
        <p:nvSpPr>
          <p:cNvPr id="192" name="TextBox 191">
            <a:extLst>
              <a:ext uri="{FF2B5EF4-FFF2-40B4-BE49-F238E27FC236}">
                <a16:creationId xmlns:a16="http://schemas.microsoft.com/office/drawing/2014/main" id="{6C16D41A-B7E2-3227-F291-C99AFD445BEA}"/>
              </a:ext>
            </a:extLst>
          </p:cNvPr>
          <p:cNvSpPr txBox="1">
            <a:spLocks/>
          </p:cNvSpPr>
          <p:nvPr/>
        </p:nvSpPr>
        <p:spPr>
          <a:xfrm>
            <a:off x="2454858" y="5392409"/>
            <a:ext cx="8451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solidFill>
                  <a:srgbClr val="3F4444"/>
                </a:solidFill>
                <a:effectLst/>
                <a:uLnTx/>
                <a:uFillTx/>
                <a:latin typeface="Arial"/>
                <a:ea typeface="+mn-ea"/>
                <a:cs typeface="Arial"/>
                <a:sym typeface="Arial"/>
                <a:rtl val="0"/>
              </a:rPr>
              <a:t>No. at risk:</a:t>
            </a:r>
          </a:p>
        </p:txBody>
      </p:sp>
      <p:sp>
        <p:nvSpPr>
          <p:cNvPr id="2" name="Title 1">
            <a:extLst>
              <a:ext uri="{FF2B5EF4-FFF2-40B4-BE49-F238E27FC236}">
                <a16:creationId xmlns:a16="http://schemas.microsoft.com/office/drawing/2014/main" id="{1829ECE6-FFCE-475A-A15E-AAAA1CA40034}"/>
              </a:ext>
            </a:extLst>
          </p:cNvPr>
          <p:cNvSpPr>
            <a:spLocks noGrp="1"/>
          </p:cNvSpPr>
          <p:nvPr>
            <p:ph type="title"/>
          </p:nvPr>
        </p:nvSpPr>
        <p:spPr>
          <a:prstGeom prst="rect">
            <a:avLst/>
          </a:prstGeom>
        </p:spPr>
        <p:txBody>
          <a:bodyPr>
            <a:normAutofit fontScale="90000"/>
          </a:bodyPr>
          <a:lstStyle/>
          <a:p>
            <a:r>
              <a:rPr lang="en-US"/>
              <a:t>DL-01 HER2-Overexpressing Cohort (1a): </a:t>
            </a:r>
            <a:br>
              <a:rPr lang="en-US"/>
            </a:br>
            <a:r>
              <a:rPr lang="en-US"/>
              <a:t>OS (T-</a:t>
            </a:r>
            <a:r>
              <a:rPr lang="en-US" err="1"/>
              <a:t>DXd</a:t>
            </a:r>
            <a:r>
              <a:rPr lang="en-US"/>
              <a:t> 5.4 mg/kg)</a:t>
            </a:r>
            <a:r>
              <a:rPr lang="en-US" baseline="30000"/>
              <a:t>1,a</a:t>
            </a:r>
          </a:p>
        </p:txBody>
      </p:sp>
      <p:sp>
        <p:nvSpPr>
          <p:cNvPr id="11" name="TextBox 10">
            <a:extLst>
              <a:ext uri="{FF2B5EF4-FFF2-40B4-BE49-F238E27FC236}">
                <a16:creationId xmlns:a16="http://schemas.microsoft.com/office/drawing/2014/main" id="{6DC594D7-BAC0-4798-B6F4-29687E5E3A48}"/>
              </a:ext>
            </a:extLst>
          </p:cNvPr>
          <p:cNvSpPr txBox="1"/>
          <p:nvPr/>
        </p:nvSpPr>
        <p:spPr>
          <a:xfrm>
            <a:off x="6658713" y="6487968"/>
            <a:ext cx="4073307" cy="235898"/>
          </a:xfrm>
          <a:prstGeom prst="rect">
            <a:avLst/>
          </a:prstGeom>
          <a:noFill/>
        </p:spPr>
        <p:txBody>
          <a:bodyPr wrap="square"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3F4444"/>
                </a:solidFill>
                <a:effectLst/>
                <a:uLnTx/>
                <a:uFillTx/>
                <a:latin typeface="Arial"/>
                <a:ea typeface="+mn-ea"/>
                <a:cs typeface="+mn-cs"/>
              </a:rPr>
              <a:t> </a:t>
            </a:r>
          </a:p>
        </p:txBody>
      </p:sp>
      <p:grpSp>
        <p:nvGrpSpPr>
          <p:cNvPr id="204" name="Graphic 2">
            <a:extLst>
              <a:ext uri="{FF2B5EF4-FFF2-40B4-BE49-F238E27FC236}">
                <a16:creationId xmlns:a16="http://schemas.microsoft.com/office/drawing/2014/main" id="{20E0A828-33C8-4491-1B88-6E35FE144EDF}"/>
              </a:ext>
            </a:extLst>
          </p:cNvPr>
          <p:cNvGrpSpPr/>
          <p:nvPr/>
        </p:nvGrpSpPr>
        <p:grpSpPr>
          <a:xfrm>
            <a:off x="2869688" y="5571729"/>
            <a:ext cx="5365212" cy="215547"/>
            <a:chOff x="2564385" y="5391950"/>
            <a:chExt cx="7851844" cy="253851"/>
          </a:xfrm>
          <a:solidFill>
            <a:srgbClr val="231F20"/>
          </a:solidFill>
        </p:grpSpPr>
        <p:sp>
          <p:nvSpPr>
            <p:cNvPr id="213" name="TextBox 212">
              <a:extLst>
                <a:ext uri="{FF2B5EF4-FFF2-40B4-BE49-F238E27FC236}">
                  <a16:creationId xmlns:a16="http://schemas.microsoft.com/office/drawing/2014/main" id="{8FE5EF28-F337-60D1-160A-739CAB4A110D}"/>
                </a:ext>
              </a:extLst>
            </p:cNvPr>
            <p:cNvSpPr txBox="1"/>
            <p:nvPr/>
          </p:nvSpPr>
          <p:spPr>
            <a:xfrm>
              <a:off x="3004316"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39</a:t>
              </a:r>
            </a:p>
          </p:txBody>
        </p:sp>
        <p:sp>
          <p:nvSpPr>
            <p:cNvPr id="214" name="TextBox 213">
              <a:extLst>
                <a:ext uri="{FF2B5EF4-FFF2-40B4-BE49-F238E27FC236}">
                  <a16:creationId xmlns:a16="http://schemas.microsoft.com/office/drawing/2014/main" id="{A12CF21C-34A3-DA24-29A9-F3BE97567BC2}"/>
                </a:ext>
              </a:extLst>
            </p:cNvPr>
            <p:cNvSpPr txBox="1"/>
            <p:nvPr/>
          </p:nvSpPr>
          <p:spPr>
            <a:xfrm>
              <a:off x="3445607"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35</a:t>
              </a:r>
            </a:p>
          </p:txBody>
        </p:sp>
        <p:sp>
          <p:nvSpPr>
            <p:cNvPr id="215" name="TextBox 214">
              <a:extLst>
                <a:ext uri="{FF2B5EF4-FFF2-40B4-BE49-F238E27FC236}">
                  <a16:creationId xmlns:a16="http://schemas.microsoft.com/office/drawing/2014/main" id="{F3F98720-DD1B-631E-B572-FF1BBC3186AD}"/>
                </a:ext>
              </a:extLst>
            </p:cNvPr>
            <p:cNvSpPr txBox="1"/>
            <p:nvPr/>
          </p:nvSpPr>
          <p:spPr>
            <a:xfrm>
              <a:off x="3885559"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33</a:t>
              </a:r>
            </a:p>
          </p:txBody>
        </p:sp>
        <p:sp>
          <p:nvSpPr>
            <p:cNvPr id="216" name="TextBox 215">
              <a:extLst>
                <a:ext uri="{FF2B5EF4-FFF2-40B4-BE49-F238E27FC236}">
                  <a16:creationId xmlns:a16="http://schemas.microsoft.com/office/drawing/2014/main" id="{D09F1B53-7884-B3E9-B37C-7B45114B4A25}"/>
                </a:ext>
              </a:extLst>
            </p:cNvPr>
            <p:cNvSpPr txBox="1"/>
            <p:nvPr/>
          </p:nvSpPr>
          <p:spPr>
            <a:xfrm>
              <a:off x="4318756"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32</a:t>
              </a:r>
            </a:p>
          </p:txBody>
        </p:sp>
        <p:sp>
          <p:nvSpPr>
            <p:cNvPr id="217" name="TextBox 216">
              <a:extLst>
                <a:ext uri="{FF2B5EF4-FFF2-40B4-BE49-F238E27FC236}">
                  <a16:creationId xmlns:a16="http://schemas.microsoft.com/office/drawing/2014/main" id="{6548DE4F-2CD9-24F2-D840-6850E6F23B77}"/>
                </a:ext>
              </a:extLst>
            </p:cNvPr>
            <p:cNvSpPr txBox="1"/>
            <p:nvPr/>
          </p:nvSpPr>
          <p:spPr>
            <a:xfrm>
              <a:off x="4765450"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30</a:t>
              </a:r>
            </a:p>
          </p:txBody>
        </p:sp>
        <p:sp>
          <p:nvSpPr>
            <p:cNvPr id="218" name="TextBox 217">
              <a:extLst>
                <a:ext uri="{FF2B5EF4-FFF2-40B4-BE49-F238E27FC236}">
                  <a16:creationId xmlns:a16="http://schemas.microsoft.com/office/drawing/2014/main" id="{C05BDA47-CFA2-4050-08DC-D7496C10F047}"/>
                </a:ext>
              </a:extLst>
            </p:cNvPr>
            <p:cNvSpPr txBox="1"/>
            <p:nvPr/>
          </p:nvSpPr>
          <p:spPr>
            <a:xfrm>
              <a:off x="5205392"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29</a:t>
              </a:r>
            </a:p>
          </p:txBody>
        </p:sp>
        <p:sp>
          <p:nvSpPr>
            <p:cNvPr id="219" name="TextBox 218">
              <a:extLst>
                <a:ext uri="{FF2B5EF4-FFF2-40B4-BE49-F238E27FC236}">
                  <a16:creationId xmlns:a16="http://schemas.microsoft.com/office/drawing/2014/main" id="{3F57A12E-55AA-DBA4-21F6-9EC4C7B36BD9}"/>
                </a:ext>
              </a:extLst>
            </p:cNvPr>
            <p:cNvSpPr txBox="1"/>
            <p:nvPr/>
          </p:nvSpPr>
          <p:spPr>
            <a:xfrm>
              <a:off x="5645341"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26</a:t>
              </a:r>
            </a:p>
          </p:txBody>
        </p:sp>
        <p:sp>
          <p:nvSpPr>
            <p:cNvPr id="220" name="TextBox 219">
              <a:extLst>
                <a:ext uri="{FF2B5EF4-FFF2-40B4-BE49-F238E27FC236}">
                  <a16:creationId xmlns:a16="http://schemas.microsoft.com/office/drawing/2014/main" id="{A5D5FE69-E69A-4555-D1E1-04FE72BB6CB4}"/>
                </a:ext>
              </a:extLst>
            </p:cNvPr>
            <p:cNvSpPr txBox="1"/>
            <p:nvPr/>
          </p:nvSpPr>
          <p:spPr>
            <a:xfrm>
              <a:off x="6079214"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26</a:t>
              </a:r>
            </a:p>
          </p:txBody>
        </p:sp>
        <p:sp>
          <p:nvSpPr>
            <p:cNvPr id="221" name="TextBox 220">
              <a:extLst>
                <a:ext uri="{FF2B5EF4-FFF2-40B4-BE49-F238E27FC236}">
                  <a16:creationId xmlns:a16="http://schemas.microsoft.com/office/drawing/2014/main" id="{DB947A05-0B63-F7D0-2D6A-A4F1BA930C25}"/>
                </a:ext>
              </a:extLst>
            </p:cNvPr>
            <p:cNvSpPr txBox="1"/>
            <p:nvPr/>
          </p:nvSpPr>
          <p:spPr>
            <a:xfrm>
              <a:off x="7399046"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19</a:t>
              </a:r>
            </a:p>
          </p:txBody>
        </p:sp>
        <p:sp>
          <p:nvSpPr>
            <p:cNvPr id="222" name="TextBox 221">
              <a:extLst>
                <a:ext uri="{FF2B5EF4-FFF2-40B4-BE49-F238E27FC236}">
                  <a16:creationId xmlns:a16="http://schemas.microsoft.com/office/drawing/2014/main" id="{3C9C971D-BF1F-5A8E-12C3-53665A539E1D}"/>
                </a:ext>
              </a:extLst>
            </p:cNvPr>
            <p:cNvSpPr txBox="1"/>
            <p:nvPr/>
          </p:nvSpPr>
          <p:spPr>
            <a:xfrm>
              <a:off x="7844712"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17</a:t>
              </a:r>
            </a:p>
          </p:txBody>
        </p:sp>
        <p:sp>
          <p:nvSpPr>
            <p:cNvPr id="223" name="TextBox 222">
              <a:extLst>
                <a:ext uri="{FF2B5EF4-FFF2-40B4-BE49-F238E27FC236}">
                  <a16:creationId xmlns:a16="http://schemas.microsoft.com/office/drawing/2014/main" id="{78CB516B-FD6B-D279-CD31-F0D94C380694}"/>
                </a:ext>
              </a:extLst>
            </p:cNvPr>
            <p:cNvSpPr txBox="1"/>
            <p:nvPr/>
          </p:nvSpPr>
          <p:spPr>
            <a:xfrm>
              <a:off x="8272667"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14</a:t>
              </a:r>
            </a:p>
          </p:txBody>
        </p:sp>
        <p:sp>
          <p:nvSpPr>
            <p:cNvPr id="224" name="TextBox 223">
              <a:extLst>
                <a:ext uri="{FF2B5EF4-FFF2-40B4-BE49-F238E27FC236}">
                  <a16:creationId xmlns:a16="http://schemas.microsoft.com/office/drawing/2014/main" id="{16110423-A285-8E8F-14AD-4DA715F8414C}"/>
                </a:ext>
              </a:extLst>
            </p:cNvPr>
            <p:cNvSpPr txBox="1"/>
            <p:nvPr/>
          </p:nvSpPr>
          <p:spPr>
            <a:xfrm>
              <a:off x="9188567" y="5392072"/>
              <a:ext cx="354708"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5</a:t>
              </a:r>
            </a:p>
          </p:txBody>
        </p:sp>
        <p:sp>
          <p:nvSpPr>
            <p:cNvPr id="225" name="TextBox 224">
              <a:extLst>
                <a:ext uri="{FF2B5EF4-FFF2-40B4-BE49-F238E27FC236}">
                  <a16:creationId xmlns:a16="http://schemas.microsoft.com/office/drawing/2014/main" id="{1699989C-53D9-CBB9-4957-3CA5BE860881}"/>
                </a:ext>
              </a:extLst>
            </p:cNvPr>
            <p:cNvSpPr txBox="1"/>
            <p:nvPr/>
          </p:nvSpPr>
          <p:spPr>
            <a:xfrm>
              <a:off x="2564385"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41</a:t>
              </a:r>
            </a:p>
          </p:txBody>
        </p:sp>
        <p:sp>
          <p:nvSpPr>
            <p:cNvPr id="226" name="TextBox 225">
              <a:extLst>
                <a:ext uri="{FF2B5EF4-FFF2-40B4-BE49-F238E27FC236}">
                  <a16:creationId xmlns:a16="http://schemas.microsoft.com/office/drawing/2014/main" id="{2109B6B0-4821-3E09-7F8D-8DD6BAC2CDAF}"/>
                </a:ext>
              </a:extLst>
            </p:cNvPr>
            <p:cNvSpPr txBox="1"/>
            <p:nvPr/>
          </p:nvSpPr>
          <p:spPr>
            <a:xfrm>
              <a:off x="6516564"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25</a:t>
              </a:r>
            </a:p>
          </p:txBody>
        </p:sp>
        <p:sp>
          <p:nvSpPr>
            <p:cNvPr id="227" name="TextBox 226">
              <a:extLst>
                <a:ext uri="{FF2B5EF4-FFF2-40B4-BE49-F238E27FC236}">
                  <a16:creationId xmlns:a16="http://schemas.microsoft.com/office/drawing/2014/main" id="{169CF679-8FC4-EBDD-2D96-60CC95657699}"/>
                </a:ext>
              </a:extLst>
            </p:cNvPr>
            <p:cNvSpPr txBox="1"/>
            <p:nvPr/>
          </p:nvSpPr>
          <p:spPr>
            <a:xfrm>
              <a:off x="6965857"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23</a:t>
              </a:r>
            </a:p>
          </p:txBody>
        </p:sp>
        <p:sp>
          <p:nvSpPr>
            <p:cNvPr id="228" name="TextBox 227">
              <a:extLst>
                <a:ext uri="{FF2B5EF4-FFF2-40B4-BE49-F238E27FC236}">
                  <a16:creationId xmlns:a16="http://schemas.microsoft.com/office/drawing/2014/main" id="{A64800AA-BBCD-CB94-DFE4-CE8578BDDACF}"/>
                </a:ext>
              </a:extLst>
            </p:cNvPr>
            <p:cNvSpPr txBox="1"/>
            <p:nvPr/>
          </p:nvSpPr>
          <p:spPr>
            <a:xfrm>
              <a:off x="8719365" y="5392072"/>
              <a:ext cx="439162"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10</a:t>
              </a:r>
            </a:p>
          </p:txBody>
        </p:sp>
        <p:sp>
          <p:nvSpPr>
            <p:cNvPr id="229" name="TextBox 228">
              <a:extLst>
                <a:ext uri="{FF2B5EF4-FFF2-40B4-BE49-F238E27FC236}">
                  <a16:creationId xmlns:a16="http://schemas.microsoft.com/office/drawing/2014/main" id="{164735FB-2FBF-B80D-C3D6-B8D5CF2E8641}"/>
                </a:ext>
              </a:extLst>
            </p:cNvPr>
            <p:cNvSpPr txBox="1"/>
            <p:nvPr/>
          </p:nvSpPr>
          <p:spPr>
            <a:xfrm>
              <a:off x="9632220" y="5391950"/>
              <a:ext cx="354708"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2</a:t>
              </a:r>
            </a:p>
          </p:txBody>
        </p:sp>
        <p:sp>
          <p:nvSpPr>
            <p:cNvPr id="230" name="TextBox 229">
              <a:extLst>
                <a:ext uri="{FF2B5EF4-FFF2-40B4-BE49-F238E27FC236}">
                  <a16:creationId xmlns:a16="http://schemas.microsoft.com/office/drawing/2014/main" id="{210FA5FF-0115-2813-2DF1-57CDBE784C1F}"/>
                </a:ext>
              </a:extLst>
            </p:cNvPr>
            <p:cNvSpPr txBox="1"/>
            <p:nvPr/>
          </p:nvSpPr>
          <p:spPr>
            <a:xfrm>
              <a:off x="10061521" y="5391950"/>
              <a:ext cx="354708" cy="2537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0</a:t>
              </a:r>
            </a:p>
          </p:txBody>
        </p:sp>
      </p:grpSp>
      <p:grpSp>
        <p:nvGrpSpPr>
          <p:cNvPr id="193" name="Graphic 2">
            <a:extLst>
              <a:ext uri="{FF2B5EF4-FFF2-40B4-BE49-F238E27FC236}">
                <a16:creationId xmlns:a16="http://schemas.microsoft.com/office/drawing/2014/main" id="{95478C40-47D8-6987-A10C-933FAAE2E04E}"/>
              </a:ext>
            </a:extLst>
          </p:cNvPr>
          <p:cNvGrpSpPr/>
          <p:nvPr/>
        </p:nvGrpSpPr>
        <p:grpSpPr>
          <a:xfrm>
            <a:off x="2976712" y="2041787"/>
            <a:ext cx="46597" cy="2980987"/>
            <a:chOff x="2610612" y="1189577"/>
            <a:chExt cx="68199" cy="3510724"/>
          </a:xfrm>
        </p:grpSpPr>
        <p:sp>
          <p:nvSpPr>
            <p:cNvPr id="310" name="Freeform 15">
              <a:extLst>
                <a:ext uri="{FF2B5EF4-FFF2-40B4-BE49-F238E27FC236}">
                  <a16:creationId xmlns:a16="http://schemas.microsoft.com/office/drawing/2014/main" id="{827E0CD5-8364-6A65-8F56-9DB7B411B5E5}"/>
                </a:ext>
              </a:extLst>
            </p:cNvPr>
            <p:cNvSpPr/>
            <p:nvPr/>
          </p:nvSpPr>
          <p:spPr>
            <a:xfrm>
              <a:off x="2669286" y="1189577"/>
              <a:ext cx="9525" cy="3501199"/>
            </a:xfrm>
            <a:custGeom>
              <a:avLst/>
              <a:gdLst>
                <a:gd name="connsiteX0" fmla="*/ 0 w 9525"/>
                <a:gd name="connsiteY0" fmla="*/ 0 h 3501199"/>
                <a:gd name="connsiteX1" fmla="*/ 0 w 9525"/>
                <a:gd name="connsiteY1" fmla="*/ 3501200 h 3501199"/>
              </a:gdLst>
              <a:ahLst/>
              <a:cxnLst>
                <a:cxn ang="0">
                  <a:pos x="connsiteX0" y="connsiteY0"/>
                </a:cxn>
                <a:cxn ang="0">
                  <a:pos x="connsiteX1" y="connsiteY1"/>
                </a:cxn>
              </a:cxnLst>
              <a:rect l="l" t="t" r="r" b="b"/>
              <a:pathLst>
                <a:path w="9525" h="3501199">
                  <a:moveTo>
                    <a:pt x="0" y="0"/>
                  </a:moveTo>
                  <a:lnTo>
                    <a:pt x="0" y="350120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sp>
          <p:nvSpPr>
            <p:cNvPr id="311" name="Freeform 16">
              <a:extLst>
                <a:ext uri="{FF2B5EF4-FFF2-40B4-BE49-F238E27FC236}">
                  <a16:creationId xmlns:a16="http://schemas.microsoft.com/office/drawing/2014/main" id="{BB02665C-721C-0D85-C209-C71575098D62}"/>
                </a:ext>
              </a:extLst>
            </p:cNvPr>
            <p:cNvSpPr/>
            <p:nvPr/>
          </p:nvSpPr>
          <p:spPr>
            <a:xfrm>
              <a:off x="2610612" y="3289839"/>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sp>
          <p:nvSpPr>
            <p:cNvPr id="312" name="Freeform 17">
              <a:extLst>
                <a:ext uri="{FF2B5EF4-FFF2-40B4-BE49-F238E27FC236}">
                  <a16:creationId xmlns:a16="http://schemas.microsoft.com/office/drawing/2014/main" id="{59191C2E-B232-D149-6D16-DC32D1C4C532}"/>
                </a:ext>
              </a:extLst>
            </p:cNvPr>
            <p:cNvSpPr/>
            <p:nvPr/>
          </p:nvSpPr>
          <p:spPr>
            <a:xfrm>
              <a:off x="2610612" y="2590895"/>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sp>
          <p:nvSpPr>
            <p:cNvPr id="313" name="Freeform 18">
              <a:extLst>
                <a:ext uri="{FF2B5EF4-FFF2-40B4-BE49-F238E27FC236}">
                  <a16:creationId xmlns:a16="http://schemas.microsoft.com/office/drawing/2014/main" id="{F7130CAF-66EE-FCF0-A824-BAE5ECEFF85F}"/>
                </a:ext>
              </a:extLst>
            </p:cNvPr>
            <p:cNvSpPr/>
            <p:nvPr/>
          </p:nvSpPr>
          <p:spPr>
            <a:xfrm>
              <a:off x="2610612" y="1892045"/>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sp>
          <p:nvSpPr>
            <p:cNvPr id="314" name="Freeform 19">
              <a:extLst>
                <a:ext uri="{FF2B5EF4-FFF2-40B4-BE49-F238E27FC236}">
                  <a16:creationId xmlns:a16="http://schemas.microsoft.com/office/drawing/2014/main" id="{257C5AB4-498C-9DE4-8F7F-DAE1E4FFF063}"/>
                </a:ext>
              </a:extLst>
            </p:cNvPr>
            <p:cNvSpPr/>
            <p:nvPr/>
          </p:nvSpPr>
          <p:spPr>
            <a:xfrm>
              <a:off x="2610612" y="1193101"/>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sp>
          <p:nvSpPr>
            <p:cNvPr id="315" name="Freeform 20">
              <a:extLst>
                <a:ext uri="{FF2B5EF4-FFF2-40B4-BE49-F238E27FC236}">
                  <a16:creationId xmlns:a16="http://schemas.microsoft.com/office/drawing/2014/main" id="{BA1486F6-C172-8BE9-2DE9-A06DA3F8B22A}"/>
                </a:ext>
              </a:extLst>
            </p:cNvPr>
            <p:cNvSpPr/>
            <p:nvPr/>
          </p:nvSpPr>
          <p:spPr>
            <a:xfrm>
              <a:off x="2610612" y="3989546"/>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sp>
          <p:nvSpPr>
            <p:cNvPr id="316" name="Freeform 21">
              <a:extLst>
                <a:ext uri="{FF2B5EF4-FFF2-40B4-BE49-F238E27FC236}">
                  <a16:creationId xmlns:a16="http://schemas.microsoft.com/office/drawing/2014/main" id="{EE03BCBF-D230-0710-57FC-43A4BAAC224A}"/>
                </a:ext>
              </a:extLst>
            </p:cNvPr>
            <p:cNvSpPr/>
            <p:nvPr/>
          </p:nvSpPr>
          <p:spPr>
            <a:xfrm>
              <a:off x="2637663" y="4338923"/>
              <a:ext cx="31623" cy="9525"/>
            </a:xfrm>
            <a:custGeom>
              <a:avLst/>
              <a:gdLst>
                <a:gd name="connsiteX0" fmla="*/ 31623 w 31623"/>
                <a:gd name="connsiteY0" fmla="*/ 0 h 9525"/>
                <a:gd name="connsiteX1" fmla="*/ 0 w 31623"/>
                <a:gd name="connsiteY1" fmla="*/ 0 h 9525"/>
              </a:gdLst>
              <a:ahLst/>
              <a:cxnLst>
                <a:cxn ang="0">
                  <a:pos x="connsiteX0" y="connsiteY0"/>
                </a:cxn>
                <a:cxn ang="0">
                  <a:pos x="connsiteX1" y="connsiteY1"/>
                </a:cxn>
              </a:cxnLst>
              <a:rect l="l" t="t" r="r" b="b"/>
              <a:pathLst>
                <a:path w="31623" h="9525">
                  <a:moveTo>
                    <a:pt x="31623"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sp>
          <p:nvSpPr>
            <p:cNvPr id="317" name="Freeform 22">
              <a:extLst>
                <a:ext uri="{FF2B5EF4-FFF2-40B4-BE49-F238E27FC236}">
                  <a16:creationId xmlns:a16="http://schemas.microsoft.com/office/drawing/2014/main" id="{8D37D4FD-C74A-E0B5-EF42-2EEAF691983A}"/>
                </a:ext>
              </a:extLst>
            </p:cNvPr>
            <p:cNvSpPr/>
            <p:nvPr/>
          </p:nvSpPr>
          <p:spPr>
            <a:xfrm>
              <a:off x="2610612" y="4690776"/>
              <a:ext cx="58673" cy="9525"/>
            </a:xfrm>
            <a:custGeom>
              <a:avLst/>
              <a:gdLst>
                <a:gd name="connsiteX0" fmla="*/ 58674 w 58673"/>
                <a:gd name="connsiteY0" fmla="*/ 0 h 9525"/>
                <a:gd name="connsiteX1" fmla="*/ 0 w 58673"/>
                <a:gd name="connsiteY1" fmla="*/ 0 h 9525"/>
              </a:gdLst>
              <a:ahLst/>
              <a:cxnLst>
                <a:cxn ang="0">
                  <a:pos x="connsiteX0" y="connsiteY0"/>
                </a:cxn>
                <a:cxn ang="0">
                  <a:pos x="connsiteX1" y="connsiteY1"/>
                </a:cxn>
              </a:cxnLst>
              <a:rect l="l" t="t" r="r" b="b"/>
              <a:pathLst>
                <a:path w="58673" h="9525">
                  <a:moveTo>
                    <a:pt x="58674"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sp>
          <p:nvSpPr>
            <p:cNvPr id="318" name="Freeform 23">
              <a:extLst>
                <a:ext uri="{FF2B5EF4-FFF2-40B4-BE49-F238E27FC236}">
                  <a16:creationId xmlns:a16="http://schemas.microsoft.com/office/drawing/2014/main" id="{5F1CA36C-A430-2BF8-434D-8DC1A79441EE}"/>
                </a:ext>
              </a:extLst>
            </p:cNvPr>
            <p:cNvSpPr/>
            <p:nvPr/>
          </p:nvSpPr>
          <p:spPr>
            <a:xfrm>
              <a:off x="2637663" y="3640074"/>
              <a:ext cx="31623" cy="9525"/>
            </a:xfrm>
            <a:custGeom>
              <a:avLst/>
              <a:gdLst>
                <a:gd name="connsiteX0" fmla="*/ 31623 w 31623"/>
                <a:gd name="connsiteY0" fmla="*/ 0 h 9525"/>
                <a:gd name="connsiteX1" fmla="*/ 0 w 31623"/>
                <a:gd name="connsiteY1" fmla="*/ 0 h 9525"/>
              </a:gdLst>
              <a:ahLst/>
              <a:cxnLst>
                <a:cxn ang="0">
                  <a:pos x="connsiteX0" y="connsiteY0"/>
                </a:cxn>
                <a:cxn ang="0">
                  <a:pos x="connsiteX1" y="connsiteY1"/>
                </a:cxn>
              </a:cxnLst>
              <a:rect l="l" t="t" r="r" b="b"/>
              <a:pathLst>
                <a:path w="31623" h="9525">
                  <a:moveTo>
                    <a:pt x="31623"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sp>
          <p:nvSpPr>
            <p:cNvPr id="319" name="Freeform 24">
              <a:extLst>
                <a:ext uri="{FF2B5EF4-FFF2-40B4-BE49-F238E27FC236}">
                  <a16:creationId xmlns:a16="http://schemas.microsoft.com/office/drawing/2014/main" id="{0079D7E6-F1F1-CCB9-7F75-EAD971F0C045}"/>
                </a:ext>
              </a:extLst>
            </p:cNvPr>
            <p:cNvSpPr/>
            <p:nvPr/>
          </p:nvSpPr>
          <p:spPr>
            <a:xfrm>
              <a:off x="2637663" y="2940558"/>
              <a:ext cx="31623" cy="9525"/>
            </a:xfrm>
            <a:custGeom>
              <a:avLst/>
              <a:gdLst>
                <a:gd name="connsiteX0" fmla="*/ 31623 w 31623"/>
                <a:gd name="connsiteY0" fmla="*/ 0 h 9525"/>
                <a:gd name="connsiteX1" fmla="*/ 0 w 31623"/>
                <a:gd name="connsiteY1" fmla="*/ 0 h 9525"/>
              </a:gdLst>
              <a:ahLst/>
              <a:cxnLst>
                <a:cxn ang="0">
                  <a:pos x="connsiteX0" y="connsiteY0"/>
                </a:cxn>
                <a:cxn ang="0">
                  <a:pos x="connsiteX1" y="connsiteY1"/>
                </a:cxn>
              </a:cxnLst>
              <a:rect l="l" t="t" r="r" b="b"/>
              <a:pathLst>
                <a:path w="31623" h="9525">
                  <a:moveTo>
                    <a:pt x="31623"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sp>
          <p:nvSpPr>
            <p:cNvPr id="320" name="Freeform 25">
              <a:extLst>
                <a:ext uri="{FF2B5EF4-FFF2-40B4-BE49-F238E27FC236}">
                  <a16:creationId xmlns:a16="http://schemas.microsoft.com/office/drawing/2014/main" id="{5A362E97-4B6C-FCBA-35C5-5E70AF4391AA}"/>
                </a:ext>
              </a:extLst>
            </p:cNvPr>
            <p:cNvSpPr/>
            <p:nvPr/>
          </p:nvSpPr>
          <p:spPr>
            <a:xfrm>
              <a:off x="2637663" y="2241518"/>
              <a:ext cx="31623" cy="9525"/>
            </a:xfrm>
            <a:custGeom>
              <a:avLst/>
              <a:gdLst>
                <a:gd name="connsiteX0" fmla="*/ 31623 w 31623"/>
                <a:gd name="connsiteY0" fmla="*/ 0 h 9525"/>
                <a:gd name="connsiteX1" fmla="*/ 0 w 31623"/>
                <a:gd name="connsiteY1" fmla="*/ 0 h 9525"/>
              </a:gdLst>
              <a:ahLst/>
              <a:cxnLst>
                <a:cxn ang="0">
                  <a:pos x="connsiteX0" y="connsiteY0"/>
                </a:cxn>
                <a:cxn ang="0">
                  <a:pos x="connsiteX1" y="connsiteY1"/>
                </a:cxn>
              </a:cxnLst>
              <a:rect l="l" t="t" r="r" b="b"/>
              <a:pathLst>
                <a:path w="31623" h="9525">
                  <a:moveTo>
                    <a:pt x="31623"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sp>
          <p:nvSpPr>
            <p:cNvPr id="321" name="Freeform 26">
              <a:extLst>
                <a:ext uri="{FF2B5EF4-FFF2-40B4-BE49-F238E27FC236}">
                  <a16:creationId xmlns:a16="http://schemas.microsoft.com/office/drawing/2014/main" id="{22136560-19B0-C843-F673-64ACC3FD7C66}"/>
                </a:ext>
              </a:extLst>
            </p:cNvPr>
            <p:cNvSpPr/>
            <p:nvPr/>
          </p:nvSpPr>
          <p:spPr>
            <a:xfrm>
              <a:off x="2637663" y="1542573"/>
              <a:ext cx="31623" cy="9525"/>
            </a:xfrm>
            <a:custGeom>
              <a:avLst/>
              <a:gdLst>
                <a:gd name="connsiteX0" fmla="*/ 31623 w 31623"/>
                <a:gd name="connsiteY0" fmla="*/ 0 h 9525"/>
                <a:gd name="connsiteX1" fmla="*/ 0 w 31623"/>
                <a:gd name="connsiteY1" fmla="*/ 0 h 9525"/>
              </a:gdLst>
              <a:ahLst/>
              <a:cxnLst>
                <a:cxn ang="0">
                  <a:pos x="connsiteX0" y="connsiteY0"/>
                </a:cxn>
                <a:cxn ang="0">
                  <a:pos x="connsiteX1" y="connsiteY1"/>
                </a:cxn>
              </a:cxnLst>
              <a:rect l="l" t="t" r="r" b="b"/>
              <a:pathLst>
                <a:path w="31623" h="9525">
                  <a:moveTo>
                    <a:pt x="31623" y="0"/>
                  </a:moveTo>
                  <a:lnTo>
                    <a:pt x="0"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4"/>
                </a:solidFill>
                <a:effectLst/>
                <a:uLnTx/>
                <a:uFillTx/>
                <a:latin typeface="Arial"/>
                <a:ea typeface="+mn-ea"/>
                <a:cs typeface="+mn-cs"/>
              </a:endParaRPr>
            </a:p>
          </p:txBody>
        </p:sp>
      </p:grpSp>
      <p:sp>
        <p:nvSpPr>
          <p:cNvPr id="194" name="Freeform 27">
            <a:extLst>
              <a:ext uri="{FF2B5EF4-FFF2-40B4-BE49-F238E27FC236}">
                <a16:creationId xmlns:a16="http://schemas.microsoft.com/office/drawing/2014/main" id="{266168E7-5127-F90B-0B9D-04BC1D9276A0}"/>
              </a:ext>
            </a:extLst>
          </p:cNvPr>
          <p:cNvSpPr/>
          <p:nvPr/>
        </p:nvSpPr>
        <p:spPr>
          <a:xfrm>
            <a:off x="3016954" y="5014687"/>
            <a:ext cx="5108255" cy="8087"/>
          </a:xfrm>
          <a:custGeom>
            <a:avLst/>
            <a:gdLst>
              <a:gd name="connsiteX0" fmla="*/ 0 w 7475791"/>
              <a:gd name="connsiteY0" fmla="*/ 0 h 9525"/>
              <a:gd name="connsiteX1" fmla="*/ 7475792 w 7475791"/>
              <a:gd name="connsiteY1" fmla="*/ 0 h 9525"/>
            </a:gdLst>
            <a:ahLst/>
            <a:cxnLst>
              <a:cxn ang="0">
                <a:pos x="connsiteX0" y="connsiteY0"/>
              </a:cxn>
              <a:cxn ang="0">
                <a:pos x="connsiteX1" y="connsiteY1"/>
              </a:cxn>
            </a:cxnLst>
            <a:rect l="l" t="t" r="r" b="b"/>
            <a:pathLst>
              <a:path w="7475791" h="9525">
                <a:moveTo>
                  <a:pt x="0" y="0"/>
                </a:moveTo>
                <a:lnTo>
                  <a:pt x="7475792" y="0"/>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nvGrpSpPr>
          <p:cNvPr id="195" name="Graphic 2">
            <a:extLst>
              <a:ext uri="{FF2B5EF4-FFF2-40B4-BE49-F238E27FC236}">
                <a16:creationId xmlns:a16="http://schemas.microsoft.com/office/drawing/2014/main" id="{8B97F4BA-2A0C-9B14-44EC-E1D7BD1821B3}"/>
              </a:ext>
            </a:extLst>
          </p:cNvPr>
          <p:cNvGrpSpPr/>
          <p:nvPr/>
        </p:nvGrpSpPr>
        <p:grpSpPr>
          <a:xfrm>
            <a:off x="3016817" y="5017438"/>
            <a:ext cx="5111063" cy="49820"/>
            <a:chOff x="2669286" y="4694015"/>
            <a:chExt cx="7480458" cy="58674"/>
          </a:xfrm>
        </p:grpSpPr>
        <p:sp>
          <p:nvSpPr>
            <p:cNvPr id="292" name="Freeform 29">
              <a:extLst>
                <a:ext uri="{FF2B5EF4-FFF2-40B4-BE49-F238E27FC236}">
                  <a16:creationId xmlns:a16="http://schemas.microsoft.com/office/drawing/2014/main" id="{254A87B8-C690-E81C-A555-F6A3BDD26CBA}"/>
                </a:ext>
              </a:extLst>
            </p:cNvPr>
            <p:cNvSpPr/>
            <p:nvPr/>
          </p:nvSpPr>
          <p:spPr>
            <a:xfrm>
              <a:off x="2669286"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93" name="Freeform 30">
              <a:extLst>
                <a:ext uri="{FF2B5EF4-FFF2-40B4-BE49-F238E27FC236}">
                  <a16:creationId xmlns:a16="http://schemas.microsoft.com/office/drawing/2014/main" id="{43DE34C5-8E8F-EB32-3ED0-DF1DF83DE1F2}"/>
                </a:ext>
              </a:extLst>
            </p:cNvPr>
            <p:cNvSpPr/>
            <p:nvPr/>
          </p:nvSpPr>
          <p:spPr>
            <a:xfrm>
              <a:off x="3108769"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94" name="Freeform 31">
              <a:extLst>
                <a:ext uri="{FF2B5EF4-FFF2-40B4-BE49-F238E27FC236}">
                  <a16:creationId xmlns:a16="http://schemas.microsoft.com/office/drawing/2014/main" id="{E8BFC187-15CB-60CC-C8FB-D72DCDD3D8ED}"/>
                </a:ext>
              </a:extLst>
            </p:cNvPr>
            <p:cNvSpPr/>
            <p:nvPr/>
          </p:nvSpPr>
          <p:spPr>
            <a:xfrm>
              <a:off x="3548253"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95" name="Freeform 32">
              <a:extLst>
                <a:ext uri="{FF2B5EF4-FFF2-40B4-BE49-F238E27FC236}">
                  <a16:creationId xmlns:a16="http://schemas.microsoft.com/office/drawing/2014/main" id="{66D4AAD7-F880-58BE-77A7-B8F295E42601}"/>
                </a:ext>
              </a:extLst>
            </p:cNvPr>
            <p:cNvSpPr/>
            <p:nvPr/>
          </p:nvSpPr>
          <p:spPr>
            <a:xfrm>
              <a:off x="3987641"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96" name="Freeform 33">
              <a:extLst>
                <a:ext uri="{FF2B5EF4-FFF2-40B4-BE49-F238E27FC236}">
                  <a16:creationId xmlns:a16="http://schemas.microsoft.com/office/drawing/2014/main" id="{27DB4CF2-57CC-91DE-7C2B-9C416C504378}"/>
                </a:ext>
              </a:extLst>
            </p:cNvPr>
            <p:cNvSpPr/>
            <p:nvPr/>
          </p:nvSpPr>
          <p:spPr>
            <a:xfrm>
              <a:off x="4427124"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97" name="Freeform 34">
              <a:extLst>
                <a:ext uri="{FF2B5EF4-FFF2-40B4-BE49-F238E27FC236}">
                  <a16:creationId xmlns:a16="http://schemas.microsoft.com/office/drawing/2014/main" id="{B140EDBB-C5DE-314B-8249-7562BB08D4A7}"/>
                </a:ext>
              </a:extLst>
            </p:cNvPr>
            <p:cNvSpPr/>
            <p:nvPr/>
          </p:nvSpPr>
          <p:spPr>
            <a:xfrm>
              <a:off x="4866608"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98" name="Freeform 35">
              <a:extLst>
                <a:ext uri="{FF2B5EF4-FFF2-40B4-BE49-F238E27FC236}">
                  <a16:creationId xmlns:a16="http://schemas.microsoft.com/office/drawing/2014/main" id="{742FC3F3-4B5E-07C4-A177-B0428153A18D}"/>
                </a:ext>
              </a:extLst>
            </p:cNvPr>
            <p:cNvSpPr/>
            <p:nvPr/>
          </p:nvSpPr>
          <p:spPr>
            <a:xfrm>
              <a:off x="5306091"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99" name="Freeform 36">
              <a:extLst>
                <a:ext uri="{FF2B5EF4-FFF2-40B4-BE49-F238E27FC236}">
                  <a16:creationId xmlns:a16="http://schemas.microsoft.com/office/drawing/2014/main" id="{4EA1CBDB-E46A-ED6F-9955-F69990B09765}"/>
                </a:ext>
              </a:extLst>
            </p:cNvPr>
            <p:cNvSpPr/>
            <p:nvPr/>
          </p:nvSpPr>
          <p:spPr>
            <a:xfrm>
              <a:off x="5745575"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00" name="Freeform 37">
              <a:extLst>
                <a:ext uri="{FF2B5EF4-FFF2-40B4-BE49-F238E27FC236}">
                  <a16:creationId xmlns:a16="http://schemas.microsoft.com/office/drawing/2014/main" id="{FD30546C-4853-7790-29EA-6DBFA7788EF8}"/>
                </a:ext>
              </a:extLst>
            </p:cNvPr>
            <p:cNvSpPr/>
            <p:nvPr/>
          </p:nvSpPr>
          <p:spPr>
            <a:xfrm>
              <a:off x="6184963"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01" name="Freeform 38">
              <a:extLst>
                <a:ext uri="{FF2B5EF4-FFF2-40B4-BE49-F238E27FC236}">
                  <a16:creationId xmlns:a16="http://schemas.microsoft.com/office/drawing/2014/main" id="{D09772FF-75DA-5A1C-4CC8-5B3BE522DE7F}"/>
                </a:ext>
              </a:extLst>
            </p:cNvPr>
            <p:cNvSpPr/>
            <p:nvPr/>
          </p:nvSpPr>
          <p:spPr>
            <a:xfrm>
              <a:off x="7503414"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02" name="Freeform 39">
              <a:extLst>
                <a:ext uri="{FF2B5EF4-FFF2-40B4-BE49-F238E27FC236}">
                  <a16:creationId xmlns:a16="http://schemas.microsoft.com/office/drawing/2014/main" id="{477F74CE-EC0B-02B0-D8ED-98A62B25EB00}"/>
                </a:ext>
              </a:extLst>
            </p:cNvPr>
            <p:cNvSpPr/>
            <p:nvPr/>
          </p:nvSpPr>
          <p:spPr>
            <a:xfrm>
              <a:off x="7942897"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03" name="Freeform 40">
              <a:extLst>
                <a:ext uri="{FF2B5EF4-FFF2-40B4-BE49-F238E27FC236}">
                  <a16:creationId xmlns:a16="http://schemas.microsoft.com/office/drawing/2014/main" id="{E9E63AAA-1765-5646-7F4A-8B47921884EB}"/>
                </a:ext>
              </a:extLst>
            </p:cNvPr>
            <p:cNvSpPr/>
            <p:nvPr/>
          </p:nvSpPr>
          <p:spPr>
            <a:xfrm>
              <a:off x="8382381"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04" name="Freeform 41">
              <a:extLst>
                <a:ext uri="{FF2B5EF4-FFF2-40B4-BE49-F238E27FC236}">
                  <a16:creationId xmlns:a16="http://schemas.microsoft.com/office/drawing/2014/main" id="{B882032D-7632-5B11-C2C5-0747A65F14AB}"/>
                </a:ext>
              </a:extLst>
            </p:cNvPr>
            <p:cNvSpPr/>
            <p:nvPr/>
          </p:nvSpPr>
          <p:spPr>
            <a:xfrm>
              <a:off x="9261252"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05" name="Freeform 42">
              <a:extLst>
                <a:ext uri="{FF2B5EF4-FFF2-40B4-BE49-F238E27FC236}">
                  <a16:creationId xmlns:a16="http://schemas.microsoft.com/office/drawing/2014/main" id="{9B0806CC-CB6E-5031-508E-A9EFA226CA7E}"/>
                </a:ext>
              </a:extLst>
            </p:cNvPr>
            <p:cNvSpPr/>
            <p:nvPr/>
          </p:nvSpPr>
          <p:spPr>
            <a:xfrm>
              <a:off x="9700736"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06" name="Freeform 43">
              <a:extLst>
                <a:ext uri="{FF2B5EF4-FFF2-40B4-BE49-F238E27FC236}">
                  <a16:creationId xmlns:a16="http://schemas.microsoft.com/office/drawing/2014/main" id="{961B7D52-26E4-BFFC-E0B8-5C5D605E6E09}"/>
                </a:ext>
              </a:extLst>
            </p:cNvPr>
            <p:cNvSpPr/>
            <p:nvPr/>
          </p:nvSpPr>
          <p:spPr>
            <a:xfrm>
              <a:off x="6624447"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07" name="Freeform 44">
              <a:extLst>
                <a:ext uri="{FF2B5EF4-FFF2-40B4-BE49-F238E27FC236}">
                  <a16:creationId xmlns:a16="http://schemas.microsoft.com/office/drawing/2014/main" id="{DA5C424A-8788-5622-FA81-E828D9E975D8}"/>
                </a:ext>
              </a:extLst>
            </p:cNvPr>
            <p:cNvSpPr/>
            <p:nvPr/>
          </p:nvSpPr>
          <p:spPr>
            <a:xfrm>
              <a:off x="7063930"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08" name="Freeform 45">
              <a:extLst>
                <a:ext uri="{FF2B5EF4-FFF2-40B4-BE49-F238E27FC236}">
                  <a16:creationId xmlns:a16="http://schemas.microsoft.com/office/drawing/2014/main" id="{D198785F-3B0C-F6CC-97CB-CD30D29CB4D7}"/>
                </a:ext>
              </a:extLst>
            </p:cNvPr>
            <p:cNvSpPr/>
            <p:nvPr/>
          </p:nvSpPr>
          <p:spPr>
            <a:xfrm>
              <a:off x="8821769"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309" name="Freeform 46">
              <a:extLst>
                <a:ext uri="{FF2B5EF4-FFF2-40B4-BE49-F238E27FC236}">
                  <a16:creationId xmlns:a16="http://schemas.microsoft.com/office/drawing/2014/main" id="{5E66D39C-8B75-C48B-2802-8CE7A55E9A6F}"/>
                </a:ext>
              </a:extLst>
            </p:cNvPr>
            <p:cNvSpPr/>
            <p:nvPr/>
          </p:nvSpPr>
          <p:spPr>
            <a:xfrm>
              <a:off x="10140219" y="4694015"/>
              <a:ext cx="9525" cy="58674"/>
            </a:xfrm>
            <a:custGeom>
              <a:avLst/>
              <a:gdLst>
                <a:gd name="connsiteX0" fmla="*/ 0 w 9525"/>
                <a:gd name="connsiteY0" fmla="*/ 0 h 58674"/>
                <a:gd name="connsiteX1" fmla="*/ 0 w 9525"/>
                <a:gd name="connsiteY1" fmla="*/ 58674 h 58674"/>
              </a:gdLst>
              <a:ahLst/>
              <a:cxnLst>
                <a:cxn ang="0">
                  <a:pos x="connsiteX0" y="connsiteY0"/>
                </a:cxn>
                <a:cxn ang="0">
                  <a:pos x="connsiteX1" y="connsiteY1"/>
                </a:cxn>
              </a:cxnLst>
              <a:rect l="l" t="t" r="r" b="b"/>
              <a:pathLst>
                <a:path w="9525" h="58674">
                  <a:moveTo>
                    <a:pt x="0" y="0"/>
                  </a:moveTo>
                  <a:lnTo>
                    <a:pt x="0" y="58674"/>
                  </a:lnTo>
                </a:path>
              </a:pathLst>
            </a:custGeom>
            <a:ln w="9525"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grpSp>
        <p:nvGrpSpPr>
          <p:cNvPr id="196" name="Graphic 2">
            <a:extLst>
              <a:ext uri="{FF2B5EF4-FFF2-40B4-BE49-F238E27FC236}">
                <a16:creationId xmlns:a16="http://schemas.microsoft.com/office/drawing/2014/main" id="{734CD2DE-185C-2A89-8924-4A9A268724A1}"/>
              </a:ext>
            </a:extLst>
          </p:cNvPr>
          <p:cNvGrpSpPr/>
          <p:nvPr/>
        </p:nvGrpSpPr>
        <p:grpSpPr>
          <a:xfrm>
            <a:off x="2898195" y="5040091"/>
            <a:ext cx="5380408" cy="215444"/>
            <a:chOff x="2593646" y="4720685"/>
            <a:chExt cx="7874081" cy="253728"/>
          </a:xfrm>
          <a:solidFill>
            <a:srgbClr val="231F20"/>
          </a:solidFill>
        </p:grpSpPr>
        <p:sp>
          <p:nvSpPr>
            <p:cNvPr id="274" name="TextBox 273">
              <a:extLst>
                <a:ext uri="{FF2B5EF4-FFF2-40B4-BE49-F238E27FC236}">
                  <a16:creationId xmlns:a16="http://schemas.microsoft.com/office/drawing/2014/main" id="{9B55EED3-7148-AA7B-FE8C-56E323E62410}"/>
                </a:ext>
              </a:extLst>
            </p:cNvPr>
            <p:cNvSpPr txBox="1"/>
            <p:nvPr/>
          </p:nvSpPr>
          <p:spPr>
            <a:xfrm>
              <a:off x="3033566" y="4720685"/>
              <a:ext cx="354708"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a:t>
              </a:r>
            </a:p>
          </p:txBody>
        </p:sp>
        <p:sp>
          <p:nvSpPr>
            <p:cNvPr id="275" name="TextBox 274">
              <a:extLst>
                <a:ext uri="{FF2B5EF4-FFF2-40B4-BE49-F238E27FC236}">
                  <a16:creationId xmlns:a16="http://schemas.microsoft.com/office/drawing/2014/main" id="{2A6227A2-0EF9-EC9E-2CCB-CF88FD52569D}"/>
                </a:ext>
              </a:extLst>
            </p:cNvPr>
            <p:cNvSpPr txBox="1"/>
            <p:nvPr/>
          </p:nvSpPr>
          <p:spPr>
            <a:xfrm>
              <a:off x="3474862" y="4720685"/>
              <a:ext cx="354708"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2</a:t>
              </a:r>
            </a:p>
          </p:txBody>
        </p:sp>
        <p:sp>
          <p:nvSpPr>
            <p:cNvPr id="276" name="TextBox 275">
              <a:extLst>
                <a:ext uri="{FF2B5EF4-FFF2-40B4-BE49-F238E27FC236}">
                  <a16:creationId xmlns:a16="http://schemas.microsoft.com/office/drawing/2014/main" id="{0D5C66B7-7B5E-B2BD-E761-8FA59B82B433}"/>
                </a:ext>
              </a:extLst>
            </p:cNvPr>
            <p:cNvSpPr txBox="1"/>
            <p:nvPr/>
          </p:nvSpPr>
          <p:spPr>
            <a:xfrm>
              <a:off x="3914811" y="4720685"/>
              <a:ext cx="354708"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3</a:t>
              </a:r>
            </a:p>
          </p:txBody>
        </p:sp>
        <p:sp>
          <p:nvSpPr>
            <p:cNvPr id="277" name="TextBox 276">
              <a:extLst>
                <a:ext uri="{FF2B5EF4-FFF2-40B4-BE49-F238E27FC236}">
                  <a16:creationId xmlns:a16="http://schemas.microsoft.com/office/drawing/2014/main" id="{428B7DE6-C520-FC3F-7F64-073B8014F93B}"/>
                </a:ext>
              </a:extLst>
            </p:cNvPr>
            <p:cNvSpPr txBox="1"/>
            <p:nvPr/>
          </p:nvSpPr>
          <p:spPr>
            <a:xfrm>
              <a:off x="4345323" y="4720685"/>
              <a:ext cx="354708"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4</a:t>
              </a:r>
            </a:p>
          </p:txBody>
        </p:sp>
        <p:sp>
          <p:nvSpPr>
            <p:cNvPr id="278" name="TextBox 277">
              <a:extLst>
                <a:ext uri="{FF2B5EF4-FFF2-40B4-BE49-F238E27FC236}">
                  <a16:creationId xmlns:a16="http://schemas.microsoft.com/office/drawing/2014/main" id="{27E3E13F-04A9-407D-476F-1D6136BFC9C6}"/>
                </a:ext>
              </a:extLst>
            </p:cNvPr>
            <p:cNvSpPr txBox="1"/>
            <p:nvPr/>
          </p:nvSpPr>
          <p:spPr>
            <a:xfrm>
              <a:off x="4794703" y="4720685"/>
              <a:ext cx="354708"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5</a:t>
              </a:r>
            </a:p>
          </p:txBody>
        </p:sp>
        <p:sp>
          <p:nvSpPr>
            <p:cNvPr id="279" name="TextBox 278">
              <a:extLst>
                <a:ext uri="{FF2B5EF4-FFF2-40B4-BE49-F238E27FC236}">
                  <a16:creationId xmlns:a16="http://schemas.microsoft.com/office/drawing/2014/main" id="{48D027A2-6236-B596-4C22-099A60678827}"/>
                </a:ext>
              </a:extLst>
            </p:cNvPr>
            <p:cNvSpPr txBox="1"/>
            <p:nvPr/>
          </p:nvSpPr>
          <p:spPr>
            <a:xfrm>
              <a:off x="5234654" y="4720685"/>
              <a:ext cx="354708"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6</a:t>
              </a:r>
            </a:p>
          </p:txBody>
        </p:sp>
        <p:sp>
          <p:nvSpPr>
            <p:cNvPr id="280" name="TextBox 279">
              <a:extLst>
                <a:ext uri="{FF2B5EF4-FFF2-40B4-BE49-F238E27FC236}">
                  <a16:creationId xmlns:a16="http://schemas.microsoft.com/office/drawing/2014/main" id="{8FBA2927-A96C-F66F-5BD8-7A4749F1C39D}"/>
                </a:ext>
              </a:extLst>
            </p:cNvPr>
            <p:cNvSpPr txBox="1"/>
            <p:nvPr/>
          </p:nvSpPr>
          <p:spPr>
            <a:xfrm>
              <a:off x="5674594" y="4720685"/>
              <a:ext cx="354708"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7</a:t>
              </a:r>
            </a:p>
          </p:txBody>
        </p:sp>
        <p:sp>
          <p:nvSpPr>
            <p:cNvPr id="281" name="TextBox 280">
              <a:extLst>
                <a:ext uri="{FF2B5EF4-FFF2-40B4-BE49-F238E27FC236}">
                  <a16:creationId xmlns:a16="http://schemas.microsoft.com/office/drawing/2014/main" id="{F8158714-7809-A47E-682C-6494EBD14149}"/>
                </a:ext>
              </a:extLst>
            </p:cNvPr>
            <p:cNvSpPr txBox="1"/>
            <p:nvPr/>
          </p:nvSpPr>
          <p:spPr>
            <a:xfrm>
              <a:off x="6110801" y="4720685"/>
              <a:ext cx="354708"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8</a:t>
              </a:r>
            </a:p>
          </p:txBody>
        </p:sp>
        <p:sp>
          <p:nvSpPr>
            <p:cNvPr id="282" name="TextBox 281">
              <a:extLst>
                <a:ext uri="{FF2B5EF4-FFF2-40B4-BE49-F238E27FC236}">
                  <a16:creationId xmlns:a16="http://schemas.microsoft.com/office/drawing/2014/main" id="{B95A8AFC-550D-30F6-9834-D79D3768FA45}"/>
                </a:ext>
              </a:extLst>
            </p:cNvPr>
            <p:cNvSpPr txBox="1"/>
            <p:nvPr/>
          </p:nvSpPr>
          <p:spPr>
            <a:xfrm>
              <a:off x="7399045" y="4720685"/>
              <a:ext cx="439162"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11</a:t>
              </a:r>
            </a:p>
          </p:txBody>
        </p:sp>
        <p:sp>
          <p:nvSpPr>
            <p:cNvPr id="283" name="TextBox 282">
              <a:extLst>
                <a:ext uri="{FF2B5EF4-FFF2-40B4-BE49-F238E27FC236}">
                  <a16:creationId xmlns:a16="http://schemas.microsoft.com/office/drawing/2014/main" id="{4C52EA64-4F9B-054A-7341-5677D7BAF4B4}"/>
                </a:ext>
              </a:extLst>
            </p:cNvPr>
            <p:cNvSpPr txBox="1"/>
            <p:nvPr/>
          </p:nvSpPr>
          <p:spPr>
            <a:xfrm>
              <a:off x="7838985" y="4720685"/>
              <a:ext cx="439162"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12</a:t>
              </a:r>
            </a:p>
          </p:txBody>
        </p:sp>
        <p:sp>
          <p:nvSpPr>
            <p:cNvPr id="284" name="TextBox 283">
              <a:extLst>
                <a:ext uri="{FF2B5EF4-FFF2-40B4-BE49-F238E27FC236}">
                  <a16:creationId xmlns:a16="http://schemas.microsoft.com/office/drawing/2014/main" id="{4DE8515B-A0FC-3365-596A-0E5035D4D5E7}"/>
                </a:ext>
              </a:extLst>
            </p:cNvPr>
            <p:cNvSpPr txBox="1"/>
            <p:nvPr/>
          </p:nvSpPr>
          <p:spPr>
            <a:xfrm>
              <a:off x="8272670" y="4720685"/>
              <a:ext cx="439162"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13</a:t>
              </a:r>
            </a:p>
          </p:txBody>
        </p:sp>
        <p:sp>
          <p:nvSpPr>
            <p:cNvPr id="285" name="TextBox 284">
              <a:extLst>
                <a:ext uri="{FF2B5EF4-FFF2-40B4-BE49-F238E27FC236}">
                  <a16:creationId xmlns:a16="http://schemas.microsoft.com/office/drawing/2014/main" id="{76324A85-8E3D-6FFE-AA0B-019617483952}"/>
                </a:ext>
              </a:extLst>
            </p:cNvPr>
            <p:cNvSpPr txBox="1"/>
            <p:nvPr/>
          </p:nvSpPr>
          <p:spPr>
            <a:xfrm>
              <a:off x="9159302" y="4720685"/>
              <a:ext cx="439162"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15</a:t>
              </a:r>
            </a:p>
          </p:txBody>
        </p:sp>
        <p:sp>
          <p:nvSpPr>
            <p:cNvPr id="286" name="TextBox 285">
              <a:extLst>
                <a:ext uri="{FF2B5EF4-FFF2-40B4-BE49-F238E27FC236}">
                  <a16:creationId xmlns:a16="http://schemas.microsoft.com/office/drawing/2014/main" id="{5B328485-CAD8-BCB8-1E4B-E9D65A152E09}"/>
                </a:ext>
              </a:extLst>
            </p:cNvPr>
            <p:cNvSpPr txBox="1"/>
            <p:nvPr/>
          </p:nvSpPr>
          <p:spPr>
            <a:xfrm>
              <a:off x="9599264" y="4720685"/>
              <a:ext cx="439162"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16</a:t>
              </a:r>
            </a:p>
          </p:txBody>
        </p:sp>
        <p:sp>
          <p:nvSpPr>
            <p:cNvPr id="287" name="TextBox 286">
              <a:extLst>
                <a:ext uri="{FF2B5EF4-FFF2-40B4-BE49-F238E27FC236}">
                  <a16:creationId xmlns:a16="http://schemas.microsoft.com/office/drawing/2014/main" id="{B7A9AEE0-101F-51FD-0A77-47EE380BD6DC}"/>
                </a:ext>
              </a:extLst>
            </p:cNvPr>
            <p:cNvSpPr txBox="1"/>
            <p:nvPr/>
          </p:nvSpPr>
          <p:spPr>
            <a:xfrm>
              <a:off x="2593646" y="4720685"/>
              <a:ext cx="354708"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0</a:t>
              </a:r>
            </a:p>
          </p:txBody>
        </p:sp>
        <p:sp>
          <p:nvSpPr>
            <p:cNvPr id="288" name="TextBox 287">
              <a:extLst>
                <a:ext uri="{FF2B5EF4-FFF2-40B4-BE49-F238E27FC236}">
                  <a16:creationId xmlns:a16="http://schemas.microsoft.com/office/drawing/2014/main" id="{63BF624F-CB98-D44E-B3D9-30EA607D76CB}"/>
                </a:ext>
              </a:extLst>
            </p:cNvPr>
            <p:cNvSpPr txBox="1"/>
            <p:nvPr/>
          </p:nvSpPr>
          <p:spPr>
            <a:xfrm>
              <a:off x="6555164" y="4720685"/>
              <a:ext cx="354708"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9</a:t>
              </a:r>
            </a:p>
          </p:txBody>
        </p:sp>
        <p:sp>
          <p:nvSpPr>
            <p:cNvPr id="289" name="TextBox 288">
              <a:extLst>
                <a:ext uri="{FF2B5EF4-FFF2-40B4-BE49-F238E27FC236}">
                  <a16:creationId xmlns:a16="http://schemas.microsoft.com/office/drawing/2014/main" id="{6B6103EC-B452-C496-00F9-E25DC32617B4}"/>
                </a:ext>
              </a:extLst>
            </p:cNvPr>
            <p:cNvSpPr txBox="1"/>
            <p:nvPr/>
          </p:nvSpPr>
          <p:spPr>
            <a:xfrm>
              <a:off x="6965849" y="4720685"/>
              <a:ext cx="439162"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10</a:t>
              </a:r>
            </a:p>
          </p:txBody>
        </p:sp>
        <p:sp>
          <p:nvSpPr>
            <p:cNvPr id="290" name="TextBox 289">
              <a:extLst>
                <a:ext uri="{FF2B5EF4-FFF2-40B4-BE49-F238E27FC236}">
                  <a16:creationId xmlns:a16="http://schemas.microsoft.com/office/drawing/2014/main" id="{8A57AEA8-9EE0-861B-D4AB-19CECF33EF5D}"/>
                </a:ext>
              </a:extLst>
            </p:cNvPr>
            <p:cNvSpPr txBox="1"/>
            <p:nvPr/>
          </p:nvSpPr>
          <p:spPr>
            <a:xfrm>
              <a:off x="8719363" y="4720685"/>
              <a:ext cx="439162"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14</a:t>
              </a:r>
            </a:p>
          </p:txBody>
        </p:sp>
        <p:sp>
          <p:nvSpPr>
            <p:cNvPr id="291" name="TextBox 290">
              <a:extLst>
                <a:ext uri="{FF2B5EF4-FFF2-40B4-BE49-F238E27FC236}">
                  <a16:creationId xmlns:a16="http://schemas.microsoft.com/office/drawing/2014/main" id="{A92AE7AD-0947-AAEC-7829-809BABB4431C}"/>
                </a:ext>
              </a:extLst>
            </p:cNvPr>
            <p:cNvSpPr txBox="1"/>
            <p:nvPr/>
          </p:nvSpPr>
          <p:spPr>
            <a:xfrm>
              <a:off x="10028565" y="4720685"/>
              <a:ext cx="439162" cy="2537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17</a:t>
              </a:r>
            </a:p>
          </p:txBody>
        </p:sp>
      </p:grpSp>
      <p:grpSp>
        <p:nvGrpSpPr>
          <p:cNvPr id="197" name="Graphic 2">
            <a:extLst>
              <a:ext uri="{FF2B5EF4-FFF2-40B4-BE49-F238E27FC236}">
                <a16:creationId xmlns:a16="http://schemas.microsoft.com/office/drawing/2014/main" id="{C0E7A6F4-8AEA-A32C-F0EE-DF0A1310167E}"/>
              </a:ext>
            </a:extLst>
          </p:cNvPr>
          <p:cNvGrpSpPr/>
          <p:nvPr/>
        </p:nvGrpSpPr>
        <p:grpSpPr>
          <a:xfrm>
            <a:off x="3016966" y="3528561"/>
            <a:ext cx="5108290" cy="8087"/>
            <a:chOff x="2669286" y="2940558"/>
            <a:chExt cx="7475791" cy="9525"/>
          </a:xfrm>
        </p:grpSpPr>
        <p:sp>
          <p:nvSpPr>
            <p:cNvPr id="271" name="Freeform 68">
              <a:extLst>
                <a:ext uri="{FF2B5EF4-FFF2-40B4-BE49-F238E27FC236}">
                  <a16:creationId xmlns:a16="http://schemas.microsoft.com/office/drawing/2014/main" id="{68B59218-7E20-D683-6DF0-3CDE9895337B}"/>
                </a:ext>
              </a:extLst>
            </p:cNvPr>
            <p:cNvSpPr/>
            <p:nvPr/>
          </p:nvSpPr>
          <p:spPr>
            <a:xfrm>
              <a:off x="2669286" y="2940558"/>
              <a:ext cx="23812" cy="9525"/>
            </a:xfrm>
            <a:custGeom>
              <a:avLst/>
              <a:gdLst>
                <a:gd name="connsiteX0" fmla="*/ 0 w 23812"/>
                <a:gd name="connsiteY0" fmla="*/ 0 h 9525"/>
                <a:gd name="connsiteX1" fmla="*/ 23813 w 23812"/>
                <a:gd name="connsiteY1" fmla="*/ 0 h 9525"/>
              </a:gdLst>
              <a:ahLst/>
              <a:cxnLst>
                <a:cxn ang="0">
                  <a:pos x="connsiteX0" y="connsiteY0"/>
                </a:cxn>
                <a:cxn ang="0">
                  <a:pos x="connsiteX1" y="connsiteY1"/>
                </a:cxn>
              </a:cxnLst>
              <a:rect l="l" t="t" r="r" b="b"/>
              <a:pathLst>
                <a:path w="23812" h="9525">
                  <a:moveTo>
                    <a:pt x="0" y="0"/>
                  </a:moveTo>
                  <a:lnTo>
                    <a:pt x="23813"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2" name="Freeform 69">
              <a:extLst>
                <a:ext uri="{FF2B5EF4-FFF2-40B4-BE49-F238E27FC236}">
                  <a16:creationId xmlns:a16="http://schemas.microsoft.com/office/drawing/2014/main" id="{CBB189E8-329E-27A4-A470-D6006354ECD9}"/>
                </a:ext>
              </a:extLst>
            </p:cNvPr>
            <p:cNvSpPr/>
            <p:nvPr/>
          </p:nvSpPr>
          <p:spPr>
            <a:xfrm>
              <a:off x="2741009" y="2940558"/>
              <a:ext cx="7356348" cy="9525"/>
            </a:xfrm>
            <a:custGeom>
              <a:avLst/>
              <a:gdLst>
                <a:gd name="connsiteX0" fmla="*/ 0 w 7356348"/>
                <a:gd name="connsiteY0" fmla="*/ 0 h 9525"/>
                <a:gd name="connsiteX1" fmla="*/ 7356349 w 7356348"/>
                <a:gd name="connsiteY1" fmla="*/ 0 h 9525"/>
              </a:gdLst>
              <a:ahLst/>
              <a:cxnLst>
                <a:cxn ang="0">
                  <a:pos x="connsiteX0" y="connsiteY0"/>
                </a:cxn>
                <a:cxn ang="0">
                  <a:pos x="connsiteX1" y="connsiteY1"/>
                </a:cxn>
              </a:cxnLst>
              <a:rect l="l" t="t" r="r" b="b"/>
              <a:pathLst>
                <a:path w="7356348" h="9525">
                  <a:moveTo>
                    <a:pt x="0" y="0"/>
                  </a:moveTo>
                  <a:lnTo>
                    <a:pt x="7356349" y="0"/>
                  </a:lnTo>
                </a:path>
              </a:pathLst>
            </a:custGeom>
            <a:ln w="12700" cap="flat">
              <a:solidFill>
                <a:srgbClr val="231F20"/>
              </a:solidFill>
              <a:custDash>
                <a:ds d="377355" sp="377355"/>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3" name="Freeform 70">
              <a:extLst>
                <a:ext uri="{FF2B5EF4-FFF2-40B4-BE49-F238E27FC236}">
                  <a16:creationId xmlns:a16="http://schemas.microsoft.com/office/drawing/2014/main" id="{52216DD5-681A-F400-4210-3D7327811DBF}"/>
                </a:ext>
              </a:extLst>
            </p:cNvPr>
            <p:cNvSpPr/>
            <p:nvPr/>
          </p:nvSpPr>
          <p:spPr>
            <a:xfrm>
              <a:off x="10121265" y="2940558"/>
              <a:ext cx="23812" cy="9525"/>
            </a:xfrm>
            <a:custGeom>
              <a:avLst/>
              <a:gdLst>
                <a:gd name="connsiteX0" fmla="*/ 0 w 23812"/>
                <a:gd name="connsiteY0" fmla="*/ 0 h 9525"/>
                <a:gd name="connsiteX1" fmla="*/ 23812 w 23812"/>
                <a:gd name="connsiteY1" fmla="*/ 0 h 9525"/>
              </a:gdLst>
              <a:ahLst/>
              <a:cxnLst>
                <a:cxn ang="0">
                  <a:pos x="connsiteX0" y="connsiteY0"/>
                </a:cxn>
                <a:cxn ang="0">
                  <a:pos x="connsiteX1" y="connsiteY1"/>
                </a:cxn>
              </a:cxnLst>
              <a:rect l="l" t="t" r="r" b="b"/>
              <a:pathLst>
                <a:path w="23812" h="9525">
                  <a:moveTo>
                    <a:pt x="0" y="0"/>
                  </a:moveTo>
                  <a:lnTo>
                    <a:pt x="23812"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sp>
        <p:nvSpPr>
          <p:cNvPr id="198" name="Freeform 71">
            <a:extLst>
              <a:ext uri="{FF2B5EF4-FFF2-40B4-BE49-F238E27FC236}">
                <a16:creationId xmlns:a16="http://schemas.microsoft.com/office/drawing/2014/main" id="{F6C2CF4E-7B95-A563-CE53-B0A53CD7931E}"/>
              </a:ext>
            </a:extLst>
          </p:cNvPr>
          <p:cNvSpPr/>
          <p:nvPr/>
        </p:nvSpPr>
        <p:spPr>
          <a:xfrm>
            <a:off x="3014480" y="2048499"/>
            <a:ext cx="5085475" cy="1351868"/>
          </a:xfrm>
          <a:custGeom>
            <a:avLst/>
            <a:gdLst>
              <a:gd name="connsiteX0" fmla="*/ 0 w 7442453"/>
              <a:gd name="connsiteY0" fmla="*/ 0 h 1592103"/>
              <a:gd name="connsiteX1" fmla="*/ 274510 w 7442453"/>
              <a:gd name="connsiteY1" fmla="*/ 0 h 1592103"/>
              <a:gd name="connsiteX2" fmla="*/ 274510 w 7442453"/>
              <a:gd name="connsiteY2" fmla="*/ 12192 h 1592103"/>
              <a:gd name="connsiteX3" fmla="*/ 404622 w 7442453"/>
              <a:gd name="connsiteY3" fmla="*/ 12192 h 1592103"/>
              <a:gd name="connsiteX4" fmla="*/ 404622 w 7442453"/>
              <a:gd name="connsiteY4" fmla="*/ 43529 h 1592103"/>
              <a:gd name="connsiteX5" fmla="*/ 462439 w 7442453"/>
              <a:gd name="connsiteY5" fmla="*/ 43529 h 1592103"/>
              <a:gd name="connsiteX6" fmla="*/ 462439 w 7442453"/>
              <a:gd name="connsiteY6" fmla="*/ 84582 h 1592103"/>
              <a:gd name="connsiteX7" fmla="*/ 635794 w 7442453"/>
              <a:gd name="connsiteY7" fmla="*/ 84582 h 1592103"/>
              <a:gd name="connsiteX8" fmla="*/ 635794 w 7442453"/>
              <a:gd name="connsiteY8" fmla="*/ 132112 h 1592103"/>
              <a:gd name="connsiteX9" fmla="*/ 852583 w 7442453"/>
              <a:gd name="connsiteY9" fmla="*/ 132112 h 1592103"/>
              <a:gd name="connsiteX10" fmla="*/ 852583 w 7442453"/>
              <a:gd name="connsiteY10" fmla="*/ 184023 h 1592103"/>
              <a:gd name="connsiteX11" fmla="*/ 867061 w 7442453"/>
              <a:gd name="connsiteY11" fmla="*/ 184023 h 1592103"/>
              <a:gd name="connsiteX12" fmla="*/ 1069372 w 7442453"/>
              <a:gd name="connsiteY12" fmla="*/ 184023 h 1592103"/>
              <a:gd name="connsiteX13" fmla="*/ 1069372 w 7442453"/>
              <a:gd name="connsiteY13" fmla="*/ 240697 h 1592103"/>
              <a:gd name="connsiteX14" fmla="*/ 1213771 w 7442453"/>
              <a:gd name="connsiteY14" fmla="*/ 240697 h 1592103"/>
              <a:gd name="connsiteX15" fmla="*/ 1343882 w 7442453"/>
              <a:gd name="connsiteY15" fmla="*/ 240697 h 1592103"/>
              <a:gd name="connsiteX16" fmla="*/ 1343882 w 7442453"/>
              <a:gd name="connsiteY16" fmla="*/ 301752 h 1592103"/>
              <a:gd name="connsiteX17" fmla="*/ 1965389 w 7442453"/>
              <a:gd name="connsiteY17" fmla="*/ 301752 h 1592103"/>
              <a:gd name="connsiteX18" fmla="*/ 1965389 w 7442453"/>
              <a:gd name="connsiteY18" fmla="*/ 431959 h 1592103"/>
              <a:gd name="connsiteX19" fmla="*/ 2283238 w 7442453"/>
              <a:gd name="connsiteY19" fmla="*/ 431959 h 1592103"/>
              <a:gd name="connsiteX20" fmla="*/ 2687860 w 7442453"/>
              <a:gd name="connsiteY20" fmla="*/ 431959 h 1592103"/>
              <a:gd name="connsiteX21" fmla="*/ 2687860 w 7442453"/>
              <a:gd name="connsiteY21" fmla="*/ 502063 h 1592103"/>
              <a:gd name="connsiteX22" fmla="*/ 2933605 w 7442453"/>
              <a:gd name="connsiteY22" fmla="*/ 502063 h 1592103"/>
              <a:gd name="connsiteX23" fmla="*/ 2933605 w 7442453"/>
              <a:gd name="connsiteY23" fmla="*/ 574453 h 1592103"/>
              <a:gd name="connsiteX24" fmla="*/ 2962370 w 7442453"/>
              <a:gd name="connsiteY24" fmla="*/ 574453 h 1592103"/>
              <a:gd name="connsiteX25" fmla="*/ 2962370 w 7442453"/>
              <a:gd name="connsiteY25" fmla="*/ 648557 h 1592103"/>
              <a:gd name="connsiteX26" fmla="*/ 3713988 w 7442453"/>
              <a:gd name="connsiteY26" fmla="*/ 648557 h 1592103"/>
              <a:gd name="connsiteX27" fmla="*/ 3713988 w 7442453"/>
              <a:gd name="connsiteY27" fmla="*/ 724662 h 1592103"/>
              <a:gd name="connsiteX28" fmla="*/ 4075176 w 7442453"/>
              <a:gd name="connsiteY28" fmla="*/ 724662 h 1592103"/>
              <a:gd name="connsiteX29" fmla="*/ 4075176 w 7442453"/>
              <a:gd name="connsiteY29" fmla="*/ 802291 h 1592103"/>
              <a:gd name="connsiteX30" fmla="*/ 4393216 w 7442453"/>
              <a:gd name="connsiteY30" fmla="*/ 802291 h 1592103"/>
              <a:gd name="connsiteX31" fmla="*/ 4393216 w 7442453"/>
              <a:gd name="connsiteY31" fmla="*/ 881825 h 1592103"/>
              <a:gd name="connsiteX32" fmla="*/ 4422172 w 7442453"/>
              <a:gd name="connsiteY32" fmla="*/ 881825 h 1592103"/>
              <a:gd name="connsiteX33" fmla="*/ 4422172 w 7442453"/>
              <a:gd name="connsiteY33" fmla="*/ 962692 h 1592103"/>
              <a:gd name="connsiteX34" fmla="*/ 4450938 w 7442453"/>
              <a:gd name="connsiteY34" fmla="*/ 962692 h 1592103"/>
              <a:gd name="connsiteX35" fmla="*/ 4450938 w 7442453"/>
              <a:gd name="connsiteY35" fmla="*/ 1045083 h 1592103"/>
              <a:gd name="connsiteX36" fmla="*/ 4682204 w 7442453"/>
              <a:gd name="connsiteY36" fmla="*/ 1045083 h 1592103"/>
              <a:gd name="connsiteX37" fmla="*/ 4682204 w 7442453"/>
              <a:gd name="connsiteY37" fmla="*/ 1128998 h 1592103"/>
              <a:gd name="connsiteX38" fmla="*/ 4783360 w 7442453"/>
              <a:gd name="connsiteY38" fmla="*/ 1128998 h 1592103"/>
              <a:gd name="connsiteX39" fmla="*/ 4783360 w 7442453"/>
              <a:gd name="connsiteY39" fmla="*/ 1214438 h 1592103"/>
              <a:gd name="connsiteX40" fmla="*/ 4913376 w 7442453"/>
              <a:gd name="connsiteY40" fmla="*/ 1214438 h 1592103"/>
              <a:gd name="connsiteX41" fmla="*/ 4913376 w 7442453"/>
              <a:gd name="connsiteY41" fmla="*/ 1301306 h 1592103"/>
              <a:gd name="connsiteX42" fmla="*/ 5014532 w 7442453"/>
              <a:gd name="connsiteY42" fmla="*/ 1301306 h 1592103"/>
              <a:gd name="connsiteX43" fmla="*/ 5361432 w 7442453"/>
              <a:gd name="connsiteY43" fmla="*/ 1301306 h 1592103"/>
              <a:gd name="connsiteX44" fmla="*/ 5361432 w 7442453"/>
              <a:gd name="connsiteY44" fmla="*/ 1393222 h 1592103"/>
              <a:gd name="connsiteX45" fmla="*/ 5505831 w 7442453"/>
              <a:gd name="connsiteY45" fmla="*/ 1393222 h 1592103"/>
              <a:gd name="connsiteX46" fmla="*/ 5505831 w 7442453"/>
              <a:gd name="connsiteY46" fmla="*/ 1486853 h 1592103"/>
              <a:gd name="connsiteX47" fmla="*/ 5520309 w 7442453"/>
              <a:gd name="connsiteY47" fmla="*/ 1486853 h 1592103"/>
              <a:gd name="connsiteX48" fmla="*/ 5751576 w 7442453"/>
              <a:gd name="connsiteY48" fmla="*/ 1486853 h 1592103"/>
              <a:gd name="connsiteX49" fmla="*/ 5766054 w 7442453"/>
              <a:gd name="connsiteY49" fmla="*/ 1486853 h 1592103"/>
              <a:gd name="connsiteX50" fmla="*/ 5766054 w 7442453"/>
              <a:gd name="connsiteY50" fmla="*/ 1592104 h 1592103"/>
              <a:gd name="connsiteX51" fmla="*/ 5780532 w 7442453"/>
              <a:gd name="connsiteY51" fmla="*/ 1592104 h 1592103"/>
              <a:gd name="connsiteX52" fmla="*/ 5925026 w 7442453"/>
              <a:gd name="connsiteY52" fmla="*/ 1592104 h 1592103"/>
              <a:gd name="connsiteX53" fmla="*/ 6214015 w 7442453"/>
              <a:gd name="connsiteY53" fmla="*/ 1592104 h 1592103"/>
              <a:gd name="connsiteX54" fmla="*/ 6315170 w 7442453"/>
              <a:gd name="connsiteY54" fmla="*/ 1592104 h 1592103"/>
              <a:gd name="connsiteX55" fmla="*/ 6358604 w 7442453"/>
              <a:gd name="connsiteY55" fmla="*/ 1592104 h 1592103"/>
              <a:gd name="connsiteX56" fmla="*/ 6416326 w 7442453"/>
              <a:gd name="connsiteY56" fmla="*/ 1592104 h 1592103"/>
              <a:gd name="connsiteX57" fmla="*/ 6806565 w 7442453"/>
              <a:gd name="connsiteY57" fmla="*/ 1592104 h 1592103"/>
              <a:gd name="connsiteX58" fmla="*/ 6907721 w 7442453"/>
              <a:gd name="connsiteY58" fmla="*/ 1592104 h 1592103"/>
              <a:gd name="connsiteX59" fmla="*/ 7008876 w 7442453"/>
              <a:gd name="connsiteY59" fmla="*/ 1592104 h 1592103"/>
              <a:gd name="connsiteX60" fmla="*/ 7037832 w 7442453"/>
              <a:gd name="connsiteY60" fmla="*/ 1592104 h 1592103"/>
              <a:gd name="connsiteX61" fmla="*/ 7442454 w 7442453"/>
              <a:gd name="connsiteY61" fmla="*/ 1592104 h 159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442453" h="1592103">
                <a:moveTo>
                  <a:pt x="0" y="0"/>
                </a:moveTo>
                <a:lnTo>
                  <a:pt x="274510" y="0"/>
                </a:lnTo>
                <a:lnTo>
                  <a:pt x="274510" y="12192"/>
                </a:lnTo>
                <a:lnTo>
                  <a:pt x="404622" y="12192"/>
                </a:lnTo>
                <a:lnTo>
                  <a:pt x="404622" y="43529"/>
                </a:lnTo>
                <a:lnTo>
                  <a:pt x="462439" y="43529"/>
                </a:lnTo>
                <a:lnTo>
                  <a:pt x="462439" y="84582"/>
                </a:lnTo>
                <a:lnTo>
                  <a:pt x="635794" y="84582"/>
                </a:lnTo>
                <a:lnTo>
                  <a:pt x="635794" y="132112"/>
                </a:lnTo>
                <a:lnTo>
                  <a:pt x="852583" y="132112"/>
                </a:lnTo>
                <a:lnTo>
                  <a:pt x="852583" y="184023"/>
                </a:lnTo>
                <a:lnTo>
                  <a:pt x="867061" y="184023"/>
                </a:lnTo>
                <a:lnTo>
                  <a:pt x="1069372" y="184023"/>
                </a:lnTo>
                <a:lnTo>
                  <a:pt x="1069372" y="240697"/>
                </a:lnTo>
                <a:lnTo>
                  <a:pt x="1213771" y="240697"/>
                </a:lnTo>
                <a:lnTo>
                  <a:pt x="1343882" y="240697"/>
                </a:lnTo>
                <a:lnTo>
                  <a:pt x="1343882" y="301752"/>
                </a:lnTo>
                <a:lnTo>
                  <a:pt x="1965389" y="301752"/>
                </a:lnTo>
                <a:lnTo>
                  <a:pt x="1965389" y="431959"/>
                </a:lnTo>
                <a:lnTo>
                  <a:pt x="2283238" y="431959"/>
                </a:lnTo>
                <a:lnTo>
                  <a:pt x="2687860" y="431959"/>
                </a:lnTo>
                <a:lnTo>
                  <a:pt x="2687860" y="502063"/>
                </a:lnTo>
                <a:lnTo>
                  <a:pt x="2933605" y="502063"/>
                </a:lnTo>
                <a:lnTo>
                  <a:pt x="2933605" y="574453"/>
                </a:lnTo>
                <a:lnTo>
                  <a:pt x="2962370" y="574453"/>
                </a:lnTo>
                <a:lnTo>
                  <a:pt x="2962370" y="648557"/>
                </a:lnTo>
                <a:lnTo>
                  <a:pt x="3713988" y="648557"/>
                </a:lnTo>
                <a:lnTo>
                  <a:pt x="3713988" y="724662"/>
                </a:lnTo>
                <a:lnTo>
                  <a:pt x="4075176" y="724662"/>
                </a:lnTo>
                <a:lnTo>
                  <a:pt x="4075176" y="802291"/>
                </a:lnTo>
                <a:lnTo>
                  <a:pt x="4393216" y="802291"/>
                </a:lnTo>
                <a:lnTo>
                  <a:pt x="4393216" y="881825"/>
                </a:lnTo>
                <a:lnTo>
                  <a:pt x="4422172" y="881825"/>
                </a:lnTo>
                <a:lnTo>
                  <a:pt x="4422172" y="962692"/>
                </a:lnTo>
                <a:lnTo>
                  <a:pt x="4450938" y="962692"/>
                </a:lnTo>
                <a:lnTo>
                  <a:pt x="4450938" y="1045083"/>
                </a:lnTo>
                <a:lnTo>
                  <a:pt x="4682204" y="1045083"/>
                </a:lnTo>
                <a:lnTo>
                  <a:pt x="4682204" y="1128998"/>
                </a:lnTo>
                <a:lnTo>
                  <a:pt x="4783360" y="1128998"/>
                </a:lnTo>
                <a:lnTo>
                  <a:pt x="4783360" y="1214438"/>
                </a:lnTo>
                <a:lnTo>
                  <a:pt x="4913376" y="1214438"/>
                </a:lnTo>
                <a:lnTo>
                  <a:pt x="4913376" y="1301306"/>
                </a:lnTo>
                <a:lnTo>
                  <a:pt x="5014532" y="1301306"/>
                </a:lnTo>
                <a:lnTo>
                  <a:pt x="5361432" y="1301306"/>
                </a:lnTo>
                <a:lnTo>
                  <a:pt x="5361432" y="1393222"/>
                </a:lnTo>
                <a:lnTo>
                  <a:pt x="5505831" y="1393222"/>
                </a:lnTo>
                <a:lnTo>
                  <a:pt x="5505831" y="1486853"/>
                </a:lnTo>
                <a:lnTo>
                  <a:pt x="5520309" y="1486853"/>
                </a:lnTo>
                <a:lnTo>
                  <a:pt x="5751576" y="1486853"/>
                </a:lnTo>
                <a:lnTo>
                  <a:pt x="5766054" y="1486853"/>
                </a:lnTo>
                <a:lnTo>
                  <a:pt x="5766054" y="1592104"/>
                </a:lnTo>
                <a:lnTo>
                  <a:pt x="5780532" y="1592104"/>
                </a:lnTo>
                <a:lnTo>
                  <a:pt x="5925026" y="1592104"/>
                </a:lnTo>
                <a:lnTo>
                  <a:pt x="6214015" y="1592104"/>
                </a:lnTo>
                <a:lnTo>
                  <a:pt x="6315170" y="1592104"/>
                </a:lnTo>
                <a:lnTo>
                  <a:pt x="6358604" y="1592104"/>
                </a:lnTo>
                <a:lnTo>
                  <a:pt x="6416326" y="1592104"/>
                </a:lnTo>
                <a:lnTo>
                  <a:pt x="6806565" y="1592104"/>
                </a:lnTo>
                <a:lnTo>
                  <a:pt x="6907721" y="1592104"/>
                </a:lnTo>
                <a:lnTo>
                  <a:pt x="7008876" y="1592104"/>
                </a:lnTo>
                <a:lnTo>
                  <a:pt x="7037832" y="1592104"/>
                </a:lnTo>
                <a:lnTo>
                  <a:pt x="7442454" y="1592104"/>
                </a:lnTo>
              </a:path>
            </a:pathLst>
          </a:custGeom>
          <a:noFill/>
          <a:ln w="12700" cap="flat">
            <a:solidFill>
              <a:schemeClr val="accent3"/>
            </a:solidFill>
            <a:custDash>
              <a:ds d="1462500" sp="3375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199" name="Freeform 72">
            <a:extLst>
              <a:ext uri="{FF2B5EF4-FFF2-40B4-BE49-F238E27FC236}">
                <a16:creationId xmlns:a16="http://schemas.microsoft.com/office/drawing/2014/main" id="{3D23ECA4-E027-48B6-E356-BF08B3335B1F}"/>
              </a:ext>
            </a:extLst>
          </p:cNvPr>
          <p:cNvSpPr/>
          <p:nvPr/>
        </p:nvSpPr>
        <p:spPr>
          <a:xfrm>
            <a:off x="3014480" y="2048499"/>
            <a:ext cx="5085475" cy="2265867"/>
          </a:xfrm>
          <a:custGeom>
            <a:avLst/>
            <a:gdLst>
              <a:gd name="connsiteX0" fmla="*/ 0 w 7442453"/>
              <a:gd name="connsiteY0" fmla="*/ 0 h 2668524"/>
              <a:gd name="connsiteX1" fmla="*/ 274510 w 7442453"/>
              <a:gd name="connsiteY1" fmla="*/ 0 h 2668524"/>
              <a:gd name="connsiteX2" fmla="*/ 274510 w 7442453"/>
              <a:gd name="connsiteY2" fmla="*/ 561975 h 2668524"/>
              <a:gd name="connsiteX3" fmla="*/ 404622 w 7442453"/>
              <a:gd name="connsiteY3" fmla="*/ 561975 h 2668524"/>
              <a:gd name="connsiteX4" fmla="*/ 404622 w 7442453"/>
              <a:gd name="connsiteY4" fmla="*/ 633508 h 2668524"/>
              <a:gd name="connsiteX5" fmla="*/ 462439 w 7442453"/>
              <a:gd name="connsiteY5" fmla="*/ 633508 h 2668524"/>
              <a:gd name="connsiteX6" fmla="*/ 462439 w 7442453"/>
              <a:gd name="connsiteY6" fmla="*/ 733711 h 2668524"/>
              <a:gd name="connsiteX7" fmla="*/ 635794 w 7442453"/>
              <a:gd name="connsiteY7" fmla="*/ 733711 h 2668524"/>
              <a:gd name="connsiteX8" fmla="*/ 635794 w 7442453"/>
              <a:gd name="connsiteY8" fmla="*/ 836676 h 2668524"/>
              <a:gd name="connsiteX9" fmla="*/ 852583 w 7442453"/>
              <a:gd name="connsiteY9" fmla="*/ 836676 h 2668524"/>
              <a:gd name="connsiteX10" fmla="*/ 852583 w 7442453"/>
              <a:gd name="connsiteY10" fmla="*/ 938308 h 2668524"/>
              <a:gd name="connsiteX11" fmla="*/ 867061 w 7442453"/>
              <a:gd name="connsiteY11" fmla="*/ 938308 h 2668524"/>
              <a:gd name="connsiteX12" fmla="*/ 1069372 w 7442453"/>
              <a:gd name="connsiteY12" fmla="*/ 938308 h 2668524"/>
              <a:gd name="connsiteX13" fmla="*/ 1069372 w 7442453"/>
              <a:gd name="connsiteY13" fmla="*/ 1042892 h 2668524"/>
              <a:gd name="connsiteX14" fmla="*/ 1213771 w 7442453"/>
              <a:gd name="connsiteY14" fmla="*/ 1042892 h 2668524"/>
              <a:gd name="connsiteX15" fmla="*/ 1343882 w 7442453"/>
              <a:gd name="connsiteY15" fmla="*/ 1042892 h 2668524"/>
              <a:gd name="connsiteX16" fmla="*/ 1343882 w 7442453"/>
              <a:gd name="connsiteY16" fmla="*/ 1149668 h 2668524"/>
              <a:gd name="connsiteX17" fmla="*/ 1965389 w 7442453"/>
              <a:gd name="connsiteY17" fmla="*/ 1149668 h 2668524"/>
              <a:gd name="connsiteX18" fmla="*/ 1965389 w 7442453"/>
              <a:gd name="connsiteY18" fmla="*/ 1354550 h 2668524"/>
              <a:gd name="connsiteX19" fmla="*/ 2283238 w 7442453"/>
              <a:gd name="connsiteY19" fmla="*/ 1354550 h 2668524"/>
              <a:gd name="connsiteX20" fmla="*/ 2687860 w 7442453"/>
              <a:gd name="connsiteY20" fmla="*/ 1354550 h 2668524"/>
              <a:gd name="connsiteX21" fmla="*/ 2687860 w 7442453"/>
              <a:gd name="connsiteY21" fmla="*/ 1458468 h 2668524"/>
              <a:gd name="connsiteX22" fmla="*/ 2933605 w 7442453"/>
              <a:gd name="connsiteY22" fmla="*/ 1458468 h 2668524"/>
              <a:gd name="connsiteX23" fmla="*/ 2933605 w 7442453"/>
              <a:gd name="connsiteY23" fmla="*/ 1559909 h 2668524"/>
              <a:gd name="connsiteX24" fmla="*/ 2962370 w 7442453"/>
              <a:gd name="connsiteY24" fmla="*/ 1559909 h 2668524"/>
              <a:gd name="connsiteX25" fmla="*/ 2962370 w 7442453"/>
              <a:gd name="connsiteY25" fmla="*/ 1658969 h 2668524"/>
              <a:gd name="connsiteX26" fmla="*/ 3713988 w 7442453"/>
              <a:gd name="connsiteY26" fmla="*/ 1658969 h 2668524"/>
              <a:gd name="connsiteX27" fmla="*/ 3713988 w 7442453"/>
              <a:gd name="connsiteY27" fmla="*/ 1755934 h 2668524"/>
              <a:gd name="connsiteX28" fmla="*/ 4075176 w 7442453"/>
              <a:gd name="connsiteY28" fmla="*/ 1755934 h 2668524"/>
              <a:gd name="connsiteX29" fmla="*/ 4075176 w 7442453"/>
              <a:gd name="connsiteY29" fmla="*/ 1851089 h 2668524"/>
              <a:gd name="connsiteX30" fmla="*/ 4393216 w 7442453"/>
              <a:gd name="connsiteY30" fmla="*/ 1851089 h 2668524"/>
              <a:gd name="connsiteX31" fmla="*/ 4393216 w 7442453"/>
              <a:gd name="connsiteY31" fmla="*/ 1944338 h 2668524"/>
              <a:gd name="connsiteX32" fmla="*/ 4422172 w 7442453"/>
              <a:gd name="connsiteY32" fmla="*/ 1944338 h 2668524"/>
              <a:gd name="connsiteX33" fmla="*/ 4422172 w 7442453"/>
              <a:gd name="connsiteY33" fmla="*/ 2035969 h 2668524"/>
              <a:gd name="connsiteX34" fmla="*/ 4450938 w 7442453"/>
              <a:gd name="connsiteY34" fmla="*/ 2035969 h 2668524"/>
              <a:gd name="connsiteX35" fmla="*/ 4450938 w 7442453"/>
              <a:gd name="connsiteY35" fmla="*/ 2125980 h 2668524"/>
              <a:gd name="connsiteX36" fmla="*/ 4682204 w 7442453"/>
              <a:gd name="connsiteY36" fmla="*/ 2125980 h 2668524"/>
              <a:gd name="connsiteX37" fmla="*/ 4682204 w 7442453"/>
              <a:gd name="connsiteY37" fmla="*/ 2214277 h 2668524"/>
              <a:gd name="connsiteX38" fmla="*/ 4783360 w 7442453"/>
              <a:gd name="connsiteY38" fmla="*/ 2214277 h 2668524"/>
              <a:gd name="connsiteX39" fmla="*/ 4783360 w 7442453"/>
              <a:gd name="connsiteY39" fmla="*/ 2300954 h 2668524"/>
              <a:gd name="connsiteX40" fmla="*/ 4913376 w 7442453"/>
              <a:gd name="connsiteY40" fmla="*/ 2300954 h 2668524"/>
              <a:gd name="connsiteX41" fmla="*/ 4913376 w 7442453"/>
              <a:gd name="connsiteY41" fmla="*/ 2386108 h 2668524"/>
              <a:gd name="connsiteX42" fmla="*/ 5014532 w 7442453"/>
              <a:gd name="connsiteY42" fmla="*/ 2386108 h 2668524"/>
              <a:gd name="connsiteX43" fmla="*/ 5361432 w 7442453"/>
              <a:gd name="connsiteY43" fmla="*/ 2386108 h 2668524"/>
              <a:gd name="connsiteX44" fmla="*/ 5361432 w 7442453"/>
              <a:gd name="connsiteY44" fmla="*/ 2476214 h 2668524"/>
              <a:gd name="connsiteX45" fmla="*/ 5505831 w 7442453"/>
              <a:gd name="connsiteY45" fmla="*/ 2476214 h 2668524"/>
              <a:gd name="connsiteX46" fmla="*/ 5505831 w 7442453"/>
              <a:gd name="connsiteY46" fmla="*/ 2564416 h 2668524"/>
              <a:gd name="connsiteX47" fmla="*/ 5520309 w 7442453"/>
              <a:gd name="connsiteY47" fmla="*/ 2564416 h 2668524"/>
              <a:gd name="connsiteX48" fmla="*/ 5751576 w 7442453"/>
              <a:gd name="connsiteY48" fmla="*/ 2564416 h 2668524"/>
              <a:gd name="connsiteX49" fmla="*/ 5766054 w 7442453"/>
              <a:gd name="connsiteY49" fmla="*/ 2564416 h 2668524"/>
              <a:gd name="connsiteX50" fmla="*/ 5766054 w 7442453"/>
              <a:gd name="connsiteY50" fmla="*/ 2668524 h 2668524"/>
              <a:gd name="connsiteX51" fmla="*/ 5780532 w 7442453"/>
              <a:gd name="connsiteY51" fmla="*/ 2668524 h 2668524"/>
              <a:gd name="connsiteX52" fmla="*/ 5925026 w 7442453"/>
              <a:gd name="connsiteY52" fmla="*/ 2668524 h 2668524"/>
              <a:gd name="connsiteX53" fmla="*/ 6214015 w 7442453"/>
              <a:gd name="connsiteY53" fmla="*/ 2668524 h 2668524"/>
              <a:gd name="connsiteX54" fmla="*/ 6315170 w 7442453"/>
              <a:gd name="connsiteY54" fmla="*/ 2668524 h 2668524"/>
              <a:gd name="connsiteX55" fmla="*/ 6358604 w 7442453"/>
              <a:gd name="connsiteY55" fmla="*/ 2668524 h 2668524"/>
              <a:gd name="connsiteX56" fmla="*/ 6416326 w 7442453"/>
              <a:gd name="connsiteY56" fmla="*/ 2668524 h 2668524"/>
              <a:gd name="connsiteX57" fmla="*/ 6806565 w 7442453"/>
              <a:gd name="connsiteY57" fmla="*/ 2668524 h 2668524"/>
              <a:gd name="connsiteX58" fmla="*/ 6907721 w 7442453"/>
              <a:gd name="connsiteY58" fmla="*/ 2668524 h 2668524"/>
              <a:gd name="connsiteX59" fmla="*/ 7008876 w 7442453"/>
              <a:gd name="connsiteY59" fmla="*/ 2668524 h 2668524"/>
              <a:gd name="connsiteX60" fmla="*/ 7037832 w 7442453"/>
              <a:gd name="connsiteY60" fmla="*/ 2668524 h 2668524"/>
              <a:gd name="connsiteX61" fmla="*/ 7442454 w 7442453"/>
              <a:gd name="connsiteY61" fmla="*/ 2668524 h 266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442453" h="2668524">
                <a:moveTo>
                  <a:pt x="0" y="0"/>
                </a:moveTo>
                <a:lnTo>
                  <a:pt x="274510" y="0"/>
                </a:lnTo>
                <a:lnTo>
                  <a:pt x="274510" y="561975"/>
                </a:lnTo>
                <a:lnTo>
                  <a:pt x="404622" y="561975"/>
                </a:lnTo>
                <a:lnTo>
                  <a:pt x="404622" y="633508"/>
                </a:lnTo>
                <a:lnTo>
                  <a:pt x="462439" y="633508"/>
                </a:lnTo>
                <a:lnTo>
                  <a:pt x="462439" y="733711"/>
                </a:lnTo>
                <a:lnTo>
                  <a:pt x="635794" y="733711"/>
                </a:lnTo>
                <a:lnTo>
                  <a:pt x="635794" y="836676"/>
                </a:lnTo>
                <a:lnTo>
                  <a:pt x="852583" y="836676"/>
                </a:lnTo>
                <a:lnTo>
                  <a:pt x="852583" y="938308"/>
                </a:lnTo>
                <a:lnTo>
                  <a:pt x="867061" y="938308"/>
                </a:lnTo>
                <a:lnTo>
                  <a:pt x="1069372" y="938308"/>
                </a:lnTo>
                <a:lnTo>
                  <a:pt x="1069372" y="1042892"/>
                </a:lnTo>
                <a:lnTo>
                  <a:pt x="1213771" y="1042892"/>
                </a:lnTo>
                <a:lnTo>
                  <a:pt x="1343882" y="1042892"/>
                </a:lnTo>
                <a:lnTo>
                  <a:pt x="1343882" y="1149668"/>
                </a:lnTo>
                <a:lnTo>
                  <a:pt x="1965389" y="1149668"/>
                </a:lnTo>
                <a:lnTo>
                  <a:pt x="1965389" y="1354550"/>
                </a:lnTo>
                <a:lnTo>
                  <a:pt x="2283238" y="1354550"/>
                </a:lnTo>
                <a:lnTo>
                  <a:pt x="2687860" y="1354550"/>
                </a:lnTo>
                <a:lnTo>
                  <a:pt x="2687860" y="1458468"/>
                </a:lnTo>
                <a:lnTo>
                  <a:pt x="2933605" y="1458468"/>
                </a:lnTo>
                <a:lnTo>
                  <a:pt x="2933605" y="1559909"/>
                </a:lnTo>
                <a:lnTo>
                  <a:pt x="2962370" y="1559909"/>
                </a:lnTo>
                <a:lnTo>
                  <a:pt x="2962370" y="1658969"/>
                </a:lnTo>
                <a:lnTo>
                  <a:pt x="3713988" y="1658969"/>
                </a:lnTo>
                <a:lnTo>
                  <a:pt x="3713988" y="1755934"/>
                </a:lnTo>
                <a:lnTo>
                  <a:pt x="4075176" y="1755934"/>
                </a:lnTo>
                <a:lnTo>
                  <a:pt x="4075176" y="1851089"/>
                </a:lnTo>
                <a:lnTo>
                  <a:pt x="4393216" y="1851089"/>
                </a:lnTo>
                <a:lnTo>
                  <a:pt x="4393216" y="1944338"/>
                </a:lnTo>
                <a:lnTo>
                  <a:pt x="4422172" y="1944338"/>
                </a:lnTo>
                <a:lnTo>
                  <a:pt x="4422172" y="2035969"/>
                </a:lnTo>
                <a:lnTo>
                  <a:pt x="4450938" y="2035969"/>
                </a:lnTo>
                <a:lnTo>
                  <a:pt x="4450938" y="2125980"/>
                </a:lnTo>
                <a:lnTo>
                  <a:pt x="4682204" y="2125980"/>
                </a:lnTo>
                <a:lnTo>
                  <a:pt x="4682204" y="2214277"/>
                </a:lnTo>
                <a:lnTo>
                  <a:pt x="4783360" y="2214277"/>
                </a:lnTo>
                <a:lnTo>
                  <a:pt x="4783360" y="2300954"/>
                </a:lnTo>
                <a:lnTo>
                  <a:pt x="4913376" y="2300954"/>
                </a:lnTo>
                <a:lnTo>
                  <a:pt x="4913376" y="2386108"/>
                </a:lnTo>
                <a:lnTo>
                  <a:pt x="5014532" y="2386108"/>
                </a:lnTo>
                <a:lnTo>
                  <a:pt x="5361432" y="2386108"/>
                </a:lnTo>
                <a:lnTo>
                  <a:pt x="5361432" y="2476214"/>
                </a:lnTo>
                <a:lnTo>
                  <a:pt x="5505831" y="2476214"/>
                </a:lnTo>
                <a:lnTo>
                  <a:pt x="5505831" y="2564416"/>
                </a:lnTo>
                <a:lnTo>
                  <a:pt x="5520309" y="2564416"/>
                </a:lnTo>
                <a:lnTo>
                  <a:pt x="5751576" y="2564416"/>
                </a:lnTo>
                <a:lnTo>
                  <a:pt x="5766054" y="2564416"/>
                </a:lnTo>
                <a:lnTo>
                  <a:pt x="5766054" y="2668524"/>
                </a:lnTo>
                <a:lnTo>
                  <a:pt x="5780532" y="2668524"/>
                </a:lnTo>
                <a:lnTo>
                  <a:pt x="5925026" y="2668524"/>
                </a:lnTo>
                <a:lnTo>
                  <a:pt x="6214015" y="2668524"/>
                </a:lnTo>
                <a:lnTo>
                  <a:pt x="6315170" y="2668524"/>
                </a:lnTo>
                <a:lnTo>
                  <a:pt x="6358604" y="2668524"/>
                </a:lnTo>
                <a:lnTo>
                  <a:pt x="6416326" y="2668524"/>
                </a:lnTo>
                <a:lnTo>
                  <a:pt x="6806565" y="2668524"/>
                </a:lnTo>
                <a:lnTo>
                  <a:pt x="6907721" y="2668524"/>
                </a:lnTo>
                <a:lnTo>
                  <a:pt x="7008876" y="2668524"/>
                </a:lnTo>
                <a:lnTo>
                  <a:pt x="7037832" y="2668524"/>
                </a:lnTo>
                <a:lnTo>
                  <a:pt x="7442454" y="2668524"/>
                </a:lnTo>
              </a:path>
            </a:pathLst>
          </a:custGeom>
          <a:noFill/>
          <a:ln w="12700" cap="flat">
            <a:solidFill>
              <a:schemeClr val="accent4"/>
            </a:solidFill>
            <a:custDash>
              <a:ds d="675000" sp="225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nvGrpSpPr>
          <p:cNvPr id="200" name="Graphic 2">
            <a:extLst>
              <a:ext uri="{FF2B5EF4-FFF2-40B4-BE49-F238E27FC236}">
                <a16:creationId xmlns:a16="http://schemas.microsoft.com/office/drawing/2014/main" id="{339F0952-39D2-78F5-BA91-12C8BC1D4E44}"/>
              </a:ext>
            </a:extLst>
          </p:cNvPr>
          <p:cNvGrpSpPr/>
          <p:nvPr/>
        </p:nvGrpSpPr>
        <p:grpSpPr>
          <a:xfrm>
            <a:off x="3014480" y="2048499"/>
            <a:ext cx="5108189" cy="2265867"/>
            <a:chOff x="2665666" y="1197483"/>
            <a:chExt cx="7475696" cy="2668523"/>
          </a:xfrm>
          <a:noFill/>
        </p:grpSpPr>
        <p:sp>
          <p:nvSpPr>
            <p:cNvPr id="231" name="Freeform 74">
              <a:extLst>
                <a:ext uri="{FF2B5EF4-FFF2-40B4-BE49-F238E27FC236}">
                  <a16:creationId xmlns:a16="http://schemas.microsoft.com/office/drawing/2014/main" id="{4822AD43-CDEE-EBB7-6F20-262E86766D85}"/>
                </a:ext>
              </a:extLst>
            </p:cNvPr>
            <p:cNvSpPr/>
            <p:nvPr/>
          </p:nvSpPr>
          <p:spPr>
            <a:xfrm>
              <a:off x="2665666" y="1197483"/>
              <a:ext cx="7442453" cy="2124741"/>
            </a:xfrm>
            <a:custGeom>
              <a:avLst/>
              <a:gdLst>
                <a:gd name="connsiteX0" fmla="*/ 0 w 7442453"/>
                <a:gd name="connsiteY0" fmla="*/ 0 h 2124741"/>
                <a:gd name="connsiteX1" fmla="*/ 274510 w 7442453"/>
                <a:gd name="connsiteY1" fmla="*/ 0 h 2124741"/>
                <a:gd name="connsiteX2" fmla="*/ 274510 w 7442453"/>
                <a:gd name="connsiteY2" fmla="*/ 85249 h 2124741"/>
                <a:gd name="connsiteX3" fmla="*/ 404622 w 7442453"/>
                <a:gd name="connsiteY3" fmla="*/ 85249 h 2124741"/>
                <a:gd name="connsiteX4" fmla="*/ 404622 w 7442453"/>
                <a:gd name="connsiteY4" fmla="*/ 170593 h 2124741"/>
                <a:gd name="connsiteX5" fmla="*/ 462439 w 7442453"/>
                <a:gd name="connsiteY5" fmla="*/ 170593 h 2124741"/>
                <a:gd name="connsiteX6" fmla="*/ 462439 w 7442453"/>
                <a:gd name="connsiteY6" fmla="*/ 255746 h 2124741"/>
                <a:gd name="connsiteX7" fmla="*/ 635794 w 7442453"/>
                <a:gd name="connsiteY7" fmla="*/ 255746 h 2124741"/>
                <a:gd name="connsiteX8" fmla="*/ 635794 w 7442453"/>
                <a:gd name="connsiteY8" fmla="*/ 340995 h 2124741"/>
                <a:gd name="connsiteX9" fmla="*/ 852583 w 7442453"/>
                <a:gd name="connsiteY9" fmla="*/ 340995 h 2124741"/>
                <a:gd name="connsiteX10" fmla="*/ 852583 w 7442453"/>
                <a:gd name="connsiteY10" fmla="*/ 426149 h 2124741"/>
                <a:gd name="connsiteX11" fmla="*/ 1069372 w 7442453"/>
                <a:gd name="connsiteY11" fmla="*/ 426149 h 2124741"/>
                <a:gd name="connsiteX12" fmla="*/ 1069372 w 7442453"/>
                <a:gd name="connsiteY12" fmla="*/ 513969 h 2124741"/>
                <a:gd name="connsiteX13" fmla="*/ 1343882 w 7442453"/>
                <a:gd name="connsiteY13" fmla="*/ 513969 h 2124741"/>
                <a:gd name="connsiteX14" fmla="*/ 1343882 w 7442453"/>
                <a:gd name="connsiteY14" fmla="*/ 604171 h 2124741"/>
                <a:gd name="connsiteX15" fmla="*/ 1965389 w 7442453"/>
                <a:gd name="connsiteY15" fmla="*/ 604171 h 2124741"/>
                <a:gd name="connsiteX16" fmla="*/ 1965389 w 7442453"/>
                <a:gd name="connsiteY16" fmla="*/ 784860 h 2124741"/>
                <a:gd name="connsiteX17" fmla="*/ 2687860 w 7442453"/>
                <a:gd name="connsiteY17" fmla="*/ 784860 h 2124741"/>
                <a:gd name="connsiteX18" fmla="*/ 2687860 w 7442453"/>
                <a:gd name="connsiteY18" fmla="*/ 878205 h 2124741"/>
                <a:gd name="connsiteX19" fmla="*/ 2933605 w 7442453"/>
                <a:gd name="connsiteY19" fmla="*/ 878205 h 2124741"/>
                <a:gd name="connsiteX20" fmla="*/ 2933605 w 7442453"/>
                <a:gd name="connsiteY20" fmla="*/ 971645 h 2124741"/>
                <a:gd name="connsiteX21" fmla="*/ 2962370 w 7442453"/>
                <a:gd name="connsiteY21" fmla="*/ 971645 h 2124741"/>
                <a:gd name="connsiteX22" fmla="*/ 2962370 w 7442453"/>
                <a:gd name="connsiteY22" fmla="*/ 1065276 h 2124741"/>
                <a:gd name="connsiteX23" fmla="*/ 3713988 w 7442453"/>
                <a:gd name="connsiteY23" fmla="*/ 1065276 h 2124741"/>
                <a:gd name="connsiteX24" fmla="*/ 3713988 w 7442453"/>
                <a:gd name="connsiteY24" fmla="*/ 1158621 h 2124741"/>
                <a:gd name="connsiteX25" fmla="*/ 4075176 w 7442453"/>
                <a:gd name="connsiteY25" fmla="*/ 1158621 h 2124741"/>
                <a:gd name="connsiteX26" fmla="*/ 4075176 w 7442453"/>
                <a:gd name="connsiteY26" fmla="*/ 1252061 h 2124741"/>
                <a:gd name="connsiteX27" fmla="*/ 4393216 w 7442453"/>
                <a:gd name="connsiteY27" fmla="*/ 1252061 h 2124741"/>
                <a:gd name="connsiteX28" fmla="*/ 4393216 w 7442453"/>
                <a:gd name="connsiteY28" fmla="*/ 1345502 h 2124741"/>
                <a:gd name="connsiteX29" fmla="*/ 4422172 w 7442453"/>
                <a:gd name="connsiteY29" fmla="*/ 1345502 h 2124741"/>
                <a:gd name="connsiteX30" fmla="*/ 4422172 w 7442453"/>
                <a:gd name="connsiteY30" fmla="*/ 1438942 h 2124741"/>
                <a:gd name="connsiteX31" fmla="*/ 4450938 w 7442453"/>
                <a:gd name="connsiteY31" fmla="*/ 1438942 h 2124741"/>
                <a:gd name="connsiteX32" fmla="*/ 4450938 w 7442453"/>
                <a:gd name="connsiteY32" fmla="*/ 1532382 h 2124741"/>
                <a:gd name="connsiteX33" fmla="*/ 4682204 w 7442453"/>
                <a:gd name="connsiteY33" fmla="*/ 1532382 h 2124741"/>
                <a:gd name="connsiteX34" fmla="*/ 4682204 w 7442453"/>
                <a:gd name="connsiteY34" fmla="*/ 1625727 h 2124741"/>
                <a:gd name="connsiteX35" fmla="*/ 4783360 w 7442453"/>
                <a:gd name="connsiteY35" fmla="*/ 1625727 h 2124741"/>
                <a:gd name="connsiteX36" fmla="*/ 4783360 w 7442453"/>
                <a:gd name="connsiteY36" fmla="*/ 1719167 h 2124741"/>
                <a:gd name="connsiteX37" fmla="*/ 4913376 w 7442453"/>
                <a:gd name="connsiteY37" fmla="*/ 1719167 h 2124741"/>
                <a:gd name="connsiteX38" fmla="*/ 4913376 w 7442453"/>
                <a:gd name="connsiteY38" fmla="*/ 1812703 h 2124741"/>
                <a:gd name="connsiteX39" fmla="*/ 5361432 w 7442453"/>
                <a:gd name="connsiteY39" fmla="*/ 1812703 h 2124741"/>
                <a:gd name="connsiteX40" fmla="*/ 5361432 w 7442453"/>
                <a:gd name="connsiteY40" fmla="*/ 1911668 h 2124741"/>
                <a:gd name="connsiteX41" fmla="*/ 5505831 w 7442453"/>
                <a:gd name="connsiteY41" fmla="*/ 1911668 h 2124741"/>
                <a:gd name="connsiteX42" fmla="*/ 5505831 w 7442453"/>
                <a:gd name="connsiteY42" fmla="*/ 2010632 h 2124741"/>
                <a:gd name="connsiteX43" fmla="*/ 5766054 w 7442453"/>
                <a:gd name="connsiteY43" fmla="*/ 2010632 h 2124741"/>
                <a:gd name="connsiteX44" fmla="*/ 5766054 w 7442453"/>
                <a:gd name="connsiteY44" fmla="*/ 2124742 h 2124741"/>
                <a:gd name="connsiteX45" fmla="*/ 7442454 w 7442453"/>
                <a:gd name="connsiteY45" fmla="*/ 2124742 h 212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42453" h="2124741">
                  <a:moveTo>
                    <a:pt x="0" y="0"/>
                  </a:moveTo>
                  <a:lnTo>
                    <a:pt x="274510" y="0"/>
                  </a:lnTo>
                  <a:lnTo>
                    <a:pt x="274510" y="85249"/>
                  </a:lnTo>
                  <a:lnTo>
                    <a:pt x="404622" y="85249"/>
                  </a:lnTo>
                  <a:lnTo>
                    <a:pt x="404622" y="170593"/>
                  </a:lnTo>
                  <a:lnTo>
                    <a:pt x="462439" y="170593"/>
                  </a:lnTo>
                  <a:lnTo>
                    <a:pt x="462439" y="255746"/>
                  </a:lnTo>
                  <a:lnTo>
                    <a:pt x="635794" y="255746"/>
                  </a:lnTo>
                  <a:lnTo>
                    <a:pt x="635794" y="340995"/>
                  </a:lnTo>
                  <a:lnTo>
                    <a:pt x="852583" y="340995"/>
                  </a:lnTo>
                  <a:lnTo>
                    <a:pt x="852583" y="426149"/>
                  </a:lnTo>
                  <a:lnTo>
                    <a:pt x="1069372" y="426149"/>
                  </a:lnTo>
                  <a:lnTo>
                    <a:pt x="1069372" y="513969"/>
                  </a:lnTo>
                  <a:lnTo>
                    <a:pt x="1343882" y="513969"/>
                  </a:lnTo>
                  <a:lnTo>
                    <a:pt x="1343882" y="604171"/>
                  </a:lnTo>
                  <a:lnTo>
                    <a:pt x="1965389" y="604171"/>
                  </a:lnTo>
                  <a:lnTo>
                    <a:pt x="1965389" y="784860"/>
                  </a:lnTo>
                  <a:lnTo>
                    <a:pt x="2687860" y="784860"/>
                  </a:lnTo>
                  <a:lnTo>
                    <a:pt x="2687860" y="878205"/>
                  </a:lnTo>
                  <a:lnTo>
                    <a:pt x="2933605" y="878205"/>
                  </a:lnTo>
                  <a:lnTo>
                    <a:pt x="2933605" y="971645"/>
                  </a:lnTo>
                  <a:lnTo>
                    <a:pt x="2962370" y="971645"/>
                  </a:lnTo>
                  <a:lnTo>
                    <a:pt x="2962370" y="1065276"/>
                  </a:lnTo>
                  <a:lnTo>
                    <a:pt x="3713988" y="1065276"/>
                  </a:lnTo>
                  <a:lnTo>
                    <a:pt x="3713988" y="1158621"/>
                  </a:lnTo>
                  <a:lnTo>
                    <a:pt x="4075176" y="1158621"/>
                  </a:lnTo>
                  <a:lnTo>
                    <a:pt x="4075176" y="1252061"/>
                  </a:lnTo>
                  <a:lnTo>
                    <a:pt x="4393216" y="1252061"/>
                  </a:lnTo>
                  <a:lnTo>
                    <a:pt x="4393216" y="1345502"/>
                  </a:lnTo>
                  <a:lnTo>
                    <a:pt x="4422172" y="1345502"/>
                  </a:lnTo>
                  <a:lnTo>
                    <a:pt x="4422172" y="1438942"/>
                  </a:lnTo>
                  <a:lnTo>
                    <a:pt x="4450938" y="1438942"/>
                  </a:lnTo>
                  <a:lnTo>
                    <a:pt x="4450938" y="1532382"/>
                  </a:lnTo>
                  <a:lnTo>
                    <a:pt x="4682204" y="1532382"/>
                  </a:lnTo>
                  <a:lnTo>
                    <a:pt x="4682204" y="1625727"/>
                  </a:lnTo>
                  <a:lnTo>
                    <a:pt x="4783360" y="1625727"/>
                  </a:lnTo>
                  <a:lnTo>
                    <a:pt x="4783360" y="1719167"/>
                  </a:lnTo>
                  <a:lnTo>
                    <a:pt x="4913376" y="1719167"/>
                  </a:lnTo>
                  <a:lnTo>
                    <a:pt x="4913376" y="1812703"/>
                  </a:lnTo>
                  <a:lnTo>
                    <a:pt x="5361432" y="1812703"/>
                  </a:lnTo>
                  <a:lnTo>
                    <a:pt x="5361432" y="1911668"/>
                  </a:lnTo>
                  <a:lnTo>
                    <a:pt x="5505831" y="1911668"/>
                  </a:lnTo>
                  <a:lnTo>
                    <a:pt x="5505831" y="2010632"/>
                  </a:lnTo>
                  <a:lnTo>
                    <a:pt x="5766054" y="2010632"/>
                  </a:lnTo>
                  <a:lnTo>
                    <a:pt x="5766054" y="2124742"/>
                  </a:lnTo>
                  <a:lnTo>
                    <a:pt x="7442454" y="2124742"/>
                  </a:lnTo>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nvGrpSpPr>
            <p:cNvPr id="232" name="Graphic 2">
              <a:extLst>
                <a:ext uri="{FF2B5EF4-FFF2-40B4-BE49-F238E27FC236}">
                  <a16:creationId xmlns:a16="http://schemas.microsoft.com/office/drawing/2014/main" id="{19A89312-A8B8-F291-7E98-E212E04C38A0}"/>
                </a:ext>
              </a:extLst>
            </p:cNvPr>
            <p:cNvGrpSpPr/>
            <p:nvPr/>
          </p:nvGrpSpPr>
          <p:grpSpPr>
            <a:xfrm>
              <a:off x="3499485" y="1592675"/>
              <a:ext cx="6641877" cy="2273331"/>
              <a:chOff x="3499485" y="1592675"/>
              <a:chExt cx="6641877" cy="2273331"/>
            </a:xfrm>
          </p:grpSpPr>
          <p:sp>
            <p:nvSpPr>
              <p:cNvPr id="233" name="Freeform 76">
                <a:extLst>
                  <a:ext uri="{FF2B5EF4-FFF2-40B4-BE49-F238E27FC236}">
                    <a16:creationId xmlns:a16="http://schemas.microsoft.com/office/drawing/2014/main" id="{DE73BF7F-9E65-F0C8-1977-8786DF608F28}"/>
                  </a:ext>
                </a:extLst>
              </p:cNvPr>
              <p:cNvSpPr/>
              <p:nvPr/>
            </p:nvSpPr>
            <p:spPr>
              <a:xfrm>
                <a:off x="3499485" y="1623631"/>
                <a:ext cx="66484" cy="9525"/>
              </a:xfrm>
              <a:custGeom>
                <a:avLst/>
                <a:gdLst>
                  <a:gd name="connsiteX0" fmla="*/ 0 w 66484"/>
                  <a:gd name="connsiteY0" fmla="*/ 0 h 9525"/>
                  <a:gd name="connsiteX1" fmla="*/ 66485 w 66484"/>
                  <a:gd name="connsiteY1" fmla="*/ 0 h 9525"/>
                </a:gdLst>
                <a:ahLst/>
                <a:cxnLst>
                  <a:cxn ang="0">
                    <a:pos x="connsiteX0" y="connsiteY0"/>
                  </a:cxn>
                  <a:cxn ang="0">
                    <a:pos x="connsiteX1" y="connsiteY1"/>
                  </a:cxn>
                </a:cxnLst>
                <a:rect l="l" t="t" r="r" b="b"/>
                <a:pathLst>
                  <a:path w="66484" h="9525">
                    <a:moveTo>
                      <a:pt x="0" y="0"/>
                    </a:moveTo>
                    <a:lnTo>
                      <a:pt x="66485"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4" name="Freeform 77">
                <a:extLst>
                  <a:ext uri="{FF2B5EF4-FFF2-40B4-BE49-F238E27FC236}">
                    <a16:creationId xmlns:a16="http://schemas.microsoft.com/office/drawing/2014/main" id="{E3A7A0D8-044A-B0BB-16AC-ADA8A3965074}"/>
                  </a:ext>
                </a:extLst>
              </p:cNvPr>
              <p:cNvSpPr/>
              <p:nvPr/>
            </p:nvSpPr>
            <p:spPr>
              <a:xfrm>
                <a:off x="3532727" y="1592675"/>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5" name="Freeform 78">
                <a:extLst>
                  <a:ext uri="{FF2B5EF4-FFF2-40B4-BE49-F238E27FC236}">
                    <a16:creationId xmlns:a16="http://schemas.microsoft.com/office/drawing/2014/main" id="{EAC92297-6702-EBA1-CA80-3C4A39E741A1}"/>
                  </a:ext>
                </a:extLst>
              </p:cNvPr>
              <p:cNvSpPr/>
              <p:nvPr/>
            </p:nvSpPr>
            <p:spPr>
              <a:xfrm>
                <a:off x="3846290" y="1711452"/>
                <a:ext cx="66389" cy="9525"/>
              </a:xfrm>
              <a:custGeom>
                <a:avLst/>
                <a:gdLst>
                  <a:gd name="connsiteX0" fmla="*/ 0 w 66389"/>
                  <a:gd name="connsiteY0" fmla="*/ 0 h 9525"/>
                  <a:gd name="connsiteX1" fmla="*/ 66389 w 66389"/>
                  <a:gd name="connsiteY1" fmla="*/ 0 h 9525"/>
                </a:gdLst>
                <a:ahLst/>
                <a:cxnLst>
                  <a:cxn ang="0">
                    <a:pos x="connsiteX0" y="connsiteY0"/>
                  </a:cxn>
                  <a:cxn ang="0">
                    <a:pos x="connsiteX1" y="connsiteY1"/>
                  </a:cxn>
                </a:cxnLst>
                <a:rect l="l" t="t" r="r" b="b"/>
                <a:pathLst>
                  <a:path w="66389" h="9525">
                    <a:moveTo>
                      <a:pt x="0" y="0"/>
                    </a:moveTo>
                    <a:lnTo>
                      <a:pt x="66389"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6" name="Freeform 79">
                <a:extLst>
                  <a:ext uri="{FF2B5EF4-FFF2-40B4-BE49-F238E27FC236}">
                    <a16:creationId xmlns:a16="http://schemas.microsoft.com/office/drawing/2014/main" id="{5D7D9E18-9AE1-40B7-2548-8268B15A417B}"/>
                  </a:ext>
                </a:extLst>
              </p:cNvPr>
              <p:cNvSpPr/>
              <p:nvPr/>
            </p:nvSpPr>
            <p:spPr>
              <a:xfrm>
                <a:off x="3879437" y="1680400"/>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7" name="Freeform 80">
                <a:extLst>
                  <a:ext uri="{FF2B5EF4-FFF2-40B4-BE49-F238E27FC236}">
                    <a16:creationId xmlns:a16="http://schemas.microsoft.com/office/drawing/2014/main" id="{9BEE8E7E-5027-32A3-70FF-BFDFEA2B7C2E}"/>
                  </a:ext>
                </a:extLst>
              </p:cNvPr>
              <p:cNvSpPr/>
              <p:nvPr/>
            </p:nvSpPr>
            <p:spPr>
              <a:xfrm>
                <a:off x="4915662" y="1982343"/>
                <a:ext cx="66484" cy="9525"/>
              </a:xfrm>
              <a:custGeom>
                <a:avLst/>
                <a:gdLst>
                  <a:gd name="connsiteX0" fmla="*/ 0 w 66484"/>
                  <a:gd name="connsiteY0" fmla="*/ 0 h 9525"/>
                  <a:gd name="connsiteX1" fmla="*/ 66484 w 66484"/>
                  <a:gd name="connsiteY1" fmla="*/ 0 h 9525"/>
                </a:gdLst>
                <a:ahLst/>
                <a:cxnLst>
                  <a:cxn ang="0">
                    <a:pos x="connsiteX0" y="connsiteY0"/>
                  </a:cxn>
                  <a:cxn ang="0">
                    <a:pos x="connsiteX1" y="connsiteY1"/>
                  </a:cxn>
                </a:cxnLst>
                <a:rect l="l" t="t" r="r" b="b"/>
                <a:pathLst>
                  <a:path w="66484" h="9525">
                    <a:moveTo>
                      <a:pt x="0" y="0"/>
                    </a:moveTo>
                    <a:lnTo>
                      <a:pt x="66484"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8" name="Freeform 81">
                <a:extLst>
                  <a:ext uri="{FF2B5EF4-FFF2-40B4-BE49-F238E27FC236}">
                    <a16:creationId xmlns:a16="http://schemas.microsoft.com/office/drawing/2014/main" id="{64736746-648B-47FF-29C2-0B1E57D4F383}"/>
                  </a:ext>
                </a:extLst>
              </p:cNvPr>
              <p:cNvSpPr/>
              <p:nvPr/>
            </p:nvSpPr>
            <p:spPr>
              <a:xfrm>
                <a:off x="4948904" y="1951291"/>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39" name="Freeform 82">
                <a:extLst>
                  <a:ext uri="{FF2B5EF4-FFF2-40B4-BE49-F238E27FC236}">
                    <a16:creationId xmlns:a16="http://schemas.microsoft.com/office/drawing/2014/main" id="{E8E7F73B-836A-047D-318D-B5307B3F2AE6}"/>
                  </a:ext>
                </a:extLst>
              </p:cNvPr>
              <p:cNvSpPr/>
              <p:nvPr/>
            </p:nvSpPr>
            <p:spPr>
              <a:xfrm>
                <a:off x="7646955" y="3010185"/>
                <a:ext cx="66484" cy="9525"/>
              </a:xfrm>
              <a:custGeom>
                <a:avLst/>
                <a:gdLst>
                  <a:gd name="connsiteX0" fmla="*/ 0 w 66484"/>
                  <a:gd name="connsiteY0" fmla="*/ 0 h 9525"/>
                  <a:gd name="connsiteX1" fmla="*/ 66484 w 66484"/>
                  <a:gd name="connsiteY1" fmla="*/ 0 h 9525"/>
                </a:gdLst>
                <a:ahLst/>
                <a:cxnLst>
                  <a:cxn ang="0">
                    <a:pos x="connsiteX0" y="connsiteY0"/>
                  </a:cxn>
                  <a:cxn ang="0">
                    <a:pos x="connsiteX1" y="connsiteY1"/>
                  </a:cxn>
                </a:cxnLst>
                <a:rect l="l" t="t" r="r" b="b"/>
                <a:pathLst>
                  <a:path w="66484" h="9525">
                    <a:moveTo>
                      <a:pt x="0" y="0"/>
                    </a:moveTo>
                    <a:lnTo>
                      <a:pt x="66484"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40" name="Freeform 83">
                <a:extLst>
                  <a:ext uri="{FF2B5EF4-FFF2-40B4-BE49-F238E27FC236}">
                    <a16:creationId xmlns:a16="http://schemas.microsoft.com/office/drawing/2014/main" id="{5BC9D399-FF61-C933-CA75-18FCC2518A04}"/>
                  </a:ext>
                </a:extLst>
              </p:cNvPr>
              <p:cNvSpPr/>
              <p:nvPr/>
            </p:nvSpPr>
            <p:spPr>
              <a:xfrm>
                <a:off x="7680198" y="2979229"/>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41" name="Freeform 84">
                <a:extLst>
                  <a:ext uri="{FF2B5EF4-FFF2-40B4-BE49-F238E27FC236}">
                    <a16:creationId xmlns:a16="http://schemas.microsoft.com/office/drawing/2014/main" id="{F1C756CB-602A-937A-446C-2BE0B04D0B62}"/>
                  </a:ext>
                </a:extLst>
              </p:cNvPr>
              <p:cNvSpPr/>
              <p:nvPr/>
            </p:nvSpPr>
            <p:spPr>
              <a:xfrm>
                <a:off x="8152733" y="3208115"/>
                <a:ext cx="66484" cy="9525"/>
              </a:xfrm>
              <a:custGeom>
                <a:avLst/>
                <a:gdLst>
                  <a:gd name="connsiteX0" fmla="*/ 0 w 66484"/>
                  <a:gd name="connsiteY0" fmla="*/ 0 h 9525"/>
                  <a:gd name="connsiteX1" fmla="*/ 66484 w 66484"/>
                  <a:gd name="connsiteY1" fmla="*/ 0 h 9525"/>
                </a:gdLst>
                <a:ahLst/>
                <a:cxnLst>
                  <a:cxn ang="0">
                    <a:pos x="connsiteX0" y="connsiteY0"/>
                  </a:cxn>
                  <a:cxn ang="0">
                    <a:pos x="connsiteX1" y="connsiteY1"/>
                  </a:cxn>
                </a:cxnLst>
                <a:rect l="l" t="t" r="r" b="b"/>
                <a:pathLst>
                  <a:path w="66484" h="9525">
                    <a:moveTo>
                      <a:pt x="0" y="0"/>
                    </a:moveTo>
                    <a:lnTo>
                      <a:pt x="66484"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42" name="Freeform 85">
                <a:extLst>
                  <a:ext uri="{FF2B5EF4-FFF2-40B4-BE49-F238E27FC236}">
                    <a16:creationId xmlns:a16="http://schemas.microsoft.com/office/drawing/2014/main" id="{943170A1-B895-0915-B6BD-DF7B9A2A3F6F}"/>
                  </a:ext>
                </a:extLst>
              </p:cNvPr>
              <p:cNvSpPr/>
              <p:nvPr/>
            </p:nvSpPr>
            <p:spPr>
              <a:xfrm>
                <a:off x="8185975" y="317706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43" name="Freeform 86">
                <a:extLst>
                  <a:ext uri="{FF2B5EF4-FFF2-40B4-BE49-F238E27FC236}">
                    <a16:creationId xmlns:a16="http://schemas.microsoft.com/office/drawing/2014/main" id="{7F5CBC3A-0F92-E2AD-BC09-D7A337B06156}"/>
                  </a:ext>
                </a:extLst>
              </p:cNvPr>
              <p:cNvSpPr/>
              <p:nvPr/>
            </p:nvSpPr>
            <p:spPr>
              <a:xfrm>
                <a:off x="8384000" y="3208115"/>
                <a:ext cx="66484" cy="9525"/>
              </a:xfrm>
              <a:custGeom>
                <a:avLst/>
                <a:gdLst>
                  <a:gd name="connsiteX0" fmla="*/ 0 w 66484"/>
                  <a:gd name="connsiteY0" fmla="*/ 0 h 9525"/>
                  <a:gd name="connsiteX1" fmla="*/ 66485 w 66484"/>
                  <a:gd name="connsiteY1" fmla="*/ 0 h 9525"/>
                </a:gdLst>
                <a:ahLst/>
                <a:cxnLst>
                  <a:cxn ang="0">
                    <a:pos x="connsiteX0" y="connsiteY0"/>
                  </a:cxn>
                  <a:cxn ang="0">
                    <a:pos x="connsiteX1" y="connsiteY1"/>
                  </a:cxn>
                </a:cxnLst>
                <a:rect l="l" t="t" r="r" b="b"/>
                <a:pathLst>
                  <a:path w="66484" h="9525">
                    <a:moveTo>
                      <a:pt x="0" y="0"/>
                    </a:moveTo>
                    <a:lnTo>
                      <a:pt x="66485"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44" name="Freeform 87">
                <a:extLst>
                  <a:ext uri="{FF2B5EF4-FFF2-40B4-BE49-F238E27FC236}">
                    <a16:creationId xmlns:a16="http://schemas.microsoft.com/office/drawing/2014/main" id="{764B7D6B-65FE-B415-9219-9EB97841E18B}"/>
                  </a:ext>
                </a:extLst>
              </p:cNvPr>
              <p:cNvSpPr/>
              <p:nvPr/>
            </p:nvSpPr>
            <p:spPr>
              <a:xfrm>
                <a:off x="8417242" y="317706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45" name="Freeform 88">
                <a:extLst>
                  <a:ext uri="{FF2B5EF4-FFF2-40B4-BE49-F238E27FC236}">
                    <a16:creationId xmlns:a16="http://schemas.microsoft.com/office/drawing/2014/main" id="{023212F4-78F5-577F-F99E-FE78963B51D3}"/>
                  </a:ext>
                </a:extLst>
              </p:cNvPr>
              <p:cNvSpPr/>
              <p:nvPr/>
            </p:nvSpPr>
            <p:spPr>
              <a:xfrm>
                <a:off x="8412956" y="3322224"/>
                <a:ext cx="66484" cy="9525"/>
              </a:xfrm>
              <a:custGeom>
                <a:avLst/>
                <a:gdLst>
                  <a:gd name="connsiteX0" fmla="*/ 0 w 66484"/>
                  <a:gd name="connsiteY0" fmla="*/ 0 h 9525"/>
                  <a:gd name="connsiteX1" fmla="*/ 66484 w 66484"/>
                  <a:gd name="connsiteY1" fmla="*/ 0 h 9525"/>
                </a:gdLst>
                <a:ahLst/>
                <a:cxnLst>
                  <a:cxn ang="0">
                    <a:pos x="connsiteX0" y="connsiteY0"/>
                  </a:cxn>
                  <a:cxn ang="0">
                    <a:pos x="connsiteX1" y="connsiteY1"/>
                  </a:cxn>
                </a:cxnLst>
                <a:rect l="l" t="t" r="r" b="b"/>
                <a:pathLst>
                  <a:path w="66484" h="9525">
                    <a:moveTo>
                      <a:pt x="0" y="0"/>
                    </a:moveTo>
                    <a:lnTo>
                      <a:pt x="66484"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46" name="Freeform 89">
                <a:extLst>
                  <a:ext uri="{FF2B5EF4-FFF2-40B4-BE49-F238E27FC236}">
                    <a16:creationId xmlns:a16="http://schemas.microsoft.com/office/drawing/2014/main" id="{81F91DA3-4808-0DB4-ACA0-D2E613CC170D}"/>
                  </a:ext>
                </a:extLst>
              </p:cNvPr>
              <p:cNvSpPr/>
              <p:nvPr/>
            </p:nvSpPr>
            <p:spPr>
              <a:xfrm>
                <a:off x="8446198"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47" name="Freeform 90">
                <a:extLst>
                  <a:ext uri="{FF2B5EF4-FFF2-40B4-BE49-F238E27FC236}">
                    <a16:creationId xmlns:a16="http://schemas.microsoft.com/office/drawing/2014/main" id="{0D328F15-111C-93AF-A86B-2D534258917F}"/>
                  </a:ext>
                </a:extLst>
              </p:cNvPr>
              <p:cNvSpPr/>
              <p:nvPr/>
            </p:nvSpPr>
            <p:spPr>
              <a:xfrm>
                <a:off x="8557450" y="3322224"/>
                <a:ext cx="66389" cy="9525"/>
              </a:xfrm>
              <a:custGeom>
                <a:avLst/>
                <a:gdLst>
                  <a:gd name="connsiteX0" fmla="*/ 0 w 66389"/>
                  <a:gd name="connsiteY0" fmla="*/ 0 h 9525"/>
                  <a:gd name="connsiteX1" fmla="*/ 66389 w 66389"/>
                  <a:gd name="connsiteY1" fmla="*/ 0 h 9525"/>
                </a:gdLst>
                <a:ahLst/>
                <a:cxnLst>
                  <a:cxn ang="0">
                    <a:pos x="connsiteX0" y="connsiteY0"/>
                  </a:cxn>
                  <a:cxn ang="0">
                    <a:pos x="connsiteX1" y="connsiteY1"/>
                  </a:cxn>
                </a:cxnLst>
                <a:rect l="l" t="t" r="r" b="b"/>
                <a:pathLst>
                  <a:path w="66389" h="9525">
                    <a:moveTo>
                      <a:pt x="0" y="0"/>
                    </a:moveTo>
                    <a:lnTo>
                      <a:pt x="66389"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48" name="Freeform 91">
                <a:extLst>
                  <a:ext uri="{FF2B5EF4-FFF2-40B4-BE49-F238E27FC236}">
                    <a16:creationId xmlns:a16="http://schemas.microsoft.com/office/drawing/2014/main" id="{DF6FB94B-87F2-CD32-7EE7-4C4F17F32011}"/>
                  </a:ext>
                </a:extLst>
              </p:cNvPr>
              <p:cNvSpPr/>
              <p:nvPr/>
            </p:nvSpPr>
            <p:spPr>
              <a:xfrm>
                <a:off x="8590692"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49" name="Freeform 92">
                <a:extLst>
                  <a:ext uri="{FF2B5EF4-FFF2-40B4-BE49-F238E27FC236}">
                    <a16:creationId xmlns:a16="http://schemas.microsoft.com/office/drawing/2014/main" id="{633D3750-96CD-2301-C7C2-167DD0DE3D6B}"/>
                  </a:ext>
                </a:extLst>
              </p:cNvPr>
              <p:cNvSpPr/>
              <p:nvPr/>
            </p:nvSpPr>
            <p:spPr>
              <a:xfrm>
                <a:off x="8846439" y="3322224"/>
                <a:ext cx="66484" cy="9525"/>
              </a:xfrm>
              <a:custGeom>
                <a:avLst/>
                <a:gdLst>
                  <a:gd name="connsiteX0" fmla="*/ 0 w 66484"/>
                  <a:gd name="connsiteY0" fmla="*/ 0 h 9525"/>
                  <a:gd name="connsiteX1" fmla="*/ 66484 w 66484"/>
                  <a:gd name="connsiteY1" fmla="*/ 0 h 9525"/>
                </a:gdLst>
                <a:ahLst/>
                <a:cxnLst>
                  <a:cxn ang="0">
                    <a:pos x="connsiteX0" y="connsiteY0"/>
                  </a:cxn>
                  <a:cxn ang="0">
                    <a:pos x="connsiteX1" y="connsiteY1"/>
                  </a:cxn>
                </a:cxnLst>
                <a:rect l="l" t="t" r="r" b="b"/>
                <a:pathLst>
                  <a:path w="66484" h="9525">
                    <a:moveTo>
                      <a:pt x="0" y="0"/>
                    </a:moveTo>
                    <a:lnTo>
                      <a:pt x="66484"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0" name="Freeform 93">
                <a:extLst>
                  <a:ext uri="{FF2B5EF4-FFF2-40B4-BE49-F238E27FC236}">
                    <a16:creationId xmlns:a16="http://schemas.microsoft.com/office/drawing/2014/main" id="{FA7F9122-43B4-D600-8805-DAC3A224A0D8}"/>
                  </a:ext>
                </a:extLst>
              </p:cNvPr>
              <p:cNvSpPr/>
              <p:nvPr/>
            </p:nvSpPr>
            <p:spPr>
              <a:xfrm>
                <a:off x="8879681"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1" name="Freeform 94">
                <a:extLst>
                  <a:ext uri="{FF2B5EF4-FFF2-40B4-BE49-F238E27FC236}">
                    <a16:creationId xmlns:a16="http://schemas.microsoft.com/office/drawing/2014/main" id="{7339CAF2-AB1F-E9E4-CABA-4B652C1E70EE}"/>
                  </a:ext>
                </a:extLst>
              </p:cNvPr>
              <p:cNvSpPr/>
              <p:nvPr/>
            </p:nvSpPr>
            <p:spPr>
              <a:xfrm>
                <a:off x="8947594" y="3322224"/>
                <a:ext cx="66484" cy="9525"/>
              </a:xfrm>
              <a:custGeom>
                <a:avLst/>
                <a:gdLst>
                  <a:gd name="connsiteX0" fmla="*/ 0 w 66484"/>
                  <a:gd name="connsiteY0" fmla="*/ 0 h 9525"/>
                  <a:gd name="connsiteX1" fmla="*/ 66484 w 66484"/>
                  <a:gd name="connsiteY1" fmla="*/ 0 h 9525"/>
                </a:gdLst>
                <a:ahLst/>
                <a:cxnLst>
                  <a:cxn ang="0">
                    <a:pos x="connsiteX0" y="connsiteY0"/>
                  </a:cxn>
                  <a:cxn ang="0">
                    <a:pos x="connsiteX1" y="connsiteY1"/>
                  </a:cxn>
                </a:cxnLst>
                <a:rect l="l" t="t" r="r" b="b"/>
                <a:pathLst>
                  <a:path w="66484" h="9525">
                    <a:moveTo>
                      <a:pt x="0" y="0"/>
                    </a:moveTo>
                    <a:lnTo>
                      <a:pt x="66484"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2" name="Freeform 95">
                <a:extLst>
                  <a:ext uri="{FF2B5EF4-FFF2-40B4-BE49-F238E27FC236}">
                    <a16:creationId xmlns:a16="http://schemas.microsoft.com/office/drawing/2014/main" id="{11C0F369-A122-D35A-45B4-2AD76F9787A6}"/>
                  </a:ext>
                </a:extLst>
              </p:cNvPr>
              <p:cNvSpPr/>
              <p:nvPr/>
            </p:nvSpPr>
            <p:spPr>
              <a:xfrm>
                <a:off x="8980836"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3" name="Freeform 96">
                <a:extLst>
                  <a:ext uri="{FF2B5EF4-FFF2-40B4-BE49-F238E27FC236}">
                    <a16:creationId xmlns:a16="http://schemas.microsoft.com/office/drawing/2014/main" id="{20EC6C25-D876-304B-1E6B-E157566893AE}"/>
                  </a:ext>
                </a:extLst>
              </p:cNvPr>
              <p:cNvSpPr/>
              <p:nvPr/>
            </p:nvSpPr>
            <p:spPr>
              <a:xfrm>
                <a:off x="8991028" y="3322224"/>
                <a:ext cx="66484" cy="9525"/>
              </a:xfrm>
              <a:custGeom>
                <a:avLst/>
                <a:gdLst>
                  <a:gd name="connsiteX0" fmla="*/ 0 w 66484"/>
                  <a:gd name="connsiteY0" fmla="*/ 0 h 9525"/>
                  <a:gd name="connsiteX1" fmla="*/ 66484 w 66484"/>
                  <a:gd name="connsiteY1" fmla="*/ 0 h 9525"/>
                </a:gdLst>
                <a:ahLst/>
                <a:cxnLst>
                  <a:cxn ang="0">
                    <a:pos x="connsiteX0" y="connsiteY0"/>
                  </a:cxn>
                  <a:cxn ang="0">
                    <a:pos x="connsiteX1" y="connsiteY1"/>
                  </a:cxn>
                </a:cxnLst>
                <a:rect l="l" t="t" r="r" b="b"/>
                <a:pathLst>
                  <a:path w="66484" h="9525">
                    <a:moveTo>
                      <a:pt x="0" y="0"/>
                    </a:moveTo>
                    <a:lnTo>
                      <a:pt x="66484"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4" name="Freeform 97">
                <a:extLst>
                  <a:ext uri="{FF2B5EF4-FFF2-40B4-BE49-F238E27FC236}">
                    <a16:creationId xmlns:a16="http://schemas.microsoft.com/office/drawing/2014/main" id="{5A08432B-9300-00C5-AAD0-0729972F1E7F}"/>
                  </a:ext>
                </a:extLst>
              </p:cNvPr>
              <p:cNvSpPr/>
              <p:nvPr/>
            </p:nvSpPr>
            <p:spPr>
              <a:xfrm>
                <a:off x="9024270"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5" name="Freeform 98">
                <a:extLst>
                  <a:ext uri="{FF2B5EF4-FFF2-40B4-BE49-F238E27FC236}">
                    <a16:creationId xmlns:a16="http://schemas.microsoft.com/office/drawing/2014/main" id="{8A078284-5282-1CD6-E6AD-4F58B62192C3}"/>
                  </a:ext>
                </a:extLst>
              </p:cNvPr>
              <p:cNvSpPr/>
              <p:nvPr/>
            </p:nvSpPr>
            <p:spPr>
              <a:xfrm>
                <a:off x="9048750" y="3322224"/>
                <a:ext cx="66484" cy="9525"/>
              </a:xfrm>
              <a:custGeom>
                <a:avLst/>
                <a:gdLst>
                  <a:gd name="connsiteX0" fmla="*/ 0 w 66484"/>
                  <a:gd name="connsiteY0" fmla="*/ 0 h 9525"/>
                  <a:gd name="connsiteX1" fmla="*/ 66484 w 66484"/>
                  <a:gd name="connsiteY1" fmla="*/ 0 h 9525"/>
                </a:gdLst>
                <a:ahLst/>
                <a:cxnLst>
                  <a:cxn ang="0">
                    <a:pos x="connsiteX0" y="connsiteY0"/>
                  </a:cxn>
                  <a:cxn ang="0">
                    <a:pos x="connsiteX1" y="connsiteY1"/>
                  </a:cxn>
                </a:cxnLst>
                <a:rect l="l" t="t" r="r" b="b"/>
                <a:pathLst>
                  <a:path w="66484" h="9525">
                    <a:moveTo>
                      <a:pt x="0" y="0"/>
                    </a:moveTo>
                    <a:lnTo>
                      <a:pt x="66484"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6" name="Freeform 99">
                <a:extLst>
                  <a:ext uri="{FF2B5EF4-FFF2-40B4-BE49-F238E27FC236}">
                    <a16:creationId xmlns:a16="http://schemas.microsoft.com/office/drawing/2014/main" id="{888E799B-EF78-F277-7AD8-710C3EFB3A14}"/>
                  </a:ext>
                </a:extLst>
              </p:cNvPr>
              <p:cNvSpPr/>
              <p:nvPr/>
            </p:nvSpPr>
            <p:spPr>
              <a:xfrm>
                <a:off x="9081992"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7" name="Freeform 100">
                <a:extLst>
                  <a:ext uri="{FF2B5EF4-FFF2-40B4-BE49-F238E27FC236}">
                    <a16:creationId xmlns:a16="http://schemas.microsoft.com/office/drawing/2014/main" id="{7265C0D6-B6D4-5C20-48EE-76AF0081869B}"/>
                  </a:ext>
                </a:extLst>
              </p:cNvPr>
              <p:cNvSpPr/>
              <p:nvPr/>
            </p:nvSpPr>
            <p:spPr>
              <a:xfrm>
                <a:off x="9048750" y="3322224"/>
                <a:ext cx="66484" cy="9525"/>
              </a:xfrm>
              <a:custGeom>
                <a:avLst/>
                <a:gdLst>
                  <a:gd name="connsiteX0" fmla="*/ 0 w 66484"/>
                  <a:gd name="connsiteY0" fmla="*/ 0 h 9525"/>
                  <a:gd name="connsiteX1" fmla="*/ 66484 w 66484"/>
                  <a:gd name="connsiteY1" fmla="*/ 0 h 9525"/>
                </a:gdLst>
                <a:ahLst/>
                <a:cxnLst>
                  <a:cxn ang="0">
                    <a:pos x="connsiteX0" y="connsiteY0"/>
                  </a:cxn>
                  <a:cxn ang="0">
                    <a:pos x="connsiteX1" y="connsiteY1"/>
                  </a:cxn>
                </a:cxnLst>
                <a:rect l="l" t="t" r="r" b="b"/>
                <a:pathLst>
                  <a:path w="66484" h="9525">
                    <a:moveTo>
                      <a:pt x="0" y="0"/>
                    </a:moveTo>
                    <a:lnTo>
                      <a:pt x="66484"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8" name="Freeform 101">
                <a:extLst>
                  <a:ext uri="{FF2B5EF4-FFF2-40B4-BE49-F238E27FC236}">
                    <a16:creationId xmlns:a16="http://schemas.microsoft.com/office/drawing/2014/main" id="{71ECE107-BAA3-F0A3-05EF-C64FAE1DFD50}"/>
                  </a:ext>
                </a:extLst>
              </p:cNvPr>
              <p:cNvSpPr/>
              <p:nvPr/>
            </p:nvSpPr>
            <p:spPr>
              <a:xfrm>
                <a:off x="9081992"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59" name="Freeform 102">
                <a:extLst>
                  <a:ext uri="{FF2B5EF4-FFF2-40B4-BE49-F238E27FC236}">
                    <a16:creationId xmlns:a16="http://schemas.microsoft.com/office/drawing/2014/main" id="{416B22AF-9CAA-C33E-7159-3333C6B7F71D}"/>
                  </a:ext>
                </a:extLst>
              </p:cNvPr>
              <p:cNvSpPr/>
              <p:nvPr/>
            </p:nvSpPr>
            <p:spPr>
              <a:xfrm>
                <a:off x="9438989" y="3322224"/>
                <a:ext cx="66389" cy="9525"/>
              </a:xfrm>
              <a:custGeom>
                <a:avLst/>
                <a:gdLst>
                  <a:gd name="connsiteX0" fmla="*/ 0 w 66389"/>
                  <a:gd name="connsiteY0" fmla="*/ 0 h 9525"/>
                  <a:gd name="connsiteX1" fmla="*/ 66389 w 66389"/>
                  <a:gd name="connsiteY1" fmla="*/ 0 h 9525"/>
                </a:gdLst>
                <a:ahLst/>
                <a:cxnLst>
                  <a:cxn ang="0">
                    <a:pos x="connsiteX0" y="connsiteY0"/>
                  </a:cxn>
                  <a:cxn ang="0">
                    <a:pos x="connsiteX1" y="connsiteY1"/>
                  </a:cxn>
                </a:cxnLst>
                <a:rect l="l" t="t" r="r" b="b"/>
                <a:pathLst>
                  <a:path w="66389" h="9525">
                    <a:moveTo>
                      <a:pt x="0" y="0"/>
                    </a:moveTo>
                    <a:lnTo>
                      <a:pt x="66389"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0" name="Freeform 103">
                <a:extLst>
                  <a:ext uri="{FF2B5EF4-FFF2-40B4-BE49-F238E27FC236}">
                    <a16:creationId xmlns:a16="http://schemas.microsoft.com/office/drawing/2014/main" id="{7317B329-A987-E687-82F4-AF3DB692BC40}"/>
                  </a:ext>
                </a:extLst>
              </p:cNvPr>
              <p:cNvSpPr/>
              <p:nvPr/>
            </p:nvSpPr>
            <p:spPr>
              <a:xfrm>
                <a:off x="9472231"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1" name="Freeform 104">
                <a:extLst>
                  <a:ext uri="{FF2B5EF4-FFF2-40B4-BE49-F238E27FC236}">
                    <a16:creationId xmlns:a16="http://schemas.microsoft.com/office/drawing/2014/main" id="{C7034E7E-1C0C-B7FA-5237-AA960D22FFA2}"/>
                  </a:ext>
                </a:extLst>
              </p:cNvPr>
              <p:cNvSpPr/>
              <p:nvPr/>
            </p:nvSpPr>
            <p:spPr>
              <a:xfrm>
                <a:off x="9540144" y="3322224"/>
                <a:ext cx="66389" cy="9525"/>
              </a:xfrm>
              <a:custGeom>
                <a:avLst/>
                <a:gdLst>
                  <a:gd name="connsiteX0" fmla="*/ 0 w 66389"/>
                  <a:gd name="connsiteY0" fmla="*/ 0 h 9525"/>
                  <a:gd name="connsiteX1" fmla="*/ 66389 w 66389"/>
                  <a:gd name="connsiteY1" fmla="*/ 0 h 9525"/>
                </a:gdLst>
                <a:ahLst/>
                <a:cxnLst>
                  <a:cxn ang="0">
                    <a:pos x="connsiteX0" y="connsiteY0"/>
                  </a:cxn>
                  <a:cxn ang="0">
                    <a:pos x="connsiteX1" y="connsiteY1"/>
                  </a:cxn>
                </a:cxnLst>
                <a:rect l="l" t="t" r="r" b="b"/>
                <a:pathLst>
                  <a:path w="66389" h="9525">
                    <a:moveTo>
                      <a:pt x="0" y="0"/>
                    </a:moveTo>
                    <a:lnTo>
                      <a:pt x="66389"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2" name="Freeform 105">
                <a:extLst>
                  <a:ext uri="{FF2B5EF4-FFF2-40B4-BE49-F238E27FC236}">
                    <a16:creationId xmlns:a16="http://schemas.microsoft.com/office/drawing/2014/main" id="{8A7BD13F-3A03-9D92-D8CB-ADF4620F5699}"/>
                  </a:ext>
                </a:extLst>
              </p:cNvPr>
              <p:cNvSpPr/>
              <p:nvPr/>
            </p:nvSpPr>
            <p:spPr>
              <a:xfrm>
                <a:off x="9573387"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3" name="Freeform 106">
                <a:extLst>
                  <a:ext uri="{FF2B5EF4-FFF2-40B4-BE49-F238E27FC236}">
                    <a16:creationId xmlns:a16="http://schemas.microsoft.com/office/drawing/2014/main" id="{F62F499A-61A3-DF57-5E6A-65976FFDC829}"/>
                  </a:ext>
                </a:extLst>
              </p:cNvPr>
              <p:cNvSpPr/>
              <p:nvPr/>
            </p:nvSpPr>
            <p:spPr>
              <a:xfrm>
                <a:off x="9641300" y="3322224"/>
                <a:ext cx="66484" cy="9525"/>
              </a:xfrm>
              <a:custGeom>
                <a:avLst/>
                <a:gdLst>
                  <a:gd name="connsiteX0" fmla="*/ 0 w 66484"/>
                  <a:gd name="connsiteY0" fmla="*/ 0 h 9525"/>
                  <a:gd name="connsiteX1" fmla="*/ 66485 w 66484"/>
                  <a:gd name="connsiteY1" fmla="*/ 0 h 9525"/>
                </a:gdLst>
                <a:ahLst/>
                <a:cxnLst>
                  <a:cxn ang="0">
                    <a:pos x="connsiteX0" y="connsiteY0"/>
                  </a:cxn>
                  <a:cxn ang="0">
                    <a:pos x="connsiteX1" y="connsiteY1"/>
                  </a:cxn>
                </a:cxnLst>
                <a:rect l="l" t="t" r="r" b="b"/>
                <a:pathLst>
                  <a:path w="66484" h="9525">
                    <a:moveTo>
                      <a:pt x="0" y="0"/>
                    </a:moveTo>
                    <a:lnTo>
                      <a:pt x="66485"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4" name="Freeform 107">
                <a:extLst>
                  <a:ext uri="{FF2B5EF4-FFF2-40B4-BE49-F238E27FC236}">
                    <a16:creationId xmlns:a16="http://schemas.microsoft.com/office/drawing/2014/main" id="{AD0E59F6-0043-E359-A889-58B04A838298}"/>
                  </a:ext>
                </a:extLst>
              </p:cNvPr>
              <p:cNvSpPr/>
              <p:nvPr/>
            </p:nvSpPr>
            <p:spPr>
              <a:xfrm>
                <a:off x="9674542"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5" name="Freeform 108">
                <a:extLst>
                  <a:ext uri="{FF2B5EF4-FFF2-40B4-BE49-F238E27FC236}">
                    <a16:creationId xmlns:a16="http://schemas.microsoft.com/office/drawing/2014/main" id="{ED9395AB-D10B-500A-3819-92612EED17EE}"/>
                  </a:ext>
                </a:extLst>
              </p:cNvPr>
              <p:cNvSpPr/>
              <p:nvPr/>
            </p:nvSpPr>
            <p:spPr>
              <a:xfrm>
                <a:off x="9670256" y="3322224"/>
                <a:ext cx="66389" cy="9525"/>
              </a:xfrm>
              <a:custGeom>
                <a:avLst/>
                <a:gdLst>
                  <a:gd name="connsiteX0" fmla="*/ 0 w 66389"/>
                  <a:gd name="connsiteY0" fmla="*/ 0 h 9525"/>
                  <a:gd name="connsiteX1" fmla="*/ 66389 w 66389"/>
                  <a:gd name="connsiteY1" fmla="*/ 0 h 9525"/>
                </a:gdLst>
                <a:ahLst/>
                <a:cxnLst>
                  <a:cxn ang="0">
                    <a:pos x="connsiteX0" y="connsiteY0"/>
                  </a:cxn>
                  <a:cxn ang="0">
                    <a:pos x="connsiteX1" y="connsiteY1"/>
                  </a:cxn>
                </a:cxnLst>
                <a:rect l="l" t="t" r="r" b="b"/>
                <a:pathLst>
                  <a:path w="66389" h="9525">
                    <a:moveTo>
                      <a:pt x="0" y="0"/>
                    </a:moveTo>
                    <a:lnTo>
                      <a:pt x="66389"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6" name="Freeform 109">
                <a:extLst>
                  <a:ext uri="{FF2B5EF4-FFF2-40B4-BE49-F238E27FC236}">
                    <a16:creationId xmlns:a16="http://schemas.microsoft.com/office/drawing/2014/main" id="{14AE8EBC-1B74-4D8A-E9A6-49865761FB3E}"/>
                  </a:ext>
                </a:extLst>
              </p:cNvPr>
              <p:cNvSpPr/>
              <p:nvPr/>
            </p:nvSpPr>
            <p:spPr>
              <a:xfrm>
                <a:off x="9703498"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7" name="Freeform 110">
                <a:extLst>
                  <a:ext uri="{FF2B5EF4-FFF2-40B4-BE49-F238E27FC236}">
                    <a16:creationId xmlns:a16="http://schemas.microsoft.com/office/drawing/2014/main" id="{8B7FA2A5-76C8-5C64-C9B1-F6D8ADD6942A}"/>
                  </a:ext>
                </a:extLst>
              </p:cNvPr>
              <p:cNvSpPr/>
              <p:nvPr/>
            </p:nvSpPr>
            <p:spPr>
              <a:xfrm>
                <a:off x="10074878" y="3322224"/>
                <a:ext cx="66484" cy="9525"/>
              </a:xfrm>
              <a:custGeom>
                <a:avLst/>
                <a:gdLst>
                  <a:gd name="connsiteX0" fmla="*/ 0 w 66484"/>
                  <a:gd name="connsiteY0" fmla="*/ 0 h 9525"/>
                  <a:gd name="connsiteX1" fmla="*/ 66485 w 66484"/>
                  <a:gd name="connsiteY1" fmla="*/ 0 h 9525"/>
                </a:gdLst>
                <a:ahLst/>
                <a:cxnLst>
                  <a:cxn ang="0">
                    <a:pos x="connsiteX0" y="connsiteY0"/>
                  </a:cxn>
                  <a:cxn ang="0">
                    <a:pos x="connsiteX1" y="connsiteY1"/>
                  </a:cxn>
                </a:cxnLst>
                <a:rect l="l" t="t" r="r" b="b"/>
                <a:pathLst>
                  <a:path w="66484" h="9525">
                    <a:moveTo>
                      <a:pt x="0" y="0"/>
                    </a:moveTo>
                    <a:lnTo>
                      <a:pt x="66485" y="0"/>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8" name="Freeform 111">
                <a:extLst>
                  <a:ext uri="{FF2B5EF4-FFF2-40B4-BE49-F238E27FC236}">
                    <a16:creationId xmlns:a16="http://schemas.microsoft.com/office/drawing/2014/main" id="{1FE8F358-2344-80FF-23CB-0F7E074761F2}"/>
                  </a:ext>
                </a:extLst>
              </p:cNvPr>
              <p:cNvSpPr/>
              <p:nvPr/>
            </p:nvSpPr>
            <p:spPr>
              <a:xfrm>
                <a:off x="10108120" y="3291173"/>
                <a:ext cx="9525" cy="62007"/>
              </a:xfrm>
              <a:custGeom>
                <a:avLst/>
                <a:gdLst>
                  <a:gd name="connsiteX0" fmla="*/ 0 w 9525"/>
                  <a:gd name="connsiteY0" fmla="*/ 0 h 62007"/>
                  <a:gd name="connsiteX1" fmla="*/ 0 w 9525"/>
                  <a:gd name="connsiteY1" fmla="*/ 62008 h 62007"/>
                </a:gdLst>
                <a:ahLst/>
                <a:cxnLst>
                  <a:cxn ang="0">
                    <a:pos x="connsiteX0" y="connsiteY0"/>
                  </a:cxn>
                  <a:cxn ang="0">
                    <a:pos x="connsiteX1" y="connsiteY1"/>
                  </a:cxn>
                </a:cxnLst>
                <a:rect l="l" t="t" r="r" b="b"/>
                <a:pathLst>
                  <a:path w="9525" h="62007">
                    <a:moveTo>
                      <a:pt x="0" y="0"/>
                    </a:moveTo>
                    <a:lnTo>
                      <a:pt x="0" y="62008"/>
                    </a:lnTo>
                  </a:path>
                </a:pathLst>
              </a:custGeom>
              <a:ln w="19050"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69" name="Freeform 112">
                <a:extLst>
                  <a:ext uri="{FF2B5EF4-FFF2-40B4-BE49-F238E27FC236}">
                    <a16:creationId xmlns:a16="http://schemas.microsoft.com/office/drawing/2014/main" id="{E33C1917-63AB-868C-104C-1817242C4F32}"/>
                  </a:ext>
                </a:extLst>
              </p:cNvPr>
              <p:cNvSpPr/>
              <p:nvPr/>
            </p:nvSpPr>
            <p:spPr>
              <a:xfrm>
                <a:off x="10108120" y="2789205"/>
                <a:ext cx="1809" cy="381"/>
              </a:xfrm>
              <a:custGeom>
                <a:avLst/>
                <a:gdLst>
                  <a:gd name="connsiteX0" fmla="*/ 1809 w 1809"/>
                  <a:gd name="connsiteY0" fmla="*/ 0 h 381"/>
                  <a:gd name="connsiteX1" fmla="*/ 0 w 1809"/>
                  <a:gd name="connsiteY1" fmla="*/ 381 h 381"/>
                </a:gdLst>
                <a:ahLst/>
                <a:cxnLst>
                  <a:cxn ang="0">
                    <a:pos x="connsiteX0" y="connsiteY0"/>
                  </a:cxn>
                  <a:cxn ang="0">
                    <a:pos x="connsiteX1" y="connsiteY1"/>
                  </a:cxn>
                </a:cxnLst>
                <a:rect l="l" t="t" r="r" b="b"/>
                <a:pathLst>
                  <a:path w="1809" h="381">
                    <a:moveTo>
                      <a:pt x="1809" y="0"/>
                    </a:moveTo>
                    <a:lnTo>
                      <a:pt x="0" y="381"/>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sp>
            <p:nvSpPr>
              <p:cNvPr id="270" name="Freeform 113">
                <a:extLst>
                  <a:ext uri="{FF2B5EF4-FFF2-40B4-BE49-F238E27FC236}">
                    <a16:creationId xmlns:a16="http://schemas.microsoft.com/office/drawing/2014/main" id="{F617D25B-57C7-4CEE-E33A-FBFCC12B1BC3}"/>
                  </a:ext>
                </a:extLst>
              </p:cNvPr>
              <p:cNvSpPr/>
              <p:nvPr/>
            </p:nvSpPr>
            <p:spPr>
              <a:xfrm>
                <a:off x="10108120" y="3864006"/>
                <a:ext cx="1809" cy="2000"/>
              </a:xfrm>
              <a:custGeom>
                <a:avLst/>
                <a:gdLst>
                  <a:gd name="connsiteX0" fmla="*/ 1809 w 1809"/>
                  <a:gd name="connsiteY0" fmla="*/ 0 h 2000"/>
                  <a:gd name="connsiteX1" fmla="*/ 0 w 1809"/>
                  <a:gd name="connsiteY1" fmla="*/ 2000 h 2000"/>
                </a:gdLst>
                <a:ahLst/>
                <a:cxnLst>
                  <a:cxn ang="0">
                    <a:pos x="connsiteX0" y="connsiteY0"/>
                  </a:cxn>
                  <a:cxn ang="0">
                    <a:pos x="connsiteX1" y="connsiteY1"/>
                  </a:cxn>
                </a:cxnLst>
                <a:rect l="l" t="t" r="r" b="b"/>
                <a:pathLst>
                  <a:path w="1809" h="2000">
                    <a:moveTo>
                      <a:pt x="1809" y="0"/>
                    </a:moveTo>
                    <a:lnTo>
                      <a:pt x="0" y="2000"/>
                    </a:lnTo>
                  </a:path>
                </a:pathLst>
              </a:custGeom>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4"/>
                  </a:solidFill>
                  <a:effectLst/>
                  <a:uLnTx/>
                  <a:uFillTx/>
                  <a:latin typeface="Arial"/>
                  <a:ea typeface="+mn-ea"/>
                  <a:cs typeface="+mn-cs"/>
                </a:endParaRPr>
              </a:p>
            </p:txBody>
          </p:sp>
        </p:grpSp>
      </p:grpSp>
      <p:sp>
        <p:nvSpPr>
          <p:cNvPr id="206" name="TextBox 205">
            <a:extLst>
              <a:ext uri="{FF2B5EF4-FFF2-40B4-BE49-F238E27FC236}">
                <a16:creationId xmlns:a16="http://schemas.microsoft.com/office/drawing/2014/main" id="{3B429FB1-A151-9885-4CE6-34113ACF4D84}"/>
              </a:ext>
            </a:extLst>
          </p:cNvPr>
          <p:cNvSpPr txBox="1"/>
          <p:nvPr/>
        </p:nvSpPr>
        <p:spPr>
          <a:xfrm>
            <a:off x="2653472" y="1934820"/>
            <a:ext cx="32893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1.0</a:t>
            </a:r>
          </a:p>
        </p:txBody>
      </p:sp>
      <p:sp>
        <p:nvSpPr>
          <p:cNvPr id="207" name="TextBox 206">
            <a:extLst>
              <a:ext uri="{FF2B5EF4-FFF2-40B4-BE49-F238E27FC236}">
                <a16:creationId xmlns:a16="http://schemas.microsoft.com/office/drawing/2014/main" id="{6032CB3F-FB63-19DA-74A1-02EE2CD98C72}"/>
              </a:ext>
            </a:extLst>
          </p:cNvPr>
          <p:cNvSpPr txBox="1"/>
          <p:nvPr/>
        </p:nvSpPr>
        <p:spPr>
          <a:xfrm>
            <a:off x="2653472" y="2492863"/>
            <a:ext cx="32893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0.8</a:t>
            </a:r>
          </a:p>
        </p:txBody>
      </p:sp>
      <p:sp>
        <p:nvSpPr>
          <p:cNvPr id="208" name="TextBox 207">
            <a:extLst>
              <a:ext uri="{FF2B5EF4-FFF2-40B4-BE49-F238E27FC236}">
                <a16:creationId xmlns:a16="http://schemas.microsoft.com/office/drawing/2014/main" id="{C90BFE10-98B7-2DA8-B320-050770E4814A}"/>
              </a:ext>
            </a:extLst>
          </p:cNvPr>
          <p:cNvSpPr txBox="1"/>
          <p:nvPr/>
        </p:nvSpPr>
        <p:spPr>
          <a:xfrm>
            <a:off x="2653472" y="3098552"/>
            <a:ext cx="32893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0.6</a:t>
            </a:r>
          </a:p>
        </p:txBody>
      </p:sp>
      <p:sp>
        <p:nvSpPr>
          <p:cNvPr id="209" name="TextBox 208">
            <a:extLst>
              <a:ext uri="{FF2B5EF4-FFF2-40B4-BE49-F238E27FC236}">
                <a16:creationId xmlns:a16="http://schemas.microsoft.com/office/drawing/2014/main" id="{76A5026F-E6C6-91A0-1C4D-D221660F7F19}"/>
              </a:ext>
            </a:extLst>
          </p:cNvPr>
          <p:cNvSpPr txBox="1"/>
          <p:nvPr/>
        </p:nvSpPr>
        <p:spPr>
          <a:xfrm>
            <a:off x="2653479" y="3696137"/>
            <a:ext cx="32893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0.4</a:t>
            </a:r>
          </a:p>
        </p:txBody>
      </p:sp>
      <p:sp>
        <p:nvSpPr>
          <p:cNvPr id="210" name="TextBox 209">
            <a:extLst>
              <a:ext uri="{FF2B5EF4-FFF2-40B4-BE49-F238E27FC236}">
                <a16:creationId xmlns:a16="http://schemas.microsoft.com/office/drawing/2014/main" id="{B64908A1-5ABC-828A-3275-F6D08F295276}"/>
              </a:ext>
            </a:extLst>
          </p:cNvPr>
          <p:cNvSpPr txBox="1"/>
          <p:nvPr/>
        </p:nvSpPr>
        <p:spPr>
          <a:xfrm>
            <a:off x="2653483" y="4285317"/>
            <a:ext cx="32893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0.2</a:t>
            </a:r>
          </a:p>
        </p:txBody>
      </p:sp>
      <p:sp>
        <p:nvSpPr>
          <p:cNvPr id="211" name="TextBox 210">
            <a:extLst>
              <a:ext uri="{FF2B5EF4-FFF2-40B4-BE49-F238E27FC236}">
                <a16:creationId xmlns:a16="http://schemas.microsoft.com/office/drawing/2014/main" id="{57FBF589-8A55-8122-C639-F1125BDD72FB}"/>
              </a:ext>
            </a:extLst>
          </p:cNvPr>
          <p:cNvSpPr txBox="1"/>
          <p:nvPr/>
        </p:nvSpPr>
        <p:spPr>
          <a:xfrm>
            <a:off x="2653475" y="4877619"/>
            <a:ext cx="32893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3F4444"/>
                </a:solidFill>
                <a:effectLst/>
                <a:uLnTx/>
                <a:uFillTx/>
                <a:latin typeface="Arial"/>
                <a:ea typeface="+mn-ea"/>
                <a:cs typeface="Arial"/>
                <a:sym typeface="Arial"/>
                <a:rtl val="0"/>
              </a:rPr>
              <a:t>0.0</a:t>
            </a:r>
          </a:p>
        </p:txBody>
      </p:sp>
      <p:sp>
        <p:nvSpPr>
          <p:cNvPr id="190" name="TextBox 189">
            <a:extLst>
              <a:ext uri="{FF2B5EF4-FFF2-40B4-BE49-F238E27FC236}">
                <a16:creationId xmlns:a16="http://schemas.microsoft.com/office/drawing/2014/main" id="{825E616C-6996-7ACB-FE80-557046847055}"/>
              </a:ext>
            </a:extLst>
          </p:cNvPr>
          <p:cNvSpPr txBox="1">
            <a:spLocks/>
          </p:cNvSpPr>
          <p:nvPr/>
        </p:nvSpPr>
        <p:spPr>
          <a:xfrm rot="16200000">
            <a:off x="1281034" y="3420951"/>
            <a:ext cx="22939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3F4444"/>
                </a:solidFill>
                <a:effectLst/>
                <a:uLnTx/>
                <a:uFillTx/>
                <a:latin typeface="Arial"/>
                <a:ea typeface="+mn-ea"/>
                <a:cs typeface="Arial"/>
                <a:sym typeface="Arial"/>
                <a:rtl val="0"/>
              </a:rPr>
              <a:t>OS probability</a:t>
            </a:r>
          </a:p>
        </p:txBody>
      </p:sp>
      <p:cxnSp>
        <p:nvCxnSpPr>
          <p:cNvPr id="21" name="Straight Connector 20">
            <a:extLst>
              <a:ext uri="{FF2B5EF4-FFF2-40B4-BE49-F238E27FC236}">
                <a16:creationId xmlns:a16="http://schemas.microsoft.com/office/drawing/2014/main" id="{0C170822-49F2-0064-416C-5B94C8B817E5}"/>
              </a:ext>
            </a:extLst>
          </p:cNvPr>
          <p:cNvCxnSpPr>
            <a:cxnSpLocks/>
          </p:cNvCxnSpPr>
          <p:nvPr/>
        </p:nvCxnSpPr>
        <p:spPr>
          <a:xfrm>
            <a:off x="3312479" y="4545067"/>
            <a:ext cx="426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6F37EA-BE3E-871B-A4DD-BE84432A537D}"/>
              </a:ext>
            </a:extLst>
          </p:cNvPr>
          <p:cNvCxnSpPr>
            <a:cxnSpLocks/>
          </p:cNvCxnSpPr>
          <p:nvPr/>
        </p:nvCxnSpPr>
        <p:spPr>
          <a:xfrm>
            <a:off x="3312479" y="4727832"/>
            <a:ext cx="426720" cy="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89D6420-A539-C63A-15B6-780B62791193}"/>
              </a:ext>
            </a:extLst>
          </p:cNvPr>
          <p:cNvCxnSpPr>
            <a:cxnSpLocks/>
          </p:cNvCxnSpPr>
          <p:nvPr/>
        </p:nvCxnSpPr>
        <p:spPr>
          <a:xfrm>
            <a:off x="3312479" y="4362301"/>
            <a:ext cx="426720" cy="0"/>
          </a:xfrm>
          <a:prstGeom prst="line">
            <a:avLst/>
          </a:prstGeom>
          <a:ln w="19050">
            <a:solidFill>
              <a:schemeClr val="accent3"/>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FA9265D1-10EB-1659-99CD-4B1611E214E3}"/>
              </a:ext>
            </a:extLst>
          </p:cNvPr>
          <p:cNvGraphicFramePr>
            <a:graphicFrameLocks noGrp="1"/>
          </p:cNvGraphicFramePr>
          <p:nvPr>
            <p:extLst>
              <p:ext uri="{D42A27DB-BD31-4B8C-83A1-F6EECF244321}">
                <p14:modId xmlns:p14="http://schemas.microsoft.com/office/powerpoint/2010/main" val="1790175931"/>
              </p:ext>
            </p:extLst>
          </p:nvPr>
        </p:nvGraphicFramePr>
        <p:xfrm>
          <a:off x="3295908" y="4284621"/>
          <a:ext cx="2072640" cy="548640"/>
        </p:xfrm>
        <a:graphic>
          <a:graphicData uri="http://schemas.openxmlformats.org/drawingml/2006/table">
            <a:tbl>
              <a:tblPr>
                <a:tableStyleId>{0E3FDE45-AF77-4B5C-9715-49D594BDF05E}</a:tableStyleId>
              </a:tblPr>
              <a:tblGrid>
                <a:gridCol w="487680">
                  <a:extLst>
                    <a:ext uri="{9D8B030D-6E8A-4147-A177-3AD203B41FA5}">
                      <a16:colId xmlns:a16="http://schemas.microsoft.com/office/drawing/2014/main" val="3303198848"/>
                    </a:ext>
                  </a:extLst>
                </a:gridCol>
                <a:gridCol w="1584960">
                  <a:extLst>
                    <a:ext uri="{9D8B030D-6E8A-4147-A177-3AD203B41FA5}">
                      <a16:colId xmlns:a16="http://schemas.microsoft.com/office/drawing/2014/main" val="3962455625"/>
                    </a:ext>
                  </a:extLst>
                </a:gridCol>
              </a:tblGrid>
              <a:tr h="182880">
                <a:tc>
                  <a:txBody>
                    <a:bodyPr/>
                    <a:lstStyle/>
                    <a:p>
                      <a:endParaRPr lang="en-US" sz="110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100"/>
                        <a:t>Upper limit of 95% CI</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7197515"/>
                  </a:ext>
                </a:extLst>
              </a:tr>
              <a:tr h="182880">
                <a:tc>
                  <a:txBody>
                    <a:bodyPr/>
                    <a:lstStyle/>
                    <a:p>
                      <a:endParaRPr lang="en-US" sz="110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t>K-M estimates of survival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435485639"/>
                  </a:ext>
                </a:extLst>
              </a:tr>
              <a:tr h="182880">
                <a:tc>
                  <a:txBody>
                    <a:bodyPr/>
                    <a:lstStyle/>
                    <a:p>
                      <a:endParaRPr lang="en-US" sz="110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100"/>
                        <a:t>Lower limit of 95% CI</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30349649"/>
                  </a:ext>
                </a:extLst>
              </a:tr>
            </a:tbl>
          </a:graphicData>
        </a:graphic>
      </p:graphicFrame>
      <p:sp>
        <p:nvSpPr>
          <p:cNvPr id="3" name="TextBox 2">
            <a:extLst>
              <a:ext uri="{FF2B5EF4-FFF2-40B4-BE49-F238E27FC236}">
                <a16:creationId xmlns:a16="http://schemas.microsoft.com/office/drawing/2014/main" id="{6B8C862E-2C9F-601C-2949-FF1F97A66E45}"/>
              </a:ext>
            </a:extLst>
          </p:cNvPr>
          <p:cNvSpPr txBox="1">
            <a:spLocks/>
          </p:cNvSpPr>
          <p:nvPr/>
        </p:nvSpPr>
        <p:spPr>
          <a:xfrm>
            <a:off x="3615786" y="1369584"/>
            <a:ext cx="3616696" cy="338554"/>
          </a:xfrm>
          <a:prstGeom prst="rect">
            <a:avLst/>
          </a:prstGeom>
          <a:noFill/>
        </p:spPr>
        <p:txBody>
          <a:bodyPr wrap="none" rtlCol="0">
            <a:sp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solidFill>
                  <a:srgbClr val="3F4444"/>
                </a:solidFill>
                <a:effectLst/>
                <a:uLnTx/>
                <a:uFillTx/>
                <a:latin typeface="Arial"/>
                <a:ea typeface="+mn-ea"/>
                <a:cs typeface="Arial"/>
                <a:sym typeface="Arial"/>
                <a:rtl val="0"/>
              </a:rPr>
              <a:t>T-DXd 5.4 mg/kg Q3W total (N = 41)</a:t>
            </a:r>
          </a:p>
        </p:txBody>
      </p:sp>
      <p:sp>
        <p:nvSpPr>
          <p:cNvPr id="5" name="Rounded Rectangle 6">
            <a:extLst>
              <a:ext uri="{FF2B5EF4-FFF2-40B4-BE49-F238E27FC236}">
                <a16:creationId xmlns:a16="http://schemas.microsoft.com/office/drawing/2014/main" id="{6578FCFE-1743-DA2E-C7EB-8E7FC8C2AD61}"/>
              </a:ext>
            </a:extLst>
          </p:cNvPr>
          <p:cNvSpPr/>
          <p:nvPr/>
        </p:nvSpPr>
        <p:spPr>
          <a:xfrm>
            <a:off x="6455086" y="2024411"/>
            <a:ext cx="3083442" cy="768096"/>
          </a:xfrm>
          <a:prstGeom prst="roundRect">
            <a:avLst>
              <a:gd name="adj" fmla="val 0"/>
            </a:avLst>
          </a:prstGeom>
          <a:solidFill>
            <a:srgbClr val="E8931A"/>
          </a:solidFill>
          <a:ln w="12700">
            <a:noFill/>
          </a:ln>
        </p:spPr>
        <p:txBody>
          <a:bodyPr wrap="square" lIns="45720" rIns="45720" anchor="ctr">
            <a:noAutofit/>
          </a:bodyPr>
          <a:lstStyle/>
          <a:p>
            <a:pPr marL="0" marR="0" lvl="0" indent="0" algn="ctr" defTabSz="609006" rtl="0" eaLnBrk="1" fontAlgn="auto" latinLnBrk="0" hangingPunct="1">
              <a:lnSpc>
                <a:spcPct val="90000"/>
              </a:lnSpc>
              <a:spcBef>
                <a:spcPts val="0"/>
              </a:spcBef>
              <a:spcAft>
                <a:spcPts val="0"/>
              </a:spcAft>
              <a:buClrTx/>
              <a:buSzTx/>
              <a:buFontTx/>
              <a:buNone/>
              <a:tabLst/>
              <a:defRPr/>
            </a:pPr>
            <a:r>
              <a:rPr kumimoji="0" lang="en-US" sz="1470" b="0" i="0" u="none" strike="noStrike" kern="0" cap="none" spc="0" normalizeH="0" baseline="0" noProof="0">
                <a:ln>
                  <a:noFill/>
                </a:ln>
                <a:solidFill>
                  <a:schemeClr val="bg1"/>
                </a:solidFill>
                <a:effectLst/>
                <a:uLnTx/>
                <a:uFillTx/>
                <a:latin typeface="Arial"/>
                <a:ea typeface="+mn-ea"/>
                <a:cs typeface="+mn-cs"/>
              </a:rPr>
              <a:t>Median OS</a:t>
            </a:r>
          </a:p>
          <a:p>
            <a:pPr marL="0" marR="0" lvl="0" indent="0" algn="ctr" defTabSz="609006" rtl="0" eaLnBrk="1" fontAlgn="auto" latinLnBrk="0" hangingPunct="1">
              <a:lnSpc>
                <a:spcPct val="90000"/>
              </a:lnSpc>
              <a:spcBef>
                <a:spcPts val="0"/>
              </a:spcBef>
              <a:spcAft>
                <a:spcPts val="0"/>
              </a:spcAft>
              <a:buClrTx/>
              <a:buSzTx/>
              <a:buFontTx/>
              <a:buNone/>
              <a:tabLst/>
              <a:defRPr/>
            </a:pPr>
            <a:r>
              <a:rPr kumimoji="0" lang="en-US" sz="1470" b="0" i="0" u="none" strike="noStrike" kern="0" cap="none" spc="0" normalizeH="0" baseline="0" noProof="0">
                <a:ln>
                  <a:noFill/>
                </a:ln>
                <a:solidFill>
                  <a:schemeClr val="bg1"/>
                </a:solidFill>
                <a:effectLst/>
                <a:uLnTx/>
                <a:uFillTx/>
                <a:latin typeface="Arial"/>
                <a:ea typeface="+mn-ea"/>
                <a:cs typeface="+mn-cs"/>
              </a:rPr>
              <a:t>11.2 months (95% CI, 8.4-NE)</a:t>
            </a:r>
          </a:p>
        </p:txBody>
      </p:sp>
      <p:sp>
        <p:nvSpPr>
          <p:cNvPr id="4" name="Footer Placeholder 10">
            <a:extLst>
              <a:ext uri="{FF2B5EF4-FFF2-40B4-BE49-F238E27FC236}">
                <a16:creationId xmlns:a16="http://schemas.microsoft.com/office/drawing/2014/main" id="{6310DE6E-F0A9-EFE8-FB51-92166BED67E4}"/>
              </a:ext>
            </a:extLst>
          </p:cNvPr>
          <p:cNvSpPr txBox="1">
            <a:spLocks/>
          </p:cNvSpPr>
          <p:nvPr/>
        </p:nvSpPr>
        <p:spPr>
          <a:xfrm>
            <a:off x="1401417" y="5964383"/>
            <a:ext cx="7493959" cy="642566"/>
          </a:xfrm>
          <a:prstGeom prst="rect">
            <a:avLst/>
          </a:prstGeom>
        </p:spPr>
        <p:txBody>
          <a:bodyPr anchor="b"/>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609585">
              <a:defRPr/>
            </a:pPr>
            <a:r>
              <a:rPr lang="en-US">
                <a:solidFill>
                  <a:srgbClr val="3F4444"/>
                </a:solidFill>
                <a:latin typeface="Arial" panose="020B0604020202020204" pitchFamily="34" charset="0"/>
                <a:cs typeface="Arial" panose="020B0604020202020204" pitchFamily="34" charset="0"/>
              </a:rPr>
              <a:t>Data cutoff: December 3, 2021.</a:t>
            </a:r>
          </a:p>
          <a:p>
            <a:pPr lvl="0">
              <a:defRPr/>
            </a:pPr>
            <a:r>
              <a:rPr lang="en-US">
                <a:solidFill>
                  <a:srgbClr val="3F4444"/>
                </a:solidFill>
                <a:cs typeface="Calibri" panose="020F0502020204030204" pitchFamily="34" charset="0"/>
              </a:rPr>
              <a:t>Median was based on Kaplan-Meier estimate and 95% CI for median was computed using the Brookmeyer-Crowley method. </a:t>
            </a:r>
            <a:br>
              <a:rPr lang="en-US">
                <a:solidFill>
                  <a:srgbClr val="3F4444"/>
                </a:solidFill>
                <a:cs typeface="Calibri" panose="020F0502020204030204" pitchFamily="34" charset="0"/>
              </a:rPr>
            </a:br>
            <a:r>
              <a:rPr lang="en-US" baseline="30000" err="1">
                <a:solidFill>
                  <a:srgbClr val="3F4444"/>
                </a:solidFill>
              </a:rPr>
              <a:t>a</a:t>
            </a:r>
            <a:r>
              <a:rPr lang="en-US" err="1">
                <a:solidFill>
                  <a:srgbClr val="3F4444"/>
                </a:solidFill>
              </a:rPr>
              <a:t>While</a:t>
            </a:r>
            <a:r>
              <a:rPr lang="en-US">
                <a:solidFill>
                  <a:srgbClr val="3F4444"/>
                </a:solidFill>
              </a:rPr>
              <a:t> the data included in DP-02, DC-02, and DL-01 are for HER2-overexpressing tumors (IHC 3+/2+), the approved tumor-agnostic indication is for patients with HER2-positive IHC 3+ solid tumors only.</a:t>
            </a:r>
            <a:r>
              <a:rPr lang="en-US" baseline="30000">
                <a:solidFill>
                  <a:srgbClr val="3F4444"/>
                </a:solidFill>
              </a:rPr>
              <a:t>2</a:t>
            </a:r>
            <a:endParaRPr lang="en-US" b="1">
              <a:solidFill>
                <a:srgbClr val="3F4444"/>
              </a:solidFill>
              <a:latin typeface="Arial" panose="020B0604020202020204" pitchFamily="34" charset="0"/>
              <a:cs typeface="Arial" panose="020B0604020202020204" pitchFamily="34" charset="0"/>
            </a:endParaRPr>
          </a:p>
          <a:p>
            <a:pPr lvl="0" defTabSz="609585">
              <a:defRPr/>
            </a:pPr>
            <a:r>
              <a:rPr lang="en-US">
                <a:solidFill>
                  <a:srgbClr val="3F4444"/>
                </a:solidFill>
                <a:latin typeface="Arial" panose="020B0604020202020204" pitchFamily="34" charset="0"/>
                <a:cs typeface="Arial" panose="020B0604020202020204" pitchFamily="34" charset="0"/>
              </a:rPr>
              <a:t>1.</a:t>
            </a:r>
            <a:r>
              <a:rPr lang="en-US" b="1">
                <a:solidFill>
                  <a:srgbClr val="3F4444"/>
                </a:solidFill>
                <a:latin typeface="Arial" panose="020B0604020202020204" pitchFamily="34" charset="0"/>
                <a:cs typeface="Arial" panose="020B0604020202020204" pitchFamily="34" charset="0"/>
              </a:rPr>
              <a:t> </a:t>
            </a:r>
            <a:r>
              <a:rPr lang="en-US">
                <a:solidFill>
                  <a:srgbClr val="3F4444"/>
                </a:solidFill>
                <a:latin typeface="Arial" panose="020B0604020202020204" pitchFamily="34" charset="0"/>
                <a:cs typeface="Arial" panose="020B0604020202020204" pitchFamily="34" charset="0"/>
              </a:rPr>
              <a:t>Smit EF, et al. </a:t>
            </a:r>
            <a:r>
              <a:rPr lang="en-US" i="1">
                <a:solidFill>
                  <a:srgbClr val="3F4444"/>
                </a:solidFill>
                <a:latin typeface="Arial" panose="020B0604020202020204" pitchFamily="34" charset="0"/>
                <a:cs typeface="Arial" panose="020B0604020202020204" pitchFamily="34" charset="0"/>
              </a:rPr>
              <a:t>Lancet Oncol.</a:t>
            </a:r>
            <a:r>
              <a:rPr lang="en-US">
                <a:solidFill>
                  <a:srgbClr val="3F4444"/>
                </a:solidFill>
                <a:latin typeface="Arial" panose="020B0604020202020204" pitchFamily="34" charset="0"/>
                <a:cs typeface="Arial" panose="020B0604020202020204" pitchFamily="34" charset="0"/>
              </a:rPr>
              <a:t> 2024;25(4):439-454. 2. </a:t>
            </a: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lang="en-US">
              <a:solidFill>
                <a:srgbClr val="3F44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322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71B93C-F3EE-3DF2-6E02-D1E2245B0455}"/>
              </a:ext>
            </a:extLst>
          </p:cNvPr>
          <p:cNvSpPr>
            <a:spLocks noGrp="1"/>
          </p:cNvSpPr>
          <p:nvPr>
            <p:ph sz="half" idx="1"/>
          </p:nvPr>
        </p:nvSpPr>
        <p:spPr>
          <a:xfrm>
            <a:off x="838200" y="1486043"/>
            <a:ext cx="5134551" cy="4676217"/>
          </a:xfrm>
        </p:spPr>
        <p:txBody>
          <a:bodyPr>
            <a:noAutofit/>
          </a:bodyPr>
          <a:lstStyle/>
          <a:p>
            <a:pPr>
              <a:lnSpc>
                <a:spcPct val="110000"/>
              </a:lnSpc>
            </a:pPr>
            <a:r>
              <a:rPr lang="en-US" sz="1400"/>
              <a:t>Patients with HER2-OE unresectable, locally advanced, or metastatic NSCLC with disease progression on or after 1 or 2 prior regimens</a:t>
            </a:r>
          </a:p>
          <a:p>
            <a:pPr lvl="1">
              <a:lnSpc>
                <a:spcPct val="110000"/>
              </a:lnSpc>
            </a:pPr>
            <a:r>
              <a:rPr lang="en-US" sz="1400"/>
              <a:t>HER2-OE defined as: ≥25% of tumor cells with IHC 2+ or 3+ by central testing using the DAKO HER2-low IHC assay</a:t>
            </a:r>
          </a:p>
          <a:p>
            <a:pPr>
              <a:lnSpc>
                <a:spcPct val="110000"/>
              </a:lnSpc>
            </a:pPr>
            <a:r>
              <a:rPr lang="en-US" sz="1400"/>
              <a:t>36 patients received T-</a:t>
            </a:r>
            <a:r>
              <a:rPr lang="en-US" sz="1400" err="1"/>
              <a:t>DXd</a:t>
            </a:r>
            <a:r>
              <a:rPr lang="en-US" sz="1400"/>
              <a:t> 5.4 mg/kg intravenously every 3 weeks</a:t>
            </a:r>
          </a:p>
          <a:p>
            <a:pPr>
              <a:lnSpc>
                <a:spcPct val="110000"/>
              </a:lnSpc>
            </a:pPr>
            <a:r>
              <a:rPr lang="en-US" sz="1400"/>
              <a:t>T-</a:t>
            </a:r>
            <a:r>
              <a:rPr lang="en-US" sz="1400" err="1"/>
              <a:t>DXd</a:t>
            </a:r>
            <a:r>
              <a:rPr lang="en-US" sz="1400"/>
              <a:t> monotherapy (5.4 mg/kg) demonstrated encouraging antitumor activity in patients with pretreated advanced or metastatic HER2-OE NSCLC</a:t>
            </a:r>
          </a:p>
          <a:p>
            <a:pPr lvl="1">
              <a:lnSpc>
                <a:spcPct val="110000"/>
              </a:lnSpc>
            </a:pPr>
            <a:r>
              <a:rPr lang="en-US" sz="1400"/>
              <a:t>Consistent with results from DESTINY-Lung01</a:t>
            </a:r>
          </a:p>
          <a:p>
            <a:pPr lvl="1">
              <a:lnSpc>
                <a:spcPct val="110000"/>
              </a:lnSpc>
            </a:pPr>
            <a:r>
              <a:rPr lang="en-US" sz="1400"/>
              <a:t>Reinforce HER2 expression as an actionable biomarker in NSCLC</a:t>
            </a:r>
          </a:p>
          <a:p>
            <a:pPr lvl="1">
              <a:lnSpc>
                <a:spcPct val="110000"/>
              </a:lnSpc>
            </a:pPr>
            <a:r>
              <a:rPr lang="en-US" sz="1400" b="1">
                <a:solidFill>
                  <a:schemeClr val="accent1"/>
                </a:solidFill>
              </a:rPr>
              <a:t>Need for HER2 IHC testing in NSCLC</a:t>
            </a:r>
          </a:p>
        </p:txBody>
      </p:sp>
      <p:sp>
        <p:nvSpPr>
          <p:cNvPr id="2" name="Title 1">
            <a:extLst>
              <a:ext uri="{FF2B5EF4-FFF2-40B4-BE49-F238E27FC236}">
                <a16:creationId xmlns:a16="http://schemas.microsoft.com/office/drawing/2014/main" id="{51C54113-0CE4-4487-6FAE-BA5BDD79426B}"/>
              </a:ext>
            </a:extLst>
          </p:cNvPr>
          <p:cNvSpPr>
            <a:spLocks noGrp="1"/>
          </p:cNvSpPr>
          <p:nvPr>
            <p:ph type="title"/>
          </p:nvPr>
        </p:nvSpPr>
        <p:spPr/>
        <p:txBody>
          <a:bodyPr>
            <a:normAutofit/>
          </a:bodyPr>
          <a:lstStyle/>
          <a:p>
            <a:r>
              <a:rPr lang="en-US" sz="3600"/>
              <a:t>DESTINY-Lung03 Part 1: T-DXd Monotherapy</a:t>
            </a:r>
          </a:p>
        </p:txBody>
      </p:sp>
      <p:sp>
        <p:nvSpPr>
          <p:cNvPr id="7" name="Footer Placeholder 6">
            <a:extLst>
              <a:ext uri="{FF2B5EF4-FFF2-40B4-BE49-F238E27FC236}">
                <a16:creationId xmlns:a16="http://schemas.microsoft.com/office/drawing/2014/main" id="{7775771B-9495-80F5-00E8-7E18114CC8E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Planchard D, et al. WCLC 2024. Abstract OA16.05.</a:t>
            </a:r>
          </a:p>
        </p:txBody>
      </p:sp>
      <p:graphicFrame>
        <p:nvGraphicFramePr>
          <p:cNvPr id="5" name="Table 4">
            <a:extLst>
              <a:ext uri="{FF2B5EF4-FFF2-40B4-BE49-F238E27FC236}">
                <a16:creationId xmlns:a16="http://schemas.microsoft.com/office/drawing/2014/main" id="{A660F9FE-0759-F11F-0AB2-5AEAB958974F}"/>
              </a:ext>
            </a:extLst>
          </p:cNvPr>
          <p:cNvGraphicFramePr>
            <a:graphicFrameLocks noGrp="1"/>
          </p:cNvGraphicFramePr>
          <p:nvPr>
            <p:extLst>
              <p:ext uri="{D42A27DB-BD31-4B8C-83A1-F6EECF244321}">
                <p14:modId xmlns:p14="http://schemas.microsoft.com/office/powerpoint/2010/main" val="1755556451"/>
              </p:ext>
            </p:extLst>
          </p:nvPr>
        </p:nvGraphicFramePr>
        <p:xfrm>
          <a:off x="6338511" y="2120106"/>
          <a:ext cx="5381049" cy="2960688"/>
        </p:xfrm>
        <a:graphic>
          <a:graphicData uri="http://schemas.openxmlformats.org/drawingml/2006/table">
            <a:tbl>
              <a:tblPr firstRow="1" firstCol="1" bandRow="1">
                <a:tableStyleId>{5C22544A-7EE6-4342-B048-85BDC9FD1C3A}</a:tableStyleId>
              </a:tblPr>
              <a:tblGrid>
                <a:gridCol w="1906840">
                  <a:extLst>
                    <a:ext uri="{9D8B030D-6E8A-4147-A177-3AD203B41FA5}">
                      <a16:colId xmlns:a16="http://schemas.microsoft.com/office/drawing/2014/main" val="3370278052"/>
                    </a:ext>
                  </a:extLst>
                </a:gridCol>
                <a:gridCol w="1407284">
                  <a:extLst>
                    <a:ext uri="{9D8B030D-6E8A-4147-A177-3AD203B41FA5}">
                      <a16:colId xmlns:a16="http://schemas.microsoft.com/office/drawing/2014/main" val="3732234869"/>
                    </a:ext>
                  </a:extLst>
                </a:gridCol>
                <a:gridCol w="1019590">
                  <a:extLst>
                    <a:ext uri="{9D8B030D-6E8A-4147-A177-3AD203B41FA5}">
                      <a16:colId xmlns:a16="http://schemas.microsoft.com/office/drawing/2014/main" val="2722216748"/>
                    </a:ext>
                  </a:extLst>
                </a:gridCol>
                <a:gridCol w="1047335">
                  <a:extLst>
                    <a:ext uri="{9D8B030D-6E8A-4147-A177-3AD203B41FA5}">
                      <a16:colId xmlns:a16="http://schemas.microsoft.com/office/drawing/2014/main" val="1370470512"/>
                    </a:ext>
                  </a:extLst>
                </a:gridCol>
              </a:tblGrid>
              <a:tr h="737895">
                <a:tc>
                  <a:txBody>
                    <a:bodyPr/>
                    <a:lstStyle/>
                    <a:p>
                      <a:endParaRPr lang="en-US" sz="1400"/>
                    </a:p>
                  </a:txBody>
                  <a:tcPr marL="81988" marR="81988" marT="40994" marB="40994" anchor="ctr"/>
                </a:tc>
                <a:tc>
                  <a:txBody>
                    <a:bodyPr/>
                    <a:lstStyle/>
                    <a:p>
                      <a:pPr algn="ctr"/>
                      <a:r>
                        <a:rPr lang="en-US" sz="1400"/>
                        <a:t>T-DXd Monotherapy</a:t>
                      </a:r>
                    </a:p>
                    <a:p>
                      <a:pPr algn="ctr"/>
                      <a:r>
                        <a:rPr lang="en-US" sz="1400"/>
                        <a:t>(N = 36)</a:t>
                      </a:r>
                    </a:p>
                  </a:txBody>
                  <a:tcPr marL="81988" marR="81988" marT="40994" marB="40994" anchor="ctr"/>
                </a:tc>
                <a:tc>
                  <a:txBody>
                    <a:bodyPr/>
                    <a:lstStyle/>
                    <a:p>
                      <a:pPr algn="ctr"/>
                      <a:r>
                        <a:rPr lang="en-US" sz="1400"/>
                        <a:t>HER2 IHC 3+</a:t>
                      </a:r>
                    </a:p>
                    <a:p>
                      <a:pPr algn="ctr"/>
                      <a:r>
                        <a:rPr lang="en-US" sz="1400"/>
                        <a:t>(n = 16)</a:t>
                      </a:r>
                    </a:p>
                  </a:txBody>
                  <a:tcPr marL="81988" marR="81988" marT="40994" marB="40994" anchor="ctr"/>
                </a:tc>
                <a:tc>
                  <a:txBody>
                    <a:bodyPr/>
                    <a:lstStyle/>
                    <a:p>
                      <a:pPr algn="ctr"/>
                      <a:r>
                        <a:rPr lang="en-US" sz="1400"/>
                        <a:t>HER2 IHC 2+</a:t>
                      </a:r>
                    </a:p>
                    <a:p>
                      <a:pPr algn="ctr"/>
                      <a:r>
                        <a:rPr lang="en-US" sz="1400"/>
                        <a:t>(n = 20)</a:t>
                      </a:r>
                    </a:p>
                  </a:txBody>
                  <a:tcPr marL="81988" marR="81988" marT="40994" marB="40994" anchor="ctr"/>
                </a:tc>
                <a:extLst>
                  <a:ext uri="{0D108BD9-81ED-4DB2-BD59-A6C34878D82A}">
                    <a16:rowId xmlns:a16="http://schemas.microsoft.com/office/drawing/2014/main" val="1811986421"/>
                  </a:ext>
                </a:extLst>
              </a:tr>
              <a:tr h="519259">
                <a:tc>
                  <a:txBody>
                    <a:bodyPr/>
                    <a:lstStyle/>
                    <a:p>
                      <a:r>
                        <a:rPr lang="en-US" sz="1400" b="1"/>
                        <a:t>Confirmed ORR, </a:t>
                      </a:r>
                      <a:br>
                        <a:rPr lang="en-US" sz="1400" b="1"/>
                      </a:br>
                      <a:r>
                        <a:rPr lang="en-US" sz="1400" b="1"/>
                        <a:t>% (n)</a:t>
                      </a:r>
                    </a:p>
                  </a:txBody>
                  <a:tcPr marL="81988" marR="81988" marT="40994" marB="40994" anchor="ctr"/>
                </a:tc>
                <a:tc>
                  <a:txBody>
                    <a:bodyPr/>
                    <a:lstStyle/>
                    <a:p>
                      <a:pPr algn="ctr"/>
                      <a:r>
                        <a:rPr lang="en-US" sz="1400"/>
                        <a:t>44.4 (16)</a:t>
                      </a:r>
                    </a:p>
                  </a:txBody>
                  <a:tcPr marL="81988" marR="81988" marT="40994" marB="40994" anchor="ctr"/>
                </a:tc>
                <a:tc>
                  <a:txBody>
                    <a:bodyPr/>
                    <a:lstStyle/>
                    <a:p>
                      <a:pPr algn="ctr"/>
                      <a:r>
                        <a:rPr lang="en-US" sz="1400"/>
                        <a:t>56.3 (9)</a:t>
                      </a:r>
                    </a:p>
                  </a:txBody>
                  <a:tcPr marL="81988" marR="81988" marT="40994" marB="40994" anchor="ctr"/>
                </a:tc>
                <a:tc>
                  <a:txBody>
                    <a:bodyPr/>
                    <a:lstStyle/>
                    <a:p>
                      <a:pPr algn="ctr"/>
                      <a:r>
                        <a:rPr lang="en-US" sz="1400"/>
                        <a:t>35.0 (7)</a:t>
                      </a:r>
                    </a:p>
                  </a:txBody>
                  <a:tcPr marL="81988" marR="81988" marT="40994" marB="40994" anchor="ctr"/>
                </a:tc>
                <a:extLst>
                  <a:ext uri="{0D108BD9-81ED-4DB2-BD59-A6C34878D82A}">
                    <a16:rowId xmlns:a16="http://schemas.microsoft.com/office/drawing/2014/main" val="1398025323"/>
                  </a:ext>
                </a:extLst>
              </a:tr>
              <a:tr h="332508">
                <a:tc>
                  <a:txBody>
                    <a:bodyPr/>
                    <a:lstStyle/>
                    <a:p>
                      <a:r>
                        <a:rPr lang="en-US" sz="1400" b="1"/>
                        <a:t>DCR at 12 weeks, %</a:t>
                      </a:r>
                    </a:p>
                  </a:txBody>
                  <a:tcPr marL="81988" marR="81988" marT="40994" marB="40994" anchor="ctr"/>
                </a:tc>
                <a:tc>
                  <a:txBody>
                    <a:bodyPr/>
                    <a:lstStyle/>
                    <a:p>
                      <a:pPr algn="ctr"/>
                      <a:r>
                        <a:rPr lang="en-US" sz="1400"/>
                        <a:t>77.8</a:t>
                      </a:r>
                    </a:p>
                  </a:txBody>
                  <a:tcPr marL="81988" marR="81988" marT="40994" marB="40994" anchor="ctr"/>
                </a:tc>
                <a:tc>
                  <a:txBody>
                    <a:bodyPr/>
                    <a:lstStyle/>
                    <a:p>
                      <a:pPr algn="ctr"/>
                      <a:r>
                        <a:rPr lang="en-US" sz="1400"/>
                        <a:t>81.3</a:t>
                      </a:r>
                    </a:p>
                  </a:txBody>
                  <a:tcPr marL="81988" marR="81988" marT="40994" marB="40994" anchor="ctr"/>
                </a:tc>
                <a:tc>
                  <a:txBody>
                    <a:bodyPr/>
                    <a:lstStyle/>
                    <a:p>
                      <a:pPr algn="ctr"/>
                      <a:r>
                        <a:rPr lang="en-US" sz="1400"/>
                        <a:t>75.0</a:t>
                      </a:r>
                    </a:p>
                  </a:txBody>
                  <a:tcPr marL="81988" marR="81988" marT="40994" marB="40994" anchor="ctr"/>
                </a:tc>
                <a:extLst>
                  <a:ext uri="{0D108BD9-81ED-4DB2-BD59-A6C34878D82A}">
                    <a16:rowId xmlns:a16="http://schemas.microsoft.com/office/drawing/2014/main" val="1532975014"/>
                  </a:ext>
                </a:extLst>
              </a:tr>
              <a:tr h="519259">
                <a:tc>
                  <a:txBody>
                    <a:bodyPr/>
                    <a:lstStyle/>
                    <a:p>
                      <a:r>
                        <a:rPr lang="en-US" sz="1400" b="1"/>
                        <a:t>Median DOR, months</a:t>
                      </a:r>
                    </a:p>
                  </a:txBody>
                  <a:tcPr marL="81988" marR="81988" marT="40994" marB="40994" anchor="ctr"/>
                </a:tc>
                <a:tc>
                  <a:txBody>
                    <a:bodyPr/>
                    <a:lstStyle/>
                    <a:p>
                      <a:pPr algn="ctr"/>
                      <a:r>
                        <a:rPr lang="en-US" sz="1400"/>
                        <a:t>11.0</a:t>
                      </a:r>
                    </a:p>
                  </a:txBody>
                  <a:tcPr marL="81988" marR="81988" marT="40994" marB="40994" anchor="ctr"/>
                </a:tc>
                <a:tc>
                  <a:txBody>
                    <a:bodyPr/>
                    <a:lstStyle/>
                    <a:p>
                      <a:pPr algn="ctr"/>
                      <a:r>
                        <a:rPr lang="en-US" sz="1400"/>
                        <a:t>12.5</a:t>
                      </a:r>
                    </a:p>
                  </a:txBody>
                  <a:tcPr marL="81988" marR="81988" marT="40994" marB="40994" anchor="ctr"/>
                </a:tc>
                <a:tc>
                  <a:txBody>
                    <a:bodyPr/>
                    <a:lstStyle/>
                    <a:p>
                      <a:pPr algn="ctr"/>
                      <a:r>
                        <a:rPr lang="en-US" sz="1400"/>
                        <a:t>6.6</a:t>
                      </a:r>
                    </a:p>
                  </a:txBody>
                  <a:tcPr marL="81988" marR="81988" marT="40994" marB="40994" anchor="ctr"/>
                </a:tc>
                <a:extLst>
                  <a:ext uri="{0D108BD9-81ED-4DB2-BD59-A6C34878D82A}">
                    <a16:rowId xmlns:a16="http://schemas.microsoft.com/office/drawing/2014/main" val="3878254070"/>
                  </a:ext>
                </a:extLst>
              </a:tr>
              <a:tr h="519259">
                <a:tc>
                  <a:txBody>
                    <a:bodyPr/>
                    <a:lstStyle/>
                    <a:p>
                      <a:r>
                        <a:rPr lang="en-US" sz="1400" b="1"/>
                        <a:t>Median PFS, months</a:t>
                      </a:r>
                    </a:p>
                  </a:txBody>
                  <a:tcPr marL="81988" marR="81988" marT="40994" marB="40994" anchor="ctr"/>
                </a:tc>
                <a:tc>
                  <a:txBody>
                    <a:bodyPr/>
                    <a:lstStyle/>
                    <a:p>
                      <a:pPr algn="ctr"/>
                      <a:r>
                        <a:rPr lang="en-US" sz="1400"/>
                        <a:t>8.2</a:t>
                      </a:r>
                    </a:p>
                  </a:txBody>
                  <a:tcPr marL="81988" marR="81988" marT="40994" marB="40994" anchor="ctr"/>
                </a:tc>
                <a:tc>
                  <a:txBody>
                    <a:bodyPr/>
                    <a:lstStyle/>
                    <a:p>
                      <a:pPr algn="ctr"/>
                      <a:r>
                        <a:rPr lang="en-US" sz="1400"/>
                        <a:t>6.9</a:t>
                      </a:r>
                    </a:p>
                  </a:txBody>
                  <a:tcPr marL="81988" marR="81988" marT="40994" marB="40994" anchor="ctr"/>
                </a:tc>
                <a:tc>
                  <a:txBody>
                    <a:bodyPr/>
                    <a:lstStyle/>
                    <a:p>
                      <a:pPr algn="ctr"/>
                      <a:r>
                        <a:rPr lang="en-US" sz="1400"/>
                        <a:t>8.2</a:t>
                      </a:r>
                    </a:p>
                  </a:txBody>
                  <a:tcPr marL="81988" marR="81988" marT="40994" marB="40994" anchor="ctr"/>
                </a:tc>
                <a:extLst>
                  <a:ext uri="{0D108BD9-81ED-4DB2-BD59-A6C34878D82A}">
                    <a16:rowId xmlns:a16="http://schemas.microsoft.com/office/drawing/2014/main" val="2305724413"/>
                  </a:ext>
                </a:extLst>
              </a:tr>
              <a:tr h="332508">
                <a:tc>
                  <a:txBody>
                    <a:bodyPr/>
                    <a:lstStyle/>
                    <a:p>
                      <a:r>
                        <a:rPr lang="en-US" sz="1400" b="1"/>
                        <a:t>Median OS, months</a:t>
                      </a:r>
                    </a:p>
                  </a:txBody>
                  <a:tcPr marL="81988" marR="81988" marT="40994" marB="40994" anchor="ctr"/>
                </a:tc>
                <a:tc>
                  <a:txBody>
                    <a:bodyPr/>
                    <a:lstStyle/>
                    <a:p>
                      <a:pPr algn="ctr"/>
                      <a:r>
                        <a:rPr lang="en-US" sz="1400"/>
                        <a:t>17.1</a:t>
                      </a:r>
                    </a:p>
                  </a:txBody>
                  <a:tcPr marL="81988" marR="81988" marT="40994" marB="40994" anchor="ctr"/>
                </a:tc>
                <a:tc>
                  <a:txBody>
                    <a:bodyPr/>
                    <a:lstStyle/>
                    <a:p>
                      <a:pPr algn="ctr"/>
                      <a:r>
                        <a:rPr lang="en-US" sz="1400"/>
                        <a:t>16.4</a:t>
                      </a:r>
                    </a:p>
                  </a:txBody>
                  <a:tcPr marL="81988" marR="81988" marT="40994" marB="40994" anchor="ctr"/>
                </a:tc>
                <a:tc>
                  <a:txBody>
                    <a:bodyPr/>
                    <a:lstStyle/>
                    <a:p>
                      <a:pPr algn="ctr"/>
                      <a:r>
                        <a:rPr lang="en-US" sz="1400"/>
                        <a:t>17.1</a:t>
                      </a:r>
                    </a:p>
                  </a:txBody>
                  <a:tcPr marL="81988" marR="81988" marT="40994" marB="40994" anchor="ctr"/>
                </a:tc>
                <a:extLst>
                  <a:ext uri="{0D108BD9-81ED-4DB2-BD59-A6C34878D82A}">
                    <a16:rowId xmlns:a16="http://schemas.microsoft.com/office/drawing/2014/main" val="234692381"/>
                  </a:ext>
                </a:extLst>
              </a:tr>
            </a:tbl>
          </a:graphicData>
        </a:graphic>
      </p:graphicFrame>
    </p:spTree>
    <p:extLst>
      <p:ext uri="{BB962C8B-B14F-4D97-AF65-F5344CB8AC3E}">
        <p14:creationId xmlns:p14="http://schemas.microsoft.com/office/powerpoint/2010/main" val="3275024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2E3EEF5-5136-E583-082D-B99D75C266E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74B348A-EB02-D873-7964-6B0D17B632E7}"/>
              </a:ext>
            </a:extLst>
          </p:cNvPr>
          <p:cNvPicPr>
            <a:picLocks noChangeAspect="1"/>
          </p:cNvPicPr>
          <p:nvPr/>
        </p:nvPicPr>
        <p:blipFill>
          <a:blip r:embed="rId3"/>
          <a:srcRect t="14882" b="8338"/>
          <a:stretch>
            <a:fillRect/>
          </a:stretch>
        </p:blipFill>
        <p:spPr>
          <a:xfrm>
            <a:off x="1233790" y="1521793"/>
            <a:ext cx="9724420" cy="4150306"/>
          </a:xfrm>
          <a:prstGeom prst="rect">
            <a:avLst/>
          </a:prstGeom>
        </p:spPr>
      </p:pic>
      <p:sp>
        <p:nvSpPr>
          <p:cNvPr id="5" name="Title 1">
            <a:extLst>
              <a:ext uri="{FF2B5EF4-FFF2-40B4-BE49-F238E27FC236}">
                <a16:creationId xmlns:a16="http://schemas.microsoft.com/office/drawing/2014/main" id="{3A0CC637-645D-B07B-FE02-A3C5DB13DC23}"/>
              </a:ext>
            </a:extLst>
          </p:cNvPr>
          <p:cNvSpPr>
            <a:spLocks noGrp="1"/>
          </p:cNvSpPr>
          <p:nvPr>
            <p:ph type="title"/>
          </p:nvPr>
        </p:nvSpPr>
        <p:spPr/>
        <p:txBody>
          <a:bodyPr>
            <a:normAutofit fontScale="90000"/>
          </a:bodyPr>
          <a:lstStyle/>
          <a:p>
            <a:r>
              <a:rPr lang="en-US" sz="3600"/>
              <a:t>DESTINY-Lung03: Efficacy With T-DXd in </a:t>
            </a:r>
            <a:br>
              <a:rPr lang="en-US" sz="3600"/>
            </a:br>
            <a:r>
              <a:rPr lang="en-US" sz="3600"/>
              <a:t>HER2-OE Tumors</a:t>
            </a:r>
          </a:p>
        </p:txBody>
      </p:sp>
      <p:sp>
        <p:nvSpPr>
          <p:cNvPr id="3" name="Footer Placeholder 2">
            <a:extLst>
              <a:ext uri="{FF2B5EF4-FFF2-40B4-BE49-F238E27FC236}">
                <a16:creationId xmlns:a16="http://schemas.microsoft.com/office/drawing/2014/main" id="{2B6A9C73-381F-2BA5-B81F-DEAF0048208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Planchard D, et al. WCLC 2024. Abstract OA16.05.</a:t>
            </a:r>
          </a:p>
        </p:txBody>
      </p:sp>
    </p:spTree>
    <p:extLst>
      <p:ext uri="{BB962C8B-B14F-4D97-AF65-F5344CB8AC3E}">
        <p14:creationId xmlns:p14="http://schemas.microsoft.com/office/powerpoint/2010/main" val="2328743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19A5F-4A00-77AF-653E-0FB62B94FB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4E2FE-480D-34B9-D036-CB5BD1C3C93D}"/>
              </a:ext>
            </a:extLst>
          </p:cNvPr>
          <p:cNvSpPr>
            <a:spLocks noGrp="1"/>
          </p:cNvSpPr>
          <p:nvPr>
            <p:ph type="title"/>
          </p:nvPr>
        </p:nvSpPr>
        <p:spPr/>
        <p:txBody>
          <a:bodyPr>
            <a:normAutofit/>
          </a:bodyPr>
          <a:lstStyle/>
          <a:p>
            <a:r>
              <a:rPr lang="en-US"/>
              <a:t>HER2 Expression and Testing </a:t>
            </a:r>
          </a:p>
        </p:txBody>
      </p:sp>
    </p:spTree>
    <p:extLst>
      <p:ext uri="{BB962C8B-B14F-4D97-AF65-F5344CB8AC3E}">
        <p14:creationId xmlns:p14="http://schemas.microsoft.com/office/powerpoint/2010/main" val="402977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9BF9C-4A12-DC5A-40C8-A20128AD63CE}"/>
              </a:ext>
            </a:extLst>
          </p:cNvPr>
          <p:cNvSpPr>
            <a:spLocks noGrp="1"/>
          </p:cNvSpPr>
          <p:nvPr>
            <p:ph type="title"/>
          </p:nvPr>
        </p:nvSpPr>
        <p:spPr>
          <a:xfrm>
            <a:off x="838200" y="365125"/>
            <a:ext cx="10053918" cy="871393"/>
          </a:xfrm>
        </p:spPr>
        <p:txBody>
          <a:bodyPr>
            <a:noAutofit/>
          </a:bodyPr>
          <a:lstStyle/>
          <a:p>
            <a:r>
              <a:rPr lang="en-US" sz="2400"/>
              <a:t>T-</a:t>
            </a:r>
            <a:r>
              <a:rPr lang="en-US" sz="2400" err="1"/>
              <a:t>DXd</a:t>
            </a:r>
            <a:r>
              <a:rPr lang="en-US" sz="2400"/>
              <a:t> Is Now Approved in the United States as the First Tumor-Agnostic HER2-Directed Therapy for Previously Treated Patients With Metastatic HER2-Positive Solid Tumors</a:t>
            </a:r>
            <a:r>
              <a:rPr lang="en-US" sz="2400" baseline="30000"/>
              <a:t>1</a:t>
            </a:r>
          </a:p>
        </p:txBody>
      </p:sp>
      <p:sp>
        <p:nvSpPr>
          <p:cNvPr id="3" name="Footer Placeholder 2">
            <a:extLst>
              <a:ext uri="{FF2B5EF4-FFF2-40B4-BE49-F238E27FC236}">
                <a16:creationId xmlns:a16="http://schemas.microsoft.com/office/drawing/2014/main" id="{5366FE59-D692-E73D-1F2A-7CA11E896F49}"/>
              </a:ext>
            </a:extLst>
          </p:cNvPr>
          <p:cNvSpPr>
            <a:spLocks noGrp="1"/>
          </p:cNvSpPr>
          <p:nvPr>
            <p:ph type="ftr" sz="quarter" idx="3"/>
          </p:nvPr>
        </p:nvSpPr>
        <p:spPr>
          <a:xfrm>
            <a:off x="1401417" y="5964383"/>
            <a:ext cx="9223513" cy="642566"/>
          </a:xfrm>
        </p:spPr>
        <p:txBody>
          <a:bodyPr/>
          <a:lstStyle/>
          <a:p>
            <a:pPr lvl="0"/>
            <a:r>
              <a:rPr lang="en-US" noProof="0"/>
              <a:t>1. </a:t>
            </a:r>
            <a:r>
              <a:rPr lang="en-US"/>
              <a:t>Fam-trastuzumab deruxtecan-</a:t>
            </a:r>
            <a:r>
              <a:rPr lang="en-US" err="1"/>
              <a:t>nxki</a:t>
            </a:r>
            <a:r>
              <a:rPr lang="en-US"/>
              <a:t>. Prescribing information. Daiichi Sankyo; 2024.</a:t>
            </a:r>
            <a:endParaRPr lang="en-US" noProof="0"/>
          </a:p>
        </p:txBody>
      </p:sp>
      <p:sp>
        <p:nvSpPr>
          <p:cNvPr id="5" name="Round Same Side Corner Rectangle 8xxx">
            <a:extLst>
              <a:ext uri="{FF2B5EF4-FFF2-40B4-BE49-F238E27FC236}">
                <a16:creationId xmlns:a16="http://schemas.microsoft.com/office/drawing/2014/main" id="{31478727-903D-5602-2195-07E65F5E68A6}"/>
              </a:ext>
            </a:extLst>
          </p:cNvPr>
          <p:cNvSpPr>
            <a:spLocks/>
          </p:cNvSpPr>
          <p:nvPr/>
        </p:nvSpPr>
        <p:spPr>
          <a:xfrm>
            <a:off x="431800" y="1486960"/>
            <a:ext cx="11328400" cy="1364076"/>
          </a:xfrm>
          <a:prstGeom prst="rect">
            <a:avLst/>
          </a:prstGeom>
          <a:solidFill>
            <a:schemeClr val="accent2">
              <a:lumMod val="25000"/>
              <a:lumOff val="75000"/>
            </a:schemeClr>
          </a:solidFill>
          <a:ln w="19050" cap="flat" cmpd="sng" algn="ctr">
            <a:noFill/>
            <a:prstDash val="solid"/>
            <a:miter lim="800000"/>
          </a:ln>
          <a:effectLst/>
        </p:spPr>
        <p:txBody>
          <a:bodyPr lIns="274320" tIns="182880" rIns="274320" bIns="182880" rtlCol="0" anchor="ctr">
            <a:noAutofit/>
          </a:bodyPr>
          <a:lstStyle/>
          <a:p>
            <a:pPr defTabSz="1219170">
              <a:spcAft>
                <a:spcPts val="800"/>
              </a:spcAft>
              <a:defRPr/>
            </a:pPr>
            <a:r>
              <a:rPr kumimoji="0" lang="en-US" sz="1600" i="0" u="none" strike="noStrike" kern="0" cap="none" spc="0" normalizeH="0" baseline="0" noProof="0">
                <a:ln>
                  <a:noFill/>
                </a:ln>
                <a:solidFill>
                  <a:prstClr val="black"/>
                </a:solidFill>
                <a:effectLst/>
                <a:uLnTx/>
                <a:uFillTx/>
                <a:latin typeface="Arial"/>
                <a:ea typeface="+mn-ea"/>
                <a:cs typeface="Arial"/>
              </a:rPr>
              <a:t>T-</a:t>
            </a:r>
            <a:r>
              <a:rPr kumimoji="0" lang="en-US" sz="1600" i="0" u="none" strike="noStrike" kern="0" cap="none" spc="0" normalizeH="0" baseline="0" noProof="0" err="1">
                <a:ln>
                  <a:noFill/>
                </a:ln>
                <a:solidFill>
                  <a:prstClr val="black"/>
                </a:solidFill>
                <a:effectLst/>
                <a:uLnTx/>
                <a:uFillTx/>
                <a:latin typeface="Arial"/>
                <a:ea typeface="+mn-ea"/>
                <a:cs typeface="Arial"/>
              </a:rPr>
              <a:t>DXd</a:t>
            </a:r>
            <a:r>
              <a:rPr kumimoji="0" lang="en-US" sz="1600" i="0" u="none" strike="noStrike" kern="0" cap="none" spc="0" normalizeH="0" baseline="0" noProof="0">
                <a:ln>
                  <a:noFill/>
                </a:ln>
                <a:solidFill>
                  <a:prstClr val="black"/>
                </a:solidFill>
                <a:effectLst/>
                <a:uLnTx/>
                <a:uFillTx/>
                <a:latin typeface="Arial"/>
                <a:ea typeface="+mn-ea"/>
                <a:cs typeface="Arial"/>
              </a:rPr>
              <a:t> (5.4 mg/kg) is the first tumor-agnostic HER2-directed therapy and antibody drug conjugate (ADC) to be approved by the US Food and Drug Administration (as of April 2024) for the treatment of adult patients with unresectable or metastatic HER2-positive (IHC 3+) solid tumors who have received prior systemic treatment and have no satisfactory alternative treatment options</a:t>
            </a:r>
            <a:r>
              <a:rPr kumimoji="0" lang="en-US" sz="1600" i="0" u="none" strike="noStrike" kern="0" cap="none" spc="0" normalizeH="0" baseline="30000" noProof="0">
                <a:ln>
                  <a:noFill/>
                </a:ln>
                <a:solidFill>
                  <a:prstClr val="black"/>
                </a:solidFill>
                <a:effectLst/>
                <a:uLnTx/>
                <a:uFillTx/>
                <a:latin typeface="Arial"/>
                <a:ea typeface="+mn-ea"/>
                <a:cs typeface="Arial"/>
              </a:rPr>
              <a:t>1</a:t>
            </a:r>
          </a:p>
        </p:txBody>
      </p:sp>
      <p:sp>
        <p:nvSpPr>
          <p:cNvPr id="6" name="Round Same Side Corner Rectangle 8xxx">
            <a:extLst>
              <a:ext uri="{FF2B5EF4-FFF2-40B4-BE49-F238E27FC236}">
                <a16:creationId xmlns:a16="http://schemas.microsoft.com/office/drawing/2014/main" id="{81EA4FDD-D370-A13B-66C3-8A24EE0AD523}"/>
              </a:ext>
            </a:extLst>
          </p:cNvPr>
          <p:cNvSpPr>
            <a:spLocks/>
          </p:cNvSpPr>
          <p:nvPr/>
        </p:nvSpPr>
        <p:spPr>
          <a:xfrm>
            <a:off x="431800" y="2996929"/>
            <a:ext cx="11328400" cy="1758847"/>
          </a:xfrm>
          <a:prstGeom prst="rect">
            <a:avLst/>
          </a:prstGeom>
          <a:solidFill>
            <a:srgbClr val="ECEEDE"/>
          </a:solidFill>
          <a:ln w="19050" cap="flat" cmpd="sng" algn="ctr">
            <a:noFill/>
            <a:prstDash val="solid"/>
            <a:miter lim="800000"/>
          </a:ln>
          <a:effectLst/>
        </p:spPr>
        <p:txBody>
          <a:bodyPr lIns="274320" tIns="182880" rIns="274320" bIns="182880" rtlCol="0" anchor="ctr">
            <a:noAutofit/>
          </a:bodyPr>
          <a:lstStyle/>
          <a:p>
            <a:pPr marL="0" marR="0" lvl="0" indent="0" defTabSz="1219170" rtl="0" eaLnBrk="1" fontAlgn="auto" latinLnBrk="0" hangingPunct="1">
              <a:lnSpc>
                <a:spcPct val="100000"/>
              </a:lnSpc>
              <a:spcBef>
                <a:spcPts val="0"/>
              </a:spcBef>
              <a:spcAft>
                <a:spcPts val="800"/>
              </a:spcAft>
              <a:buClrTx/>
              <a:buSzTx/>
              <a:buFontTx/>
              <a:buNone/>
              <a:tabLst/>
              <a:defRPr/>
            </a:pPr>
            <a:r>
              <a:rPr kumimoji="0" lang="en-US" sz="1600" i="0" u="none" strike="noStrike" kern="0" cap="none" spc="0" normalizeH="0" baseline="0" noProof="0">
                <a:ln>
                  <a:noFill/>
                </a:ln>
                <a:solidFill>
                  <a:prstClr val="black"/>
                </a:solidFill>
                <a:effectLst/>
                <a:uLnTx/>
                <a:uFillTx/>
                <a:latin typeface="Arial"/>
                <a:ea typeface="+mn-ea"/>
                <a:cs typeface="Arial"/>
              </a:rPr>
              <a:t>This indication was based on results from patient subgroups with HER2-positive IHC 3+ tumors in the Phase 2 studies</a:t>
            </a:r>
            <a:r>
              <a:rPr kumimoji="0" lang="en-US" sz="1600" i="0" u="none" strike="noStrike" kern="0" cap="none" spc="0" normalizeH="0" baseline="30000" noProof="0">
                <a:ln>
                  <a:noFill/>
                </a:ln>
                <a:solidFill>
                  <a:prstClr val="black"/>
                </a:solidFill>
                <a:effectLst/>
                <a:uLnTx/>
                <a:uFillTx/>
                <a:latin typeface="Arial"/>
                <a:ea typeface="+mn-ea"/>
                <a:cs typeface="Arial"/>
              </a:rPr>
              <a:t>1</a:t>
            </a:r>
            <a:r>
              <a:rPr kumimoji="0" lang="en-US" sz="1600" i="0" u="none" strike="noStrike" kern="0" cap="none" spc="0" normalizeH="0" baseline="0" noProof="0">
                <a:ln>
                  <a:noFill/>
                </a:ln>
                <a:solidFill>
                  <a:prstClr val="black"/>
                </a:solidFill>
                <a:effectLst/>
                <a:uLnTx/>
                <a:uFillTx/>
                <a:latin typeface="Arial"/>
                <a:ea typeface="+mn-ea"/>
                <a:cs typeface="Arial"/>
              </a:rPr>
              <a:t>:</a:t>
            </a:r>
          </a:p>
          <a:p>
            <a:pPr marL="239713" indent="-227013" defTabSz="1219170">
              <a:spcAft>
                <a:spcPts val="800"/>
              </a:spcAft>
              <a:buFont typeface="Arial" panose="020B0604020202020204" pitchFamily="34" charset="0"/>
              <a:buChar char="•"/>
              <a:defRPr/>
            </a:pPr>
            <a:r>
              <a:rPr kumimoji="0" lang="en-US" sz="1600" i="0" u="none" strike="noStrike" kern="0" cap="none" spc="0" normalizeH="0" baseline="0" noProof="0">
                <a:ln>
                  <a:noFill/>
                </a:ln>
                <a:solidFill>
                  <a:prstClr val="black"/>
                </a:solidFill>
                <a:effectLst/>
                <a:uLnTx/>
                <a:uFillTx/>
                <a:latin typeface="Arial"/>
                <a:ea typeface="+mn-ea"/>
                <a:cs typeface="Arial"/>
              </a:rPr>
              <a:t>DESTINY-PanTumor02 (DP-02)</a:t>
            </a:r>
          </a:p>
          <a:p>
            <a:pPr marL="239713" indent="-227013" defTabSz="1219170">
              <a:spcAft>
                <a:spcPts val="800"/>
              </a:spcAft>
              <a:buFont typeface="Arial" panose="020B0604020202020204" pitchFamily="34" charset="0"/>
              <a:buChar char="•"/>
              <a:defRPr/>
            </a:pPr>
            <a:r>
              <a:rPr kumimoji="0" lang="en-US" sz="1600" i="0" u="none" strike="noStrike" kern="0" cap="none" spc="0" normalizeH="0" baseline="0" noProof="0">
                <a:ln>
                  <a:noFill/>
                </a:ln>
                <a:solidFill>
                  <a:prstClr val="black"/>
                </a:solidFill>
                <a:effectLst/>
                <a:uLnTx/>
                <a:uFillTx/>
                <a:latin typeface="Arial"/>
                <a:ea typeface="+mn-ea"/>
                <a:cs typeface="Arial"/>
              </a:rPr>
              <a:t>DESTINY-CRC02 (DC-02)</a:t>
            </a:r>
          </a:p>
          <a:p>
            <a:pPr marL="239713" indent="-227013" defTabSz="1219170">
              <a:spcAft>
                <a:spcPts val="800"/>
              </a:spcAft>
              <a:buFont typeface="Arial" panose="020B0604020202020204" pitchFamily="34" charset="0"/>
              <a:buChar char="•"/>
              <a:defRPr/>
            </a:pPr>
            <a:r>
              <a:rPr kumimoji="0" lang="en-US" sz="1600" i="0" u="none" strike="noStrike" kern="0" cap="none" spc="0" normalizeH="0" baseline="0" noProof="0">
                <a:ln>
                  <a:noFill/>
                </a:ln>
                <a:solidFill>
                  <a:prstClr val="black"/>
                </a:solidFill>
                <a:effectLst/>
                <a:uLnTx/>
                <a:uFillTx/>
                <a:latin typeface="Arial"/>
                <a:ea typeface="+mn-ea"/>
                <a:cs typeface="Arial"/>
              </a:rPr>
              <a:t>DESTINY-Lung01 (DL-01)</a:t>
            </a:r>
          </a:p>
        </p:txBody>
      </p:sp>
      <p:sp>
        <p:nvSpPr>
          <p:cNvPr id="7" name="TextBox 6">
            <a:extLst>
              <a:ext uri="{FF2B5EF4-FFF2-40B4-BE49-F238E27FC236}">
                <a16:creationId xmlns:a16="http://schemas.microsoft.com/office/drawing/2014/main" id="{C1DBE38D-134B-AE96-325A-1A1FA2742082}"/>
              </a:ext>
            </a:extLst>
          </p:cNvPr>
          <p:cNvSpPr txBox="1"/>
          <p:nvPr/>
        </p:nvSpPr>
        <p:spPr>
          <a:xfrm>
            <a:off x="431800" y="4909314"/>
            <a:ext cx="11328400" cy="861774"/>
          </a:xfrm>
          <a:prstGeom prst="rect">
            <a:avLst/>
          </a:prstGeom>
          <a:solidFill>
            <a:srgbClr val="002557"/>
          </a:solidFill>
        </p:spPr>
        <p:txBody>
          <a:bodyPr wrap="square" lIns="274320" tIns="182880" rIns="274320" bIns="182880" anchor="ctr">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FFFFFF"/>
                </a:solidFill>
                <a:effectLst/>
                <a:uLnTx/>
                <a:uFillTx/>
                <a:latin typeface="Arial"/>
                <a:ea typeface="+mn-ea"/>
                <a:cs typeface="Arial"/>
              </a:rPr>
              <a:t>While the data included in DP-02, DC-02, and DL-01 are for HER2-overexpressing tumors (IHC 3+/2+), </a:t>
            </a:r>
            <a:br>
              <a:rPr kumimoji="0" lang="en-US" sz="1600" i="0" u="none" strike="noStrike" kern="1200" cap="none" spc="0" normalizeH="0" baseline="0" noProof="0">
                <a:ln>
                  <a:noFill/>
                </a:ln>
                <a:solidFill>
                  <a:srgbClr val="FFFFFF"/>
                </a:solidFill>
                <a:effectLst/>
                <a:uLnTx/>
                <a:uFillTx/>
                <a:latin typeface="Arial"/>
                <a:ea typeface="+mn-ea"/>
                <a:cs typeface="Arial"/>
              </a:rPr>
            </a:br>
            <a:r>
              <a:rPr kumimoji="0" lang="en-US" sz="1600" i="0" u="none" strike="noStrike" kern="1200" cap="none" spc="0" normalizeH="0" baseline="0" noProof="0">
                <a:ln>
                  <a:noFill/>
                </a:ln>
                <a:solidFill>
                  <a:srgbClr val="FFFFFF"/>
                </a:solidFill>
                <a:effectLst/>
                <a:uLnTx/>
                <a:uFillTx/>
                <a:latin typeface="Arial"/>
                <a:ea typeface="+mn-ea"/>
                <a:cs typeface="Arial"/>
              </a:rPr>
              <a:t>the approved tumor-agnostic indication is for patients with HER2-positive IHC 3+ solid tumors only</a:t>
            </a:r>
            <a:r>
              <a:rPr kumimoji="0" lang="en-US" sz="1600" i="0" u="none" strike="noStrike" kern="1200" cap="none" spc="0" normalizeH="0" baseline="30000" noProof="0">
                <a:ln>
                  <a:noFill/>
                </a:ln>
                <a:solidFill>
                  <a:srgbClr val="FFFFFF"/>
                </a:solidFill>
                <a:effectLst/>
                <a:uLnTx/>
                <a:uFillTx/>
                <a:latin typeface="Arial"/>
                <a:ea typeface="+mn-ea"/>
                <a:cs typeface="Arial"/>
              </a:rPr>
              <a:t>1</a:t>
            </a:r>
            <a:endParaRPr kumimoji="0" lang="en-US" sz="160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027317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ED67D-D38A-3B74-8196-C6D21D79B582}"/>
              </a:ext>
            </a:extLst>
          </p:cNvPr>
          <p:cNvPicPr>
            <a:picLocks noChangeAspect="1"/>
          </p:cNvPicPr>
          <p:nvPr/>
        </p:nvPicPr>
        <p:blipFill>
          <a:blip r:embed="rId3"/>
          <a:srcRect b="10768"/>
          <a:stretch>
            <a:fillRect/>
          </a:stretch>
        </p:blipFill>
        <p:spPr>
          <a:xfrm>
            <a:off x="1512405" y="1481123"/>
            <a:ext cx="9360636" cy="4482087"/>
          </a:xfrm>
          <a:prstGeom prst="rect">
            <a:avLst/>
          </a:prstGeom>
        </p:spPr>
      </p:pic>
      <p:sp>
        <p:nvSpPr>
          <p:cNvPr id="5" name="Title 4">
            <a:extLst>
              <a:ext uri="{FF2B5EF4-FFF2-40B4-BE49-F238E27FC236}">
                <a16:creationId xmlns:a16="http://schemas.microsoft.com/office/drawing/2014/main" id="{FD5E8139-E5FB-DF1C-4B44-122F5EA2654F}"/>
              </a:ext>
            </a:extLst>
          </p:cNvPr>
          <p:cNvSpPr>
            <a:spLocks noGrp="1"/>
          </p:cNvSpPr>
          <p:nvPr>
            <p:ph type="title"/>
          </p:nvPr>
        </p:nvSpPr>
        <p:spPr>
          <a:xfrm>
            <a:off x="838200" y="365125"/>
            <a:ext cx="10515600" cy="871393"/>
          </a:xfrm>
        </p:spPr>
        <p:txBody>
          <a:bodyPr>
            <a:normAutofit/>
          </a:bodyPr>
          <a:lstStyle/>
          <a:p>
            <a:r>
              <a:rPr lang="en-US"/>
              <a:t>Conclusion 1</a:t>
            </a:r>
          </a:p>
        </p:txBody>
      </p:sp>
      <p:sp>
        <p:nvSpPr>
          <p:cNvPr id="9" name="Content Placeholder 8">
            <a:extLst>
              <a:ext uri="{FF2B5EF4-FFF2-40B4-BE49-F238E27FC236}">
                <a16:creationId xmlns:a16="http://schemas.microsoft.com/office/drawing/2014/main" id="{D9D72008-2C1F-C26F-1B70-4E229EF81CF8}"/>
              </a:ext>
            </a:extLst>
          </p:cNvPr>
          <p:cNvSpPr>
            <a:spLocks noGrp="1"/>
          </p:cNvSpPr>
          <p:nvPr>
            <p:ph idx="1"/>
          </p:nvPr>
        </p:nvSpPr>
        <p:spPr>
          <a:xfrm>
            <a:off x="838200" y="1001952"/>
            <a:ext cx="10515600" cy="1054559"/>
          </a:xfrm>
        </p:spPr>
        <p:txBody>
          <a:bodyPr>
            <a:normAutofit/>
          </a:bodyPr>
          <a:lstStyle/>
          <a:p>
            <a:pPr marL="0" indent="0">
              <a:buNone/>
            </a:pPr>
            <a:r>
              <a:rPr lang="en-US" sz="1800">
                <a:solidFill>
                  <a:prstClr val="black"/>
                </a:solidFill>
              </a:rPr>
              <a:t>The availability of HER2 targeting ADCs (T-</a:t>
            </a:r>
            <a:r>
              <a:rPr lang="en-US" sz="1800" err="1">
                <a:solidFill>
                  <a:prstClr val="black"/>
                </a:solidFill>
              </a:rPr>
              <a:t>DXd</a:t>
            </a:r>
            <a:r>
              <a:rPr lang="en-US" sz="1800">
                <a:solidFill>
                  <a:prstClr val="black"/>
                </a:solidFill>
              </a:rPr>
              <a:t> for now) warrants widespread testing among tumors that are advanced and/or metastatic. The question is how to score and where to prioritize therapy?</a:t>
            </a:r>
          </a:p>
        </p:txBody>
      </p:sp>
      <p:sp>
        <p:nvSpPr>
          <p:cNvPr id="10" name="Footer Placeholder 2">
            <a:extLst>
              <a:ext uri="{FF2B5EF4-FFF2-40B4-BE49-F238E27FC236}">
                <a16:creationId xmlns:a16="http://schemas.microsoft.com/office/drawing/2014/main" id="{5E5B2335-6733-F52C-6FE3-702411091A20}"/>
              </a:ext>
            </a:extLst>
          </p:cNvPr>
          <p:cNvSpPr>
            <a:spLocks noGrp="1"/>
          </p:cNvSpPr>
          <p:nvPr>
            <p:ph type="ftr" sz="quarter" idx="3"/>
          </p:nvPr>
        </p:nvSpPr>
        <p:spPr>
          <a:xfrm>
            <a:off x="1401417" y="5964383"/>
            <a:ext cx="9223513" cy="642566"/>
          </a:xfrm>
        </p:spPr>
        <p:txBody>
          <a:bodyPr/>
          <a:lstStyle/>
          <a:p>
            <a:r>
              <a:rPr lang="en-US"/>
              <a:t>*Assay-scoring system combinations should be validated according to the intended clinical use of the test, and the validation cohort should consist of at least 20 positive and 20 negative tissues. **Scoring criteria at discretion of laboratory director. †Where specific templates are not available, the CAP template for Reporting Results of Quantitative IHC Biomarker Testing of Specimens from Patients With Carcinoma may be used.</a:t>
            </a:r>
            <a:br>
              <a:rPr lang="en-US"/>
            </a:br>
            <a:r>
              <a:rPr lang="en-US"/>
              <a:t>HER2Know. https://www.her2know.com/content/dam/</a:t>
            </a:r>
            <a:r>
              <a:rPr lang="en-US" err="1"/>
              <a:t>intelligentcontent</a:t>
            </a:r>
            <a:r>
              <a:rPr lang="en-US"/>
              <a:t>/unbranded/her2know-phase-2/us/</a:t>
            </a:r>
            <a:r>
              <a:rPr lang="en-US" err="1"/>
              <a:t>en</a:t>
            </a:r>
            <a:r>
              <a:rPr lang="en-US"/>
              <a:t>/resources/HER2-Testing-in-Solid-Tumors.pdf</a:t>
            </a:r>
          </a:p>
        </p:txBody>
      </p:sp>
    </p:spTree>
    <p:extLst>
      <p:ext uri="{BB962C8B-B14F-4D97-AF65-F5344CB8AC3E}">
        <p14:creationId xmlns:p14="http://schemas.microsoft.com/office/powerpoint/2010/main" val="3005254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20C48-2861-5D0D-CA82-E9F1832914A6}"/>
            </a:ext>
          </a:extLst>
        </p:cNvPr>
        <p:cNvGrpSpPr/>
        <p:nvPr/>
      </p:nvGrpSpPr>
      <p:grpSpPr>
        <a:xfrm>
          <a:off x="0" y="0"/>
          <a:ext cx="0" cy="0"/>
          <a:chOff x="0" y="0"/>
          <a:chExt cx="0" cy="0"/>
        </a:xfrm>
      </p:grpSpPr>
      <p:sp>
        <p:nvSpPr>
          <p:cNvPr id="101" name="Rounded Rectangle 21">
            <a:extLst>
              <a:ext uri="{FF2B5EF4-FFF2-40B4-BE49-F238E27FC236}">
                <a16:creationId xmlns:a16="http://schemas.microsoft.com/office/drawing/2014/main" id="{B7F4C89B-6B03-F09A-B679-95270859E7E2}"/>
              </a:ext>
            </a:extLst>
          </p:cNvPr>
          <p:cNvSpPr>
            <a:spLocks/>
          </p:cNvSpPr>
          <p:nvPr/>
        </p:nvSpPr>
        <p:spPr>
          <a:xfrm>
            <a:off x="838199" y="1784033"/>
            <a:ext cx="10514013" cy="2080205"/>
          </a:xfrm>
          <a:prstGeom prst="rect">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a:solidFill>
                <a:schemeClr val="tx2"/>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578F828-7BC2-863D-9038-A2EB298C7576}"/>
              </a:ext>
            </a:extLst>
          </p:cNvPr>
          <p:cNvSpPr>
            <a:spLocks noGrp="1"/>
          </p:cNvSpPr>
          <p:nvPr>
            <p:ph type="title"/>
          </p:nvPr>
        </p:nvSpPr>
        <p:spPr>
          <a:xfrm>
            <a:off x="838200" y="365125"/>
            <a:ext cx="10515600" cy="871393"/>
          </a:xfrm>
          <a:effectLst/>
        </p:spPr>
        <p:txBody>
          <a:bodyPr>
            <a:normAutofit/>
          </a:bodyPr>
          <a:lstStyle/>
          <a:p>
            <a:r>
              <a:rPr lang="en-US"/>
              <a:t>Conclusion 2</a:t>
            </a:r>
          </a:p>
        </p:txBody>
      </p:sp>
      <p:sp>
        <p:nvSpPr>
          <p:cNvPr id="3" name="Text Placeholder 2">
            <a:extLst>
              <a:ext uri="{FF2B5EF4-FFF2-40B4-BE49-F238E27FC236}">
                <a16:creationId xmlns:a16="http://schemas.microsoft.com/office/drawing/2014/main" id="{4DFB7683-BDA2-A98C-3DF4-D0C827443683}"/>
              </a:ext>
            </a:extLst>
          </p:cNvPr>
          <p:cNvSpPr>
            <a:spLocks noGrp="1"/>
          </p:cNvSpPr>
          <p:nvPr>
            <p:ph idx="1"/>
          </p:nvPr>
        </p:nvSpPr>
        <p:spPr>
          <a:xfrm>
            <a:off x="838200" y="1056993"/>
            <a:ext cx="10515600" cy="765350"/>
          </a:xfrm>
          <a:effectLst/>
        </p:spPr>
        <p:txBody>
          <a:bodyPr>
            <a:normAutofit/>
          </a:bodyPr>
          <a:lstStyle/>
          <a:p>
            <a:pPr marL="0" indent="0">
              <a:lnSpc>
                <a:spcPct val="100000"/>
              </a:lnSpc>
              <a:buNone/>
            </a:pPr>
            <a:r>
              <a:rPr lang="en-GB" sz="2000" dirty="0"/>
              <a:t>With T-</a:t>
            </a:r>
            <a:r>
              <a:rPr lang="en-GB" sz="2000" dirty="0" err="1"/>
              <a:t>DXd</a:t>
            </a:r>
            <a:r>
              <a:rPr lang="en-GB" sz="2000" dirty="0"/>
              <a:t> now established in the recurrent setting, does it move to earlier lines, and which criteria should we use in the future to optimally sequence? (PROC example)</a:t>
            </a:r>
          </a:p>
        </p:txBody>
      </p:sp>
      <p:sp>
        <p:nvSpPr>
          <p:cNvPr id="21" name="Arrow: Right 20">
            <a:extLst>
              <a:ext uri="{FF2B5EF4-FFF2-40B4-BE49-F238E27FC236}">
                <a16:creationId xmlns:a16="http://schemas.microsoft.com/office/drawing/2014/main" id="{621329BB-D1A3-6696-629A-183EE0856070}"/>
              </a:ext>
            </a:extLst>
          </p:cNvPr>
          <p:cNvSpPr/>
          <p:nvPr/>
        </p:nvSpPr>
        <p:spPr>
          <a:xfrm flipH="1">
            <a:off x="6171298" y="2652068"/>
            <a:ext cx="4669421" cy="338554"/>
          </a:xfrm>
          <a:prstGeom prst="rightArrow">
            <a:avLst>
              <a:gd name="adj1" fmla="val 70320"/>
              <a:gd name="adj2" fmla="val 50000"/>
            </a:avLst>
          </a:prstGeom>
          <a:solidFill>
            <a:schemeClr val="accent3">
              <a:lumMod val="40000"/>
              <a:lumOff val="6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T-DXd (approved)</a:t>
            </a:r>
            <a:endParaRPr kumimoji="0" lang="en-GB" sz="1600" b="1"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22" name="Arrow: Right 21">
            <a:extLst>
              <a:ext uri="{FF2B5EF4-FFF2-40B4-BE49-F238E27FC236}">
                <a16:creationId xmlns:a16="http://schemas.microsoft.com/office/drawing/2014/main" id="{35EEF0FC-2463-9A24-F406-E65C1783BFED}"/>
              </a:ext>
            </a:extLst>
          </p:cNvPr>
          <p:cNvSpPr/>
          <p:nvPr/>
        </p:nvSpPr>
        <p:spPr>
          <a:xfrm flipH="1">
            <a:off x="4548094" y="3026551"/>
            <a:ext cx="6292626" cy="338554"/>
          </a:xfrm>
          <a:prstGeom prst="rightArrow">
            <a:avLst>
              <a:gd name="adj1" fmla="val 70320"/>
              <a:gd name="adj2" fmla="val 50000"/>
            </a:avLst>
          </a:prstGeom>
          <a:solidFill>
            <a:schemeClr val="accent3">
              <a:lumMod val="40000"/>
              <a:lumOff val="6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T-DXd in PSOC?</a:t>
            </a:r>
            <a:endParaRPr kumimoji="0" lang="en-GB" sz="1600" b="1"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23" name="Arrow: Right 22">
            <a:extLst>
              <a:ext uri="{FF2B5EF4-FFF2-40B4-BE49-F238E27FC236}">
                <a16:creationId xmlns:a16="http://schemas.microsoft.com/office/drawing/2014/main" id="{D77814E2-A874-D97A-1EDD-D5D12B3B4EB1}"/>
              </a:ext>
            </a:extLst>
          </p:cNvPr>
          <p:cNvSpPr/>
          <p:nvPr/>
        </p:nvSpPr>
        <p:spPr>
          <a:xfrm flipH="1">
            <a:off x="2972893" y="3401034"/>
            <a:ext cx="7867825" cy="338554"/>
          </a:xfrm>
          <a:prstGeom prst="rightArrow">
            <a:avLst>
              <a:gd name="adj1" fmla="val 70320"/>
              <a:gd name="adj2" fmla="val 50000"/>
            </a:avLst>
          </a:prstGeom>
          <a:solidFill>
            <a:schemeClr val="accent3">
              <a:lumMod val="40000"/>
              <a:lumOff val="6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a:t>
            </a:r>
            <a:r>
              <a:rPr kumimoji="0" lang="en-US" sz="1600" b="1" i="0" u="none" strike="noStrike" kern="1200" cap="none" spc="0" normalizeH="0" baseline="0" noProof="0" dirty="0" err="1">
                <a:ln>
                  <a:noFill/>
                </a:ln>
                <a:solidFill>
                  <a:schemeClr val="tx2"/>
                </a:solidFill>
                <a:effectLst/>
                <a:uLnTx/>
                <a:uFillTx/>
                <a:latin typeface="Arial" panose="020B0604020202020204" pitchFamily="34" charset="0"/>
                <a:cs typeface="Arial" panose="020B0604020202020204" pitchFamily="34" charset="0"/>
              </a:rPr>
              <a:t>DXd</a:t>
            </a:r>
            <a:r>
              <a:rPr kumimoji="0" lang="en-US" sz="16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in 1L?</a:t>
            </a:r>
            <a:endParaRPr kumimoji="0" lang="en-GB" sz="16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A361E003-FAAE-0E84-E66A-95518866BF83}"/>
              </a:ext>
            </a:extLst>
          </p:cNvPr>
          <p:cNvSpPr txBox="1"/>
          <p:nvPr/>
        </p:nvSpPr>
        <p:spPr>
          <a:xfrm>
            <a:off x="1283341" y="3699170"/>
            <a:ext cx="3460750" cy="369332"/>
          </a:xfrm>
          <a:prstGeom prst="rect">
            <a:avLst/>
          </a:prstGeom>
          <a:effectLst/>
        </p:spPr>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Criteria to consider:</a:t>
            </a:r>
            <a:endParaRPr kumimoji="0" lang="en-GB" b="1"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2F5AF30-3A61-E793-9986-4BD8940D4B77}"/>
              </a:ext>
            </a:extLst>
          </p:cNvPr>
          <p:cNvSpPr/>
          <p:nvPr/>
        </p:nvSpPr>
        <p:spPr>
          <a:xfrm>
            <a:off x="7746496" y="1914190"/>
            <a:ext cx="3094223" cy="647074"/>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rPr>
              <a:t>PROC</a:t>
            </a:r>
            <a:endParaRPr kumimoji="0" lang="en-GB"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5BC8777-6665-8766-0764-6892AFE1BFAA}"/>
              </a:ext>
            </a:extLst>
          </p:cNvPr>
          <p:cNvSpPr/>
          <p:nvPr/>
        </p:nvSpPr>
        <p:spPr>
          <a:xfrm>
            <a:off x="1349692" y="1914190"/>
            <a:ext cx="3094223" cy="270534"/>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rPr>
              <a:t>1L</a:t>
            </a:r>
            <a:endParaRPr kumimoji="0" lang="en-GB"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8CCA0F6-73B3-3ADE-1C45-3B6023351F05}"/>
              </a:ext>
            </a:extLst>
          </p:cNvPr>
          <p:cNvSpPr/>
          <p:nvPr/>
        </p:nvSpPr>
        <p:spPr>
          <a:xfrm>
            <a:off x="4548094" y="1914190"/>
            <a:ext cx="3094223" cy="270534"/>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rPr>
              <a:t>2L PSOC</a:t>
            </a:r>
            <a:endParaRPr kumimoji="0" lang="en-GB"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D8828BC5-66A5-41BB-4614-4B0A79B20F4B}"/>
              </a:ext>
            </a:extLst>
          </p:cNvPr>
          <p:cNvSpPr/>
          <p:nvPr/>
        </p:nvSpPr>
        <p:spPr>
          <a:xfrm>
            <a:off x="4548094" y="2290730"/>
            <a:ext cx="1471019" cy="270534"/>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rPr>
              <a:t>Induction</a:t>
            </a:r>
            <a:endParaRPr kumimoji="0" lang="en-GB" sz="1600"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49314A6C-F5BD-1ED0-C6F4-5620B43B0F6A}"/>
              </a:ext>
            </a:extLst>
          </p:cNvPr>
          <p:cNvSpPr/>
          <p:nvPr/>
        </p:nvSpPr>
        <p:spPr>
          <a:xfrm>
            <a:off x="6171298" y="2290730"/>
            <a:ext cx="1471019" cy="270534"/>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rPr>
              <a:t>Maintenance</a:t>
            </a:r>
            <a:endParaRPr kumimoji="0" lang="en-GB" sz="1600"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A94FC59F-7B7C-68DA-8C1B-A988910349B5}"/>
              </a:ext>
            </a:extLst>
          </p:cNvPr>
          <p:cNvSpPr/>
          <p:nvPr/>
        </p:nvSpPr>
        <p:spPr>
          <a:xfrm>
            <a:off x="1349692" y="2290730"/>
            <a:ext cx="1471019" cy="270534"/>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rPr>
              <a:t>Induction</a:t>
            </a:r>
            <a:endParaRPr kumimoji="0" lang="en-GB" sz="1600"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4707C3D8-0F4D-BD8F-0A6D-8584EAF2AED3}"/>
              </a:ext>
            </a:extLst>
          </p:cNvPr>
          <p:cNvSpPr/>
          <p:nvPr/>
        </p:nvSpPr>
        <p:spPr>
          <a:xfrm>
            <a:off x="2972895" y="2290730"/>
            <a:ext cx="1471019" cy="270534"/>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rPr>
              <a:t>Maintenance</a:t>
            </a:r>
            <a:endParaRPr kumimoji="0" lang="en-GB" sz="1600" b="1" i="0" u="none" strike="noStrike" kern="1200" cap="none" spc="0" normalizeH="0" baseline="0" noProof="0">
              <a:ln>
                <a:noFill/>
              </a:ln>
              <a:solidFill>
                <a:srgbClr val="020056"/>
              </a:solidFill>
              <a:effectLst/>
              <a:uLnTx/>
              <a:uFillTx/>
              <a:latin typeface="Arial" panose="020B0604020202020204" pitchFamily="34" charset="0"/>
              <a:cs typeface="Arial" panose="020B0604020202020204" pitchFamily="34" charset="0"/>
            </a:endParaRPr>
          </a:p>
        </p:txBody>
      </p:sp>
      <p:sp>
        <p:nvSpPr>
          <p:cNvPr id="29" name="Rounded Rectangle 21">
            <a:extLst>
              <a:ext uri="{FF2B5EF4-FFF2-40B4-BE49-F238E27FC236}">
                <a16:creationId xmlns:a16="http://schemas.microsoft.com/office/drawing/2014/main" id="{9790D7E1-ECBA-BDA8-E495-169A4B700EA4}"/>
              </a:ext>
            </a:extLst>
          </p:cNvPr>
          <p:cNvSpPr/>
          <p:nvPr/>
        </p:nvSpPr>
        <p:spPr>
          <a:xfrm>
            <a:off x="1344600" y="4099194"/>
            <a:ext cx="4472382" cy="495779"/>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8008E"/>
              </a:solidFill>
              <a:effectLst/>
              <a:uLnTx/>
              <a:uFillTx/>
              <a:latin typeface="Arial" panose="020B0604020202020204" pitchFamily="34" charset="0"/>
              <a:cs typeface="Arial" panose="020B0604020202020204" pitchFamily="34" charset="0"/>
            </a:endParaRPr>
          </a:p>
        </p:txBody>
      </p:sp>
      <p:sp>
        <p:nvSpPr>
          <p:cNvPr id="31" name="TextBox 21">
            <a:extLst>
              <a:ext uri="{FF2B5EF4-FFF2-40B4-BE49-F238E27FC236}">
                <a16:creationId xmlns:a16="http://schemas.microsoft.com/office/drawing/2014/main" id="{046ED340-05AA-1B33-0736-5FC8D2D89CA7}"/>
              </a:ext>
            </a:extLst>
          </p:cNvPr>
          <p:cNvSpPr txBox="1"/>
          <p:nvPr/>
        </p:nvSpPr>
        <p:spPr>
          <a:xfrm>
            <a:off x="1926818" y="4272503"/>
            <a:ext cx="2135582" cy="147273"/>
          </a:xfrm>
          <a:prstGeom prst="rect">
            <a:avLst/>
          </a:prstGeom>
          <a:noFill/>
          <a:effectLst/>
        </p:spPr>
        <p:txBody>
          <a:bodyPr wrap="square" l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Efficacy of the ADC</a:t>
            </a:r>
          </a:p>
        </p:txBody>
      </p:sp>
      <p:pic>
        <p:nvPicPr>
          <p:cNvPr id="103" name="Graphic 102" descr="Bar graph with upward trend outline">
            <a:extLst>
              <a:ext uri="{FF2B5EF4-FFF2-40B4-BE49-F238E27FC236}">
                <a16:creationId xmlns:a16="http://schemas.microsoft.com/office/drawing/2014/main" id="{04063BD2-79D9-3DB4-0A69-536730BDBC0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397170" y="4125698"/>
            <a:ext cx="477078" cy="477078"/>
          </a:xfrm>
          <a:prstGeom prst="rect">
            <a:avLst/>
          </a:prstGeom>
          <a:effectLst/>
        </p:spPr>
      </p:pic>
      <p:sp>
        <p:nvSpPr>
          <p:cNvPr id="91" name="Rounded Rectangle 21">
            <a:extLst>
              <a:ext uri="{FF2B5EF4-FFF2-40B4-BE49-F238E27FC236}">
                <a16:creationId xmlns:a16="http://schemas.microsoft.com/office/drawing/2014/main" id="{026B0731-83B1-BA6C-67C2-C43D6A04EA8A}"/>
              </a:ext>
            </a:extLst>
          </p:cNvPr>
          <p:cNvSpPr/>
          <p:nvPr/>
        </p:nvSpPr>
        <p:spPr>
          <a:xfrm>
            <a:off x="1344600" y="5294767"/>
            <a:ext cx="4472382" cy="495779"/>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8008E"/>
              </a:solidFill>
              <a:effectLst/>
              <a:uLnTx/>
              <a:uFillTx/>
              <a:latin typeface="Arial" panose="020B0604020202020204" pitchFamily="34" charset="0"/>
              <a:cs typeface="Arial" panose="020B0604020202020204" pitchFamily="34" charset="0"/>
            </a:endParaRPr>
          </a:p>
        </p:txBody>
      </p:sp>
      <p:sp>
        <p:nvSpPr>
          <p:cNvPr id="92" name="TextBox 21">
            <a:extLst>
              <a:ext uri="{FF2B5EF4-FFF2-40B4-BE49-F238E27FC236}">
                <a16:creationId xmlns:a16="http://schemas.microsoft.com/office/drawing/2014/main" id="{9DD09D4A-502D-E3AD-84CC-7F0D33CCB6FB}"/>
              </a:ext>
            </a:extLst>
          </p:cNvPr>
          <p:cNvSpPr txBox="1"/>
          <p:nvPr/>
        </p:nvSpPr>
        <p:spPr>
          <a:xfrm>
            <a:off x="1926818" y="5460041"/>
            <a:ext cx="4472382" cy="141344"/>
          </a:xfrm>
          <a:prstGeom prst="rect">
            <a:avLst/>
          </a:prstGeom>
          <a:noFill/>
          <a:effectLst/>
        </p:spPr>
        <p:txBody>
          <a:bodyPr wrap="square" l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Type of ADCs received before (same payload/ </a:t>
            </a:r>
            <a:br>
              <a:rPr kumimoji="0" lang="en-GB"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br>
            <a:r>
              <a:rPr kumimoji="0" lang="en-GB"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different payload; same target/different target)</a:t>
            </a:r>
          </a:p>
        </p:txBody>
      </p:sp>
      <p:pic>
        <p:nvPicPr>
          <p:cNvPr id="104" name="Graphic 103" descr="Chevron arrows outline">
            <a:extLst>
              <a:ext uri="{FF2B5EF4-FFF2-40B4-BE49-F238E27FC236}">
                <a16:creationId xmlns:a16="http://schemas.microsoft.com/office/drawing/2014/main" id="{3BAD206A-CFDA-3DD1-831C-E5E2DB95AD32}"/>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379088" y="5281470"/>
            <a:ext cx="513242" cy="513242"/>
          </a:xfrm>
          <a:prstGeom prst="rect">
            <a:avLst/>
          </a:prstGeom>
          <a:effectLst/>
        </p:spPr>
      </p:pic>
      <p:sp>
        <p:nvSpPr>
          <p:cNvPr id="86" name="Rounded Rectangle 21">
            <a:extLst>
              <a:ext uri="{FF2B5EF4-FFF2-40B4-BE49-F238E27FC236}">
                <a16:creationId xmlns:a16="http://schemas.microsoft.com/office/drawing/2014/main" id="{49513AA0-B80D-C1DC-AEAD-4D38FE89DB1F}"/>
              </a:ext>
            </a:extLst>
          </p:cNvPr>
          <p:cNvSpPr/>
          <p:nvPr/>
        </p:nvSpPr>
        <p:spPr>
          <a:xfrm>
            <a:off x="6183998" y="4696980"/>
            <a:ext cx="4656720" cy="495779"/>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8008E"/>
              </a:solidFill>
              <a:effectLst/>
              <a:uLnTx/>
              <a:uFillTx/>
              <a:latin typeface="Arial" panose="020B0604020202020204" pitchFamily="34" charset="0"/>
              <a:cs typeface="Arial" panose="020B0604020202020204" pitchFamily="34" charset="0"/>
            </a:endParaRPr>
          </a:p>
        </p:txBody>
      </p:sp>
      <p:sp>
        <p:nvSpPr>
          <p:cNvPr id="87" name="TextBox 21">
            <a:extLst>
              <a:ext uri="{FF2B5EF4-FFF2-40B4-BE49-F238E27FC236}">
                <a16:creationId xmlns:a16="http://schemas.microsoft.com/office/drawing/2014/main" id="{BF132F4A-B480-0572-B51F-96AA2C6A913A}"/>
              </a:ext>
            </a:extLst>
          </p:cNvPr>
          <p:cNvSpPr txBox="1"/>
          <p:nvPr/>
        </p:nvSpPr>
        <p:spPr>
          <a:xfrm>
            <a:off x="6766215" y="4870289"/>
            <a:ext cx="3541951" cy="147273"/>
          </a:xfrm>
          <a:prstGeom prst="rect">
            <a:avLst/>
          </a:prstGeom>
          <a:noFill/>
          <a:effectLst/>
        </p:spPr>
        <p:txBody>
          <a:bodyPr wrap="square" l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Tolerance to prior lines of treatment</a:t>
            </a:r>
          </a:p>
        </p:txBody>
      </p:sp>
      <p:pic>
        <p:nvPicPr>
          <p:cNvPr id="105" name="Graphic 104" descr="Shield Tick outline">
            <a:extLst>
              <a:ext uri="{FF2B5EF4-FFF2-40B4-BE49-F238E27FC236}">
                <a16:creationId xmlns:a16="http://schemas.microsoft.com/office/drawing/2014/main" id="{7C40E221-6F2F-945A-285F-ED68A371E50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228221" y="4727457"/>
            <a:ext cx="438190" cy="438190"/>
          </a:xfrm>
          <a:prstGeom prst="rect">
            <a:avLst/>
          </a:prstGeom>
          <a:effectLst/>
        </p:spPr>
      </p:pic>
      <p:sp>
        <p:nvSpPr>
          <p:cNvPr id="96" name="Rounded Rectangle 21">
            <a:extLst>
              <a:ext uri="{FF2B5EF4-FFF2-40B4-BE49-F238E27FC236}">
                <a16:creationId xmlns:a16="http://schemas.microsoft.com/office/drawing/2014/main" id="{467D1E55-3290-EC5A-621B-4B1F1841C16D}"/>
              </a:ext>
            </a:extLst>
          </p:cNvPr>
          <p:cNvSpPr/>
          <p:nvPr/>
        </p:nvSpPr>
        <p:spPr>
          <a:xfrm>
            <a:off x="6183998" y="5294767"/>
            <a:ext cx="4656720" cy="495779"/>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8008E"/>
              </a:solidFill>
              <a:effectLst/>
              <a:uLnTx/>
              <a:uFillTx/>
              <a:latin typeface="Arial" panose="020B0604020202020204" pitchFamily="34" charset="0"/>
              <a:cs typeface="Arial" panose="020B0604020202020204" pitchFamily="34" charset="0"/>
            </a:endParaRPr>
          </a:p>
        </p:txBody>
      </p:sp>
      <p:sp>
        <p:nvSpPr>
          <p:cNvPr id="97" name="TextBox 21">
            <a:extLst>
              <a:ext uri="{FF2B5EF4-FFF2-40B4-BE49-F238E27FC236}">
                <a16:creationId xmlns:a16="http://schemas.microsoft.com/office/drawing/2014/main" id="{F95A1CA6-E8A5-ACBE-4C46-384FEC169F47}"/>
              </a:ext>
            </a:extLst>
          </p:cNvPr>
          <p:cNvSpPr txBox="1"/>
          <p:nvPr/>
        </p:nvSpPr>
        <p:spPr>
          <a:xfrm>
            <a:off x="6766216" y="5468076"/>
            <a:ext cx="3993860" cy="147273"/>
          </a:xfrm>
          <a:prstGeom prst="rect">
            <a:avLst/>
          </a:prstGeom>
          <a:noFill/>
          <a:effectLst/>
        </p:spPr>
        <p:txBody>
          <a:bodyPr wrap="square" l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Patient preference</a:t>
            </a:r>
          </a:p>
        </p:txBody>
      </p:sp>
      <p:pic>
        <p:nvPicPr>
          <p:cNvPr id="106" name="Graphic 105" descr="Female Profile outline">
            <a:extLst>
              <a:ext uri="{FF2B5EF4-FFF2-40B4-BE49-F238E27FC236}">
                <a16:creationId xmlns:a16="http://schemas.microsoft.com/office/drawing/2014/main" id="{260D5221-FCE8-C6BA-D439-082735E8B2B8}"/>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225903" y="5331866"/>
            <a:ext cx="444706" cy="444706"/>
          </a:xfrm>
          <a:prstGeom prst="rect">
            <a:avLst/>
          </a:prstGeom>
          <a:effectLst/>
        </p:spPr>
      </p:pic>
      <p:sp>
        <p:nvSpPr>
          <p:cNvPr id="45" name="Rounded Rectangle 21">
            <a:extLst>
              <a:ext uri="{FF2B5EF4-FFF2-40B4-BE49-F238E27FC236}">
                <a16:creationId xmlns:a16="http://schemas.microsoft.com/office/drawing/2014/main" id="{53C0948D-5755-C996-D6A1-9D2E5F411B70}"/>
              </a:ext>
            </a:extLst>
          </p:cNvPr>
          <p:cNvSpPr/>
          <p:nvPr/>
        </p:nvSpPr>
        <p:spPr>
          <a:xfrm>
            <a:off x="6183998" y="4099194"/>
            <a:ext cx="4656720" cy="495779"/>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8008E"/>
              </a:solidFill>
              <a:effectLst/>
              <a:uLnTx/>
              <a:uFillTx/>
              <a:latin typeface="Arial" panose="020B0604020202020204" pitchFamily="34" charset="0"/>
              <a:cs typeface="Arial" panose="020B0604020202020204" pitchFamily="34" charset="0"/>
            </a:endParaRPr>
          </a:p>
        </p:txBody>
      </p:sp>
      <p:sp>
        <p:nvSpPr>
          <p:cNvPr id="46" name="TextBox 21">
            <a:extLst>
              <a:ext uri="{FF2B5EF4-FFF2-40B4-BE49-F238E27FC236}">
                <a16:creationId xmlns:a16="http://schemas.microsoft.com/office/drawing/2014/main" id="{936B1E93-4728-6685-D10D-5B06D7A19D87}"/>
              </a:ext>
            </a:extLst>
          </p:cNvPr>
          <p:cNvSpPr txBox="1"/>
          <p:nvPr/>
        </p:nvSpPr>
        <p:spPr>
          <a:xfrm>
            <a:off x="6766215" y="4272503"/>
            <a:ext cx="3257259" cy="147273"/>
          </a:xfrm>
          <a:prstGeom prst="rect">
            <a:avLst/>
          </a:prstGeom>
          <a:noFill/>
          <a:effectLst/>
        </p:spPr>
        <p:txBody>
          <a:bodyPr wrap="square" l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Tolerance profile of the ADC</a:t>
            </a:r>
          </a:p>
        </p:txBody>
      </p:sp>
      <p:pic>
        <p:nvPicPr>
          <p:cNvPr id="107" name="Graphic 106" descr="Medical outline">
            <a:extLst>
              <a:ext uri="{FF2B5EF4-FFF2-40B4-BE49-F238E27FC236}">
                <a16:creationId xmlns:a16="http://schemas.microsoft.com/office/drawing/2014/main" id="{791B8EA9-8EF0-E433-9166-148306705896}"/>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6240438" y="4140982"/>
            <a:ext cx="403838" cy="403838"/>
          </a:xfrm>
          <a:prstGeom prst="rect">
            <a:avLst/>
          </a:prstGeom>
          <a:effectLst/>
        </p:spPr>
      </p:pic>
      <p:sp>
        <p:nvSpPr>
          <p:cNvPr id="80" name="Rounded Rectangle 21">
            <a:extLst>
              <a:ext uri="{FF2B5EF4-FFF2-40B4-BE49-F238E27FC236}">
                <a16:creationId xmlns:a16="http://schemas.microsoft.com/office/drawing/2014/main" id="{423F9BD0-0C12-6822-1632-9AB5A5A1EE08}"/>
              </a:ext>
            </a:extLst>
          </p:cNvPr>
          <p:cNvSpPr/>
          <p:nvPr/>
        </p:nvSpPr>
        <p:spPr>
          <a:xfrm>
            <a:off x="1344600" y="4696980"/>
            <a:ext cx="4472382" cy="495779"/>
          </a:xfrm>
          <a:prstGeom prst="rect">
            <a:avLst/>
          </a:prstGeom>
          <a:solidFill>
            <a:schemeClr val="accent1">
              <a:lumMod val="20000"/>
              <a:lumOff val="80000"/>
            </a:schemeClr>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48008E"/>
              </a:solidFill>
              <a:effectLst/>
              <a:uLnTx/>
              <a:uFillTx/>
              <a:latin typeface="Arial" panose="020B0604020202020204" pitchFamily="34" charset="0"/>
              <a:cs typeface="Arial" panose="020B0604020202020204" pitchFamily="34" charset="0"/>
            </a:endParaRPr>
          </a:p>
        </p:txBody>
      </p:sp>
      <p:sp>
        <p:nvSpPr>
          <p:cNvPr id="81" name="TextBox 21">
            <a:extLst>
              <a:ext uri="{FF2B5EF4-FFF2-40B4-BE49-F238E27FC236}">
                <a16:creationId xmlns:a16="http://schemas.microsoft.com/office/drawing/2014/main" id="{C820D821-88A6-6A5D-F356-BABF388B5018}"/>
              </a:ext>
            </a:extLst>
          </p:cNvPr>
          <p:cNvSpPr txBox="1"/>
          <p:nvPr/>
        </p:nvSpPr>
        <p:spPr>
          <a:xfrm>
            <a:off x="1926817" y="4870289"/>
            <a:ext cx="4272357" cy="147273"/>
          </a:xfrm>
          <a:prstGeom prst="rect">
            <a:avLst/>
          </a:prstGeom>
          <a:noFill/>
          <a:effectLst/>
        </p:spPr>
        <p:txBody>
          <a:bodyPr wrap="square" l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Expression of the target/biomarker</a:t>
            </a:r>
          </a:p>
        </p:txBody>
      </p:sp>
      <p:pic>
        <p:nvPicPr>
          <p:cNvPr id="108" name="Graphic 107" descr="Bullseye outline">
            <a:extLst>
              <a:ext uri="{FF2B5EF4-FFF2-40B4-BE49-F238E27FC236}">
                <a16:creationId xmlns:a16="http://schemas.microsoft.com/office/drawing/2014/main" id="{B85123A9-4F66-5061-D673-6C0DF0240356}"/>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1409074" y="4721682"/>
            <a:ext cx="444486" cy="444486"/>
          </a:xfrm>
          <a:prstGeom prst="rect">
            <a:avLst/>
          </a:prstGeom>
          <a:effectLst/>
        </p:spPr>
      </p:pic>
    </p:spTree>
    <p:extLst>
      <p:ext uri="{BB962C8B-B14F-4D97-AF65-F5344CB8AC3E}">
        <p14:creationId xmlns:p14="http://schemas.microsoft.com/office/powerpoint/2010/main" val="342865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42" presetClass="path" presetSubtype="0" decel="100000" fill="hold" grpId="1" nodeType="withEffect">
                                  <p:stCondLst>
                                    <p:cond delay="0"/>
                                  </p:stCondLst>
                                  <p:childTnLst>
                                    <p:animMotion origin="layout" path="M 0.04127 -2.59259E-6 L 3.75E-6 -2.59259E-6 " pathEditMode="relative" rAng="0" ptsTypes="AA">
                                      <p:cBhvr>
                                        <p:cTn id="9" dur="500" fill="hold"/>
                                        <p:tgtEl>
                                          <p:spTgt spid="21"/>
                                        </p:tgtEl>
                                        <p:attrNameLst>
                                          <p:attrName>ppt_x</p:attrName>
                                          <p:attrName>ppt_y</p:attrName>
                                        </p:attrNameLst>
                                      </p:cBhvr>
                                      <p:rCtr x="-2070"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50"/>
                                        <p:tgtEl>
                                          <p:spTgt spid="22"/>
                                        </p:tgtEl>
                                      </p:cBhvr>
                                    </p:animEffect>
                                  </p:childTnLst>
                                </p:cTn>
                              </p:par>
                              <p:par>
                                <p:cTn id="14" presetID="42" presetClass="path" presetSubtype="0" decel="100000" fill="hold" grpId="1" nodeType="withEffect">
                                  <p:stCondLst>
                                    <p:cond delay="0"/>
                                  </p:stCondLst>
                                  <p:childTnLst>
                                    <p:animMotion origin="layout" path="M 0.04284 -2.22222E-6 L 2.08333E-7 -2.22222E-6 " pathEditMode="relative" rAng="0" ptsTypes="AA">
                                      <p:cBhvr>
                                        <p:cTn id="15" dur="500" fill="hold"/>
                                        <p:tgtEl>
                                          <p:spTgt spid="22"/>
                                        </p:tgtEl>
                                        <p:attrNameLst>
                                          <p:attrName>ppt_x</p:attrName>
                                          <p:attrName>ppt_y</p:attrName>
                                        </p:attrNameLst>
                                      </p:cBhvr>
                                      <p:rCtr x="-2148" y="0"/>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50"/>
                                        <p:tgtEl>
                                          <p:spTgt spid="23"/>
                                        </p:tgtEl>
                                      </p:cBhvr>
                                    </p:animEffect>
                                  </p:childTnLst>
                                </p:cTn>
                              </p:par>
                              <p:par>
                                <p:cTn id="20" presetID="42" presetClass="path" presetSubtype="0" decel="100000" fill="hold" grpId="1" nodeType="withEffect">
                                  <p:stCondLst>
                                    <p:cond delay="0"/>
                                  </p:stCondLst>
                                  <p:childTnLst>
                                    <p:animMotion origin="layout" path="M 0.04284 -1.85185E-6 L 3.54167E-6 -1.85185E-6 " pathEditMode="relative" rAng="0" ptsTypes="AA">
                                      <p:cBhvr>
                                        <p:cTn id="21" dur="500" fill="hold"/>
                                        <p:tgtEl>
                                          <p:spTgt spid="23"/>
                                        </p:tgtEl>
                                        <p:attrNameLst>
                                          <p:attrName>ppt_x</p:attrName>
                                          <p:attrName>ppt_y</p:attrName>
                                        </p:attrNameLst>
                                      </p:cBhvr>
                                      <p:rCtr x="-2148" y="0"/>
                                    </p:animMotion>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fade">
                                      <p:cBhvr>
                                        <p:cTn id="25"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10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F9519-ADA0-2E82-F7A3-CCFB85893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7A498-BAD3-5D89-B73D-A764D1CB5316}"/>
              </a:ext>
            </a:extLst>
          </p:cNvPr>
          <p:cNvSpPr>
            <a:spLocks noGrp="1"/>
          </p:cNvSpPr>
          <p:nvPr>
            <p:ph type="title"/>
          </p:nvPr>
        </p:nvSpPr>
        <p:spPr/>
        <p:txBody>
          <a:bodyPr>
            <a:normAutofit fontScale="90000"/>
          </a:bodyPr>
          <a:lstStyle/>
          <a:p>
            <a:r>
              <a:rPr lang="en-US"/>
              <a:t>Personalized Care Plans: Managing Treatment-Related Adverse Effects </a:t>
            </a:r>
          </a:p>
        </p:txBody>
      </p:sp>
      <p:sp>
        <p:nvSpPr>
          <p:cNvPr id="3" name="Text Placeholder 2">
            <a:extLst>
              <a:ext uri="{FF2B5EF4-FFF2-40B4-BE49-F238E27FC236}">
                <a16:creationId xmlns:a16="http://schemas.microsoft.com/office/drawing/2014/main" id="{A0927200-D4EC-9DE0-FF04-B9D9484E8C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83505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46F09-A6E3-BDA4-D79C-362126A060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9F72DE-3C0D-13F0-46D6-B2E1EC17E6B5}"/>
              </a:ext>
            </a:extLst>
          </p:cNvPr>
          <p:cNvSpPr>
            <a:spLocks noGrp="1"/>
          </p:cNvSpPr>
          <p:nvPr>
            <p:ph type="title"/>
          </p:nvPr>
        </p:nvSpPr>
        <p:spPr>
          <a:xfrm>
            <a:off x="821287" y="154707"/>
            <a:ext cx="10515600" cy="871393"/>
          </a:xfrm>
        </p:spPr>
        <p:txBody>
          <a:bodyPr>
            <a:normAutofit fontScale="90000"/>
          </a:bodyPr>
          <a:lstStyle/>
          <a:p>
            <a:r>
              <a:rPr lang="en-US"/>
              <a:t>DP-02: </a:t>
            </a:r>
            <a:r>
              <a:rPr lang="en-GB"/>
              <a:t>Safety in DP-02 Was Generally Consistent With the Established Safety Profile of T-DXd</a:t>
            </a:r>
            <a:r>
              <a:rPr lang="en-GB" baseline="30000"/>
              <a:t>1,2,a</a:t>
            </a:r>
          </a:p>
        </p:txBody>
      </p:sp>
      <p:graphicFrame>
        <p:nvGraphicFramePr>
          <p:cNvPr id="8" name="Table 7">
            <a:extLst>
              <a:ext uri="{FF2B5EF4-FFF2-40B4-BE49-F238E27FC236}">
                <a16:creationId xmlns:a16="http://schemas.microsoft.com/office/drawing/2014/main" id="{6C9D403E-958F-2E93-1BFE-F3753ECC3EF2}"/>
              </a:ext>
            </a:extLst>
          </p:cNvPr>
          <p:cNvGraphicFramePr>
            <a:graphicFrameLocks noGrp="1"/>
          </p:cNvGraphicFramePr>
          <p:nvPr>
            <p:extLst>
              <p:ext uri="{D42A27DB-BD31-4B8C-83A1-F6EECF244321}">
                <p14:modId xmlns:p14="http://schemas.microsoft.com/office/powerpoint/2010/main" val="2633123736"/>
              </p:ext>
            </p:extLst>
          </p:nvPr>
        </p:nvGraphicFramePr>
        <p:xfrm>
          <a:off x="431800" y="1320301"/>
          <a:ext cx="4145280" cy="3062749"/>
        </p:xfrm>
        <a:graphic>
          <a:graphicData uri="http://schemas.openxmlformats.org/drawingml/2006/table">
            <a:tbl>
              <a:tblPr firstRow="1" bandRow="1">
                <a:tableStyleId>{FABFCF23-3B69-468F-B69F-88F6DE6A72F2}</a:tableStyleId>
              </a:tblPr>
              <a:tblGrid>
                <a:gridCol w="2834873">
                  <a:extLst>
                    <a:ext uri="{9D8B030D-6E8A-4147-A177-3AD203B41FA5}">
                      <a16:colId xmlns:a16="http://schemas.microsoft.com/office/drawing/2014/main" val="2082038985"/>
                    </a:ext>
                  </a:extLst>
                </a:gridCol>
                <a:gridCol w="1310407">
                  <a:extLst>
                    <a:ext uri="{9D8B030D-6E8A-4147-A177-3AD203B41FA5}">
                      <a16:colId xmlns:a16="http://schemas.microsoft.com/office/drawing/2014/main" val="3096196294"/>
                    </a:ext>
                  </a:extLst>
                </a:gridCol>
              </a:tblGrid>
              <a:tr h="50742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baseline="0">
                          <a:solidFill>
                            <a:schemeClr val="bg1"/>
                          </a:solidFill>
                          <a:latin typeface="Arial "/>
                        </a:rPr>
                        <a:t>n (%)</a:t>
                      </a:r>
                      <a:endParaRPr lang="en-US" sz="1100" b="1" baseline="30000">
                        <a:solidFill>
                          <a:schemeClr val="bg1"/>
                        </a:solidFill>
                        <a:latin typeface="Arial "/>
                        <a:cs typeface="Calibri" panose="020F0502020204030204" pitchFamily="34" charset="0"/>
                      </a:endParaRPr>
                    </a:p>
                  </a:txBody>
                  <a:tcPr marL="96000" marR="9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lnSpc>
                          <a:spcPct val="100000"/>
                        </a:lnSpc>
                        <a:spcBef>
                          <a:spcPts val="0"/>
                        </a:spcBef>
                        <a:spcAft>
                          <a:spcPts val="0"/>
                        </a:spcAft>
                      </a:pPr>
                      <a:r>
                        <a:rPr lang="en-NZ" sz="1100" b="1" i="0">
                          <a:solidFill>
                            <a:schemeClr val="bg1"/>
                          </a:solidFill>
                          <a:effectLst/>
                          <a:latin typeface="Arial "/>
                          <a:ea typeface="MS Mincho" panose="02020609040205080304" pitchFamily="49" charset="-128"/>
                          <a:cs typeface="Arial" panose="020B0604020202020204" pitchFamily="34" charset="0"/>
                        </a:rPr>
                        <a:t>All patients</a:t>
                      </a:r>
                    </a:p>
                    <a:p>
                      <a:pPr marL="0" marR="0" algn="ctr">
                        <a:lnSpc>
                          <a:spcPct val="100000"/>
                        </a:lnSpc>
                        <a:spcBef>
                          <a:spcPts val="0"/>
                        </a:spcBef>
                        <a:spcAft>
                          <a:spcPts val="0"/>
                        </a:spcAft>
                      </a:pPr>
                      <a:r>
                        <a:rPr lang="en-NZ" sz="1100" b="1" i="0">
                          <a:solidFill>
                            <a:schemeClr val="bg1"/>
                          </a:solidFill>
                          <a:effectLst/>
                          <a:latin typeface="Arial "/>
                          <a:ea typeface="MS Mincho" panose="02020609040205080304" pitchFamily="49" charset="-128"/>
                          <a:cs typeface="Arial" panose="020B0604020202020204" pitchFamily="34" charset="0"/>
                        </a:rPr>
                        <a:t> (N=267)</a:t>
                      </a:r>
                    </a:p>
                  </a:txBody>
                  <a:tcPr marL="96000" marR="9600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33338129"/>
                  </a:ext>
                </a:extLst>
              </a:tr>
              <a:tr h="344351">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NZ" sz="1100" b="1" kern="1200">
                          <a:solidFill>
                            <a:schemeClr val="tx2"/>
                          </a:solidFill>
                          <a:effectLst/>
                          <a:latin typeface="Arial "/>
                          <a:ea typeface="MS Mincho" panose="02020609040205080304" pitchFamily="49" charset="-128"/>
                        </a:rPr>
                        <a:t>Any drug-related AEs </a:t>
                      </a:r>
                      <a:endParaRPr lang="en-US" sz="1100">
                        <a:solidFill>
                          <a:schemeClr val="tx2"/>
                        </a:solidFill>
                        <a:effectLst/>
                        <a:latin typeface="Arial "/>
                        <a:ea typeface="MS Mincho" panose="02020609040205080304" pitchFamily="49" charset="-128"/>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algn="ctr">
                        <a:lnSpc>
                          <a:spcPct val="100000"/>
                        </a:lnSpc>
                        <a:spcBef>
                          <a:spcPts val="0"/>
                        </a:spcBef>
                        <a:spcAft>
                          <a:spcPts val="0"/>
                        </a:spcAft>
                      </a:pPr>
                      <a:r>
                        <a:rPr lang="en-GB" sz="1100">
                          <a:solidFill>
                            <a:schemeClr val="accent1"/>
                          </a:solidFill>
                          <a:effectLst/>
                          <a:latin typeface="Arial "/>
                          <a:ea typeface="MS Mincho" panose="02020609040205080304" pitchFamily="49" charset="-128"/>
                        </a:rPr>
                        <a:t>226 (84.6)</a:t>
                      </a:r>
                      <a:endParaRPr lang="en-US" sz="1100">
                        <a:solidFill>
                          <a:schemeClr val="accent1"/>
                        </a:solidFill>
                        <a:effectLst/>
                        <a:latin typeface="Arial "/>
                        <a:ea typeface="MS Mincho" panose="02020609040205080304" pitchFamily="49" charset="-128"/>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4138978535"/>
                  </a:ext>
                </a:extLst>
              </a:tr>
              <a:tr h="344351">
                <a:tc>
                  <a:txBody>
                    <a:bodyPr/>
                    <a:lstStyle/>
                    <a:p>
                      <a:pPr marL="250825" marR="0" indent="-6350">
                        <a:lnSpc>
                          <a:spcPct val="100000"/>
                        </a:lnSpc>
                        <a:spcBef>
                          <a:spcPts val="0"/>
                        </a:spcBef>
                        <a:spcAft>
                          <a:spcPts val="0"/>
                        </a:spcAft>
                      </a:pPr>
                      <a:r>
                        <a:rPr lang="en-NZ" sz="1100" b="0" kern="1200">
                          <a:solidFill>
                            <a:schemeClr val="tx2"/>
                          </a:solidFill>
                          <a:effectLst/>
                          <a:latin typeface="Arial "/>
                          <a:ea typeface="MS Mincho" panose="02020609040205080304" pitchFamily="49" charset="-128"/>
                        </a:rPr>
                        <a:t>Drug-related AEs Grade ≥3</a:t>
                      </a:r>
                      <a:endParaRPr lang="en-US" sz="1100" b="0">
                        <a:solidFill>
                          <a:schemeClr val="tx2"/>
                        </a:solidFill>
                        <a:effectLst/>
                        <a:latin typeface="Arial "/>
                        <a:ea typeface="MS Mincho" panose="02020609040205080304" pitchFamily="49" charset="-128"/>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accent1"/>
                          </a:solidFill>
                          <a:effectLst/>
                          <a:uLnTx/>
                          <a:uFillTx/>
                          <a:latin typeface="Arial "/>
                          <a:ea typeface="MS Mincho" panose="02020609040205080304" pitchFamily="49" charset="-128"/>
                          <a:cs typeface="+mn-cs"/>
                        </a:rPr>
                        <a:t>109 (40.8)</a:t>
                      </a:r>
                      <a:endParaRPr kumimoji="0" lang="en-US" sz="1100" b="0" i="0" u="none" strike="noStrike" kern="1200" cap="none" spc="0" normalizeH="0" baseline="0" noProof="0">
                        <a:ln>
                          <a:noFill/>
                        </a:ln>
                        <a:solidFill>
                          <a:schemeClr val="accent1"/>
                        </a:solidFill>
                        <a:effectLst/>
                        <a:uLnTx/>
                        <a:uFillTx/>
                        <a:latin typeface="Arial "/>
                        <a:ea typeface="MS Mincho" panose="02020609040205080304" pitchFamily="49" charset="-128"/>
                        <a:cs typeface="+mn-cs"/>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7039944"/>
                  </a:ext>
                </a:extLst>
              </a:tr>
              <a:tr h="344351">
                <a:tc>
                  <a:txBody>
                    <a:bodyPr/>
                    <a:lstStyle/>
                    <a:p>
                      <a:pPr marL="0" marR="0">
                        <a:lnSpc>
                          <a:spcPct val="100000"/>
                        </a:lnSpc>
                        <a:spcBef>
                          <a:spcPts val="0"/>
                        </a:spcBef>
                        <a:spcAft>
                          <a:spcPts val="0"/>
                        </a:spcAft>
                      </a:pPr>
                      <a:r>
                        <a:rPr lang="en-NZ" sz="1100" b="1" kern="1200">
                          <a:solidFill>
                            <a:schemeClr val="tx2"/>
                          </a:solidFill>
                          <a:effectLst/>
                          <a:latin typeface="Arial "/>
                          <a:ea typeface="MS Mincho" panose="02020609040205080304" pitchFamily="49" charset="-128"/>
                        </a:rPr>
                        <a:t>Serious drug-related AEs</a:t>
                      </a:r>
                      <a:endParaRPr lang="en-US" sz="1100">
                        <a:solidFill>
                          <a:schemeClr val="tx2"/>
                        </a:solidFill>
                        <a:effectLst/>
                        <a:latin typeface="Arial "/>
                        <a:ea typeface="MS Mincho" panose="02020609040205080304" pitchFamily="49" charset="-128"/>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accent1"/>
                          </a:solidFill>
                          <a:effectLst/>
                          <a:uLnTx/>
                          <a:uFillTx/>
                          <a:latin typeface="Arial "/>
                          <a:ea typeface="MS Mincho" panose="02020609040205080304" pitchFamily="49" charset="-128"/>
                          <a:cs typeface="+mn-cs"/>
                        </a:rPr>
                        <a:t>36 (13.5)</a:t>
                      </a:r>
                      <a:endParaRPr kumimoji="0" lang="en-US" sz="1100" b="0" i="0" u="none" strike="noStrike" kern="1200" cap="none" spc="0" normalizeH="0" baseline="0" noProof="0">
                        <a:ln>
                          <a:noFill/>
                        </a:ln>
                        <a:solidFill>
                          <a:schemeClr val="accent1"/>
                        </a:solidFill>
                        <a:effectLst/>
                        <a:uLnTx/>
                        <a:uFillTx/>
                        <a:latin typeface="Arial "/>
                        <a:ea typeface="MS Mincho" panose="02020609040205080304" pitchFamily="49" charset="-128"/>
                        <a:cs typeface="+mn-cs"/>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4035699402"/>
                  </a:ext>
                </a:extLst>
              </a:tr>
              <a:tr h="507424">
                <a:tc>
                  <a:txBody>
                    <a:bodyPr/>
                    <a:lstStyle/>
                    <a:p>
                      <a:pPr marL="0" marR="0">
                        <a:lnSpc>
                          <a:spcPct val="100000"/>
                        </a:lnSpc>
                        <a:spcBef>
                          <a:spcPts val="0"/>
                        </a:spcBef>
                        <a:spcAft>
                          <a:spcPts val="0"/>
                        </a:spcAft>
                      </a:pPr>
                      <a:r>
                        <a:rPr lang="en-US" sz="1100" b="1" kern="1200">
                          <a:solidFill>
                            <a:schemeClr val="tx2"/>
                          </a:solidFill>
                          <a:effectLst/>
                          <a:latin typeface="Arial "/>
                          <a:ea typeface="MS Mincho" panose="02020609040205080304" pitchFamily="49" charset="-128"/>
                        </a:rPr>
                        <a:t>Drug-related AEs associated </a:t>
                      </a:r>
                      <a:br>
                        <a:rPr lang="en-US" sz="1100" b="1" kern="1200">
                          <a:solidFill>
                            <a:schemeClr val="tx2"/>
                          </a:solidFill>
                          <a:effectLst/>
                          <a:latin typeface="Arial "/>
                          <a:ea typeface="MS Mincho" panose="02020609040205080304" pitchFamily="49" charset="-128"/>
                        </a:rPr>
                      </a:br>
                      <a:r>
                        <a:rPr lang="en-US" sz="1100" b="1" kern="1200">
                          <a:solidFill>
                            <a:schemeClr val="tx2"/>
                          </a:solidFill>
                          <a:effectLst/>
                          <a:latin typeface="Arial "/>
                          <a:ea typeface="MS Mincho" panose="02020609040205080304" pitchFamily="49" charset="-128"/>
                        </a:rPr>
                        <a:t>with </a:t>
                      </a:r>
                      <a:r>
                        <a:rPr lang="en-NZ" sz="1100" b="1" kern="1200">
                          <a:solidFill>
                            <a:schemeClr val="tx2"/>
                          </a:solidFill>
                          <a:effectLst/>
                          <a:latin typeface="Arial "/>
                          <a:ea typeface="MS Mincho" panose="02020609040205080304" pitchFamily="49" charset="-128"/>
                        </a:rPr>
                        <a:t>dose discontinuations</a:t>
                      </a:r>
                      <a:endParaRPr lang="en-US" sz="1100">
                        <a:solidFill>
                          <a:schemeClr val="tx2"/>
                        </a:solidFill>
                        <a:effectLst/>
                        <a:latin typeface="Arial "/>
                        <a:ea typeface="MS Mincho" panose="02020609040205080304" pitchFamily="49" charset="-128"/>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accent1"/>
                          </a:solidFill>
                          <a:effectLst/>
                          <a:uLnTx/>
                          <a:uFillTx/>
                          <a:latin typeface="Arial "/>
                          <a:ea typeface="MS Mincho" panose="02020609040205080304" pitchFamily="49" charset="-128"/>
                          <a:cs typeface="+mn-cs"/>
                        </a:rPr>
                        <a:t>23 (8.6)</a:t>
                      </a:r>
                      <a:endParaRPr kumimoji="0" lang="en-US" sz="1100" b="0" i="0" u="none" strike="noStrike" kern="1200" cap="none" spc="0" normalizeH="0" baseline="0" noProof="0">
                        <a:ln>
                          <a:noFill/>
                        </a:ln>
                        <a:solidFill>
                          <a:schemeClr val="accent1"/>
                        </a:solidFill>
                        <a:effectLst/>
                        <a:uLnTx/>
                        <a:uFillTx/>
                        <a:latin typeface="Arial "/>
                        <a:ea typeface="MS Mincho" panose="02020609040205080304" pitchFamily="49" charset="-128"/>
                        <a:cs typeface="+mn-cs"/>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1808601"/>
                  </a:ext>
                </a:extLst>
              </a:tr>
              <a:tr h="507424">
                <a:tc>
                  <a:txBody>
                    <a:bodyPr/>
                    <a:lstStyle/>
                    <a:p>
                      <a:pPr marL="0" marR="0">
                        <a:lnSpc>
                          <a:spcPct val="100000"/>
                        </a:lnSpc>
                        <a:spcBef>
                          <a:spcPts val="0"/>
                        </a:spcBef>
                        <a:spcAft>
                          <a:spcPts val="0"/>
                        </a:spcAft>
                      </a:pPr>
                      <a:r>
                        <a:rPr lang="en-US" sz="1100" b="1" kern="1200">
                          <a:solidFill>
                            <a:schemeClr val="tx2"/>
                          </a:solidFill>
                          <a:effectLst/>
                          <a:latin typeface="Arial "/>
                          <a:ea typeface="MS Mincho" panose="02020609040205080304" pitchFamily="49" charset="-128"/>
                        </a:rPr>
                        <a:t>Drug-related AEs associated </a:t>
                      </a:r>
                      <a:br>
                        <a:rPr lang="en-US" sz="1100" b="1" kern="1200">
                          <a:solidFill>
                            <a:schemeClr val="tx2"/>
                          </a:solidFill>
                          <a:effectLst/>
                          <a:latin typeface="Arial "/>
                          <a:ea typeface="MS Mincho" panose="02020609040205080304" pitchFamily="49" charset="-128"/>
                        </a:rPr>
                      </a:br>
                      <a:r>
                        <a:rPr lang="en-US" sz="1100" b="1" kern="1200">
                          <a:solidFill>
                            <a:schemeClr val="tx2"/>
                          </a:solidFill>
                          <a:effectLst/>
                          <a:latin typeface="Arial "/>
                          <a:ea typeface="MS Mincho" panose="02020609040205080304" pitchFamily="49" charset="-128"/>
                        </a:rPr>
                        <a:t>with </a:t>
                      </a:r>
                      <a:r>
                        <a:rPr lang="en-NZ" sz="1100" b="1" kern="1200">
                          <a:solidFill>
                            <a:schemeClr val="tx2"/>
                          </a:solidFill>
                          <a:effectLst/>
                          <a:latin typeface="Arial "/>
                          <a:ea typeface="MS Mincho" panose="02020609040205080304" pitchFamily="49" charset="-128"/>
                        </a:rPr>
                        <a:t>dose reductions</a:t>
                      </a:r>
                      <a:endParaRPr lang="en-US" sz="1100">
                        <a:solidFill>
                          <a:schemeClr val="tx2"/>
                        </a:solidFill>
                        <a:effectLst/>
                        <a:latin typeface="Arial "/>
                        <a:ea typeface="MS Mincho" panose="02020609040205080304" pitchFamily="49" charset="-128"/>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accent1"/>
                          </a:solidFill>
                          <a:effectLst/>
                          <a:uLnTx/>
                          <a:uFillTx/>
                          <a:latin typeface="Arial "/>
                          <a:ea typeface="MS Mincho" panose="02020609040205080304" pitchFamily="49" charset="-128"/>
                          <a:cs typeface="+mn-cs"/>
                        </a:rPr>
                        <a:t>54 (20.2)</a:t>
                      </a:r>
                      <a:endParaRPr kumimoji="0" lang="en-US" sz="1100" b="0" i="0" u="none" strike="noStrike" kern="1200" cap="none" spc="0" normalizeH="0" baseline="0" noProof="0">
                        <a:ln>
                          <a:noFill/>
                        </a:ln>
                        <a:solidFill>
                          <a:schemeClr val="accent1"/>
                        </a:solidFill>
                        <a:effectLst/>
                        <a:uLnTx/>
                        <a:uFillTx/>
                        <a:latin typeface="Arial "/>
                        <a:ea typeface="MS Mincho" panose="02020609040205080304" pitchFamily="49" charset="-128"/>
                        <a:cs typeface="+mn-cs"/>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798954128"/>
                  </a:ext>
                </a:extLst>
              </a:tr>
              <a:tr h="507424">
                <a:tc>
                  <a:txBody>
                    <a:bodyPr/>
                    <a:lstStyle/>
                    <a:p>
                      <a:pPr marL="0" marR="0">
                        <a:lnSpc>
                          <a:spcPct val="100000"/>
                        </a:lnSpc>
                        <a:spcBef>
                          <a:spcPts val="0"/>
                        </a:spcBef>
                        <a:spcAft>
                          <a:spcPts val="0"/>
                        </a:spcAft>
                      </a:pPr>
                      <a:r>
                        <a:rPr lang="en-US" sz="1100" b="1" kern="1200">
                          <a:solidFill>
                            <a:schemeClr val="tx2"/>
                          </a:solidFill>
                          <a:effectLst/>
                          <a:latin typeface="Arial "/>
                          <a:ea typeface="MS Mincho" panose="02020609040205080304" pitchFamily="49" charset="-128"/>
                        </a:rPr>
                        <a:t>Drug-related AEs associated </a:t>
                      </a:r>
                      <a:br>
                        <a:rPr lang="en-US" sz="1100" b="1" kern="1200">
                          <a:solidFill>
                            <a:schemeClr val="tx2"/>
                          </a:solidFill>
                          <a:effectLst/>
                          <a:latin typeface="Arial "/>
                          <a:ea typeface="MS Mincho" panose="02020609040205080304" pitchFamily="49" charset="-128"/>
                        </a:rPr>
                      </a:br>
                      <a:r>
                        <a:rPr lang="en-US" sz="1100" b="1" kern="1200">
                          <a:solidFill>
                            <a:schemeClr val="tx2"/>
                          </a:solidFill>
                          <a:effectLst/>
                          <a:latin typeface="Arial "/>
                          <a:ea typeface="MS Mincho" panose="02020609040205080304" pitchFamily="49" charset="-128"/>
                        </a:rPr>
                        <a:t>with deaths</a:t>
                      </a:r>
                      <a:endParaRPr lang="en-US" sz="1100">
                        <a:solidFill>
                          <a:schemeClr val="tx2"/>
                        </a:solidFill>
                        <a:effectLst/>
                        <a:latin typeface="Arial "/>
                        <a:ea typeface="MS Mincho" panose="02020609040205080304" pitchFamily="49" charset="-128"/>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accent1"/>
                          </a:solidFill>
                          <a:effectLst/>
                          <a:uLnTx/>
                          <a:uFillTx/>
                          <a:latin typeface="Arial "/>
                          <a:ea typeface="MS Mincho" panose="02020609040205080304" pitchFamily="49" charset="-128"/>
                          <a:cs typeface="+mn-cs"/>
                        </a:rPr>
                        <a:t>4 (1.5)</a:t>
                      </a:r>
                      <a:r>
                        <a:rPr kumimoji="0" lang="en-GB" sz="1100" b="0" i="0" u="none" strike="noStrike" kern="1200" cap="none" spc="0" normalizeH="0" baseline="30000" noProof="0">
                          <a:ln>
                            <a:noFill/>
                          </a:ln>
                          <a:solidFill>
                            <a:schemeClr val="accent1"/>
                          </a:solidFill>
                          <a:effectLst/>
                          <a:uLnTx/>
                          <a:uFillTx/>
                          <a:latin typeface="Arial "/>
                          <a:ea typeface="MS Mincho" panose="02020609040205080304" pitchFamily="49" charset="-128"/>
                          <a:cs typeface="+mn-cs"/>
                        </a:rPr>
                        <a:t>b</a:t>
                      </a:r>
                      <a:endParaRPr kumimoji="0" lang="en-US" sz="1100" b="0" i="0" u="none" strike="noStrike" kern="1200" cap="none" spc="0" normalizeH="0" baseline="0" noProof="0">
                        <a:ln>
                          <a:noFill/>
                        </a:ln>
                        <a:solidFill>
                          <a:schemeClr val="accent1"/>
                        </a:solidFill>
                        <a:effectLst/>
                        <a:uLnTx/>
                        <a:uFillTx/>
                        <a:latin typeface="Arial "/>
                        <a:ea typeface="MS Mincho" panose="02020609040205080304" pitchFamily="49" charset="-128"/>
                        <a:cs typeface="+mn-cs"/>
                      </a:endParaRPr>
                    </a:p>
                  </a:txBody>
                  <a:tcPr marL="96000" marR="9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4191527"/>
                  </a:ext>
                </a:extLst>
              </a:tr>
            </a:tbl>
          </a:graphicData>
        </a:graphic>
      </p:graphicFrame>
      <p:graphicFrame>
        <p:nvGraphicFramePr>
          <p:cNvPr id="9" name="Table 8">
            <a:extLst>
              <a:ext uri="{FF2B5EF4-FFF2-40B4-BE49-F238E27FC236}">
                <a16:creationId xmlns:a16="http://schemas.microsoft.com/office/drawing/2014/main" id="{71AB9DDC-ACD5-D14A-4DC3-B5BD58DE1109}"/>
              </a:ext>
            </a:extLst>
          </p:cNvPr>
          <p:cNvGraphicFramePr>
            <a:graphicFrameLocks noGrp="1"/>
          </p:cNvGraphicFramePr>
          <p:nvPr>
            <p:extLst>
              <p:ext uri="{D42A27DB-BD31-4B8C-83A1-F6EECF244321}">
                <p14:modId xmlns:p14="http://schemas.microsoft.com/office/powerpoint/2010/main" val="3297734999"/>
              </p:ext>
            </p:extLst>
          </p:nvPr>
        </p:nvGraphicFramePr>
        <p:xfrm>
          <a:off x="5006062" y="4279070"/>
          <a:ext cx="6873401" cy="914109"/>
        </p:xfrm>
        <a:graphic>
          <a:graphicData uri="http://schemas.openxmlformats.org/drawingml/2006/table">
            <a:tbl>
              <a:tblPr firstRow="1" bandRow="1">
                <a:tableStyleId>{FABFCF23-3B69-468F-B69F-88F6DE6A72F2}</a:tableStyleId>
              </a:tblPr>
              <a:tblGrid>
                <a:gridCol w="2149105">
                  <a:extLst>
                    <a:ext uri="{9D8B030D-6E8A-4147-A177-3AD203B41FA5}">
                      <a16:colId xmlns:a16="http://schemas.microsoft.com/office/drawing/2014/main" val="1379295417"/>
                    </a:ext>
                  </a:extLst>
                </a:gridCol>
                <a:gridCol w="768772">
                  <a:extLst>
                    <a:ext uri="{9D8B030D-6E8A-4147-A177-3AD203B41FA5}">
                      <a16:colId xmlns:a16="http://schemas.microsoft.com/office/drawing/2014/main" val="455590465"/>
                    </a:ext>
                  </a:extLst>
                </a:gridCol>
                <a:gridCol w="768772">
                  <a:extLst>
                    <a:ext uri="{9D8B030D-6E8A-4147-A177-3AD203B41FA5}">
                      <a16:colId xmlns:a16="http://schemas.microsoft.com/office/drawing/2014/main" val="1395724093"/>
                    </a:ext>
                  </a:extLst>
                </a:gridCol>
                <a:gridCol w="768772">
                  <a:extLst>
                    <a:ext uri="{9D8B030D-6E8A-4147-A177-3AD203B41FA5}">
                      <a16:colId xmlns:a16="http://schemas.microsoft.com/office/drawing/2014/main" val="1962638590"/>
                    </a:ext>
                  </a:extLst>
                </a:gridCol>
                <a:gridCol w="768772">
                  <a:extLst>
                    <a:ext uri="{9D8B030D-6E8A-4147-A177-3AD203B41FA5}">
                      <a16:colId xmlns:a16="http://schemas.microsoft.com/office/drawing/2014/main" val="3552903919"/>
                    </a:ext>
                  </a:extLst>
                </a:gridCol>
                <a:gridCol w="768772">
                  <a:extLst>
                    <a:ext uri="{9D8B030D-6E8A-4147-A177-3AD203B41FA5}">
                      <a16:colId xmlns:a16="http://schemas.microsoft.com/office/drawing/2014/main" val="4188953590"/>
                    </a:ext>
                  </a:extLst>
                </a:gridCol>
                <a:gridCol w="880436">
                  <a:extLst>
                    <a:ext uri="{9D8B030D-6E8A-4147-A177-3AD203B41FA5}">
                      <a16:colId xmlns:a16="http://schemas.microsoft.com/office/drawing/2014/main" val="3383203859"/>
                    </a:ext>
                  </a:extLst>
                </a:gridCol>
              </a:tblGrid>
              <a:tr h="51712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100" b="1" baseline="0">
                          <a:solidFill>
                            <a:schemeClr val="bg1"/>
                          </a:solidFill>
                          <a:latin typeface="+mn-lt"/>
                        </a:rPr>
                        <a:t>ILD/pneumonitis adjudicated </a:t>
                      </a:r>
                      <a:br>
                        <a:rPr lang="en-GB" sz="1100" b="1" baseline="0">
                          <a:solidFill>
                            <a:schemeClr val="bg1"/>
                          </a:solidFill>
                          <a:latin typeface="+mn-lt"/>
                        </a:rPr>
                      </a:br>
                      <a:r>
                        <a:rPr lang="en-GB" sz="1100" b="1" baseline="0">
                          <a:solidFill>
                            <a:schemeClr val="bg1"/>
                          </a:solidFill>
                          <a:latin typeface="+mn-lt"/>
                        </a:rPr>
                        <a:t>as T-DXd–related, n (%)</a:t>
                      </a:r>
                    </a:p>
                  </a:txBody>
                  <a:tcPr marL="96000" marR="96000" marT="96000" marB="9600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100" b="1">
                          <a:solidFill>
                            <a:schemeClr val="bg1"/>
                          </a:solidFill>
                          <a:latin typeface="+mn-lt"/>
                        </a:rPr>
                        <a:t>Grade 1</a:t>
                      </a:r>
                    </a:p>
                  </a:txBody>
                  <a:tcPr marL="96000" marR="96000" marT="96000" marB="96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100" b="1">
                          <a:solidFill>
                            <a:schemeClr val="bg1"/>
                          </a:solidFill>
                          <a:latin typeface="+mn-lt"/>
                        </a:rPr>
                        <a:t>Grade 2</a:t>
                      </a:r>
                    </a:p>
                  </a:txBody>
                  <a:tcPr marL="96000" marR="96000" marT="96000" marB="96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mn-lt"/>
                        </a:rPr>
                        <a:t>Grade 3</a:t>
                      </a:r>
                    </a:p>
                  </a:txBody>
                  <a:tcPr marL="96000" marR="96000" marT="96000" marB="96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mn-lt"/>
                        </a:rPr>
                        <a:t>Grade 4</a:t>
                      </a:r>
                    </a:p>
                  </a:txBody>
                  <a:tcPr marL="96000" marR="96000" marT="96000" marB="96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mn-lt"/>
                        </a:rPr>
                        <a:t>Grade 5</a:t>
                      </a:r>
                    </a:p>
                  </a:txBody>
                  <a:tcPr marL="96000" marR="96000" marT="96000" marB="96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mn-lt"/>
                        </a:rPr>
                        <a:t>Any grade</a:t>
                      </a:r>
                    </a:p>
                  </a:txBody>
                  <a:tcPr marL="96000" marR="96000" marT="96000" marB="9600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269110137"/>
                  </a:ext>
                </a:extLst>
              </a:tr>
              <a:tr h="386829">
                <a:tc>
                  <a:txBody>
                    <a:bodyPr/>
                    <a:lstStyle/>
                    <a:p>
                      <a:pPr marL="0" marR="0" algn="l" defTabSz="914400" rtl="0" eaLnBrk="1" latinLnBrk="0" hangingPunct="1">
                        <a:lnSpc>
                          <a:spcPct val="100000"/>
                        </a:lnSpc>
                        <a:spcBef>
                          <a:spcPts val="0"/>
                        </a:spcBef>
                        <a:spcAft>
                          <a:spcPts val="0"/>
                        </a:spcAft>
                      </a:pPr>
                      <a:r>
                        <a:rPr lang="en-US" sz="1100" b="1" kern="1200">
                          <a:solidFill>
                            <a:schemeClr val="tx2"/>
                          </a:solidFill>
                          <a:effectLst/>
                          <a:latin typeface="+mn-lt"/>
                          <a:ea typeface="MS Mincho" panose="02020609040205080304" pitchFamily="49" charset="-128"/>
                          <a:cs typeface="+mn-cs"/>
                        </a:rPr>
                        <a:t>All patients​ (N = 267)</a:t>
                      </a:r>
                    </a:p>
                  </a:txBody>
                  <a:tcPr marL="96000" marR="96000" marT="96000" marB="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noProof="0">
                          <a:solidFill>
                            <a:schemeClr val="accent1"/>
                          </a:solidFill>
                          <a:effectLst/>
                          <a:latin typeface="+mn-lt"/>
                          <a:ea typeface="MS Mincho" panose="02020609040205080304" pitchFamily="49" charset="-128"/>
                          <a:cs typeface="+mn-cs"/>
                        </a:rPr>
                        <a:t>7 (2.6)</a:t>
                      </a:r>
                    </a:p>
                  </a:txBody>
                  <a:tcPr marL="96000" marR="96000" marT="96000" marB="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noProof="0">
                          <a:solidFill>
                            <a:schemeClr val="accent1"/>
                          </a:solidFill>
                          <a:effectLst/>
                          <a:latin typeface="+mn-lt"/>
                          <a:ea typeface="MS Mincho" panose="02020609040205080304" pitchFamily="49" charset="-128"/>
                          <a:cs typeface="+mn-cs"/>
                        </a:rPr>
                        <a:t>17 (6.4)</a:t>
                      </a:r>
                    </a:p>
                  </a:txBody>
                  <a:tcPr marL="96000" marR="96000" marT="96000" marB="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noProof="0">
                          <a:solidFill>
                            <a:schemeClr val="accent1"/>
                          </a:solidFill>
                          <a:effectLst/>
                          <a:latin typeface="+mn-lt"/>
                          <a:ea typeface="MS Mincho" panose="02020609040205080304" pitchFamily="49" charset="-128"/>
                          <a:cs typeface="+mn-cs"/>
                        </a:rPr>
                        <a:t>1 (0.4)</a:t>
                      </a:r>
                    </a:p>
                  </a:txBody>
                  <a:tcPr marL="96000" marR="96000" marT="96000" marB="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US" sz="1100" b="0" kern="1200">
                          <a:solidFill>
                            <a:schemeClr val="accent1"/>
                          </a:solidFill>
                          <a:effectLst/>
                          <a:latin typeface="+mn-lt"/>
                          <a:ea typeface="MS Mincho" panose="02020609040205080304" pitchFamily="49" charset="-128"/>
                          <a:cs typeface="+mn-cs"/>
                        </a:rPr>
                        <a:t>0</a:t>
                      </a:r>
                    </a:p>
                  </a:txBody>
                  <a:tcPr marL="96000" marR="96000" marT="96000" marB="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noProof="0">
                          <a:solidFill>
                            <a:schemeClr val="accent1"/>
                          </a:solidFill>
                          <a:effectLst/>
                          <a:latin typeface="+mn-lt"/>
                          <a:ea typeface="MS Mincho" panose="02020609040205080304" pitchFamily="49" charset="-128"/>
                          <a:cs typeface="+mn-cs"/>
                        </a:rPr>
                        <a:t>3 (1.1)</a:t>
                      </a:r>
                    </a:p>
                  </a:txBody>
                  <a:tcPr marL="96000" marR="96000" marT="96000" marB="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kern="1200" noProof="0">
                          <a:solidFill>
                            <a:schemeClr val="accent1"/>
                          </a:solidFill>
                          <a:effectLst/>
                          <a:latin typeface="+mn-lt"/>
                          <a:ea typeface="MS Mincho" panose="02020609040205080304" pitchFamily="49" charset="-128"/>
                          <a:cs typeface="+mn-cs"/>
                        </a:rPr>
                        <a:t>28 (10.5)</a:t>
                      </a:r>
                    </a:p>
                  </a:txBody>
                  <a:tcPr marL="96000" marR="96000" marT="96000" marB="9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3033560250"/>
                  </a:ext>
                </a:extLst>
              </a:tr>
            </a:tbl>
          </a:graphicData>
        </a:graphic>
      </p:graphicFrame>
      <p:sp>
        <p:nvSpPr>
          <p:cNvPr id="36" name="Footer Placeholder 3">
            <a:extLst>
              <a:ext uri="{FF2B5EF4-FFF2-40B4-BE49-F238E27FC236}">
                <a16:creationId xmlns:a16="http://schemas.microsoft.com/office/drawing/2014/main" id="{9EFE971C-0E25-3582-910B-2B2B64D66F99}"/>
              </a:ext>
            </a:extLst>
          </p:cNvPr>
          <p:cNvSpPr txBox="1">
            <a:spLocks/>
          </p:cNvSpPr>
          <p:nvPr/>
        </p:nvSpPr>
        <p:spPr>
          <a:xfrm>
            <a:off x="1484574" y="5578785"/>
            <a:ext cx="8587078" cy="1016632"/>
          </a:xfrm>
          <a:prstGeom prst="rect">
            <a:avLst/>
          </a:prstGeom>
        </p:spPr>
        <p:txBody>
          <a:bodyPr vert="horz" lIns="0" tIns="0" rIns="121920" bIns="0" rtlCol="0" anchor="b" anchorCtr="0"/>
          <a:lstStyle>
            <a:defPPr>
              <a:defRPr lang="en-US"/>
            </a:defPPr>
            <a:lvl1pPr marL="0" algn="l" defTabSz="457200" rtl="0" eaLnBrk="1" latinLnBrk="0" hangingPunct="1">
              <a:defRPr sz="7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95959"/>
                </a:solidFill>
                <a:effectLst/>
                <a:uLnTx/>
                <a:uFillTx/>
                <a:latin typeface="+mj-lt"/>
                <a:ea typeface="+mn-ea"/>
                <a:cs typeface="Arial" panose="020B0604020202020204" pitchFamily="34" charset="0"/>
              </a:rPr>
              <a:t>Analyses were performed in patients who received ≥1 dose of T-</a:t>
            </a:r>
            <a:r>
              <a:rPr kumimoji="0" lang="en-US" sz="900" b="0" i="0" u="none" strike="noStrike" kern="1200" cap="none" spc="0" normalizeH="0" baseline="0" noProof="0" err="1">
                <a:ln>
                  <a:noFill/>
                </a:ln>
                <a:solidFill>
                  <a:srgbClr val="595959"/>
                </a:solidFill>
                <a:effectLst/>
                <a:uLnTx/>
                <a:uFillTx/>
                <a:latin typeface="+mj-lt"/>
                <a:ea typeface="+mn-ea"/>
                <a:cs typeface="Arial" panose="020B0604020202020204" pitchFamily="34" charset="0"/>
              </a:rPr>
              <a:t>DXd</a:t>
            </a:r>
            <a:r>
              <a:rPr kumimoji="0" lang="en-US" sz="900" b="0" i="0" u="none" strike="noStrike" kern="1200" cap="none" spc="0" normalizeH="0" baseline="0" noProof="0">
                <a:ln>
                  <a:noFill/>
                </a:ln>
                <a:solidFill>
                  <a:srgbClr val="595959"/>
                </a:solidFill>
                <a:effectLst/>
                <a:uLnTx/>
                <a:uFillTx/>
                <a:latin typeface="+mj-lt"/>
                <a:ea typeface="+mn-ea"/>
                <a:cs typeface="Arial" panose="020B0604020202020204" pitchFamily="34" charset="0"/>
              </a:rPr>
              <a:t> (N = 267).</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3F4444"/>
                </a:solidFill>
                <a:effectLst/>
                <a:uLnTx/>
                <a:uFillTx/>
                <a:latin typeface="+mj-lt"/>
                <a:ea typeface="+mn-ea"/>
                <a:cs typeface="+mn-cs"/>
              </a:rPr>
              <a:t>a</a:t>
            </a:r>
            <a:r>
              <a:rPr kumimoji="0" lang="en-US" sz="900" b="0" i="0" u="none" strike="noStrike" kern="1200" cap="none" spc="0" normalizeH="0" baseline="0" noProof="0" err="1">
                <a:ln>
                  <a:noFill/>
                </a:ln>
                <a:solidFill>
                  <a:srgbClr val="3F4444"/>
                </a:solidFill>
                <a:effectLst/>
                <a:uLnTx/>
                <a:uFillTx/>
                <a:latin typeface="+mj-lt"/>
                <a:ea typeface="+mn-ea"/>
                <a:cs typeface="+mn-cs"/>
              </a:rPr>
              <a:t>While</a:t>
            </a:r>
            <a:r>
              <a:rPr kumimoji="0" lang="en-US" sz="900" b="0" i="0" u="none" strike="noStrike" kern="1200" cap="none" spc="0" normalizeH="0" baseline="0" noProof="0">
                <a:ln>
                  <a:noFill/>
                </a:ln>
                <a:solidFill>
                  <a:srgbClr val="3F4444"/>
                </a:solidFill>
                <a:effectLst/>
                <a:uLnTx/>
                <a:uFillTx/>
                <a:latin typeface="+mj-lt"/>
                <a:ea typeface="+mn-ea"/>
                <a:cs typeface="+mn-cs"/>
              </a:rPr>
              <a:t> the data included in DP-02, DC-02, and DL-01 are for HER2-overexpressing tumors (IHC 3+/2+), the approved tumor-agnostic indication is for patients with HER2-positive IHC 3+ solid tumors only.</a:t>
            </a:r>
            <a:r>
              <a:rPr kumimoji="0" lang="en-US" sz="900" b="0" i="0" u="none" strike="noStrike" kern="1200" cap="none" spc="0" normalizeH="0" baseline="30000" noProof="0">
                <a:ln>
                  <a:noFill/>
                </a:ln>
                <a:solidFill>
                  <a:srgbClr val="3F4444"/>
                </a:solidFill>
                <a:effectLst/>
                <a:uLnTx/>
                <a:uFillTx/>
                <a:latin typeface="+mj-lt"/>
                <a:ea typeface="+mn-ea"/>
                <a:cs typeface="+mn-cs"/>
              </a:rPr>
              <a:t>3</a:t>
            </a:r>
            <a:r>
              <a:rPr kumimoji="0" lang="en-US" sz="900" b="0" i="0" u="none" strike="noStrike" kern="1200" cap="none" spc="0" normalizeH="0" baseline="0" noProof="0">
                <a:ln>
                  <a:noFill/>
                </a:ln>
                <a:solidFill>
                  <a:srgbClr val="3F4444"/>
                </a:solidFill>
                <a:effectLst/>
                <a:uLnTx/>
                <a:uFillTx/>
                <a:latin typeface="+mj-lt"/>
                <a:ea typeface="+mn-ea"/>
                <a:cs typeface="+mn-cs"/>
              </a:rPr>
              <a:t> </a:t>
            </a:r>
            <a:r>
              <a:rPr kumimoji="0" lang="en-US" sz="900" b="0" i="0" u="none" strike="noStrike" kern="1200" cap="none" spc="0" normalizeH="0" baseline="30000" noProof="0" err="1">
                <a:ln>
                  <a:noFill/>
                </a:ln>
                <a:solidFill>
                  <a:srgbClr val="595959"/>
                </a:solidFill>
                <a:effectLst/>
                <a:uLnTx/>
                <a:uFillTx/>
                <a:latin typeface="+mj-lt"/>
                <a:ea typeface="+mn-ea"/>
                <a:cs typeface="Arial" panose="020B0604020202020204" pitchFamily="34" charset="0"/>
              </a:rPr>
              <a:t>b</a:t>
            </a:r>
            <a:r>
              <a:rPr kumimoji="0" lang="en-US" sz="900" b="0" i="0" u="none" strike="noStrike" kern="1200" cap="none" spc="0" normalizeH="0" baseline="0" noProof="0" err="1">
                <a:ln>
                  <a:noFill/>
                </a:ln>
                <a:solidFill>
                  <a:srgbClr val="595959"/>
                </a:solidFill>
                <a:effectLst/>
                <a:uLnTx/>
                <a:uFillTx/>
                <a:latin typeface="+mj-lt"/>
                <a:ea typeface="+mn-ea"/>
                <a:cs typeface="Arial" panose="020B0604020202020204" pitchFamily="34" charset="0"/>
              </a:rPr>
              <a:t>AEs</a:t>
            </a:r>
            <a:r>
              <a:rPr kumimoji="0" lang="en-US" sz="900" b="0" i="0" u="none" strike="noStrike" kern="1200" cap="none" spc="0" normalizeH="0" baseline="0" noProof="0">
                <a:ln>
                  <a:noFill/>
                </a:ln>
                <a:solidFill>
                  <a:srgbClr val="595959"/>
                </a:solidFill>
                <a:effectLst/>
                <a:uLnTx/>
                <a:uFillTx/>
                <a:latin typeface="+mj-lt"/>
                <a:ea typeface="+mn-ea"/>
                <a:cs typeface="Arial" panose="020B0604020202020204" pitchFamily="34" charset="0"/>
              </a:rPr>
              <a:t> associated with death included </a:t>
            </a:r>
            <a:r>
              <a:rPr kumimoji="0" lang="en-GB" sz="900" b="0" i="0" u="none" strike="noStrike" kern="1200" cap="none" spc="0" normalizeH="0" baseline="0" noProof="0">
                <a:ln>
                  <a:noFill/>
                </a:ln>
                <a:solidFill>
                  <a:srgbClr val="3F4444"/>
                </a:solidFill>
                <a:effectLst/>
                <a:uLnTx/>
                <a:uFillTx/>
                <a:latin typeface="+mj-lt"/>
                <a:ea typeface="Batang" panose="02030600000101010101" pitchFamily="18" charset="-127"/>
                <a:cs typeface="+mn-cs"/>
              </a:rPr>
              <a:t>pneumonia (n = 1), organizing pneumonia (n = 1), pneumonitis (n = 1), and neutropenic sepsis (n = 1). </a:t>
            </a:r>
            <a:r>
              <a:rPr kumimoji="0" lang="en-GB" sz="900" b="0" i="0" u="none" strike="noStrike" kern="1200" cap="none" spc="0" normalizeH="0" baseline="30000" noProof="0" err="1">
                <a:ln>
                  <a:noFill/>
                </a:ln>
                <a:solidFill>
                  <a:srgbClr val="3F4444"/>
                </a:solidFill>
                <a:effectLst/>
                <a:uLnTx/>
                <a:uFillTx/>
                <a:latin typeface="+mj-lt"/>
                <a:ea typeface="Batang" panose="02030600000101010101" pitchFamily="18" charset="-127"/>
                <a:cs typeface="+mn-cs"/>
              </a:rPr>
              <a:t>c</a:t>
            </a:r>
            <a:r>
              <a:rPr kumimoji="0" lang="en-GB" sz="900" b="0" i="0" u="none" strike="noStrike" kern="1200" cap="none" spc="0" normalizeH="0" baseline="0" noProof="0" err="1">
                <a:ln>
                  <a:noFill/>
                </a:ln>
                <a:solidFill>
                  <a:srgbClr val="3F4444"/>
                </a:solidFill>
                <a:effectLst/>
                <a:uLnTx/>
                <a:uFillTx/>
                <a:latin typeface="+mj-lt"/>
                <a:ea typeface="Batang" panose="02030600000101010101" pitchFamily="18" charset="-127"/>
                <a:cs typeface="+mn-cs"/>
              </a:rPr>
              <a:t>Category</a:t>
            </a:r>
            <a:r>
              <a:rPr kumimoji="0" lang="en-GB" sz="900" b="0" i="0" u="none" strike="noStrike" kern="1200" cap="none" spc="0" normalizeH="0" baseline="0" noProof="0">
                <a:ln>
                  <a:noFill/>
                </a:ln>
                <a:solidFill>
                  <a:srgbClr val="3F4444"/>
                </a:solidFill>
                <a:effectLst/>
                <a:uLnTx/>
                <a:uFillTx/>
                <a:latin typeface="+mj-lt"/>
                <a:ea typeface="Batang" panose="02030600000101010101" pitchFamily="18" charset="-127"/>
                <a:cs typeface="+mn-cs"/>
              </a:rPr>
              <a:t> includes the preferred terms fatigue, asthenia, and malaise. </a:t>
            </a:r>
            <a:r>
              <a:rPr kumimoji="0" lang="en-GB" sz="900" b="0" i="0" u="none" strike="noStrike" kern="1200" cap="none" spc="0" normalizeH="0" baseline="30000" noProof="0" err="1">
                <a:ln>
                  <a:noFill/>
                </a:ln>
                <a:solidFill>
                  <a:srgbClr val="3F4444"/>
                </a:solidFill>
                <a:effectLst/>
                <a:uLnTx/>
                <a:uFillTx/>
                <a:latin typeface="+mj-lt"/>
                <a:ea typeface="Batang" panose="02030600000101010101" pitchFamily="18" charset="-127"/>
                <a:cs typeface="+mn-cs"/>
              </a:rPr>
              <a:t>d</a:t>
            </a:r>
            <a:r>
              <a:rPr kumimoji="0" lang="en-GB" sz="900" b="0" i="0" u="none" strike="noStrike" kern="1200" cap="none" spc="0" normalizeH="0" baseline="0" noProof="0" err="1">
                <a:ln>
                  <a:noFill/>
                </a:ln>
                <a:solidFill>
                  <a:srgbClr val="3F4444"/>
                </a:solidFill>
                <a:effectLst/>
                <a:uLnTx/>
                <a:uFillTx/>
                <a:latin typeface="+mj-lt"/>
                <a:ea typeface="Batang" panose="02030600000101010101" pitchFamily="18" charset="-127"/>
                <a:cs typeface="+mn-cs"/>
              </a:rPr>
              <a:t>Category</a:t>
            </a:r>
            <a:r>
              <a:rPr kumimoji="0" lang="en-GB" sz="900" b="0" i="0" u="none" strike="noStrike" kern="1200" cap="none" spc="0" normalizeH="0" baseline="0" noProof="0">
                <a:ln>
                  <a:noFill/>
                </a:ln>
                <a:solidFill>
                  <a:srgbClr val="3F4444"/>
                </a:solidFill>
                <a:effectLst/>
                <a:uLnTx/>
                <a:uFillTx/>
                <a:latin typeface="+mj-lt"/>
                <a:ea typeface="Batang" panose="02030600000101010101" pitchFamily="18" charset="-127"/>
                <a:cs typeface="+mn-cs"/>
              </a:rPr>
              <a:t> includes the preferred terms neutrophil count decreased and neutropenia. </a:t>
            </a:r>
            <a:r>
              <a:rPr kumimoji="0" lang="en-GB" sz="900" b="0" i="0" u="none" strike="noStrike" kern="1200" cap="none" spc="0" normalizeH="0" baseline="30000" noProof="0" err="1">
                <a:ln>
                  <a:noFill/>
                </a:ln>
                <a:solidFill>
                  <a:srgbClr val="3F4444"/>
                </a:solidFill>
                <a:effectLst/>
                <a:uLnTx/>
                <a:uFillTx/>
                <a:latin typeface="+mj-lt"/>
                <a:ea typeface="Batang" panose="02030600000101010101" pitchFamily="18" charset="-127"/>
                <a:cs typeface="+mn-cs"/>
              </a:rPr>
              <a:t>e</a:t>
            </a:r>
            <a:r>
              <a:rPr kumimoji="0" lang="en-GB" sz="900" b="0" i="0" u="none" strike="noStrike" kern="1200" cap="none" spc="0" normalizeH="0" baseline="0" noProof="0" err="1">
                <a:ln>
                  <a:noFill/>
                </a:ln>
                <a:solidFill>
                  <a:srgbClr val="3F4444"/>
                </a:solidFill>
                <a:effectLst/>
                <a:uLnTx/>
                <a:uFillTx/>
                <a:latin typeface="+mj-lt"/>
                <a:ea typeface="Batang" panose="02030600000101010101" pitchFamily="18" charset="-127"/>
                <a:cs typeface="+mn-cs"/>
              </a:rPr>
              <a:t>Category</a:t>
            </a:r>
            <a:r>
              <a:rPr kumimoji="0" lang="en-GB" sz="900" b="0" i="0" u="none" strike="noStrike" kern="1200" cap="none" spc="0" normalizeH="0" baseline="0" noProof="0">
                <a:ln>
                  <a:noFill/>
                </a:ln>
                <a:solidFill>
                  <a:srgbClr val="3F4444"/>
                </a:solidFill>
                <a:effectLst/>
                <a:uLnTx/>
                <a:uFillTx/>
                <a:latin typeface="+mj-lt"/>
                <a:ea typeface="Batang" panose="02030600000101010101" pitchFamily="18" charset="-127"/>
                <a:cs typeface="+mn-cs"/>
              </a:rPr>
              <a:t> includes the preferred terms platelet count decreased and thrombocytopenia. </a:t>
            </a:r>
            <a:r>
              <a:rPr kumimoji="0" lang="en-GB" sz="900" b="0" i="0" u="none" strike="noStrike" kern="1200" cap="none" spc="0" normalizeH="0" baseline="30000" noProof="0" err="1">
                <a:ln>
                  <a:noFill/>
                </a:ln>
                <a:solidFill>
                  <a:srgbClr val="3F4444"/>
                </a:solidFill>
                <a:effectLst/>
                <a:uLnTx/>
                <a:uFillTx/>
                <a:latin typeface="+mj-lt"/>
                <a:ea typeface="Batang" panose="02030600000101010101" pitchFamily="18" charset="-127"/>
                <a:cs typeface="+mn-cs"/>
              </a:rPr>
              <a:t>f</a:t>
            </a:r>
            <a:r>
              <a:rPr kumimoji="0" lang="en-GB" sz="900" b="0" i="0" u="none" strike="noStrike" kern="1200" cap="none" spc="0" normalizeH="0" baseline="0" noProof="0" err="1">
                <a:ln>
                  <a:noFill/>
                </a:ln>
                <a:solidFill>
                  <a:srgbClr val="3F4444"/>
                </a:solidFill>
                <a:effectLst/>
                <a:uLnTx/>
                <a:uFillTx/>
                <a:latin typeface="+mj-lt"/>
                <a:ea typeface="Batang" panose="02030600000101010101" pitchFamily="18" charset="-127"/>
                <a:cs typeface="+mn-cs"/>
              </a:rPr>
              <a:t>Category</a:t>
            </a:r>
            <a:r>
              <a:rPr kumimoji="0" lang="en-GB" sz="900" b="0" i="0" u="none" strike="noStrike" kern="1200" cap="none" spc="0" normalizeH="0" baseline="0" noProof="0">
                <a:ln>
                  <a:noFill/>
                </a:ln>
                <a:solidFill>
                  <a:srgbClr val="3F4444"/>
                </a:solidFill>
                <a:effectLst/>
                <a:uLnTx/>
                <a:uFillTx/>
                <a:latin typeface="+mj-lt"/>
                <a:ea typeface="Batang" panose="02030600000101010101" pitchFamily="18" charset="-127"/>
                <a:cs typeface="+mn-cs"/>
              </a:rPr>
              <a:t> includes the preferred terms </a:t>
            </a:r>
            <a:r>
              <a:rPr kumimoji="0" lang="en-US" sz="900" b="0" i="0" u="none" strike="noStrike" kern="100" cap="none" spc="0" normalizeH="0" baseline="0" noProof="0">
                <a:ln>
                  <a:noFill/>
                </a:ln>
                <a:solidFill>
                  <a:srgbClr val="3F4444"/>
                </a:solidFill>
                <a:effectLst/>
                <a:uLnTx/>
                <a:uFillTx/>
                <a:latin typeface="+mj-lt"/>
                <a:ea typeface="Batang" panose="02030600000101010101" pitchFamily="18" charset="-127"/>
                <a:cs typeface="+mn-cs"/>
              </a:rPr>
              <a:t>a</a:t>
            </a:r>
            <a:r>
              <a:rPr kumimoji="0" lang="en-US" sz="900" b="0" i="0" u="none" strike="noStrike" kern="100" cap="none" spc="0" normalizeH="0" baseline="0" noProof="0">
                <a:ln>
                  <a:noFill/>
                </a:ln>
                <a:solidFill>
                  <a:srgbClr val="3F4444"/>
                </a:solidFill>
                <a:effectLst/>
                <a:uLnTx/>
                <a:uFillTx/>
                <a:latin typeface="+mj-lt"/>
                <a:ea typeface="+mn-ea"/>
                <a:cs typeface="+mn-cs"/>
              </a:rPr>
              <a:t>spartate aminotransferase increased, alanine aminotransferase increased, gamma-</a:t>
            </a:r>
            <a:r>
              <a:rPr kumimoji="0" lang="en-US" sz="900" b="0" i="0" u="none" strike="noStrike" kern="100" cap="none" spc="0" normalizeH="0" baseline="0" noProof="0" err="1">
                <a:ln>
                  <a:noFill/>
                </a:ln>
                <a:solidFill>
                  <a:srgbClr val="3F4444"/>
                </a:solidFill>
                <a:effectLst/>
                <a:uLnTx/>
                <a:uFillTx/>
                <a:latin typeface="+mj-lt"/>
                <a:ea typeface="+mn-ea"/>
                <a:cs typeface="+mn-cs"/>
              </a:rPr>
              <a:t>glutamyltransferase</a:t>
            </a:r>
            <a:r>
              <a:rPr kumimoji="0" lang="en-US" sz="900" b="0" i="0" u="none" strike="noStrike" kern="100" cap="none" spc="0" normalizeH="0" baseline="0" noProof="0">
                <a:ln>
                  <a:noFill/>
                </a:ln>
                <a:solidFill>
                  <a:srgbClr val="3F4444"/>
                </a:solidFill>
                <a:effectLst/>
                <a:uLnTx/>
                <a:uFillTx/>
                <a:latin typeface="+mj-lt"/>
                <a:ea typeface="+mn-ea"/>
                <a:cs typeface="+mn-cs"/>
              </a:rPr>
              <a:t> increased, and </a:t>
            </a:r>
            <a:r>
              <a:rPr kumimoji="0" lang="en-US" sz="900" b="0" i="0" u="none" strike="noStrike" kern="100" cap="none" spc="0" normalizeH="0" baseline="0" noProof="0" err="1">
                <a:ln>
                  <a:noFill/>
                </a:ln>
                <a:solidFill>
                  <a:srgbClr val="3F4444"/>
                </a:solidFill>
                <a:effectLst/>
                <a:uLnTx/>
                <a:uFillTx/>
                <a:latin typeface="+mj-lt"/>
                <a:ea typeface="+mn-ea"/>
                <a:cs typeface="+mn-cs"/>
              </a:rPr>
              <a:t>hypertransaminasemia</a:t>
            </a:r>
            <a:r>
              <a:rPr kumimoji="0" lang="en-US" sz="900" b="0" i="0" u="none" strike="noStrike" kern="100" cap="none" spc="0" normalizeH="0" baseline="0" noProof="0">
                <a:ln>
                  <a:noFill/>
                </a:ln>
                <a:solidFill>
                  <a:srgbClr val="3F4444"/>
                </a:solidFill>
                <a:effectLst/>
                <a:uLnTx/>
                <a:uFillTx/>
                <a:latin typeface="+mj-lt"/>
                <a:ea typeface="+mn-ea"/>
                <a:cs typeface="+mn-cs"/>
              </a:rPr>
              <a:t>. </a:t>
            </a:r>
            <a:r>
              <a:rPr kumimoji="0" lang="en-GB" sz="900" b="0" i="0" u="none" strike="noStrike" kern="1200" cap="none" spc="0" normalizeH="0" baseline="30000" noProof="0" err="1">
                <a:ln>
                  <a:noFill/>
                </a:ln>
                <a:solidFill>
                  <a:srgbClr val="3F4444"/>
                </a:solidFill>
                <a:effectLst/>
                <a:uLnTx/>
                <a:uFillTx/>
                <a:latin typeface="+mj-lt"/>
                <a:ea typeface="Batang" panose="02030600000101010101" pitchFamily="18" charset="-127"/>
                <a:cs typeface="+mn-cs"/>
              </a:rPr>
              <a:t>g</a:t>
            </a:r>
            <a:r>
              <a:rPr kumimoji="0" lang="en-GB" sz="900" b="0" i="0" u="none" strike="noStrike" kern="1200" cap="none" spc="0" normalizeH="0" baseline="0" noProof="0" err="1">
                <a:ln>
                  <a:noFill/>
                </a:ln>
                <a:solidFill>
                  <a:srgbClr val="3F4444"/>
                </a:solidFill>
                <a:effectLst/>
                <a:uLnTx/>
                <a:uFillTx/>
                <a:latin typeface="+mj-lt"/>
                <a:ea typeface="Batang" panose="02030600000101010101" pitchFamily="18" charset="-127"/>
                <a:cs typeface="+mn-cs"/>
              </a:rPr>
              <a:t>Category</a:t>
            </a:r>
            <a:r>
              <a:rPr kumimoji="0" lang="en-GB" sz="900" b="0" i="0" u="none" strike="noStrike" kern="1200" cap="none" spc="0" normalizeH="0" baseline="0" noProof="0">
                <a:ln>
                  <a:noFill/>
                </a:ln>
                <a:solidFill>
                  <a:srgbClr val="3F4444"/>
                </a:solidFill>
                <a:effectLst/>
                <a:uLnTx/>
                <a:uFillTx/>
                <a:latin typeface="+mj-lt"/>
                <a:ea typeface="Batang" panose="02030600000101010101" pitchFamily="18" charset="-127"/>
                <a:cs typeface="+mn-cs"/>
              </a:rPr>
              <a:t> includes the preferred terms white blood cell count decreased and leukopenia.</a:t>
            </a:r>
          </a:p>
          <a:p>
            <a:pPr lvl="0" defTabSz="1219170">
              <a:defRPr/>
            </a:pPr>
            <a:r>
              <a:rPr kumimoji="0" lang="en-US" sz="900" i="0" u="none" strike="noStrike" kern="1200" cap="none" spc="0" normalizeH="0" baseline="0" noProof="0">
                <a:ln>
                  <a:noFill/>
                </a:ln>
                <a:solidFill>
                  <a:srgbClr val="3F4444"/>
                </a:solidFill>
                <a:effectLst/>
                <a:uLnTx/>
                <a:uFillTx/>
                <a:latin typeface="+mj-lt"/>
                <a:ea typeface="+mn-ea"/>
                <a:cs typeface="+mn-cs"/>
              </a:rPr>
              <a:t>1</a:t>
            </a:r>
            <a:r>
              <a:rPr kumimoji="0" lang="en-US" sz="900" b="1" i="0" u="none" strike="noStrike" kern="1200" cap="none" spc="0" normalizeH="0" baseline="0" noProof="0">
                <a:ln>
                  <a:noFill/>
                </a:ln>
                <a:solidFill>
                  <a:srgbClr val="3F4444"/>
                </a:solidFill>
                <a:effectLst/>
                <a:uLnTx/>
                <a:uFillTx/>
                <a:latin typeface="+mj-lt"/>
                <a:ea typeface="+mn-ea"/>
                <a:cs typeface="+mn-cs"/>
              </a:rPr>
              <a:t>. </a:t>
            </a:r>
            <a:r>
              <a:rPr kumimoji="0" lang="en-US" sz="900" b="0" i="0" u="none" strike="noStrike" kern="1200" cap="none" spc="0" normalizeH="0" baseline="0" noProof="0">
                <a:ln>
                  <a:noFill/>
                </a:ln>
                <a:solidFill>
                  <a:srgbClr val="3F4444"/>
                </a:solidFill>
                <a:effectLst/>
                <a:uLnTx/>
                <a:uFillTx/>
                <a:latin typeface="+mj-lt"/>
                <a:ea typeface="+mn-ea"/>
                <a:cs typeface="+mn-cs"/>
              </a:rPr>
              <a:t>Meric-Bernstam F, et al. </a:t>
            </a:r>
            <a:r>
              <a:rPr kumimoji="0" lang="en-US" sz="900" b="0" i="1" u="none" strike="noStrike" kern="1200" cap="none" spc="0" normalizeH="0" baseline="0" noProof="0">
                <a:ln>
                  <a:noFill/>
                </a:ln>
                <a:solidFill>
                  <a:srgbClr val="3F4444"/>
                </a:solidFill>
                <a:effectLst/>
                <a:uLnTx/>
                <a:uFillTx/>
                <a:latin typeface="+mj-lt"/>
                <a:ea typeface="+mn-ea"/>
                <a:cs typeface="+mn-cs"/>
              </a:rPr>
              <a:t>J Clin Oncol</a:t>
            </a:r>
            <a:r>
              <a:rPr kumimoji="0" lang="en-US" sz="900" b="0" i="0" u="none" strike="noStrike" kern="1200" cap="none" spc="0" normalizeH="0" baseline="0" noProof="0">
                <a:ln>
                  <a:noFill/>
                </a:ln>
                <a:solidFill>
                  <a:srgbClr val="3F4444"/>
                </a:solidFill>
                <a:effectLst/>
                <a:uLnTx/>
                <a:uFillTx/>
                <a:latin typeface="+mj-lt"/>
                <a:ea typeface="+mn-ea"/>
                <a:cs typeface="+mn-cs"/>
              </a:rPr>
              <a:t>. 2024;42(1):47-58. </a:t>
            </a:r>
            <a:r>
              <a:rPr kumimoji="0" lang="en-US" sz="900" b="1" i="0" u="none" strike="noStrike" kern="1200" cap="none" spc="0" normalizeH="0" baseline="0" noProof="0">
                <a:ln>
                  <a:noFill/>
                </a:ln>
                <a:solidFill>
                  <a:srgbClr val="3F4444"/>
                </a:solidFill>
                <a:effectLst/>
                <a:uLnTx/>
                <a:uFillTx/>
                <a:latin typeface="+mj-lt"/>
                <a:ea typeface="+mn-ea"/>
                <a:cs typeface="+mn-cs"/>
              </a:rPr>
              <a:t>2. </a:t>
            </a:r>
            <a:r>
              <a:rPr kumimoji="0" lang="en-US" sz="900" b="0" i="0" u="none" strike="noStrike" kern="1200" cap="none" spc="0" normalizeH="0" baseline="0" noProof="0">
                <a:ln>
                  <a:noFill/>
                </a:ln>
                <a:solidFill>
                  <a:srgbClr val="3F4444"/>
                </a:solidFill>
                <a:effectLst/>
                <a:uLnTx/>
                <a:uFillTx/>
                <a:latin typeface="+mj-lt"/>
                <a:ea typeface="+mn-ea"/>
                <a:cs typeface="+mn-cs"/>
              </a:rPr>
              <a:t>Meric-Bernstam F, et al. ESMO 2023. Oral presentation LBA34. </a:t>
            </a:r>
            <a:r>
              <a:rPr kumimoji="0" lang="en-US" sz="900" b="1" i="0" u="none" strike="noStrike" kern="1200" cap="none" spc="0" normalizeH="0" baseline="0" noProof="0">
                <a:ln>
                  <a:noFill/>
                </a:ln>
                <a:solidFill>
                  <a:srgbClr val="3F4444"/>
                </a:solidFill>
                <a:effectLst/>
                <a:uLnTx/>
                <a:uFillTx/>
                <a:latin typeface="+mj-lt"/>
                <a:ea typeface="+mn-ea"/>
                <a:cs typeface="+mn-cs"/>
              </a:rPr>
              <a:t>3.</a:t>
            </a:r>
            <a:r>
              <a:rPr kumimoji="0" lang="en-US" sz="900" b="0" i="0" u="none" strike="noStrike" kern="1200" cap="none" spc="0" normalizeH="0" baseline="0" noProof="0">
                <a:ln>
                  <a:noFill/>
                </a:ln>
                <a:solidFill>
                  <a:srgbClr val="3F4444"/>
                </a:solidFill>
                <a:effectLst/>
                <a:uLnTx/>
                <a:uFillTx/>
                <a:latin typeface="+mj-lt"/>
                <a:ea typeface="+mn-ea"/>
                <a:cs typeface="+mn-cs"/>
              </a:rPr>
              <a:t> </a:t>
            </a:r>
            <a:r>
              <a:rPr lang="en-US" sz="900">
                <a:solidFill>
                  <a:srgbClr val="3F4444"/>
                </a:solidFill>
                <a:latin typeface="+mj-lt"/>
                <a:cs typeface="Arial" panose="020B0604020202020204" pitchFamily="34" charset="0"/>
              </a:rPr>
              <a:t>Fam-trastuzumab deruxtecan-</a:t>
            </a:r>
            <a:r>
              <a:rPr lang="en-US" sz="900" err="1">
                <a:solidFill>
                  <a:srgbClr val="3F4444"/>
                </a:solidFill>
                <a:latin typeface="+mj-lt"/>
                <a:cs typeface="Arial" panose="020B0604020202020204" pitchFamily="34" charset="0"/>
              </a:rPr>
              <a:t>nxki</a:t>
            </a:r>
            <a:r>
              <a:rPr lang="en-US" sz="900">
                <a:solidFill>
                  <a:srgbClr val="3F4444"/>
                </a:solidFill>
                <a:latin typeface="+mj-lt"/>
                <a:cs typeface="Arial" panose="020B0604020202020204" pitchFamily="34" charset="0"/>
              </a:rPr>
              <a:t>. Prescribing information. Daiichi Sankyo; 2024.</a:t>
            </a:r>
            <a:r>
              <a:rPr kumimoji="0" lang="en-US" sz="900" b="0" i="0" u="none" strike="noStrike" kern="1200" cap="none" spc="0" normalizeH="0" baseline="0" noProof="0">
                <a:ln>
                  <a:noFill/>
                </a:ln>
                <a:solidFill>
                  <a:srgbClr val="3F4444"/>
                </a:solidFill>
                <a:effectLst/>
                <a:uLnTx/>
                <a:uFillTx/>
                <a:latin typeface="+mj-lt"/>
                <a:ea typeface="+mn-ea"/>
                <a:cs typeface="Arial" panose="020B0604020202020204" pitchFamily="34" charset="0"/>
              </a:rPr>
              <a:t> </a:t>
            </a:r>
            <a:endParaRPr kumimoji="0" lang="en-US" sz="900" b="0" i="0" u="none" strike="noStrike" kern="1200" cap="none" spc="0" normalizeH="0" baseline="0" noProof="0">
              <a:ln>
                <a:noFill/>
              </a:ln>
              <a:solidFill>
                <a:srgbClr val="3F4444"/>
              </a:solidFill>
              <a:effectLst/>
              <a:uLnTx/>
              <a:uFillTx/>
              <a:latin typeface="+mj-lt"/>
              <a:ea typeface="+mn-ea"/>
              <a:cs typeface="+mn-cs"/>
            </a:endParaRPr>
          </a:p>
        </p:txBody>
      </p:sp>
      <p:sp>
        <p:nvSpPr>
          <p:cNvPr id="37" name="TextBox 36">
            <a:extLst>
              <a:ext uri="{FF2B5EF4-FFF2-40B4-BE49-F238E27FC236}">
                <a16:creationId xmlns:a16="http://schemas.microsoft.com/office/drawing/2014/main" id="{2C411E53-35CC-0F40-0BE8-EF674808B758}"/>
              </a:ext>
            </a:extLst>
          </p:cNvPr>
          <p:cNvSpPr txBox="1"/>
          <p:nvPr/>
        </p:nvSpPr>
        <p:spPr>
          <a:xfrm>
            <a:off x="7376850" y="1021963"/>
            <a:ext cx="3407984" cy="205121"/>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333" b="1" i="0" u="none" strike="noStrike" kern="0" cap="none" spc="0" normalizeH="0" baseline="0" noProof="0">
                <a:ln>
                  <a:noFill/>
                </a:ln>
                <a:solidFill>
                  <a:srgbClr val="3F4444"/>
                </a:solidFill>
                <a:effectLst/>
                <a:uLnTx/>
                <a:uFillTx/>
                <a:latin typeface="Arial"/>
                <a:ea typeface="+mn-ea"/>
                <a:cs typeface="+mn-cs"/>
              </a:rPr>
              <a:t>Most common drug-related TEAEs (&gt;10%)</a:t>
            </a:r>
          </a:p>
        </p:txBody>
      </p:sp>
      <p:graphicFrame>
        <p:nvGraphicFramePr>
          <p:cNvPr id="38" name="Content Placeholder 14">
            <a:extLst>
              <a:ext uri="{FF2B5EF4-FFF2-40B4-BE49-F238E27FC236}">
                <a16:creationId xmlns:a16="http://schemas.microsoft.com/office/drawing/2014/main" id="{75998738-FDB5-35B5-E443-F5DE06A24681}"/>
              </a:ext>
            </a:extLst>
          </p:cNvPr>
          <p:cNvGraphicFramePr>
            <a:graphicFrameLocks/>
          </p:cNvGraphicFramePr>
          <p:nvPr>
            <p:extLst>
              <p:ext uri="{D42A27DB-BD31-4B8C-83A1-F6EECF244321}">
                <p14:modId xmlns:p14="http://schemas.microsoft.com/office/powerpoint/2010/main" val="3578476909"/>
              </p:ext>
            </p:extLst>
          </p:nvPr>
        </p:nvGraphicFramePr>
        <p:xfrm>
          <a:off x="6322788" y="1148199"/>
          <a:ext cx="5556680" cy="30819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Table 38">
            <a:extLst>
              <a:ext uri="{FF2B5EF4-FFF2-40B4-BE49-F238E27FC236}">
                <a16:creationId xmlns:a16="http://schemas.microsoft.com/office/drawing/2014/main" id="{E80A710B-3A1D-B027-D9CC-5EC4676548DC}"/>
              </a:ext>
            </a:extLst>
          </p:cNvPr>
          <p:cNvGraphicFramePr>
            <a:graphicFrameLocks noGrp="1"/>
          </p:cNvGraphicFramePr>
          <p:nvPr>
            <p:extLst>
              <p:ext uri="{D42A27DB-BD31-4B8C-83A1-F6EECF244321}">
                <p14:modId xmlns:p14="http://schemas.microsoft.com/office/powerpoint/2010/main" val="4212970478"/>
              </p:ext>
            </p:extLst>
          </p:nvPr>
        </p:nvGraphicFramePr>
        <p:xfrm>
          <a:off x="4683060" y="1226520"/>
          <a:ext cx="1675688" cy="2622565"/>
        </p:xfrm>
        <a:graphic>
          <a:graphicData uri="http://schemas.openxmlformats.org/drawingml/2006/table">
            <a:tbl>
              <a:tblPr/>
              <a:tblGrid>
                <a:gridCol w="1675688">
                  <a:extLst>
                    <a:ext uri="{9D8B030D-6E8A-4147-A177-3AD203B41FA5}">
                      <a16:colId xmlns:a16="http://schemas.microsoft.com/office/drawing/2014/main" val="2389311585"/>
                    </a:ext>
                  </a:extLst>
                </a:gridCol>
              </a:tblGrid>
              <a:tr h="23841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r" fontAlgn="base"/>
                      <a:r>
                        <a:rPr lang="en-GB" sz="1100" b="0" i="0" u="none" strike="noStrike">
                          <a:solidFill>
                            <a:schemeClr val="tx2"/>
                          </a:solidFill>
                          <a:effectLst/>
                          <a:latin typeface="Arial" panose="020B0604020202020204" pitchFamily="34" charset="0"/>
                        </a:rPr>
                        <a:t>Nausea</a:t>
                      </a:r>
                      <a:endParaRPr lang="en-GB" sz="1100" b="0" i="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50937"/>
                  </a:ext>
                </a:extLst>
              </a:tr>
              <a:tr h="23841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r" fontAlgn="base"/>
                      <a:r>
                        <a:rPr lang="en-GB" sz="1100" b="0" i="0" u="none" strike="noStrike">
                          <a:solidFill>
                            <a:schemeClr val="tx2"/>
                          </a:solidFill>
                          <a:effectLst/>
                          <a:latin typeface="Arial" panose="020B0604020202020204" pitchFamily="34" charset="0"/>
                        </a:rPr>
                        <a:t>Fatigue</a:t>
                      </a:r>
                      <a:r>
                        <a:rPr lang="en-GB" sz="1100" b="0" i="0" u="none" strike="noStrike" baseline="30000">
                          <a:solidFill>
                            <a:schemeClr val="tx2"/>
                          </a:solidFill>
                          <a:effectLst/>
                          <a:latin typeface="Arial" panose="020B0604020202020204" pitchFamily="34" charset="0"/>
                        </a:rPr>
                        <a:t>c</a:t>
                      </a:r>
                      <a:endParaRPr lang="en-GB" sz="1100" b="0" i="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7015479"/>
                  </a:ext>
                </a:extLst>
              </a:tr>
              <a:tr h="23841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r" fontAlgn="base"/>
                      <a:r>
                        <a:rPr lang="en-GB" sz="1100" b="0" i="0" u="none" strike="noStrike">
                          <a:solidFill>
                            <a:schemeClr val="tx2"/>
                          </a:solidFill>
                          <a:effectLst/>
                          <a:latin typeface="Arial" panose="020B0604020202020204" pitchFamily="34" charset="0"/>
                        </a:rPr>
                        <a:t>Neutropenia</a:t>
                      </a:r>
                      <a:r>
                        <a:rPr lang="en-GB" sz="1100" b="0" i="0" u="none" strike="noStrike" baseline="30000">
                          <a:solidFill>
                            <a:schemeClr val="tx2"/>
                          </a:solidFill>
                          <a:effectLst/>
                          <a:latin typeface="Arial" panose="020B0604020202020204" pitchFamily="34" charset="0"/>
                        </a:rPr>
                        <a:t>d</a:t>
                      </a:r>
                      <a:r>
                        <a:rPr lang="en-GB" sz="1100" b="0" i="0">
                          <a:solidFill>
                            <a:schemeClr val="tx2"/>
                          </a:solidFill>
                          <a:effectLst/>
                          <a:latin typeface="Arial" panose="020B0604020202020204" pitchFamily="34" charset="0"/>
                        </a:rPr>
                        <a:t>​</a:t>
                      </a:r>
                      <a:endParaRPr lang="en-GB" sz="1100" b="0" i="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667939"/>
                  </a:ext>
                </a:extLst>
              </a:tr>
              <a:tr h="23841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r" fontAlgn="base"/>
                      <a:r>
                        <a:rPr lang="en-GB" sz="1100" b="0" i="0" u="none" strike="noStrike">
                          <a:solidFill>
                            <a:schemeClr val="tx2"/>
                          </a:solidFill>
                          <a:effectLst/>
                          <a:latin typeface="Arial" panose="020B0604020202020204" pitchFamily="34" charset="0"/>
                        </a:rPr>
                        <a:t>Anemia</a:t>
                      </a:r>
                      <a:r>
                        <a:rPr lang="en-GB" sz="1100" b="0" i="0">
                          <a:solidFill>
                            <a:schemeClr val="tx2"/>
                          </a:solidFill>
                          <a:effectLst/>
                          <a:latin typeface="Arial" panose="020B0604020202020204" pitchFamily="34" charset="0"/>
                        </a:rPr>
                        <a:t>​</a:t>
                      </a:r>
                      <a:endParaRPr lang="en-GB" sz="1100" b="0" i="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436867"/>
                  </a:ext>
                </a:extLst>
              </a:tr>
              <a:tr h="23841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r" fontAlgn="base"/>
                      <a:r>
                        <a:rPr lang="en-GB" sz="1100" b="0" i="0" u="none" strike="noStrike">
                          <a:solidFill>
                            <a:schemeClr val="tx2"/>
                          </a:solidFill>
                          <a:effectLst/>
                          <a:latin typeface="Arial" panose="020B0604020202020204" pitchFamily="34" charset="0"/>
                        </a:rPr>
                        <a:t>Diarrhea</a:t>
                      </a:r>
                      <a:r>
                        <a:rPr lang="en-GB" sz="1100" b="0" i="0">
                          <a:solidFill>
                            <a:schemeClr val="tx2"/>
                          </a:solidFill>
                          <a:effectLst/>
                          <a:latin typeface="Arial" panose="020B0604020202020204" pitchFamily="34" charset="0"/>
                        </a:rPr>
                        <a:t>​</a:t>
                      </a:r>
                      <a:endParaRPr lang="en-GB" sz="1100" b="0" i="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896994"/>
                  </a:ext>
                </a:extLst>
              </a:tr>
              <a:tr h="23841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r" fontAlgn="base"/>
                      <a:r>
                        <a:rPr lang="en-GB" sz="1100" b="0" i="0" u="none" strike="noStrike">
                          <a:solidFill>
                            <a:schemeClr val="tx2"/>
                          </a:solidFill>
                          <a:effectLst/>
                          <a:latin typeface="Arial" panose="020B0604020202020204" pitchFamily="34" charset="0"/>
                        </a:rPr>
                        <a:t>Vomiting</a:t>
                      </a:r>
                      <a:r>
                        <a:rPr lang="en-GB" sz="1100" b="0" i="0">
                          <a:solidFill>
                            <a:schemeClr val="tx2"/>
                          </a:solidFill>
                          <a:effectLst/>
                          <a:latin typeface="Arial" panose="020B0604020202020204" pitchFamily="34" charset="0"/>
                        </a:rPr>
                        <a:t>​</a:t>
                      </a:r>
                      <a:endParaRPr lang="en-GB" sz="1100" b="0" i="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87658"/>
                  </a:ext>
                </a:extLst>
              </a:tr>
              <a:tr h="23841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r" fontAlgn="base"/>
                      <a:r>
                        <a:rPr lang="en-GB" sz="1100" b="0" i="0" u="none" strike="noStrike">
                          <a:solidFill>
                            <a:schemeClr val="tx2"/>
                          </a:solidFill>
                          <a:effectLst/>
                          <a:latin typeface="Arial" panose="020B0604020202020204" pitchFamily="34" charset="0"/>
                        </a:rPr>
                        <a:t>Decreased appetite</a:t>
                      </a:r>
                      <a:endParaRPr lang="en-GB" sz="1100" b="0" i="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875224"/>
                  </a:ext>
                </a:extLst>
              </a:tr>
              <a:tr h="23841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r" defTabSz="914400" rtl="0" eaLnBrk="1" fontAlgn="base" latinLnBrk="0" hangingPunct="1">
                        <a:lnSpc>
                          <a:spcPct val="100000"/>
                        </a:lnSpc>
                        <a:spcBef>
                          <a:spcPts val="0"/>
                        </a:spcBef>
                        <a:spcAft>
                          <a:spcPts val="0"/>
                        </a:spcAft>
                        <a:buClrTx/>
                        <a:buSzTx/>
                        <a:buFontTx/>
                        <a:buNone/>
                        <a:tabLst/>
                        <a:defRPr/>
                      </a:pPr>
                      <a:r>
                        <a:rPr lang="en-GB" sz="1100" b="0" i="0" u="none" strike="noStrike">
                          <a:solidFill>
                            <a:schemeClr val="tx2"/>
                          </a:solidFill>
                          <a:effectLst/>
                          <a:latin typeface="Arial" panose="020B0604020202020204" pitchFamily="34" charset="0"/>
                        </a:rPr>
                        <a:t>Thrombocytopenia</a:t>
                      </a:r>
                      <a:r>
                        <a:rPr lang="en-GB" sz="1100" b="0" i="0" u="none" strike="noStrike" baseline="30000">
                          <a:solidFill>
                            <a:schemeClr val="tx2"/>
                          </a:solidFill>
                          <a:effectLst/>
                          <a:latin typeface="Arial" panose="020B0604020202020204" pitchFamily="34" charset="0"/>
                        </a:rPr>
                        <a:t>e</a:t>
                      </a:r>
                      <a:r>
                        <a:rPr lang="en-GB" sz="1100" b="0" i="0">
                          <a:solidFill>
                            <a:schemeClr val="tx2"/>
                          </a:solidFill>
                          <a:effectLst/>
                          <a:latin typeface="Arial" panose="020B0604020202020204" pitchFamily="34" charset="0"/>
                        </a:rPr>
                        <a:t>​</a:t>
                      </a:r>
                      <a:endParaRPr lang="en-GB" sz="1100" b="0" i="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295140"/>
                  </a:ext>
                </a:extLst>
              </a:tr>
              <a:tr h="23841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r" fontAlgn="base"/>
                      <a:r>
                        <a:rPr lang="en-GB" sz="1100" b="0" i="0" u="none" strike="noStrike">
                          <a:solidFill>
                            <a:schemeClr val="tx2"/>
                          </a:solidFill>
                          <a:effectLst/>
                          <a:latin typeface="Arial" panose="020B0604020202020204" pitchFamily="34" charset="0"/>
                        </a:rPr>
                        <a:t>Alopecia</a:t>
                      </a:r>
                      <a:r>
                        <a:rPr lang="en-GB" sz="1100" b="0" i="0">
                          <a:solidFill>
                            <a:schemeClr val="tx2"/>
                          </a:solidFill>
                          <a:effectLst/>
                          <a:latin typeface="Arial" panose="020B0604020202020204" pitchFamily="34" charset="0"/>
                        </a:rPr>
                        <a:t>​</a:t>
                      </a:r>
                      <a:endParaRPr lang="en-GB" sz="1100" b="0" i="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5142411"/>
                  </a:ext>
                </a:extLst>
              </a:tr>
              <a:tr h="23841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r" fontAlgn="base"/>
                      <a:r>
                        <a:rPr lang="en-GB" sz="1100" b="0" i="0" u="none" strike="noStrike">
                          <a:solidFill>
                            <a:schemeClr val="tx2"/>
                          </a:solidFill>
                          <a:effectLst/>
                          <a:latin typeface="Arial" panose="020B0604020202020204" pitchFamily="34" charset="0"/>
                        </a:rPr>
                        <a:t>Increased transaminases</a:t>
                      </a:r>
                      <a:r>
                        <a:rPr lang="en-GB" sz="1100" b="0" i="0" u="none" strike="noStrike" baseline="30000">
                          <a:solidFill>
                            <a:schemeClr val="tx2"/>
                          </a:solidFill>
                          <a:effectLst/>
                          <a:latin typeface="Arial" panose="020B0604020202020204" pitchFamily="34" charset="0"/>
                        </a:rPr>
                        <a:t>f</a:t>
                      </a:r>
                      <a:endParaRPr lang="en-GB" sz="1100" b="0" i="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7665331"/>
                  </a:ext>
                </a:extLst>
              </a:tr>
              <a:tr h="23841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algn="r" fontAlgn="base"/>
                      <a:r>
                        <a:rPr lang="en-GB" sz="1100" b="0" i="0" u="none" strike="noStrike">
                          <a:solidFill>
                            <a:schemeClr val="tx2"/>
                          </a:solidFill>
                          <a:effectLst/>
                          <a:latin typeface="Arial" panose="020B0604020202020204" pitchFamily="34" charset="0"/>
                        </a:rPr>
                        <a:t>Leukopenia</a:t>
                      </a:r>
                      <a:r>
                        <a:rPr lang="en-GB" sz="1100" b="0" i="0" u="none" strike="noStrike" baseline="30000">
                          <a:solidFill>
                            <a:schemeClr val="tx2"/>
                          </a:solidFill>
                          <a:effectLst/>
                          <a:latin typeface="Arial" panose="020B0604020202020204" pitchFamily="34" charset="0"/>
                        </a:rPr>
                        <a:t>g</a:t>
                      </a:r>
                      <a:endParaRPr lang="en-GB" sz="1100" b="0" i="0" baseline="30000">
                        <a:solidFill>
                          <a:schemeClr val="tx2"/>
                        </a:solidFill>
                        <a:effectLs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997385"/>
                  </a:ext>
                </a:extLst>
              </a:tr>
            </a:tbl>
          </a:graphicData>
        </a:graphic>
      </p:graphicFrame>
      <p:sp>
        <p:nvSpPr>
          <p:cNvPr id="62" name="TextBox 61">
            <a:extLst>
              <a:ext uri="{FF2B5EF4-FFF2-40B4-BE49-F238E27FC236}">
                <a16:creationId xmlns:a16="http://schemas.microsoft.com/office/drawing/2014/main" id="{FA924B0D-35B9-17B3-988F-9D2BA8791AC6}"/>
              </a:ext>
            </a:extLst>
          </p:cNvPr>
          <p:cNvSpPr txBox="1"/>
          <p:nvPr/>
        </p:nvSpPr>
        <p:spPr>
          <a:xfrm>
            <a:off x="6538357" y="3425801"/>
            <a:ext cx="168316" cy="143565"/>
          </a:xfrm>
          <a:prstGeom prst="rect">
            <a:avLst/>
          </a:prstGeom>
          <a:noFill/>
        </p:spPr>
        <p:txBody>
          <a:bodyPr wrap="non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chemeClr val="tx2"/>
                </a:solidFill>
                <a:effectLst/>
                <a:uLnTx/>
                <a:uFillTx/>
                <a:latin typeface="Arial"/>
                <a:ea typeface="+mn-ea"/>
                <a:cs typeface="+mn-cs"/>
              </a:rPr>
              <a:t>0.4</a:t>
            </a:r>
          </a:p>
        </p:txBody>
      </p:sp>
      <p:sp>
        <p:nvSpPr>
          <p:cNvPr id="65" name="TextBox 64">
            <a:extLst>
              <a:ext uri="{FF2B5EF4-FFF2-40B4-BE49-F238E27FC236}">
                <a16:creationId xmlns:a16="http://schemas.microsoft.com/office/drawing/2014/main" id="{324E793C-F799-9E6E-313C-45F005405B24}"/>
              </a:ext>
            </a:extLst>
          </p:cNvPr>
          <p:cNvSpPr txBox="1"/>
          <p:nvPr/>
        </p:nvSpPr>
        <p:spPr>
          <a:xfrm>
            <a:off x="7622110" y="4053388"/>
            <a:ext cx="2917465" cy="164212"/>
          </a:xfrm>
          <a:prstGeom prst="rect">
            <a:avLst/>
          </a:prstGeom>
          <a:noFill/>
        </p:spPr>
        <p:txBody>
          <a:bodyPr wrap="non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067" b="1" i="0" u="none" strike="noStrike" kern="0" cap="none" spc="0" normalizeH="0" baseline="0" noProof="0">
                <a:ln>
                  <a:noFill/>
                </a:ln>
                <a:solidFill>
                  <a:srgbClr val="3F4444"/>
                </a:solidFill>
                <a:effectLst/>
                <a:uLnTx/>
                <a:uFillTx/>
                <a:latin typeface="Arial"/>
                <a:ea typeface="+mn-ea"/>
                <a:cs typeface="+mn-cs"/>
              </a:rPr>
              <a:t>Patients experiencing drug-related TEAEs, %</a:t>
            </a:r>
          </a:p>
        </p:txBody>
      </p:sp>
      <p:grpSp>
        <p:nvGrpSpPr>
          <p:cNvPr id="5" name="Group 4">
            <a:extLst>
              <a:ext uri="{FF2B5EF4-FFF2-40B4-BE49-F238E27FC236}">
                <a16:creationId xmlns:a16="http://schemas.microsoft.com/office/drawing/2014/main" id="{61F70338-ABC2-BE05-A1B3-9FB30778DA09}"/>
              </a:ext>
            </a:extLst>
          </p:cNvPr>
          <p:cNvGrpSpPr/>
          <p:nvPr/>
        </p:nvGrpSpPr>
        <p:grpSpPr>
          <a:xfrm>
            <a:off x="10968191" y="2911634"/>
            <a:ext cx="798145" cy="369532"/>
            <a:chOff x="7812333" y="2575439"/>
            <a:chExt cx="598609" cy="277149"/>
          </a:xfrm>
        </p:grpSpPr>
        <p:sp>
          <p:nvSpPr>
            <p:cNvPr id="59" name="Rectangle 58">
              <a:extLst>
                <a:ext uri="{FF2B5EF4-FFF2-40B4-BE49-F238E27FC236}">
                  <a16:creationId xmlns:a16="http://schemas.microsoft.com/office/drawing/2014/main" id="{372A5F07-2AAC-0C02-DBDA-6FC32D2E3C8C}"/>
                </a:ext>
              </a:extLst>
            </p:cNvPr>
            <p:cNvSpPr>
              <a:spLocks/>
            </p:cNvSpPr>
            <p:nvPr/>
          </p:nvSpPr>
          <p:spPr>
            <a:xfrm>
              <a:off x="7812333" y="2601018"/>
              <a:ext cx="72000" cy="72000"/>
            </a:xfrm>
            <a:prstGeom prst="rect">
              <a:avLst/>
            </a:prstGeom>
            <a:solidFill>
              <a:schemeClr val="accent2"/>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000000"/>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05DD6FA1-AFAD-9C8C-09B5-9A45FEE36237}"/>
                </a:ext>
              </a:extLst>
            </p:cNvPr>
            <p:cNvSpPr>
              <a:spLocks/>
            </p:cNvSpPr>
            <p:nvPr/>
          </p:nvSpPr>
          <p:spPr>
            <a:xfrm>
              <a:off x="7812333" y="2755008"/>
              <a:ext cx="72000" cy="72000"/>
            </a:xfrm>
            <a:prstGeom prst="rect">
              <a:avLst/>
            </a:prstGeom>
            <a:solidFill>
              <a:schemeClr val="accent3">
                <a:lumMod val="60000"/>
                <a:lumOff val="40000"/>
              </a:scheme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67" b="0" i="0" u="none" strike="noStrike" kern="0" cap="none" spc="0" normalizeH="0" baseline="0" noProof="0">
                <a:ln>
                  <a:noFill/>
                </a:ln>
                <a:solidFill>
                  <a:srgbClr val="000000"/>
                </a:solidFill>
                <a:effectLst/>
                <a:uLnTx/>
                <a:uFillTx/>
                <a:latin typeface="Arial"/>
                <a:ea typeface="+mn-ea"/>
                <a:cs typeface="+mn-cs"/>
              </a:endParaRPr>
            </a:p>
          </p:txBody>
        </p:sp>
        <p:sp>
          <p:nvSpPr>
            <p:cNvPr id="61" name="TextBox 13">
              <a:extLst>
                <a:ext uri="{FF2B5EF4-FFF2-40B4-BE49-F238E27FC236}">
                  <a16:creationId xmlns:a16="http://schemas.microsoft.com/office/drawing/2014/main" id="{C8293CC1-00FE-42E1-19F7-C0735B17BCAA}"/>
                </a:ext>
              </a:extLst>
            </p:cNvPr>
            <p:cNvSpPr txBox="1"/>
            <p:nvPr/>
          </p:nvSpPr>
          <p:spPr>
            <a:xfrm>
              <a:off x="7945670" y="2729429"/>
              <a:ext cx="465272" cy="123159"/>
            </a:xfrm>
            <a:prstGeom prst="rect">
              <a:avLst/>
            </a:prstGeom>
            <a:noFill/>
          </p:spPr>
          <p:txBody>
            <a:bodyPr wrap="non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219170" rtl="0" eaLnBrk="1" fontAlgn="auto" latinLnBrk="0" hangingPunct="1">
                <a:lnSpc>
                  <a:spcPct val="100000"/>
                </a:lnSpc>
                <a:spcBef>
                  <a:spcPts val="0"/>
                </a:spcBef>
                <a:spcAft>
                  <a:spcPts val="533"/>
                </a:spcAft>
                <a:buClrTx/>
                <a:buSzTx/>
                <a:buFontTx/>
                <a:buNone/>
                <a:tabLst/>
                <a:defRPr/>
              </a:pPr>
              <a:r>
                <a:rPr kumimoji="0" lang="en-US" sz="1067" b="0" i="0" u="none" strike="noStrike" kern="0" cap="none" spc="0" normalizeH="0" baseline="0" noProof="0">
                  <a:ln>
                    <a:noFill/>
                  </a:ln>
                  <a:solidFill>
                    <a:srgbClr val="3F4444"/>
                  </a:solidFill>
                  <a:effectLst/>
                  <a:uLnTx/>
                  <a:uFillTx/>
                  <a:latin typeface="Arial"/>
                  <a:ea typeface="+mn-ea"/>
                  <a:cs typeface="+mn-cs"/>
                </a:rPr>
                <a:t>Any grade</a:t>
              </a:r>
            </a:p>
          </p:txBody>
        </p:sp>
        <p:sp>
          <p:nvSpPr>
            <p:cNvPr id="3" name="TextBox 13">
              <a:extLst>
                <a:ext uri="{FF2B5EF4-FFF2-40B4-BE49-F238E27FC236}">
                  <a16:creationId xmlns:a16="http://schemas.microsoft.com/office/drawing/2014/main" id="{BA0EC2A9-D632-7F4B-C4BA-F2DAD88E2AAD}"/>
                </a:ext>
              </a:extLst>
            </p:cNvPr>
            <p:cNvSpPr txBox="1"/>
            <p:nvPr/>
          </p:nvSpPr>
          <p:spPr>
            <a:xfrm>
              <a:off x="7945670" y="2575439"/>
              <a:ext cx="424396" cy="123159"/>
            </a:xfrm>
            <a:prstGeom prst="rect">
              <a:avLst/>
            </a:prstGeom>
            <a:noFill/>
          </p:spPr>
          <p:txBody>
            <a:bodyPr wrap="non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219170" rtl="0" eaLnBrk="1" fontAlgn="auto" latinLnBrk="0" hangingPunct="1">
                <a:lnSpc>
                  <a:spcPct val="100000"/>
                </a:lnSpc>
                <a:spcBef>
                  <a:spcPts val="0"/>
                </a:spcBef>
                <a:spcAft>
                  <a:spcPts val="533"/>
                </a:spcAft>
                <a:buClrTx/>
                <a:buSzTx/>
                <a:buFontTx/>
                <a:buNone/>
                <a:tabLst/>
                <a:defRPr/>
              </a:pPr>
              <a:r>
                <a:rPr kumimoji="0" lang="en-US" sz="1067" b="0" i="0" u="none" strike="noStrike" kern="0" cap="none" spc="0" normalizeH="0" baseline="0" noProof="0">
                  <a:ln>
                    <a:noFill/>
                  </a:ln>
                  <a:solidFill>
                    <a:srgbClr val="3F4444"/>
                  </a:solidFill>
                  <a:effectLst/>
                  <a:uLnTx/>
                  <a:uFillTx/>
                  <a:latin typeface="Arial"/>
                  <a:ea typeface="+mn-ea"/>
                  <a:cs typeface="+mn-cs"/>
                </a:rPr>
                <a:t>Grade ≥3</a:t>
              </a:r>
            </a:p>
          </p:txBody>
        </p:sp>
      </p:grpSp>
      <p:sp>
        <p:nvSpPr>
          <p:cNvPr id="6" name="TextBox 5">
            <a:extLst>
              <a:ext uri="{FF2B5EF4-FFF2-40B4-BE49-F238E27FC236}">
                <a16:creationId xmlns:a16="http://schemas.microsoft.com/office/drawing/2014/main" id="{ED5F976F-E8DC-16E8-3BEA-09080F64D8F4}"/>
              </a:ext>
            </a:extLst>
          </p:cNvPr>
          <p:cNvSpPr txBox="1"/>
          <p:nvPr/>
        </p:nvSpPr>
        <p:spPr>
          <a:xfrm>
            <a:off x="6628009" y="2711170"/>
            <a:ext cx="168316" cy="143565"/>
          </a:xfrm>
          <a:prstGeom prst="rect">
            <a:avLst/>
          </a:prstGeom>
          <a:noFill/>
        </p:spPr>
        <p:txBody>
          <a:bodyPr wrap="non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chemeClr val="tx2"/>
                </a:solidFill>
                <a:effectLst/>
                <a:uLnTx/>
                <a:uFillTx/>
                <a:latin typeface="Arial"/>
                <a:ea typeface="+mn-ea"/>
                <a:cs typeface="+mn-cs"/>
              </a:rPr>
              <a:t>1.5</a:t>
            </a:r>
          </a:p>
        </p:txBody>
      </p:sp>
      <p:sp>
        <p:nvSpPr>
          <p:cNvPr id="7" name="TextBox 6">
            <a:extLst>
              <a:ext uri="{FF2B5EF4-FFF2-40B4-BE49-F238E27FC236}">
                <a16:creationId xmlns:a16="http://schemas.microsoft.com/office/drawing/2014/main" id="{72970FF6-A73F-78DE-CC68-D4AB2FAAE2B7}"/>
              </a:ext>
            </a:extLst>
          </p:cNvPr>
          <p:cNvSpPr txBox="1"/>
          <p:nvPr/>
        </p:nvSpPr>
        <p:spPr>
          <a:xfrm>
            <a:off x="6628009" y="2472914"/>
            <a:ext cx="168316" cy="143565"/>
          </a:xfrm>
          <a:prstGeom prst="rect">
            <a:avLst/>
          </a:prstGeom>
          <a:noFill/>
        </p:spPr>
        <p:txBody>
          <a:bodyPr wrap="none" lIns="0" tIns="0" rIns="0" bIns="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chemeClr val="tx2"/>
                </a:solidFill>
                <a:effectLst/>
                <a:uLnTx/>
                <a:uFillTx/>
                <a:latin typeface="Arial"/>
                <a:ea typeface="+mn-ea"/>
                <a:cs typeface="+mn-cs"/>
              </a:rPr>
              <a:t>1.5</a:t>
            </a:r>
          </a:p>
        </p:txBody>
      </p:sp>
      <p:sp>
        <p:nvSpPr>
          <p:cNvPr id="42" name="TextBox 41">
            <a:extLst>
              <a:ext uri="{FF2B5EF4-FFF2-40B4-BE49-F238E27FC236}">
                <a16:creationId xmlns:a16="http://schemas.microsoft.com/office/drawing/2014/main" id="{441B6DEB-3243-7925-A0F0-8FCD6311AD92}"/>
              </a:ext>
            </a:extLst>
          </p:cNvPr>
          <p:cNvSpPr txBox="1"/>
          <p:nvPr/>
        </p:nvSpPr>
        <p:spPr>
          <a:xfrm>
            <a:off x="10932931" y="1237099"/>
            <a:ext cx="426088" cy="240503"/>
          </a:xfrm>
          <a:prstGeom prst="rect">
            <a:avLst/>
          </a:prstGeom>
          <a:noFill/>
        </p:spPr>
        <p:txBody>
          <a:bodyPr wrap="square" lIns="48000" tIns="48000" rIns="48000" bIns="4800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rgbClr val="000000"/>
                </a:solidFill>
                <a:effectLst/>
                <a:uLnTx/>
                <a:uFillTx/>
                <a:latin typeface="Arial"/>
                <a:ea typeface="+mn-ea"/>
                <a:cs typeface="+mn-cs"/>
              </a:rPr>
              <a:t>55.1</a:t>
            </a:r>
          </a:p>
        </p:txBody>
      </p:sp>
      <p:sp>
        <p:nvSpPr>
          <p:cNvPr id="43" name="TextBox 42">
            <a:extLst>
              <a:ext uri="{FF2B5EF4-FFF2-40B4-BE49-F238E27FC236}">
                <a16:creationId xmlns:a16="http://schemas.microsoft.com/office/drawing/2014/main" id="{6C425DC6-6450-4848-5BE5-4ABE3F0CDB9A}"/>
              </a:ext>
            </a:extLst>
          </p:cNvPr>
          <p:cNvSpPr txBox="1"/>
          <p:nvPr/>
        </p:nvSpPr>
        <p:spPr>
          <a:xfrm>
            <a:off x="9650768" y="1477666"/>
            <a:ext cx="426088" cy="240503"/>
          </a:xfrm>
          <a:prstGeom prst="rect">
            <a:avLst/>
          </a:prstGeom>
          <a:noFill/>
        </p:spPr>
        <p:txBody>
          <a:bodyPr wrap="square" lIns="48000" tIns="48000" rIns="48000" bIns="4800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rgbClr val="000000"/>
                </a:solidFill>
                <a:effectLst/>
                <a:uLnTx/>
                <a:uFillTx/>
                <a:latin typeface="Arial"/>
                <a:ea typeface="+mn-ea"/>
                <a:cs typeface="+mn-cs"/>
              </a:rPr>
              <a:t>40.1</a:t>
            </a:r>
          </a:p>
        </p:txBody>
      </p:sp>
      <p:sp>
        <p:nvSpPr>
          <p:cNvPr id="44" name="TextBox 43">
            <a:extLst>
              <a:ext uri="{FF2B5EF4-FFF2-40B4-BE49-F238E27FC236}">
                <a16:creationId xmlns:a16="http://schemas.microsoft.com/office/drawing/2014/main" id="{314F2A23-8298-6E24-14ED-4F56E77A70B5}"/>
              </a:ext>
            </a:extLst>
          </p:cNvPr>
          <p:cNvSpPr txBox="1"/>
          <p:nvPr/>
        </p:nvSpPr>
        <p:spPr>
          <a:xfrm>
            <a:off x="8951453" y="1710273"/>
            <a:ext cx="426088" cy="240503"/>
          </a:xfrm>
          <a:prstGeom prst="rect">
            <a:avLst/>
          </a:prstGeom>
          <a:noFill/>
        </p:spPr>
        <p:txBody>
          <a:bodyPr wrap="square" lIns="48000" tIns="48000" rIns="48000" bIns="4800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rgbClr val="000000"/>
                </a:solidFill>
                <a:effectLst/>
                <a:uLnTx/>
                <a:uFillTx/>
                <a:latin typeface="Arial"/>
                <a:ea typeface="+mn-ea"/>
                <a:cs typeface="+mn-cs"/>
              </a:rPr>
              <a:t>32.6</a:t>
            </a:r>
          </a:p>
        </p:txBody>
      </p:sp>
      <p:sp>
        <p:nvSpPr>
          <p:cNvPr id="45" name="TextBox 44">
            <a:extLst>
              <a:ext uri="{FF2B5EF4-FFF2-40B4-BE49-F238E27FC236}">
                <a16:creationId xmlns:a16="http://schemas.microsoft.com/office/drawing/2014/main" id="{7D869A5D-787D-EB20-7FBD-CB41751D8EE3}"/>
              </a:ext>
            </a:extLst>
          </p:cNvPr>
          <p:cNvSpPr txBox="1"/>
          <p:nvPr/>
        </p:nvSpPr>
        <p:spPr>
          <a:xfrm>
            <a:off x="8533965" y="1949002"/>
            <a:ext cx="426088" cy="240503"/>
          </a:xfrm>
          <a:prstGeom prst="rect">
            <a:avLst/>
          </a:prstGeom>
          <a:noFill/>
        </p:spPr>
        <p:txBody>
          <a:bodyPr wrap="square" lIns="48000" tIns="48000" rIns="48000" bIns="4800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rgbClr val="000000"/>
                </a:solidFill>
                <a:effectLst/>
                <a:uLnTx/>
                <a:uFillTx/>
                <a:latin typeface="Arial"/>
                <a:ea typeface="+mn-ea"/>
                <a:cs typeface="+mn-cs"/>
              </a:rPr>
              <a:t>27.7</a:t>
            </a:r>
          </a:p>
        </p:txBody>
      </p:sp>
      <p:sp>
        <p:nvSpPr>
          <p:cNvPr id="46" name="TextBox 45">
            <a:extLst>
              <a:ext uri="{FF2B5EF4-FFF2-40B4-BE49-F238E27FC236}">
                <a16:creationId xmlns:a16="http://schemas.microsoft.com/office/drawing/2014/main" id="{35455A2A-A830-83C0-A1C1-EB26022F0900}"/>
              </a:ext>
            </a:extLst>
          </p:cNvPr>
          <p:cNvSpPr txBox="1"/>
          <p:nvPr/>
        </p:nvSpPr>
        <p:spPr>
          <a:xfrm>
            <a:off x="8394548" y="2184175"/>
            <a:ext cx="426088" cy="240503"/>
          </a:xfrm>
          <a:prstGeom prst="rect">
            <a:avLst/>
          </a:prstGeom>
          <a:noFill/>
        </p:spPr>
        <p:txBody>
          <a:bodyPr wrap="square" lIns="48000" tIns="48000" rIns="48000" bIns="4800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rgbClr val="000000"/>
                </a:solidFill>
                <a:effectLst/>
                <a:uLnTx/>
                <a:uFillTx/>
                <a:latin typeface="Arial"/>
                <a:ea typeface="+mn-ea"/>
                <a:cs typeface="+mn-cs"/>
              </a:rPr>
              <a:t>25.8</a:t>
            </a:r>
          </a:p>
        </p:txBody>
      </p:sp>
      <p:sp>
        <p:nvSpPr>
          <p:cNvPr id="47" name="TextBox 46">
            <a:extLst>
              <a:ext uri="{FF2B5EF4-FFF2-40B4-BE49-F238E27FC236}">
                <a16:creationId xmlns:a16="http://schemas.microsoft.com/office/drawing/2014/main" id="{D67D1D9D-8E4C-1256-CD91-11CD9E4A2706}"/>
              </a:ext>
            </a:extLst>
          </p:cNvPr>
          <p:cNvSpPr txBox="1"/>
          <p:nvPr/>
        </p:nvSpPr>
        <p:spPr>
          <a:xfrm>
            <a:off x="8293580" y="2419349"/>
            <a:ext cx="426088" cy="240503"/>
          </a:xfrm>
          <a:prstGeom prst="rect">
            <a:avLst/>
          </a:prstGeom>
          <a:noFill/>
        </p:spPr>
        <p:txBody>
          <a:bodyPr wrap="square" lIns="48000" tIns="48000" rIns="48000" bIns="4800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rgbClr val="000000"/>
                </a:solidFill>
                <a:effectLst/>
                <a:uLnTx/>
                <a:uFillTx/>
                <a:latin typeface="Arial"/>
                <a:ea typeface="+mn-ea"/>
                <a:cs typeface="+mn-cs"/>
              </a:rPr>
              <a:t>24.7</a:t>
            </a:r>
          </a:p>
        </p:txBody>
      </p:sp>
      <p:sp>
        <p:nvSpPr>
          <p:cNvPr id="48" name="TextBox 47">
            <a:extLst>
              <a:ext uri="{FF2B5EF4-FFF2-40B4-BE49-F238E27FC236}">
                <a16:creationId xmlns:a16="http://schemas.microsoft.com/office/drawing/2014/main" id="{B5A11F4D-1A52-076B-C864-9338CDF147E4}"/>
              </a:ext>
            </a:extLst>
          </p:cNvPr>
          <p:cNvSpPr txBox="1"/>
          <p:nvPr/>
        </p:nvSpPr>
        <p:spPr>
          <a:xfrm>
            <a:off x="7656345" y="2662761"/>
            <a:ext cx="426088" cy="240503"/>
          </a:xfrm>
          <a:prstGeom prst="rect">
            <a:avLst/>
          </a:prstGeom>
          <a:noFill/>
        </p:spPr>
        <p:txBody>
          <a:bodyPr wrap="square" lIns="48000" tIns="48000" rIns="48000" bIns="4800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rgbClr val="000000"/>
                </a:solidFill>
                <a:effectLst/>
                <a:uLnTx/>
                <a:uFillTx/>
                <a:latin typeface="Arial"/>
                <a:ea typeface="+mn-ea"/>
                <a:cs typeface="+mn-cs"/>
              </a:rPr>
              <a:t>17.6</a:t>
            </a:r>
          </a:p>
        </p:txBody>
      </p:sp>
      <p:sp>
        <p:nvSpPr>
          <p:cNvPr id="49" name="TextBox 48">
            <a:extLst>
              <a:ext uri="{FF2B5EF4-FFF2-40B4-BE49-F238E27FC236}">
                <a16:creationId xmlns:a16="http://schemas.microsoft.com/office/drawing/2014/main" id="{2CAEF89E-8060-0EB6-A6FD-74ED9566AC69}"/>
              </a:ext>
            </a:extLst>
          </p:cNvPr>
          <p:cNvSpPr txBox="1"/>
          <p:nvPr/>
        </p:nvSpPr>
        <p:spPr>
          <a:xfrm>
            <a:off x="7633156" y="2902466"/>
            <a:ext cx="426088" cy="240503"/>
          </a:xfrm>
          <a:prstGeom prst="rect">
            <a:avLst/>
          </a:prstGeom>
          <a:noFill/>
        </p:spPr>
        <p:txBody>
          <a:bodyPr wrap="square" lIns="48000" tIns="48000" rIns="48000" bIns="4800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rgbClr val="000000"/>
                </a:solidFill>
                <a:effectLst/>
                <a:uLnTx/>
                <a:uFillTx/>
                <a:latin typeface="Arial"/>
                <a:ea typeface="+mn-ea"/>
                <a:cs typeface="+mn-cs"/>
              </a:rPr>
              <a:t>17.2</a:t>
            </a:r>
          </a:p>
        </p:txBody>
      </p:sp>
      <p:sp>
        <p:nvSpPr>
          <p:cNvPr id="50" name="TextBox 49">
            <a:extLst>
              <a:ext uri="{FF2B5EF4-FFF2-40B4-BE49-F238E27FC236}">
                <a16:creationId xmlns:a16="http://schemas.microsoft.com/office/drawing/2014/main" id="{3872F72F-D94F-2465-2229-8B573BA531C6}"/>
              </a:ext>
            </a:extLst>
          </p:cNvPr>
          <p:cNvSpPr txBox="1"/>
          <p:nvPr/>
        </p:nvSpPr>
        <p:spPr>
          <a:xfrm>
            <a:off x="7627060" y="3139283"/>
            <a:ext cx="426088" cy="240503"/>
          </a:xfrm>
          <a:prstGeom prst="rect">
            <a:avLst/>
          </a:prstGeom>
          <a:noFill/>
        </p:spPr>
        <p:txBody>
          <a:bodyPr wrap="square" lIns="48000" tIns="48000" rIns="48000" bIns="4800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rgbClr val="000000"/>
                </a:solidFill>
                <a:effectLst/>
                <a:uLnTx/>
                <a:uFillTx/>
                <a:latin typeface="Arial"/>
                <a:ea typeface="+mn-ea"/>
                <a:cs typeface="+mn-cs"/>
              </a:rPr>
              <a:t>16.9</a:t>
            </a:r>
          </a:p>
        </p:txBody>
      </p:sp>
      <p:sp>
        <p:nvSpPr>
          <p:cNvPr id="53" name="TextBox 52">
            <a:extLst>
              <a:ext uri="{FF2B5EF4-FFF2-40B4-BE49-F238E27FC236}">
                <a16:creationId xmlns:a16="http://schemas.microsoft.com/office/drawing/2014/main" id="{7CD5F495-96D7-FC3D-3684-BB722FE1C741}"/>
              </a:ext>
            </a:extLst>
          </p:cNvPr>
          <p:cNvSpPr txBox="1"/>
          <p:nvPr/>
        </p:nvSpPr>
        <p:spPr>
          <a:xfrm>
            <a:off x="7015968" y="3376729"/>
            <a:ext cx="426088" cy="240503"/>
          </a:xfrm>
          <a:prstGeom prst="rect">
            <a:avLst/>
          </a:prstGeom>
          <a:noFill/>
        </p:spPr>
        <p:txBody>
          <a:bodyPr wrap="square" lIns="48000" tIns="48000" rIns="48000" bIns="4800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rgbClr val="000000"/>
                </a:solidFill>
                <a:effectLst/>
                <a:uLnTx/>
                <a:uFillTx/>
                <a:latin typeface="Arial"/>
                <a:ea typeface="+mn-ea"/>
                <a:cs typeface="+mn-cs"/>
              </a:rPr>
              <a:t>10.1</a:t>
            </a:r>
          </a:p>
        </p:txBody>
      </p:sp>
      <p:sp>
        <p:nvSpPr>
          <p:cNvPr id="54" name="TextBox 53">
            <a:extLst>
              <a:ext uri="{FF2B5EF4-FFF2-40B4-BE49-F238E27FC236}">
                <a16:creationId xmlns:a16="http://schemas.microsoft.com/office/drawing/2014/main" id="{325C2C6E-CD32-3820-C232-232C2ECEF8CC}"/>
              </a:ext>
            </a:extLst>
          </p:cNvPr>
          <p:cNvSpPr txBox="1"/>
          <p:nvPr/>
        </p:nvSpPr>
        <p:spPr>
          <a:xfrm>
            <a:off x="7015968" y="3624230"/>
            <a:ext cx="426088" cy="240503"/>
          </a:xfrm>
          <a:prstGeom prst="rect">
            <a:avLst/>
          </a:prstGeom>
          <a:noFill/>
        </p:spPr>
        <p:txBody>
          <a:bodyPr wrap="square" lIns="48000" tIns="48000" rIns="48000" bIns="48000" rtlCol="0"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0" cap="none" spc="0" normalizeH="0" baseline="0" noProof="0">
                <a:ln>
                  <a:noFill/>
                </a:ln>
                <a:solidFill>
                  <a:srgbClr val="000000"/>
                </a:solidFill>
                <a:effectLst/>
                <a:uLnTx/>
                <a:uFillTx/>
                <a:latin typeface="Arial"/>
                <a:ea typeface="+mn-ea"/>
                <a:cs typeface="+mn-cs"/>
              </a:rPr>
              <a:t>10.1</a:t>
            </a:r>
          </a:p>
        </p:txBody>
      </p:sp>
      <p:sp>
        <p:nvSpPr>
          <p:cNvPr id="10" name="Rectangle: Rounded Corners 9">
            <a:extLst>
              <a:ext uri="{FF2B5EF4-FFF2-40B4-BE49-F238E27FC236}">
                <a16:creationId xmlns:a16="http://schemas.microsoft.com/office/drawing/2014/main" id="{C7366DAF-B9CF-E1D4-0991-312B0925363A}"/>
              </a:ext>
            </a:extLst>
          </p:cNvPr>
          <p:cNvSpPr/>
          <p:nvPr/>
        </p:nvSpPr>
        <p:spPr>
          <a:xfrm>
            <a:off x="437109" y="4494406"/>
            <a:ext cx="4145280" cy="698773"/>
          </a:xfrm>
          <a:prstGeom prst="roundRect">
            <a:avLst>
              <a:gd name="adj" fmla="val 0"/>
            </a:avLst>
          </a:prstGeom>
          <a:solidFill>
            <a:srgbClr val="D6EDFF"/>
          </a:solidFill>
          <a:ln w="38100">
            <a:noFill/>
          </a:ln>
        </p:spPr>
        <p:style>
          <a:lnRef idx="2">
            <a:schemeClr val="accent2"/>
          </a:lnRef>
          <a:fillRef idx="1">
            <a:schemeClr val="lt1"/>
          </a:fillRef>
          <a:effectRef idx="0">
            <a:schemeClr val="accent2"/>
          </a:effectRef>
          <a:fontRef idx="minor">
            <a:schemeClr val="dk1"/>
          </a:fontRef>
        </p:style>
        <p:txBody>
          <a:bodyPr rIns="0" rtlCol="0" anchor="ctr"/>
          <a:lstStyle/>
          <a:p>
            <a:pPr marL="182875" marR="0" lvl="0" indent="-182875" algn="l" defTabSz="609585" rtl="0" eaLnBrk="1" fontAlgn="auto" latinLnBrk="0" hangingPunct="1">
              <a:lnSpc>
                <a:spcPct val="100000"/>
              </a:lnSpc>
              <a:spcBef>
                <a:spcPts val="0"/>
              </a:spcBef>
              <a:spcAft>
                <a:spcPts val="0"/>
              </a:spcAft>
              <a:buClr>
                <a:srgbClr val="68D2DF">
                  <a:lumMod val="75000"/>
                </a:srgbClr>
              </a:buClr>
              <a:buSzTx/>
              <a:buFont typeface="Arial" panose="020B0604020202020204" pitchFamily="34" charset="0"/>
              <a:buChar char="•"/>
              <a:tabLst/>
              <a:defRPr/>
            </a:pPr>
            <a:r>
              <a:rPr kumimoji="0" lang="en-US" sz="1133" b="0" i="0" u="none" strike="noStrike" kern="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Median follow-up duration: 12.75 months (range, 0.4−31.6)</a:t>
            </a:r>
          </a:p>
          <a:p>
            <a:pPr marL="182875" marR="0" lvl="0" indent="-182875" algn="l" defTabSz="609585" rtl="0" eaLnBrk="1" fontAlgn="auto" latinLnBrk="0" hangingPunct="1">
              <a:lnSpc>
                <a:spcPct val="100000"/>
              </a:lnSpc>
              <a:spcBef>
                <a:spcPts val="0"/>
              </a:spcBef>
              <a:spcAft>
                <a:spcPts val="0"/>
              </a:spcAft>
              <a:buClr>
                <a:srgbClr val="68D2DF">
                  <a:lumMod val="75000"/>
                </a:srgbClr>
              </a:buClr>
              <a:buSzTx/>
              <a:buFont typeface="Arial" panose="020B0604020202020204" pitchFamily="34" charset="0"/>
              <a:buChar char="•"/>
              <a:tabLst/>
              <a:defRPr/>
            </a:pPr>
            <a:r>
              <a:rPr kumimoji="0" lang="en-US" sz="1133" b="0" i="0" u="none" strike="noStrike" kern="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Median number of 21-day treatment cycles: 8</a:t>
            </a:r>
            <a:endParaRPr kumimoji="0" lang="en-US" sz="1133" b="0" i="0" u="none" strike="noStrike" kern="1200" cap="none" spc="0" normalizeH="0" baseline="0" noProof="0">
              <a:ln>
                <a:noFill/>
              </a:ln>
              <a:solidFill>
                <a:srgbClr val="3F4444"/>
              </a:solidFill>
              <a:effectLst/>
              <a:uLnTx/>
              <a:uFillTx/>
              <a:latin typeface="Arial"/>
              <a:ea typeface="+mn-ea"/>
              <a:cs typeface="+mn-cs"/>
            </a:endParaRPr>
          </a:p>
        </p:txBody>
      </p:sp>
    </p:spTree>
    <p:extLst>
      <p:ext uri="{BB962C8B-B14F-4D97-AF65-F5344CB8AC3E}">
        <p14:creationId xmlns:p14="http://schemas.microsoft.com/office/powerpoint/2010/main" val="1579565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551A1D-CEE6-7DE9-C7D3-D9CDE0C0F808}"/>
              </a:ext>
            </a:extLst>
          </p:cNvPr>
          <p:cNvSpPr>
            <a:spLocks noGrp="1"/>
          </p:cNvSpPr>
          <p:nvPr>
            <p:ph type="body" idx="1"/>
          </p:nvPr>
        </p:nvSpPr>
        <p:spPr>
          <a:xfrm>
            <a:off x="838200" y="1376363"/>
            <a:ext cx="3114026" cy="823912"/>
          </a:xfrm>
        </p:spPr>
        <p:txBody>
          <a:bodyPr/>
          <a:lstStyle/>
          <a:p>
            <a:r>
              <a:rPr lang="en-US"/>
              <a:t>ILD and Pneumonitis</a:t>
            </a:r>
          </a:p>
        </p:txBody>
      </p:sp>
      <p:sp>
        <p:nvSpPr>
          <p:cNvPr id="7" name="Content Placeholder 6">
            <a:extLst>
              <a:ext uri="{FF2B5EF4-FFF2-40B4-BE49-F238E27FC236}">
                <a16:creationId xmlns:a16="http://schemas.microsoft.com/office/drawing/2014/main" id="{ACB983E4-D090-ACDE-4085-926938AFFA60}"/>
              </a:ext>
            </a:extLst>
          </p:cNvPr>
          <p:cNvSpPr>
            <a:spLocks noGrp="1"/>
          </p:cNvSpPr>
          <p:nvPr>
            <p:ph sz="half" idx="2"/>
          </p:nvPr>
        </p:nvSpPr>
        <p:spPr>
          <a:xfrm>
            <a:off x="838199" y="2167842"/>
            <a:ext cx="3839817" cy="3624263"/>
          </a:xfrm>
        </p:spPr>
        <p:txBody>
          <a:bodyPr>
            <a:noAutofit/>
          </a:bodyPr>
          <a:lstStyle/>
          <a:p>
            <a:pPr>
              <a:lnSpc>
                <a:spcPct val="100000"/>
              </a:lnSpc>
            </a:pPr>
            <a:r>
              <a:rPr lang="en-US" sz="1500"/>
              <a:t>Monitor for and promptly investigate signs and symptoms including cough, dyspnea, fever, and other new or worsening respiratory symptoms</a:t>
            </a:r>
          </a:p>
          <a:p>
            <a:pPr lvl="1">
              <a:lnSpc>
                <a:spcPct val="100000"/>
              </a:lnSpc>
            </a:pPr>
            <a:r>
              <a:rPr lang="en-US" sz="1500"/>
              <a:t>Early identification is key</a:t>
            </a:r>
          </a:p>
          <a:p>
            <a:pPr>
              <a:lnSpc>
                <a:spcPct val="100000"/>
              </a:lnSpc>
            </a:pPr>
            <a:r>
              <a:rPr lang="en-US" sz="1500"/>
              <a:t>Interrupt treatment until resolved for asymptomatic patients (Grade 1); consider corticosteroid treatment</a:t>
            </a:r>
          </a:p>
          <a:p>
            <a:pPr>
              <a:lnSpc>
                <a:spcPct val="100000"/>
              </a:lnSpc>
            </a:pPr>
            <a:r>
              <a:rPr lang="en-US" sz="1500"/>
              <a:t>Permanently discontinue in all patients with Grade 2 or higher ILD/ pneumonitis; promptly initiate corticosteroid treatment</a:t>
            </a:r>
          </a:p>
          <a:p>
            <a:pPr>
              <a:lnSpc>
                <a:spcPct val="100000"/>
              </a:lnSpc>
            </a:pPr>
            <a:r>
              <a:rPr lang="en-US" sz="1500"/>
              <a:t>Advise patients of the risk and to immediately report symptoms</a:t>
            </a:r>
          </a:p>
        </p:txBody>
      </p:sp>
      <p:sp>
        <p:nvSpPr>
          <p:cNvPr id="2" name="Title 1">
            <a:extLst>
              <a:ext uri="{FF2B5EF4-FFF2-40B4-BE49-F238E27FC236}">
                <a16:creationId xmlns:a16="http://schemas.microsoft.com/office/drawing/2014/main" id="{E6690838-FC22-DBBB-692C-5CCA7D38392F}"/>
              </a:ext>
            </a:extLst>
          </p:cNvPr>
          <p:cNvSpPr>
            <a:spLocks noGrp="1"/>
          </p:cNvSpPr>
          <p:nvPr>
            <p:ph type="title"/>
          </p:nvPr>
        </p:nvSpPr>
        <p:spPr/>
        <p:txBody>
          <a:bodyPr/>
          <a:lstStyle/>
          <a:p>
            <a:r>
              <a:rPr lang="en-US"/>
              <a:t>T-DXd Adverse Event Summary</a:t>
            </a:r>
          </a:p>
        </p:txBody>
      </p:sp>
      <p:sp>
        <p:nvSpPr>
          <p:cNvPr id="3" name="Footer Placeholder 2">
            <a:extLst>
              <a:ext uri="{FF2B5EF4-FFF2-40B4-BE49-F238E27FC236}">
                <a16:creationId xmlns:a16="http://schemas.microsoft.com/office/drawing/2014/main" id="{AA902389-27BF-B87A-7A28-89458E0072A5}"/>
              </a:ext>
            </a:extLst>
          </p:cNvPr>
          <p:cNvSpPr>
            <a:spLocks noGrp="1"/>
          </p:cNvSpPr>
          <p:nvPr>
            <p:ph type="ftr" sz="quarter" idx="11"/>
          </p:nvPr>
        </p:nvSpPr>
        <p:spPr/>
        <p:txBody>
          <a:bodyPr/>
          <a:lstStyle/>
          <a:p>
            <a:pPr lvl="0">
              <a:defRPr/>
            </a:pPr>
            <a:r>
              <a:rPr lang="en-US">
                <a:solidFill>
                  <a:srgbClr val="3F4444"/>
                </a:solidFill>
                <a:cs typeface="Arial" panose="020B0604020202020204" pitchFamily="34" charset="0"/>
              </a:rPr>
              <a:t>Fam-trastuzumab deruxtecan-</a:t>
            </a:r>
            <a:r>
              <a:rPr lang="en-US" err="1">
                <a:solidFill>
                  <a:srgbClr val="3F4444"/>
                </a:solidFill>
                <a:cs typeface="Arial" panose="020B0604020202020204" pitchFamily="34" charset="0"/>
              </a:rPr>
              <a:t>nxki</a:t>
            </a:r>
            <a:r>
              <a:rPr lang="en-US">
                <a:solidFill>
                  <a:srgbClr val="3F4444"/>
                </a:solidFill>
                <a:cs typeface="Arial" panose="020B0604020202020204" pitchFamily="34" charset="0"/>
              </a:rPr>
              <a:t>. Prescribing information. Daiichi Sankyo; 2024.</a:t>
            </a:r>
            <a:endParaRPr kumimoji="0" lang="en-US" sz="900" b="0" i="0" u="none" strike="noStrike" kern="1200" cap="none" spc="0" normalizeH="0" baseline="0" noProof="0">
              <a:ln>
                <a:noFill/>
              </a:ln>
              <a:solidFill>
                <a:srgbClr val="3A3A3A"/>
              </a:solidFill>
              <a:effectLst/>
              <a:uLnTx/>
              <a:uFillTx/>
              <a:latin typeface="Arial" panose="020B0604020202020204"/>
              <a:ea typeface="+mn-ea"/>
              <a:cs typeface="+mn-cs"/>
            </a:endParaRPr>
          </a:p>
        </p:txBody>
      </p:sp>
      <p:sp>
        <p:nvSpPr>
          <p:cNvPr id="8" name="Text Placeholder 3">
            <a:extLst>
              <a:ext uri="{FF2B5EF4-FFF2-40B4-BE49-F238E27FC236}">
                <a16:creationId xmlns:a16="http://schemas.microsoft.com/office/drawing/2014/main" id="{7D0874BF-61AD-7E35-F73D-5FEC5034A99F}"/>
              </a:ext>
            </a:extLst>
          </p:cNvPr>
          <p:cNvSpPr txBox="1">
            <a:spLocks/>
          </p:cNvSpPr>
          <p:nvPr/>
        </p:nvSpPr>
        <p:spPr>
          <a:xfrm>
            <a:off x="4984532" y="1346770"/>
            <a:ext cx="311402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3"/>
              </a:buClr>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 typeface="System Font Regular"/>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 typeface="System Font Regular"/>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8931A"/>
              </a:buClr>
              <a:buSzTx/>
              <a:buFont typeface="Arial" panose="020B0604020202020204" pitchFamily="34" charset="0"/>
              <a:buNone/>
              <a:tabLst/>
              <a:defRPr/>
            </a:pPr>
            <a:r>
              <a:rPr kumimoji="0" lang="en-US" sz="2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Neutropenia</a:t>
            </a:r>
          </a:p>
        </p:txBody>
      </p:sp>
      <p:sp>
        <p:nvSpPr>
          <p:cNvPr id="9" name="Text Placeholder 3">
            <a:extLst>
              <a:ext uri="{FF2B5EF4-FFF2-40B4-BE49-F238E27FC236}">
                <a16:creationId xmlns:a16="http://schemas.microsoft.com/office/drawing/2014/main" id="{263BFB85-59ED-054C-3292-8DA0F9004472}"/>
              </a:ext>
            </a:extLst>
          </p:cNvPr>
          <p:cNvSpPr txBox="1">
            <a:spLocks/>
          </p:cNvSpPr>
          <p:nvPr/>
        </p:nvSpPr>
        <p:spPr>
          <a:xfrm>
            <a:off x="8238185" y="1346770"/>
            <a:ext cx="311402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3"/>
              </a:buClr>
              <a:buFont typeface="Arial" panose="020B0604020202020204" pitchFamily="34" charset="0"/>
              <a:buNone/>
              <a:defRPr sz="24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 typeface="System Font Regular"/>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 typeface="System Font Regular"/>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8931A"/>
              </a:buClr>
              <a:buSzTx/>
              <a:buFont typeface="Arial" panose="020B0604020202020204" pitchFamily="34" charset="0"/>
              <a:buNone/>
              <a:tabLst/>
              <a:defRPr/>
            </a:pPr>
            <a:r>
              <a:rPr kumimoji="0" lang="en-US" sz="2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Left Ventricular Dysfunction</a:t>
            </a:r>
          </a:p>
        </p:txBody>
      </p:sp>
      <p:sp>
        <p:nvSpPr>
          <p:cNvPr id="12" name="Content Placeholder 6">
            <a:extLst>
              <a:ext uri="{FF2B5EF4-FFF2-40B4-BE49-F238E27FC236}">
                <a16:creationId xmlns:a16="http://schemas.microsoft.com/office/drawing/2014/main" id="{E8B933F2-F8C9-0D65-4B69-882FAC719AF7}"/>
              </a:ext>
            </a:extLst>
          </p:cNvPr>
          <p:cNvSpPr txBox="1">
            <a:spLocks/>
          </p:cNvSpPr>
          <p:nvPr/>
        </p:nvSpPr>
        <p:spPr>
          <a:xfrm>
            <a:off x="4984532" y="2161106"/>
            <a:ext cx="2647005" cy="33747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E8931A"/>
              </a:buClr>
              <a:buSzTx/>
              <a:buFont typeface="Arial" panose="020B0604020202020204" pitchFamily="34" charset="0"/>
              <a:buChar char="•"/>
              <a:tabLst/>
              <a:defRPr/>
            </a:pPr>
            <a:r>
              <a:rPr kumimoji="0" lang="en-US" sz="15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Monitor complete blood counts prior to initiation and prior to each dose, and as clinically indicated</a:t>
            </a:r>
          </a:p>
          <a:p>
            <a:pPr marL="228600" marR="0" lvl="0" indent="-228600" algn="l" defTabSz="914400" rtl="0" eaLnBrk="1" fontAlgn="auto" latinLnBrk="0" hangingPunct="1">
              <a:lnSpc>
                <a:spcPct val="100000"/>
              </a:lnSpc>
              <a:spcBef>
                <a:spcPts val="1000"/>
              </a:spcBef>
              <a:spcAft>
                <a:spcPts val="0"/>
              </a:spcAft>
              <a:buClr>
                <a:srgbClr val="E8931A"/>
              </a:buClr>
              <a:buSzTx/>
              <a:buFont typeface="Arial" panose="020B0604020202020204" pitchFamily="34" charset="0"/>
              <a:buChar char="•"/>
              <a:tabLst/>
              <a:defRPr/>
            </a:pPr>
            <a:r>
              <a:rPr kumimoji="0" lang="en-US" sz="15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Manage through treatment interruption or dose reduction</a:t>
            </a:r>
          </a:p>
        </p:txBody>
      </p:sp>
      <p:sp>
        <p:nvSpPr>
          <p:cNvPr id="13" name="Content Placeholder 6">
            <a:extLst>
              <a:ext uri="{FF2B5EF4-FFF2-40B4-BE49-F238E27FC236}">
                <a16:creationId xmlns:a16="http://schemas.microsoft.com/office/drawing/2014/main" id="{D7C5053F-EE10-114F-5702-E4C0600E4922}"/>
              </a:ext>
            </a:extLst>
          </p:cNvPr>
          <p:cNvSpPr txBox="1">
            <a:spLocks/>
          </p:cNvSpPr>
          <p:nvPr/>
        </p:nvSpPr>
        <p:spPr>
          <a:xfrm>
            <a:off x="8238185" y="2161106"/>
            <a:ext cx="3114026" cy="3374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E8931A"/>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Assess left ventricular ejection fraction (LVEF) prior to initiation and at regular intervals during treatment as clinically indicated</a:t>
            </a:r>
          </a:p>
          <a:p>
            <a:pPr marL="228600" marR="0" lvl="0" indent="-228600" algn="l" defTabSz="914400" rtl="0" eaLnBrk="1" fontAlgn="auto" latinLnBrk="0" hangingPunct="1">
              <a:lnSpc>
                <a:spcPct val="100000"/>
              </a:lnSpc>
              <a:spcBef>
                <a:spcPts val="1000"/>
              </a:spcBef>
              <a:spcAft>
                <a:spcPts val="0"/>
              </a:spcAft>
              <a:buClr>
                <a:srgbClr val="E8931A"/>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Manage through treatment interruption or discontinuation</a:t>
            </a:r>
          </a:p>
          <a:p>
            <a:pPr marL="228600" marR="0" lvl="0" indent="-228600" algn="l" defTabSz="914400" rtl="0" eaLnBrk="1" fontAlgn="auto" latinLnBrk="0" hangingPunct="1">
              <a:lnSpc>
                <a:spcPct val="100000"/>
              </a:lnSpc>
              <a:spcBef>
                <a:spcPts val="1000"/>
              </a:spcBef>
              <a:spcAft>
                <a:spcPts val="0"/>
              </a:spcAft>
              <a:buClr>
                <a:srgbClr val="E8931A"/>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Permanently discontinue in patients with symptomatic congestive heart failure (CHF)</a:t>
            </a:r>
          </a:p>
        </p:txBody>
      </p:sp>
    </p:spTree>
    <p:extLst>
      <p:ext uri="{BB962C8B-B14F-4D97-AF65-F5344CB8AC3E}">
        <p14:creationId xmlns:p14="http://schemas.microsoft.com/office/powerpoint/2010/main" val="1433139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A8864-C43D-49EF-93A8-02E70A41F3DD}"/>
              </a:ext>
            </a:extLst>
          </p:cNvPr>
          <p:cNvSpPr>
            <a:spLocks noGrp="1"/>
          </p:cNvSpPr>
          <p:nvPr>
            <p:ph type="title"/>
          </p:nvPr>
        </p:nvSpPr>
        <p:spPr/>
        <p:txBody>
          <a:bodyPr>
            <a:normAutofit/>
          </a:bodyPr>
          <a:lstStyle/>
          <a:p>
            <a:r>
              <a:rPr lang="en-GB"/>
              <a:t>Management of ILD: The 5 “S” Rules</a:t>
            </a:r>
            <a:endParaRPr lang="en-US"/>
          </a:p>
        </p:txBody>
      </p:sp>
      <p:pic>
        <p:nvPicPr>
          <p:cNvPr id="8" name="Picture 7">
            <a:extLst>
              <a:ext uri="{FF2B5EF4-FFF2-40B4-BE49-F238E27FC236}">
                <a16:creationId xmlns:a16="http://schemas.microsoft.com/office/drawing/2014/main" id="{3EA15D1E-300B-2528-4EA7-03606DB5AFEB}"/>
              </a:ext>
            </a:extLst>
          </p:cNvPr>
          <p:cNvPicPr>
            <a:picLocks noChangeAspect="1"/>
          </p:cNvPicPr>
          <p:nvPr/>
        </p:nvPicPr>
        <p:blipFill rotWithShape="1">
          <a:blip r:embed="rId3"/>
          <a:srcRect t="1329" b="9299"/>
          <a:stretch/>
        </p:blipFill>
        <p:spPr>
          <a:xfrm>
            <a:off x="1167386" y="1609844"/>
            <a:ext cx="9857228" cy="4249252"/>
          </a:xfrm>
          <a:prstGeom prst="rect">
            <a:avLst/>
          </a:prstGeom>
        </p:spPr>
      </p:pic>
      <p:sp>
        <p:nvSpPr>
          <p:cNvPr id="3" name="Footer Placeholder 4">
            <a:extLst>
              <a:ext uri="{FF2B5EF4-FFF2-40B4-BE49-F238E27FC236}">
                <a16:creationId xmlns:a16="http://schemas.microsoft.com/office/drawing/2014/main" id="{8DA9BB97-B8FE-DCE8-6E6E-E809552C7C97}"/>
              </a:ext>
            </a:extLst>
          </p:cNvPr>
          <p:cNvSpPr txBox="1">
            <a:spLocks/>
          </p:cNvSpPr>
          <p:nvPr/>
        </p:nvSpPr>
        <p:spPr>
          <a:xfrm>
            <a:off x="1333494" y="6980275"/>
            <a:ext cx="10651322" cy="8035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endParaRPr lang="en-US" sz="1000">
              <a:solidFill>
                <a:srgbClr val="47484F">
                  <a:lumMod val="50000"/>
                </a:srgbClr>
              </a:solidFill>
              <a:latin typeface="Arial" panose="020B0604020202020204" pitchFamily="34" charset="0"/>
              <a:cs typeface="Arial" panose="020B0604020202020204" pitchFamily="34" charset="0"/>
            </a:endParaRPr>
          </a:p>
        </p:txBody>
      </p:sp>
      <p:sp>
        <p:nvSpPr>
          <p:cNvPr id="4" name="Footer Placeholder 2">
            <a:extLst>
              <a:ext uri="{FF2B5EF4-FFF2-40B4-BE49-F238E27FC236}">
                <a16:creationId xmlns:a16="http://schemas.microsoft.com/office/drawing/2014/main" id="{B871E432-A041-A0D6-A441-DE6BBF81DA8A}"/>
              </a:ext>
            </a:extLst>
          </p:cNvPr>
          <p:cNvSpPr txBox="1">
            <a:spLocks/>
          </p:cNvSpPr>
          <p:nvPr/>
        </p:nvSpPr>
        <p:spPr>
          <a:xfrm>
            <a:off x="1401417" y="5964383"/>
            <a:ext cx="9223513" cy="642566"/>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sz="900">
                <a:solidFill>
                  <a:srgbClr val="47484F">
                    <a:lumMod val="50000"/>
                  </a:srgbClr>
                </a:solidFill>
                <a:latin typeface="Arial" panose="020B0604020202020204" pitchFamily="34" charset="0"/>
                <a:cs typeface="Arial" panose="020B0604020202020204" pitchFamily="34" charset="0"/>
              </a:rPr>
              <a:t>Tarantino P, </a:t>
            </a:r>
            <a:r>
              <a:rPr lang="en-US" sz="900" err="1">
                <a:solidFill>
                  <a:srgbClr val="47484F">
                    <a:lumMod val="50000"/>
                  </a:srgbClr>
                </a:solidFill>
                <a:latin typeface="Arial" panose="020B0604020202020204" pitchFamily="34" charset="0"/>
                <a:cs typeface="Arial" panose="020B0604020202020204" pitchFamily="34" charset="0"/>
              </a:rPr>
              <a:t>Tolaney</a:t>
            </a:r>
            <a:r>
              <a:rPr lang="en-US" sz="900">
                <a:solidFill>
                  <a:srgbClr val="47484F">
                    <a:lumMod val="50000"/>
                  </a:srgbClr>
                </a:solidFill>
                <a:latin typeface="Arial" panose="020B0604020202020204" pitchFamily="34" charset="0"/>
                <a:cs typeface="Arial" panose="020B0604020202020204" pitchFamily="34" charset="0"/>
              </a:rPr>
              <a:t> SM. </a:t>
            </a:r>
            <a:r>
              <a:rPr lang="en-US" sz="900" i="1">
                <a:solidFill>
                  <a:srgbClr val="47484F">
                    <a:lumMod val="50000"/>
                  </a:srgbClr>
                </a:solidFill>
                <a:latin typeface="Arial" panose="020B0604020202020204" pitchFamily="34" charset="0"/>
                <a:cs typeface="Arial" panose="020B0604020202020204" pitchFamily="34" charset="0"/>
              </a:rPr>
              <a:t>JCO Oncol </a:t>
            </a:r>
            <a:r>
              <a:rPr lang="en-US" sz="900" i="1" err="1">
                <a:solidFill>
                  <a:srgbClr val="47484F">
                    <a:lumMod val="50000"/>
                  </a:srgbClr>
                </a:solidFill>
                <a:latin typeface="Arial" panose="020B0604020202020204" pitchFamily="34" charset="0"/>
                <a:cs typeface="Arial" panose="020B0604020202020204" pitchFamily="34" charset="0"/>
              </a:rPr>
              <a:t>Pract</a:t>
            </a:r>
            <a:r>
              <a:rPr lang="en-US" sz="900" i="1">
                <a:solidFill>
                  <a:srgbClr val="47484F">
                    <a:lumMod val="50000"/>
                  </a:srgbClr>
                </a:solidFill>
                <a:latin typeface="Arial" panose="020B0604020202020204" pitchFamily="34" charset="0"/>
                <a:cs typeface="Arial" panose="020B0604020202020204" pitchFamily="34" charset="0"/>
              </a:rPr>
              <a:t>. </a:t>
            </a:r>
            <a:r>
              <a:rPr lang="en-US" sz="900">
                <a:solidFill>
                  <a:srgbClr val="47484F">
                    <a:lumMod val="50000"/>
                  </a:srgbClr>
                </a:solidFill>
                <a:latin typeface="Arial" panose="020B0604020202020204" pitchFamily="34" charset="0"/>
                <a:cs typeface="Arial" panose="020B0604020202020204" pitchFamily="34" charset="0"/>
              </a:rPr>
              <a:t>2023;19(8):526-527.</a:t>
            </a:r>
          </a:p>
        </p:txBody>
      </p:sp>
    </p:spTree>
    <p:extLst>
      <p:ext uri="{BB962C8B-B14F-4D97-AF65-F5344CB8AC3E}">
        <p14:creationId xmlns:p14="http://schemas.microsoft.com/office/powerpoint/2010/main" val="2596977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B3122F-187F-8FA9-3755-772BFD141E93}"/>
              </a:ext>
            </a:extLst>
          </p:cNvPr>
          <p:cNvSpPr>
            <a:spLocks noGrp="1"/>
          </p:cNvSpPr>
          <p:nvPr>
            <p:ph type="title"/>
          </p:nvPr>
        </p:nvSpPr>
        <p:spPr>
          <a:xfrm>
            <a:off x="838200" y="128500"/>
            <a:ext cx="9122809" cy="1325563"/>
          </a:xfrm>
        </p:spPr>
        <p:txBody>
          <a:bodyPr>
            <a:noAutofit/>
          </a:bodyPr>
          <a:lstStyle/>
          <a:p>
            <a:r>
              <a:rPr lang="en-GB" sz="2400"/>
              <a:t>It Is Recommended That Patients Treated With T-</a:t>
            </a:r>
            <a:r>
              <a:rPr lang="en-GB" sz="2400" err="1"/>
              <a:t>DXd</a:t>
            </a:r>
            <a:r>
              <a:rPr lang="en-GB" sz="2400"/>
              <a:t> Have HRCT Scans at Least Every 12 Weeks and Every 6-9 Weeks for Those With Respiratory Symptoms</a:t>
            </a:r>
            <a:r>
              <a:rPr lang="en-GB" sz="2400" baseline="30000"/>
              <a:t>1</a:t>
            </a:r>
            <a:endParaRPr lang="en-US" sz="2400"/>
          </a:p>
        </p:txBody>
      </p:sp>
      <p:grpSp>
        <p:nvGrpSpPr>
          <p:cNvPr id="9" name="Group 8">
            <a:extLst>
              <a:ext uri="{FF2B5EF4-FFF2-40B4-BE49-F238E27FC236}">
                <a16:creationId xmlns:a16="http://schemas.microsoft.com/office/drawing/2014/main" id="{111CAA9F-1354-B9C7-943B-069A48C6887B}"/>
              </a:ext>
            </a:extLst>
          </p:cNvPr>
          <p:cNvGrpSpPr/>
          <p:nvPr/>
        </p:nvGrpSpPr>
        <p:grpSpPr>
          <a:xfrm>
            <a:off x="246718" y="1348050"/>
            <a:ext cx="10754320" cy="4933482"/>
            <a:chOff x="511898" y="1578178"/>
            <a:chExt cx="10754320" cy="4314600"/>
          </a:xfrm>
        </p:grpSpPr>
        <p:cxnSp>
          <p:nvCxnSpPr>
            <p:cNvPr id="10" name="Straight Connector 9">
              <a:extLst>
                <a:ext uri="{FF2B5EF4-FFF2-40B4-BE49-F238E27FC236}">
                  <a16:creationId xmlns:a16="http://schemas.microsoft.com/office/drawing/2014/main" id="{593F1DBE-0624-DAB9-2ADA-D56B486511A3}"/>
                </a:ext>
              </a:extLst>
            </p:cNvPr>
            <p:cNvCxnSpPr>
              <a:cxnSpLocks/>
            </p:cNvCxnSpPr>
            <p:nvPr/>
          </p:nvCxnSpPr>
          <p:spPr>
            <a:xfrm>
              <a:off x="6654267" y="2554942"/>
              <a:ext cx="0" cy="2070570"/>
            </a:xfrm>
            <a:prstGeom prst="line">
              <a:avLst/>
            </a:prstGeom>
            <a:ln w="285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a16="http://schemas.microsoft.com/office/drawing/2014/main" id="{0354E956-90C2-6E3D-D8F8-0656FCBA69FA}"/>
                </a:ext>
              </a:extLst>
            </p:cNvPr>
            <p:cNvGrpSpPr/>
            <p:nvPr/>
          </p:nvGrpSpPr>
          <p:grpSpPr>
            <a:xfrm>
              <a:off x="2042316" y="1578178"/>
              <a:ext cx="9223902" cy="2546632"/>
              <a:chOff x="921124" y="1578178"/>
              <a:chExt cx="9223902" cy="2546632"/>
            </a:xfrm>
          </p:grpSpPr>
          <p:sp>
            <p:nvSpPr>
              <p:cNvPr id="21" name="Rectangle: Rounded Corners 8">
                <a:extLst>
                  <a:ext uri="{FF2B5EF4-FFF2-40B4-BE49-F238E27FC236}">
                    <a16:creationId xmlns:a16="http://schemas.microsoft.com/office/drawing/2014/main" id="{DC6B259C-582F-E355-43E8-BA4AD34B3696}"/>
                  </a:ext>
                </a:extLst>
              </p:cNvPr>
              <p:cNvSpPr/>
              <p:nvPr/>
            </p:nvSpPr>
            <p:spPr>
              <a:xfrm>
                <a:off x="921124" y="1578178"/>
                <a:ext cx="9223902" cy="97676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Complete history and physical</a:t>
                </a:r>
              </a:p>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HRCT</a:t>
                </a:r>
              </a:p>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Baseline SpO</a:t>
                </a:r>
                <a:r>
                  <a:rPr kumimoji="0" lang="en-GB" sz="1400" b="0" i="0" u="none" strike="noStrike" kern="1200" cap="none" spc="0" normalizeH="0" baseline="-25000" noProof="0">
                    <a:ln>
                      <a:noFill/>
                    </a:ln>
                    <a:solidFill>
                      <a:schemeClr val="bg1"/>
                    </a:solidFill>
                    <a:effectLst/>
                    <a:uLnTx/>
                    <a:uFillTx/>
                    <a:latin typeface="Arial" panose="020B0604020202020204"/>
                    <a:ea typeface="+mn-ea"/>
                    <a:cs typeface="+mn-cs"/>
                  </a:rPr>
                  <a:t>2</a:t>
                </a:r>
              </a:p>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Consider pulmonary consult for patients with significant lung comorbidities</a:t>
                </a:r>
              </a:p>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Provide patient education on risk and symptom identification</a:t>
                </a:r>
              </a:p>
            </p:txBody>
          </p:sp>
          <p:sp>
            <p:nvSpPr>
              <p:cNvPr id="22" name="Rectangle: Rounded Corners 9">
                <a:extLst>
                  <a:ext uri="{FF2B5EF4-FFF2-40B4-BE49-F238E27FC236}">
                    <a16:creationId xmlns:a16="http://schemas.microsoft.com/office/drawing/2014/main" id="{28ABC85F-29FC-CE32-D0B8-D1DA27E95836}"/>
                  </a:ext>
                </a:extLst>
              </p:cNvPr>
              <p:cNvSpPr/>
              <p:nvPr/>
            </p:nvSpPr>
            <p:spPr>
              <a:xfrm>
                <a:off x="921124" y="2687516"/>
                <a:ext cx="9223902" cy="640003"/>
              </a:xfrm>
              <a:prstGeom prst="rect">
                <a:avLst/>
              </a:prstGeom>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1" i="0" u="sng" strike="noStrike" kern="1200" cap="none" spc="0" normalizeH="0" baseline="0" noProof="0">
                    <a:ln>
                      <a:noFill/>
                    </a:ln>
                    <a:solidFill>
                      <a:schemeClr val="bg1"/>
                    </a:solidFill>
                    <a:effectLst/>
                    <a:uLnTx/>
                    <a:uFillTx/>
                    <a:latin typeface="Arial" panose="020B0604020202020204"/>
                    <a:ea typeface="+mn-ea"/>
                    <a:cs typeface="+mn-cs"/>
                  </a:rPr>
                  <a:t>HRCT at least every 12 weeks, or every 6-9 weeks with baseline respiratory symptoms</a:t>
                </a:r>
              </a:p>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Vital signs including SpO</a:t>
                </a:r>
                <a:r>
                  <a:rPr kumimoji="0" lang="en-GB" sz="1400" b="0" i="0" u="none" strike="noStrike" kern="1200" cap="none" spc="0" normalizeH="0" baseline="-25000" noProof="0">
                    <a:ln>
                      <a:noFill/>
                    </a:ln>
                    <a:solidFill>
                      <a:schemeClr val="bg1"/>
                    </a:solidFill>
                    <a:effectLst/>
                    <a:uLnTx/>
                    <a:uFillTx/>
                    <a:latin typeface="Arial" panose="020B0604020202020204"/>
                    <a:ea typeface="+mn-ea"/>
                    <a:cs typeface="+mn-cs"/>
                  </a:rPr>
                  <a:t>2</a:t>
                </a: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 and symptom assessment with treatment visits</a:t>
                </a:r>
              </a:p>
            </p:txBody>
          </p:sp>
          <p:sp>
            <p:nvSpPr>
              <p:cNvPr id="23" name="Rectangle: Rounded Corners 10">
                <a:extLst>
                  <a:ext uri="{FF2B5EF4-FFF2-40B4-BE49-F238E27FC236}">
                    <a16:creationId xmlns:a16="http://schemas.microsoft.com/office/drawing/2014/main" id="{E465DC96-3EAA-7680-A58F-28543F9578EE}"/>
                  </a:ext>
                </a:extLst>
              </p:cNvPr>
              <p:cNvSpPr/>
              <p:nvPr/>
            </p:nvSpPr>
            <p:spPr>
              <a:xfrm>
                <a:off x="921124" y="3470227"/>
                <a:ext cx="9223902" cy="654583"/>
              </a:xfrm>
              <a:prstGeom prst="rect">
                <a:avLst/>
              </a:prstGeom>
              <a:solidFill>
                <a:schemeClr val="accent5"/>
              </a:solidFill>
              <a:ln/>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T-</a:t>
                </a:r>
                <a:r>
                  <a:rPr kumimoji="0" lang="en-GB" sz="1400" b="0" i="0" u="none" strike="noStrike" kern="1200" cap="none" spc="0" normalizeH="0" baseline="0" noProof="0" err="1">
                    <a:ln>
                      <a:noFill/>
                    </a:ln>
                    <a:solidFill>
                      <a:schemeClr val="bg1"/>
                    </a:solidFill>
                    <a:effectLst/>
                    <a:uLnTx/>
                    <a:uFillTx/>
                    <a:latin typeface="Arial" panose="020B0604020202020204"/>
                    <a:ea typeface="+mn-ea"/>
                    <a:cs typeface="+mn-cs"/>
                  </a:rPr>
                  <a:t>DXd</a:t>
                </a: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–related ILD/pneumonitis should be suspected when:</a:t>
                </a:r>
              </a:p>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Radiographic changes potentially consistent with ILD/pneumonitis are seen</a:t>
                </a:r>
                <a:endParaRPr lang="en-GB" sz="1400" b="0" i="0" u="none" strike="noStrike" kern="1200" cap="none" spc="0" normalizeH="0" baseline="0" noProof="0">
                  <a:ln>
                    <a:noFill/>
                  </a:ln>
                  <a:solidFill>
                    <a:schemeClr val="bg1"/>
                  </a:solidFill>
                  <a:effectLst/>
                  <a:uLnTx/>
                  <a:uFillTx/>
                  <a:latin typeface="Arial" panose="020B0604020202020204"/>
                  <a:cs typeface="Arial"/>
                </a:endParaRPr>
              </a:p>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Patient experiences acute onset of new or worsening pulmonary signs/symptoms, such as </a:t>
                </a:r>
                <a:r>
                  <a:rPr lang="en-GB" sz="1400" err="1">
                    <a:solidFill>
                      <a:schemeClr val="bg1"/>
                    </a:solidFill>
                    <a:latin typeface="Arial" panose="020B0604020202020204"/>
                  </a:rPr>
                  <a:t>dyspnea</a:t>
                </a: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 cough, or fever</a:t>
                </a:r>
                <a:endParaRPr lang="en-GB" sz="1400" b="0" i="0" u="none" strike="noStrike" kern="1200" cap="none" spc="0" normalizeH="0" baseline="0" noProof="0">
                  <a:ln>
                    <a:noFill/>
                  </a:ln>
                  <a:solidFill>
                    <a:schemeClr val="bg1"/>
                  </a:solidFill>
                  <a:effectLst/>
                  <a:uLnTx/>
                  <a:uFillTx/>
                  <a:latin typeface="Arial" panose="020B0604020202020204"/>
                  <a:cs typeface="Arial"/>
                </a:endParaRPr>
              </a:p>
            </p:txBody>
          </p:sp>
        </p:grpSp>
        <p:sp>
          <p:nvSpPr>
            <p:cNvPr id="12" name="TextBox 11">
              <a:extLst>
                <a:ext uri="{FF2B5EF4-FFF2-40B4-BE49-F238E27FC236}">
                  <a16:creationId xmlns:a16="http://schemas.microsoft.com/office/drawing/2014/main" id="{3285A07C-2B4F-56D1-6A88-B9531C58E772}"/>
                </a:ext>
              </a:extLst>
            </p:cNvPr>
            <p:cNvSpPr txBox="1"/>
            <p:nvPr/>
          </p:nvSpPr>
          <p:spPr>
            <a:xfrm>
              <a:off x="511899" y="1743394"/>
              <a:ext cx="134753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solidFill>
                  <a:effectLst/>
                  <a:uLnTx/>
                  <a:uFillTx/>
                  <a:latin typeface="Arial" panose="020B0604020202020204"/>
                  <a:ea typeface="MS PGothic" charset="0"/>
                  <a:cs typeface="+mn-cs"/>
                </a:rPr>
                <a:t>Pre–T-DXd treatment</a:t>
              </a:r>
            </a:p>
          </p:txBody>
        </p:sp>
        <p:sp>
          <p:nvSpPr>
            <p:cNvPr id="13" name="TextBox 12">
              <a:extLst>
                <a:ext uri="{FF2B5EF4-FFF2-40B4-BE49-F238E27FC236}">
                  <a16:creationId xmlns:a16="http://schemas.microsoft.com/office/drawing/2014/main" id="{DB61AA19-F486-150D-FAC6-C35D7C7005F6}"/>
                </a:ext>
              </a:extLst>
            </p:cNvPr>
            <p:cNvSpPr txBox="1"/>
            <p:nvPr/>
          </p:nvSpPr>
          <p:spPr>
            <a:xfrm>
              <a:off x="511898" y="2695716"/>
              <a:ext cx="134753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3"/>
                  </a:solidFill>
                  <a:effectLst/>
                  <a:uLnTx/>
                  <a:uFillTx/>
                  <a:latin typeface="Arial" panose="020B0604020202020204"/>
                  <a:ea typeface="MS PGothic" charset="0"/>
                  <a:cs typeface="+mn-cs"/>
                </a:rPr>
                <a:t>On T-DXd treatment</a:t>
              </a:r>
            </a:p>
          </p:txBody>
        </p:sp>
        <p:sp>
          <p:nvSpPr>
            <p:cNvPr id="14" name="TextBox 13">
              <a:extLst>
                <a:ext uri="{FF2B5EF4-FFF2-40B4-BE49-F238E27FC236}">
                  <a16:creationId xmlns:a16="http://schemas.microsoft.com/office/drawing/2014/main" id="{8ABCDCDF-3209-493F-61E7-D34F2C12C2BF}"/>
                </a:ext>
              </a:extLst>
            </p:cNvPr>
            <p:cNvSpPr txBox="1"/>
            <p:nvPr/>
          </p:nvSpPr>
          <p:spPr>
            <a:xfrm>
              <a:off x="511898" y="4340304"/>
              <a:ext cx="134753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5"/>
                  </a:solidFill>
                  <a:effectLst/>
                  <a:uLnTx/>
                  <a:uFillTx/>
                  <a:latin typeface="Arial" panose="020B0604020202020204"/>
                  <a:ea typeface="MS PGothic" charset="0"/>
                  <a:cs typeface="+mn-cs"/>
                </a:rPr>
                <a:t>If ILD suspected</a:t>
              </a:r>
            </a:p>
          </p:txBody>
        </p:sp>
        <p:sp>
          <p:nvSpPr>
            <p:cNvPr id="15" name="Rectangle: Rounded Corners 15">
              <a:extLst>
                <a:ext uri="{FF2B5EF4-FFF2-40B4-BE49-F238E27FC236}">
                  <a16:creationId xmlns:a16="http://schemas.microsoft.com/office/drawing/2014/main" id="{C540AEA6-91F6-516E-AF2B-6AD441E7F692}"/>
                </a:ext>
              </a:extLst>
            </p:cNvPr>
            <p:cNvSpPr/>
            <p:nvPr/>
          </p:nvSpPr>
          <p:spPr>
            <a:xfrm>
              <a:off x="2042316" y="4260880"/>
              <a:ext cx="9223902" cy="364632"/>
            </a:xfrm>
            <a:prstGeom prst="rect">
              <a:avLst/>
            </a:prstGeom>
            <a:solidFill>
              <a:schemeClr val="accent5"/>
            </a:solidFill>
            <a:ln/>
          </p:spPr>
          <p:style>
            <a:lnRef idx="1">
              <a:schemeClr val="accent5"/>
            </a:lnRef>
            <a:fillRef idx="3">
              <a:schemeClr val="accent5"/>
            </a:fillRef>
            <a:effectRef idx="2">
              <a:schemeClr val="accent5"/>
            </a:effectRef>
            <a:fontRef idx="minor">
              <a:schemeClr val="lt1"/>
            </a:fontRef>
          </p:style>
          <p:txBody>
            <a:bodyPr rtlCol="0" anchor="ctr"/>
            <a:lstStyle/>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Immediately hold T-DXd therapy and proceed with diagnostic workup</a:t>
              </a:r>
            </a:p>
          </p:txBody>
        </p:sp>
        <p:sp>
          <p:nvSpPr>
            <p:cNvPr id="16" name="Rectangle: Rounded Corners 16">
              <a:extLst>
                <a:ext uri="{FF2B5EF4-FFF2-40B4-BE49-F238E27FC236}">
                  <a16:creationId xmlns:a16="http://schemas.microsoft.com/office/drawing/2014/main" id="{DC21F2D2-9EF9-5684-332C-1F412C301778}"/>
                </a:ext>
              </a:extLst>
            </p:cNvPr>
            <p:cNvSpPr/>
            <p:nvPr/>
          </p:nvSpPr>
          <p:spPr>
            <a:xfrm>
              <a:off x="2042316" y="4747530"/>
              <a:ext cx="9223902" cy="464556"/>
            </a:xfrm>
            <a:prstGeom prst="rect">
              <a:avLst/>
            </a:prstGeom>
            <a:solidFill>
              <a:schemeClr val="accent5"/>
            </a:solidFill>
            <a:ln/>
          </p:spPr>
          <p:style>
            <a:lnRef idx="1">
              <a:schemeClr val="accent5"/>
            </a:lnRef>
            <a:fillRef idx="3">
              <a:schemeClr val="accent5"/>
            </a:fillRef>
            <a:effectRef idx="2">
              <a:schemeClr val="accent5"/>
            </a:effectRef>
            <a:fontRef idx="minor">
              <a:schemeClr val="lt1"/>
            </a:fontRef>
          </p:style>
          <p:txBody>
            <a:bodyPr rtlCol="0" anchor="ctr"/>
            <a:lstStyle/>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Vitals and SpO</a:t>
              </a:r>
              <a:r>
                <a:rPr kumimoji="0" lang="en-GB" sz="1400" b="0" i="0" u="none" strike="noStrike" kern="1200" cap="none" spc="0" normalizeH="0" baseline="-25000" noProof="0">
                  <a:ln>
                    <a:noFill/>
                  </a:ln>
                  <a:solidFill>
                    <a:srgbClr val="FFFFFF"/>
                  </a:solidFill>
                  <a:effectLst/>
                  <a:uLnTx/>
                  <a:uFillTx/>
                  <a:latin typeface="Arial" panose="020B0604020202020204"/>
                  <a:ea typeface="+mn-ea"/>
                  <a:cs typeface="+mn-cs"/>
                </a:rPr>
                <a:t>2</a:t>
              </a: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 HRCT, blood tests</a:t>
              </a:r>
            </a:p>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If clinically indicated, consider PFTs, ABG, and bronchoscopy/BAL</a:t>
              </a:r>
            </a:p>
          </p:txBody>
        </p:sp>
        <p:sp>
          <p:nvSpPr>
            <p:cNvPr id="17" name="Left Brace 16">
              <a:extLst>
                <a:ext uri="{FF2B5EF4-FFF2-40B4-BE49-F238E27FC236}">
                  <a16:creationId xmlns:a16="http://schemas.microsoft.com/office/drawing/2014/main" id="{E946C837-824A-8D7C-EC3B-65D0BF9E4CA9}"/>
                </a:ext>
              </a:extLst>
            </p:cNvPr>
            <p:cNvSpPr/>
            <p:nvPr/>
          </p:nvSpPr>
          <p:spPr>
            <a:xfrm>
              <a:off x="1838424" y="1578178"/>
              <a:ext cx="163629" cy="976764"/>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Left Brace 17">
              <a:extLst>
                <a:ext uri="{FF2B5EF4-FFF2-40B4-BE49-F238E27FC236}">
                  <a16:creationId xmlns:a16="http://schemas.microsoft.com/office/drawing/2014/main" id="{A49A0107-2857-B726-B0F0-0F0989A6E495}"/>
                </a:ext>
              </a:extLst>
            </p:cNvPr>
            <p:cNvSpPr/>
            <p:nvPr/>
          </p:nvSpPr>
          <p:spPr>
            <a:xfrm>
              <a:off x="1838423" y="2671760"/>
              <a:ext cx="163629" cy="662998"/>
            </a:xfrm>
            <a:prstGeom prst="leftBrace">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Left Brace 18">
              <a:extLst>
                <a:ext uri="{FF2B5EF4-FFF2-40B4-BE49-F238E27FC236}">
                  <a16:creationId xmlns:a16="http://schemas.microsoft.com/office/drawing/2014/main" id="{B6B359DD-94A6-BDA7-932F-88F3E8D136E2}"/>
                </a:ext>
              </a:extLst>
            </p:cNvPr>
            <p:cNvSpPr/>
            <p:nvPr/>
          </p:nvSpPr>
          <p:spPr>
            <a:xfrm>
              <a:off x="1838422" y="3451574"/>
              <a:ext cx="163629" cy="2441203"/>
            </a:xfrm>
            <a:prstGeom prst="lef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Rectangle: Rounded Corners 22">
              <a:extLst>
                <a:ext uri="{FF2B5EF4-FFF2-40B4-BE49-F238E27FC236}">
                  <a16:creationId xmlns:a16="http://schemas.microsoft.com/office/drawing/2014/main" id="{84E0BAB7-1119-0E58-C149-14FDC6225124}"/>
                </a:ext>
              </a:extLst>
            </p:cNvPr>
            <p:cNvSpPr/>
            <p:nvPr/>
          </p:nvSpPr>
          <p:spPr>
            <a:xfrm>
              <a:off x="2042316" y="5320822"/>
              <a:ext cx="9223902" cy="571956"/>
            </a:xfrm>
            <a:prstGeom prst="rect">
              <a:avLst/>
            </a:prstGeom>
            <a:solidFill>
              <a:schemeClr val="accent5"/>
            </a:solid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Consider:</a:t>
              </a:r>
            </a:p>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Consultation of a pulmonologist</a:t>
              </a:r>
            </a:p>
            <a:p>
              <a:pPr marL="117475" marR="0" lvl="0" indent="-117475" algn="l" defTabSz="914400" rtl="0" eaLnBrk="1" fontAlgn="auto" latinLnBrk="0" hangingPunct="1">
                <a:lnSpc>
                  <a:spcPts val="1400"/>
                </a:lnSpc>
                <a:spcBef>
                  <a:spcPts val="0"/>
                </a:spcBef>
                <a:spcAft>
                  <a:spcPts val="0"/>
                </a:spcAft>
                <a:buClrTx/>
                <a:buSzTx/>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Treatment with corticosteroids as clinically indicated</a:t>
              </a:r>
            </a:p>
          </p:txBody>
        </p:sp>
      </p:grpSp>
      <p:sp>
        <p:nvSpPr>
          <p:cNvPr id="2" name="Footer Placeholder 6">
            <a:extLst>
              <a:ext uri="{FF2B5EF4-FFF2-40B4-BE49-F238E27FC236}">
                <a16:creationId xmlns:a16="http://schemas.microsoft.com/office/drawing/2014/main" id="{2C9373BD-352B-7FB6-43BD-7124941AE402}"/>
              </a:ext>
            </a:extLst>
          </p:cNvPr>
          <p:cNvSpPr txBox="1">
            <a:spLocks/>
          </p:cNvSpPr>
          <p:nvPr/>
        </p:nvSpPr>
        <p:spPr>
          <a:xfrm>
            <a:off x="422822" y="5355793"/>
            <a:ext cx="10651322" cy="8035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3A662217-232F-A62A-E0ED-0F013A191497}"/>
              </a:ext>
            </a:extLst>
          </p:cNvPr>
          <p:cNvSpPr txBox="1">
            <a:spLocks/>
          </p:cNvSpPr>
          <p:nvPr/>
        </p:nvSpPr>
        <p:spPr>
          <a:xfrm>
            <a:off x="1401417" y="5964383"/>
            <a:ext cx="9223513" cy="642566"/>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latin typeface="Arial" panose="020B0604020202020204" pitchFamily="34" charset="0"/>
                <a:cs typeface="Arial" panose="020B0604020202020204" pitchFamily="34" charset="0"/>
              </a:rPr>
              <a:t>1. Rugo HS, et al.</a:t>
            </a:r>
            <a:r>
              <a:rPr lang="en-GB" sz="900" i="1">
                <a:latin typeface="Arial" panose="020B0604020202020204" pitchFamily="34" charset="0"/>
                <a:cs typeface="Arial" panose="020B0604020202020204" pitchFamily="34" charset="0"/>
              </a:rPr>
              <a:t> JCO Oncol </a:t>
            </a:r>
            <a:r>
              <a:rPr lang="en-GB" sz="900" i="1" err="1">
                <a:latin typeface="Arial" panose="020B0604020202020204" pitchFamily="34" charset="0"/>
                <a:cs typeface="Arial" panose="020B0604020202020204" pitchFamily="34" charset="0"/>
              </a:rPr>
              <a:t>Pract</a:t>
            </a:r>
            <a:r>
              <a:rPr lang="en-GB" sz="900">
                <a:latin typeface="Arial" panose="020B0604020202020204" pitchFamily="34" charset="0"/>
                <a:cs typeface="Arial" panose="020B0604020202020204" pitchFamily="34" charset="0"/>
              </a:rPr>
              <a:t>. 2023;19(8):539-546.</a:t>
            </a:r>
          </a:p>
        </p:txBody>
      </p:sp>
    </p:spTree>
    <p:extLst>
      <p:ext uri="{BB962C8B-B14F-4D97-AF65-F5344CB8AC3E}">
        <p14:creationId xmlns:p14="http://schemas.microsoft.com/office/powerpoint/2010/main" val="706596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134">
            <a:extLst>
              <a:ext uri="{FF2B5EF4-FFF2-40B4-BE49-F238E27FC236}">
                <a16:creationId xmlns:a16="http://schemas.microsoft.com/office/drawing/2014/main" id="{9B0AEEC4-601F-1317-3D85-6B8F8E0773D9}"/>
              </a:ext>
            </a:extLst>
          </p:cNvPr>
          <p:cNvCxnSpPr>
            <a:cxnSpLocks/>
          </p:cNvCxnSpPr>
          <p:nvPr/>
        </p:nvCxnSpPr>
        <p:spPr>
          <a:xfrm flipH="1">
            <a:off x="10619814" y="1524484"/>
            <a:ext cx="431369" cy="0"/>
          </a:xfrm>
          <a:prstGeom prst="straightConnector1">
            <a:avLst/>
          </a:prstGeom>
          <a:noFill/>
          <a:ln w="28575" cap="flat">
            <a:solidFill>
              <a:srgbClr val="595C60"/>
            </a:solidFill>
            <a:custDash>
              <a:ds d="100000" sp="100000"/>
            </a:custDash>
            <a:miter/>
            <a:headEnd type="none" w="med" len="med"/>
            <a:tailEnd type="none" w="med" len="med"/>
          </a:ln>
        </p:spPr>
      </p:cxnSp>
      <p:sp>
        <p:nvSpPr>
          <p:cNvPr id="2" name="Title 1">
            <a:extLst>
              <a:ext uri="{FF2B5EF4-FFF2-40B4-BE49-F238E27FC236}">
                <a16:creationId xmlns:a16="http://schemas.microsoft.com/office/drawing/2014/main" id="{21E6B8D8-D83C-A314-7C98-D01D58F35EAE}"/>
              </a:ext>
            </a:extLst>
          </p:cNvPr>
          <p:cNvSpPr>
            <a:spLocks noGrp="1"/>
          </p:cNvSpPr>
          <p:nvPr>
            <p:ph type="title"/>
          </p:nvPr>
        </p:nvSpPr>
        <p:spPr>
          <a:xfrm>
            <a:off x="838200" y="215818"/>
            <a:ext cx="9781614" cy="1140531"/>
          </a:xfrm>
        </p:spPr>
        <p:txBody>
          <a:bodyPr>
            <a:normAutofit/>
          </a:bodyPr>
          <a:lstStyle/>
          <a:p>
            <a:r>
              <a:rPr lang="en-US" sz="3300"/>
              <a:t>Management Strategies for ILD/Pneumonitis With T-</a:t>
            </a:r>
            <a:r>
              <a:rPr lang="en-US" sz="3300" err="1"/>
              <a:t>DXd</a:t>
            </a:r>
            <a:r>
              <a:rPr lang="en-US" sz="3300"/>
              <a:t>  </a:t>
            </a:r>
          </a:p>
        </p:txBody>
      </p:sp>
      <p:sp>
        <p:nvSpPr>
          <p:cNvPr id="6" name="TextBox 48">
            <a:extLst>
              <a:ext uri="{FF2B5EF4-FFF2-40B4-BE49-F238E27FC236}">
                <a16:creationId xmlns:a16="http://schemas.microsoft.com/office/drawing/2014/main" id="{FD2C5F38-3FEE-E624-0F3D-4211503AC596}"/>
              </a:ext>
            </a:extLst>
          </p:cNvPr>
          <p:cNvSpPr txBox="1"/>
          <p:nvPr/>
        </p:nvSpPr>
        <p:spPr>
          <a:xfrm>
            <a:off x="1190210" y="5795332"/>
            <a:ext cx="6602499" cy="123111"/>
          </a:xfrm>
          <a:prstGeom prst="rect">
            <a:avLst/>
          </a:prstGeom>
          <a:noFill/>
          <a:ln>
            <a:noFill/>
          </a:ln>
        </p:spPr>
        <p:txBody>
          <a:bodyPr vert="horz" wrap="square" lIns="0" tIns="0" rIns="0" bIns="0" anchor="b" anchorCtr="0" compatLnSpc="1">
            <a:spAutoFit/>
          </a:bodyPr>
          <a:lstStyle/>
          <a:p>
            <a:pPr defTabSz="609569" hangingPunct="0">
              <a:defRPr sz="1800" b="0" i="0" u="none" strike="noStrike" kern="0" cap="none" spc="0" baseline="0">
                <a:solidFill>
                  <a:srgbClr val="000000"/>
                </a:solidFill>
                <a:uFillTx/>
              </a:defRPr>
            </a:pPr>
            <a:r>
              <a:rPr lang="en-US" sz="800" b="1" kern="0">
                <a:solidFill>
                  <a:srgbClr val="000000"/>
                </a:solidFill>
                <a:latin typeface="Arial"/>
                <a:cs typeface="Arial" pitchFamily="34"/>
              </a:rPr>
              <a:t> </a:t>
            </a:r>
          </a:p>
        </p:txBody>
      </p:sp>
      <p:sp>
        <p:nvSpPr>
          <p:cNvPr id="7" name="Freeform 130">
            <a:extLst>
              <a:ext uri="{FF2B5EF4-FFF2-40B4-BE49-F238E27FC236}">
                <a16:creationId xmlns:a16="http://schemas.microsoft.com/office/drawing/2014/main" id="{59E677D8-5D7C-155D-8D29-FE2DD45A4AB4}"/>
              </a:ext>
            </a:extLst>
          </p:cNvPr>
          <p:cNvSpPr/>
          <p:nvPr/>
        </p:nvSpPr>
        <p:spPr>
          <a:xfrm>
            <a:off x="3957232" y="1557065"/>
            <a:ext cx="7125329" cy="2196435"/>
          </a:xfrm>
          <a:custGeom>
            <a:avLst/>
            <a:gdLst>
              <a:gd name="f0" fmla="val 10800000"/>
              <a:gd name="f1" fmla="val 5400000"/>
              <a:gd name="f2" fmla="val 180"/>
              <a:gd name="f3" fmla="val w"/>
              <a:gd name="f4" fmla="val h"/>
              <a:gd name="f5" fmla="val 0"/>
              <a:gd name="f6" fmla="val 5657850"/>
              <a:gd name="f7" fmla="val 723900"/>
              <a:gd name="f8" fmla="+- 0 0 -90"/>
              <a:gd name="f9" fmla="*/ f3 1 5657850"/>
              <a:gd name="f10" fmla="*/ f4 1 723900"/>
              <a:gd name="f11" fmla="val f5"/>
              <a:gd name="f12" fmla="val f6"/>
              <a:gd name="f13" fmla="val f7"/>
              <a:gd name="f14" fmla="*/ f8 f0 1"/>
              <a:gd name="f15" fmla="+- f13 0 f11"/>
              <a:gd name="f16" fmla="+- f12 0 f11"/>
              <a:gd name="f17" fmla="*/ f14 1 f2"/>
              <a:gd name="f18" fmla="*/ f16 1 5657850"/>
              <a:gd name="f19" fmla="*/ f15 1 723900"/>
              <a:gd name="f20" fmla="*/ 5657850 f16 1"/>
              <a:gd name="f21" fmla="*/ 0 f15 1"/>
              <a:gd name="f22" fmla="*/ 723900 f15 1"/>
              <a:gd name="f23" fmla="*/ 0 f16 1"/>
              <a:gd name="f24" fmla="+- f17 0 f1"/>
              <a:gd name="f25" fmla="*/ f20 1 5657850"/>
              <a:gd name="f26" fmla="*/ f21 1 723900"/>
              <a:gd name="f27" fmla="*/ f22 1 723900"/>
              <a:gd name="f28" fmla="*/ f23 1 5657850"/>
              <a:gd name="f29" fmla="*/ f11 1 f18"/>
              <a:gd name="f30" fmla="*/ f12 1 f18"/>
              <a:gd name="f31" fmla="*/ f11 1 f19"/>
              <a:gd name="f32" fmla="*/ f13 1 f19"/>
              <a:gd name="f33" fmla="*/ f25 1 f18"/>
              <a:gd name="f34" fmla="*/ f26 1 f19"/>
              <a:gd name="f35" fmla="*/ f27 1 f19"/>
              <a:gd name="f36" fmla="*/ f28 1 f18"/>
              <a:gd name="f37" fmla="*/ f29 f9 1"/>
              <a:gd name="f38" fmla="*/ f30 f9 1"/>
              <a:gd name="f39" fmla="*/ f32 f10 1"/>
              <a:gd name="f40" fmla="*/ f31 f10 1"/>
              <a:gd name="f41" fmla="*/ f33 f9 1"/>
              <a:gd name="f42" fmla="*/ f34 f10 1"/>
              <a:gd name="f43" fmla="*/ f35 f10 1"/>
              <a:gd name="f44" fmla="*/ f36 f9 1"/>
            </a:gdLst>
            <a:ahLst/>
            <a:cxnLst>
              <a:cxn ang="3cd4">
                <a:pos x="hc" y="t"/>
              </a:cxn>
              <a:cxn ang="0">
                <a:pos x="r" y="vc"/>
              </a:cxn>
              <a:cxn ang="cd4">
                <a:pos x="hc" y="b"/>
              </a:cxn>
              <a:cxn ang="cd2">
                <a:pos x="l" y="vc"/>
              </a:cxn>
              <a:cxn ang="f24">
                <a:pos x="f41" y="f42"/>
              </a:cxn>
              <a:cxn ang="f24">
                <a:pos x="f41" y="f43"/>
              </a:cxn>
              <a:cxn ang="f24">
                <a:pos x="f44" y="f43"/>
              </a:cxn>
            </a:cxnLst>
            <a:rect l="f37" t="f40" r="f38" b="f39"/>
            <a:pathLst>
              <a:path w="5657850" h="723900">
                <a:moveTo>
                  <a:pt x="f6" y="f5"/>
                </a:moveTo>
                <a:lnTo>
                  <a:pt x="f6" y="f7"/>
                </a:lnTo>
                <a:lnTo>
                  <a:pt x="f5" y="f7"/>
                </a:lnTo>
              </a:path>
            </a:pathLst>
          </a:custGeom>
          <a:noFill/>
          <a:ln w="28575" cap="flat">
            <a:solidFill>
              <a:srgbClr val="595C60"/>
            </a:solidFill>
            <a:custDash>
              <a:ds d="100000" sp="100000"/>
            </a:custDash>
            <a:miter/>
            <a:tailEnd type="arrow"/>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US" sz="1200" b="1" kern="0">
              <a:solidFill>
                <a:srgbClr val="3F4444"/>
              </a:solidFill>
              <a:latin typeface="Arial"/>
            </a:endParaRPr>
          </a:p>
        </p:txBody>
      </p:sp>
      <p:sp>
        <p:nvSpPr>
          <p:cNvPr id="8" name="Rectangle: Rounded Corners 19">
            <a:extLst>
              <a:ext uri="{FF2B5EF4-FFF2-40B4-BE49-F238E27FC236}">
                <a16:creationId xmlns:a16="http://schemas.microsoft.com/office/drawing/2014/main" id="{FD4CF4EE-8958-4848-ED71-ED30551DBA39}"/>
              </a:ext>
            </a:extLst>
          </p:cNvPr>
          <p:cNvSpPr/>
          <p:nvPr/>
        </p:nvSpPr>
        <p:spPr>
          <a:xfrm rot="10799991">
            <a:off x="6749033" y="3485937"/>
            <a:ext cx="4076879" cy="2301911"/>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9" name="Freeform 119">
            <a:extLst>
              <a:ext uri="{FF2B5EF4-FFF2-40B4-BE49-F238E27FC236}">
                <a16:creationId xmlns:a16="http://schemas.microsoft.com/office/drawing/2014/main" id="{6A8C3AE4-CDF6-E6BE-E689-EC298916582E}"/>
              </a:ext>
            </a:extLst>
          </p:cNvPr>
          <p:cNvSpPr/>
          <p:nvPr/>
        </p:nvSpPr>
        <p:spPr>
          <a:xfrm rot="10799991">
            <a:off x="6749033" y="3485938"/>
            <a:ext cx="4076879" cy="517669"/>
          </a:xfrm>
          <a:custGeom>
            <a:avLst/>
            <a:gdLst>
              <a:gd name="f0" fmla="val 10800000"/>
              <a:gd name="f1" fmla="val 5400000"/>
              <a:gd name="f2" fmla="val 180"/>
              <a:gd name="f3" fmla="val w"/>
              <a:gd name="f4" fmla="val h"/>
              <a:gd name="f5" fmla="val 0"/>
              <a:gd name="f6" fmla="val 2562730"/>
              <a:gd name="f7" fmla="val 438806"/>
              <a:gd name="f8" fmla="val 2473286"/>
              <a:gd name="f9" fmla="val 89444"/>
              <a:gd name="f10" fmla="val 40045"/>
              <a:gd name="f11" fmla="val 398761"/>
              <a:gd name="f12" fmla="val 349362"/>
              <a:gd name="f13" fmla="val 2522685"/>
              <a:gd name="f14" fmla="+- 0 0 -90"/>
              <a:gd name="f15" fmla="*/ f3 1 2562730"/>
              <a:gd name="f16" fmla="*/ f4 1 438806"/>
              <a:gd name="f17" fmla="val f5"/>
              <a:gd name="f18" fmla="val f6"/>
              <a:gd name="f19" fmla="val f7"/>
              <a:gd name="f20" fmla="*/ f14 f0 1"/>
              <a:gd name="f21" fmla="+- f19 0 f17"/>
              <a:gd name="f22" fmla="+- f18 0 f17"/>
              <a:gd name="f23" fmla="*/ f20 1 f2"/>
              <a:gd name="f24" fmla="*/ f22 1 2562730"/>
              <a:gd name="f25" fmla="*/ f21 1 438806"/>
              <a:gd name="f26" fmla="*/ 2473286 f22 1"/>
              <a:gd name="f27" fmla="*/ 438806 f21 1"/>
              <a:gd name="f28" fmla="*/ 89444 f22 1"/>
              <a:gd name="f29" fmla="*/ 0 f22 1"/>
              <a:gd name="f30" fmla="*/ 349362 f21 1"/>
              <a:gd name="f31" fmla="*/ 0 f21 1"/>
              <a:gd name="f32" fmla="*/ 2562730 f22 1"/>
              <a:gd name="f33" fmla="+- f23 0 f1"/>
              <a:gd name="f34" fmla="*/ f26 1 2562730"/>
              <a:gd name="f35" fmla="*/ f27 1 438806"/>
              <a:gd name="f36" fmla="*/ f28 1 2562730"/>
              <a:gd name="f37" fmla="*/ f29 1 2562730"/>
              <a:gd name="f38" fmla="*/ f30 1 438806"/>
              <a:gd name="f39" fmla="*/ f31 1 438806"/>
              <a:gd name="f40" fmla="*/ f32 1 2562730"/>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2562730" h="438806">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solidFill>
            <a:schemeClr val="accent3"/>
          </a:solidFill>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cxnSp>
        <p:nvCxnSpPr>
          <p:cNvPr id="10" name="Straight Connector 134">
            <a:extLst>
              <a:ext uri="{FF2B5EF4-FFF2-40B4-BE49-F238E27FC236}">
                <a16:creationId xmlns:a16="http://schemas.microsoft.com/office/drawing/2014/main" id="{BB4D9A2A-EE35-ABE2-256B-7D1A1758A4A4}"/>
              </a:ext>
            </a:extLst>
          </p:cNvPr>
          <p:cNvCxnSpPr>
            <a:cxnSpLocks/>
          </p:cNvCxnSpPr>
          <p:nvPr/>
        </p:nvCxnSpPr>
        <p:spPr>
          <a:xfrm flipH="1">
            <a:off x="3870622" y="1471557"/>
            <a:ext cx="3754633" cy="0"/>
          </a:xfrm>
          <a:prstGeom prst="straightConnector1">
            <a:avLst/>
          </a:prstGeom>
          <a:noFill/>
          <a:ln w="28575" cap="flat">
            <a:solidFill>
              <a:srgbClr val="595C60"/>
            </a:solidFill>
            <a:custDash>
              <a:ds d="100000" sp="100000"/>
            </a:custDash>
            <a:miter/>
            <a:headEnd type="arrow"/>
          </a:ln>
        </p:spPr>
      </p:cxnSp>
      <p:sp>
        <p:nvSpPr>
          <p:cNvPr id="11" name="Rectangle: Rounded Corners 19">
            <a:extLst>
              <a:ext uri="{FF2B5EF4-FFF2-40B4-BE49-F238E27FC236}">
                <a16:creationId xmlns:a16="http://schemas.microsoft.com/office/drawing/2014/main" id="{57F2DE63-F0C0-20C7-4BC8-B25F40B5597A}"/>
              </a:ext>
            </a:extLst>
          </p:cNvPr>
          <p:cNvSpPr/>
          <p:nvPr/>
        </p:nvSpPr>
        <p:spPr>
          <a:xfrm rot="10799991">
            <a:off x="838203" y="1325163"/>
            <a:ext cx="3007699" cy="2031587"/>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5402" cap="flat">
            <a:solidFill>
              <a:schemeClr val="accent1"/>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333" b="1" kern="0">
              <a:solidFill>
                <a:srgbClr val="3F4444"/>
              </a:solidFill>
              <a:latin typeface="Arial"/>
            </a:endParaRPr>
          </a:p>
        </p:txBody>
      </p:sp>
      <p:sp>
        <p:nvSpPr>
          <p:cNvPr id="12" name="Freeform 136">
            <a:extLst>
              <a:ext uri="{FF2B5EF4-FFF2-40B4-BE49-F238E27FC236}">
                <a16:creationId xmlns:a16="http://schemas.microsoft.com/office/drawing/2014/main" id="{77D45E4E-DD0C-75E9-AC31-A25E8170F933}"/>
              </a:ext>
            </a:extLst>
          </p:cNvPr>
          <p:cNvSpPr/>
          <p:nvPr/>
        </p:nvSpPr>
        <p:spPr>
          <a:xfrm rot="10799991">
            <a:off x="838203" y="1325165"/>
            <a:ext cx="3007699" cy="309359"/>
          </a:xfrm>
          <a:custGeom>
            <a:avLst/>
            <a:gdLst>
              <a:gd name="f0" fmla="val 10800000"/>
              <a:gd name="f1" fmla="val 5400000"/>
              <a:gd name="f2" fmla="val 180"/>
              <a:gd name="f3" fmla="val w"/>
              <a:gd name="f4" fmla="val h"/>
              <a:gd name="f5" fmla="val 0"/>
              <a:gd name="f6" fmla="val 5962679"/>
              <a:gd name="f7" fmla="val 349638"/>
              <a:gd name="f8" fmla="val 5870464"/>
              <a:gd name="f9" fmla="val 92215"/>
              <a:gd name="f10" fmla="val 41286"/>
              <a:gd name="f11" fmla="val 308352"/>
              <a:gd name="f12" fmla="val 257423"/>
              <a:gd name="f13" fmla="val 5921393"/>
              <a:gd name="f14" fmla="+- 0 0 -90"/>
              <a:gd name="f15" fmla="*/ f3 1 5962679"/>
              <a:gd name="f16" fmla="*/ f4 1 349638"/>
              <a:gd name="f17" fmla="val f5"/>
              <a:gd name="f18" fmla="val f6"/>
              <a:gd name="f19" fmla="val f7"/>
              <a:gd name="f20" fmla="*/ f14 f0 1"/>
              <a:gd name="f21" fmla="+- f19 0 f17"/>
              <a:gd name="f22" fmla="+- f18 0 f17"/>
              <a:gd name="f23" fmla="*/ f20 1 f2"/>
              <a:gd name="f24" fmla="*/ f22 1 5962679"/>
              <a:gd name="f25" fmla="*/ f21 1 349638"/>
              <a:gd name="f26" fmla="*/ 5870464 f22 1"/>
              <a:gd name="f27" fmla="*/ 349638 f21 1"/>
              <a:gd name="f28" fmla="*/ 92215 f22 1"/>
              <a:gd name="f29" fmla="*/ 0 f22 1"/>
              <a:gd name="f30" fmla="*/ 257423 f21 1"/>
              <a:gd name="f31" fmla="*/ 0 f21 1"/>
              <a:gd name="f32" fmla="*/ 5962679 f22 1"/>
              <a:gd name="f33" fmla="+- f23 0 f1"/>
              <a:gd name="f34" fmla="*/ f26 1 5962679"/>
              <a:gd name="f35" fmla="*/ f27 1 349638"/>
              <a:gd name="f36" fmla="*/ f28 1 5962679"/>
              <a:gd name="f37" fmla="*/ f29 1 5962679"/>
              <a:gd name="f38" fmla="*/ f30 1 349638"/>
              <a:gd name="f39" fmla="*/ f31 1 349638"/>
              <a:gd name="f40" fmla="*/ f32 1 5962679"/>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5962679" h="349638">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333" b="1" kern="0">
              <a:solidFill>
                <a:schemeClr val="bg1"/>
              </a:solidFill>
              <a:latin typeface="Arial"/>
            </a:endParaRPr>
          </a:p>
        </p:txBody>
      </p:sp>
      <p:sp>
        <p:nvSpPr>
          <p:cNvPr id="13" name="Rectangle 137">
            <a:extLst>
              <a:ext uri="{FF2B5EF4-FFF2-40B4-BE49-F238E27FC236}">
                <a16:creationId xmlns:a16="http://schemas.microsoft.com/office/drawing/2014/main" id="{373B779B-76E2-E1E8-70DD-D7D85C818C0C}"/>
              </a:ext>
            </a:extLst>
          </p:cNvPr>
          <p:cNvSpPr/>
          <p:nvPr/>
        </p:nvSpPr>
        <p:spPr>
          <a:xfrm>
            <a:off x="870738" y="1321245"/>
            <a:ext cx="2975155" cy="318100"/>
          </a:xfrm>
          <a:prstGeom prst="rect">
            <a:avLst/>
          </a:prstGeom>
          <a:noFill/>
          <a:ln>
            <a:noFill/>
            <a:prstDash val="solid"/>
          </a:ln>
        </p:spPr>
        <p:txBody>
          <a:bodyPr vert="horz" wrap="square" lIns="91440" tIns="45720" rIns="91440" bIns="45720" anchor="t" anchorCtr="1" compatLnSpc="1">
            <a:spAutoFit/>
          </a:bodyPr>
          <a:lstStyle/>
          <a:p>
            <a:pPr algn="ctr" defTabSz="456063" hangingPunct="0">
              <a:defRPr sz="1800" b="0" i="0" u="none" strike="noStrike" kern="0" cap="none" spc="0" baseline="0">
                <a:solidFill>
                  <a:srgbClr val="000000"/>
                </a:solidFill>
                <a:uFillTx/>
              </a:defRPr>
            </a:pPr>
            <a:r>
              <a:rPr lang="en-US" sz="1467" b="1" kern="0">
                <a:solidFill>
                  <a:schemeClr val="bg1"/>
                </a:solidFill>
                <a:latin typeface="Arial"/>
                <a:ea typeface="Arial"/>
                <a:cs typeface="Arial"/>
              </a:rPr>
              <a:t>Monitoring</a:t>
            </a:r>
            <a:r>
              <a:rPr lang="en-US" sz="1467" b="1" kern="0" baseline="30000">
                <a:solidFill>
                  <a:schemeClr val="bg1"/>
                </a:solidFill>
                <a:latin typeface="Arial"/>
                <a:ea typeface="Arial"/>
                <a:cs typeface="Arial"/>
              </a:rPr>
              <a:t>1</a:t>
            </a:r>
          </a:p>
        </p:txBody>
      </p:sp>
      <p:sp>
        <p:nvSpPr>
          <p:cNvPr id="14" name="Rectangle 138">
            <a:extLst>
              <a:ext uri="{FF2B5EF4-FFF2-40B4-BE49-F238E27FC236}">
                <a16:creationId xmlns:a16="http://schemas.microsoft.com/office/drawing/2014/main" id="{AD5582E1-A1D7-5EF4-89DC-B57E3E64C626}"/>
              </a:ext>
            </a:extLst>
          </p:cNvPr>
          <p:cNvSpPr/>
          <p:nvPr/>
        </p:nvSpPr>
        <p:spPr>
          <a:xfrm>
            <a:off x="869202" y="1688153"/>
            <a:ext cx="2982343" cy="1631216"/>
          </a:xfrm>
          <a:prstGeom prst="rect">
            <a:avLst/>
          </a:prstGeom>
          <a:noFill/>
          <a:ln>
            <a:noFill/>
            <a:prstDash val="solid"/>
          </a:ln>
        </p:spPr>
        <p:txBody>
          <a:bodyPr vert="horz" wrap="square" lIns="91440" tIns="45720" rIns="91440" bIns="45720" anchor="t" anchorCtr="0" compatLnSpc="1">
            <a:spAutoFit/>
          </a:bodyPr>
          <a:lstStyle/>
          <a:p>
            <a:pPr marL="114288" indent="-114288" defTabSz="609569" hangingPunct="0">
              <a:spcBef>
                <a:spcPts val="6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Patients should be advised to report cough, dyspnea, fever, and/or any new or worsening respiratory symptoms immediately</a:t>
            </a:r>
          </a:p>
          <a:p>
            <a:pPr marL="114288" indent="-114288" defTabSz="609569" hangingPunct="0">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Promptly investigate evidence of ILD</a:t>
            </a:r>
          </a:p>
          <a:p>
            <a:pPr marL="114288" indent="-114288" defTabSz="609569" hangingPunct="0">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Evaluate patients with suspected ILD by radiographic imaging</a:t>
            </a:r>
          </a:p>
          <a:p>
            <a:pPr marL="114288" indent="-114288" defTabSz="609569" hangingPunct="0">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Consider consultation with a pulmonologist</a:t>
            </a:r>
          </a:p>
        </p:txBody>
      </p:sp>
      <p:sp>
        <p:nvSpPr>
          <p:cNvPr id="15" name="Rectangle: Rounded Corners 19">
            <a:extLst>
              <a:ext uri="{FF2B5EF4-FFF2-40B4-BE49-F238E27FC236}">
                <a16:creationId xmlns:a16="http://schemas.microsoft.com/office/drawing/2014/main" id="{26902B54-5671-49C3-5B3E-10B904F425B7}"/>
              </a:ext>
            </a:extLst>
          </p:cNvPr>
          <p:cNvSpPr/>
          <p:nvPr/>
        </p:nvSpPr>
        <p:spPr>
          <a:xfrm rot="10799991">
            <a:off x="4309238" y="1325163"/>
            <a:ext cx="2827563" cy="2031587"/>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25402" cap="flat">
            <a:solidFill>
              <a:schemeClr val="accent1"/>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16" name="Freeform 144">
            <a:extLst>
              <a:ext uri="{FF2B5EF4-FFF2-40B4-BE49-F238E27FC236}">
                <a16:creationId xmlns:a16="http://schemas.microsoft.com/office/drawing/2014/main" id="{727CAD65-BA06-640D-592E-E5C27DB12EBD}"/>
              </a:ext>
            </a:extLst>
          </p:cNvPr>
          <p:cNvSpPr/>
          <p:nvPr/>
        </p:nvSpPr>
        <p:spPr>
          <a:xfrm rot="10799991">
            <a:off x="4309238" y="1325165"/>
            <a:ext cx="2827563" cy="309359"/>
          </a:xfrm>
          <a:custGeom>
            <a:avLst/>
            <a:gdLst>
              <a:gd name="f0" fmla="val 10800000"/>
              <a:gd name="f1" fmla="val 5400000"/>
              <a:gd name="f2" fmla="val 180"/>
              <a:gd name="f3" fmla="val w"/>
              <a:gd name="f4" fmla="val h"/>
              <a:gd name="f5" fmla="val 0"/>
              <a:gd name="f6" fmla="val 5962679"/>
              <a:gd name="f7" fmla="val 349638"/>
              <a:gd name="f8" fmla="val 5870464"/>
              <a:gd name="f9" fmla="val 92215"/>
              <a:gd name="f10" fmla="val 41286"/>
              <a:gd name="f11" fmla="val 308352"/>
              <a:gd name="f12" fmla="val 257423"/>
              <a:gd name="f13" fmla="val 5921393"/>
              <a:gd name="f14" fmla="+- 0 0 -90"/>
              <a:gd name="f15" fmla="*/ f3 1 5962679"/>
              <a:gd name="f16" fmla="*/ f4 1 349638"/>
              <a:gd name="f17" fmla="val f5"/>
              <a:gd name="f18" fmla="val f6"/>
              <a:gd name="f19" fmla="val f7"/>
              <a:gd name="f20" fmla="*/ f14 f0 1"/>
              <a:gd name="f21" fmla="+- f19 0 f17"/>
              <a:gd name="f22" fmla="+- f18 0 f17"/>
              <a:gd name="f23" fmla="*/ f20 1 f2"/>
              <a:gd name="f24" fmla="*/ f22 1 5962679"/>
              <a:gd name="f25" fmla="*/ f21 1 349638"/>
              <a:gd name="f26" fmla="*/ 5870464 f22 1"/>
              <a:gd name="f27" fmla="*/ 349638 f21 1"/>
              <a:gd name="f28" fmla="*/ 92215 f22 1"/>
              <a:gd name="f29" fmla="*/ 0 f22 1"/>
              <a:gd name="f30" fmla="*/ 257423 f21 1"/>
              <a:gd name="f31" fmla="*/ 0 f21 1"/>
              <a:gd name="f32" fmla="*/ 5962679 f22 1"/>
              <a:gd name="f33" fmla="+- f23 0 f1"/>
              <a:gd name="f34" fmla="*/ f26 1 5962679"/>
              <a:gd name="f35" fmla="*/ f27 1 349638"/>
              <a:gd name="f36" fmla="*/ f28 1 5962679"/>
              <a:gd name="f37" fmla="*/ f29 1 5962679"/>
              <a:gd name="f38" fmla="*/ f30 1 349638"/>
              <a:gd name="f39" fmla="*/ f31 1 349638"/>
              <a:gd name="f40" fmla="*/ f32 1 5962679"/>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5962679" h="349638">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chemeClr val="bg1"/>
              </a:solidFill>
              <a:latin typeface="Arial"/>
            </a:endParaRPr>
          </a:p>
        </p:txBody>
      </p:sp>
      <p:sp>
        <p:nvSpPr>
          <p:cNvPr id="17" name="Rectangle 145">
            <a:extLst>
              <a:ext uri="{FF2B5EF4-FFF2-40B4-BE49-F238E27FC236}">
                <a16:creationId xmlns:a16="http://schemas.microsoft.com/office/drawing/2014/main" id="{FB73AEF2-E973-38AF-69A7-1179F4ED21CB}"/>
              </a:ext>
            </a:extLst>
          </p:cNvPr>
          <p:cNvSpPr/>
          <p:nvPr/>
        </p:nvSpPr>
        <p:spPr>
          <a:xfrm>
            <a:off x="4396336" y="1321245"/>
            <a:ext cx="2629457" cy="318100"/>
          </a:xfrm>
          <a:prstGeom prst="rect">
            <a:avLst/>
          </a:prstGeom>
          <a:noFill/>
          <a:ln>
            <a:noFill/>
            <a:prstDash val="solid"/>
          </a:ln>
        </p:spPr>
        <p:txBody>
          <a:bodyPr vert="horz" wrap="square" lIns="91440" tIns="45720" rIns="91440" bIns="45720" anchor="t" anchorCtr="1" compatLnSpc="1">
            <a:spAutoFit/>
          </a:bodyPr>
          <a:lstStyle/>
          <a:p>
            <a:pPr algn="ctr" defTabSz="456063" hangingPunct="0">
              <a:defRPr sz="1800" b="0" i="0" u="none" strike="noStrike" kern="0" cap="none" spc="0" baseline="0">
                <a:solidFill>
                  <a:srgbClr val="000000"/>
                </a:solidFill>
                <a:uFillTx/>
              </a:defRPr>
            </a:pPr>
            <a:r>
              <a:rPr lang="en-US" sz="1467" b="1" kern="0">
                <a:solidFill>
                  <a:schemeClr val="bg1"/>
                </a:solidFill>
                <a:latin typeface="Arial"/>
                <a:ea typeface="Arial"/>
                <a:cs typeface="Arial"/>
              </a:rPr>
              <a:t>Confirm</a:t>
            </a:r>
            <a:r>
              <a:rPr lang="en-US" sz="1467" b="1" kern="0" baseline="30000">
                <a:solidFill>
                  <a:schemeClr val="bg1"/>
                </a:solidFill>
                <a:latin typeface="Arial"/>
                <a:ea typeface="Arial"/>
                <a:cs typeface="Arial"/>
              </a:rPr>
              <a:t>2</a:t>
            </a:r>
          </a:p>
        </p:txBody>
      </p:sp>
      <p:sp>
        <p:nvSpPr>
          <p:cNvPr id="18" name="Rectangle 146">
            <a:extLst>
              <a:ext uri="{FF2B5EF4-FFF2-40B4-BE49-F238E27FC236}">
                <a16:creationId xmlns:a16="http://schemas.microsoft.com/office/drawing/2014/main" id="{92E8EC14-B8BD-F2C3-7C83-F3681D3C7EFF}"/>
              </a:ext>
            </a:extLst>
          </p:cNvPr>
          <p:cNvSpPr/>
          <p:nvPr/>
        </p:nvSpPr>
        <p:spPr>
          <a:xfrm>
            <a:off x="4618673" y="1688154"/>
            <a:ext cx="2315535" cy="1595052"/>
          </a:xfrm>
          <a:prstGeom prst="rect">
            <a:avLst/>
          </a:prstGeom>
          <a:noFill/>
          <a:ln>
            <a:noFill/>
            <a:prstDash val="solid"/>
          </a:ln>
        </p:spPr>
        <p:txBody>
          <a:bodyPr vert="horz" wrap="square" lIns="91440" tIns="45720" rIns="91440" bIns="45720" anchor="t" anchorCtr="0" compatLnSpc="1">
            <a:spAutoFit/>
          </a:bodyPr>
          <a:lstStyle/>
          <a:p>
            <a:pPr defTabSz="609569" hangingPunct="0">
              <a:lnSpc>
                <a:spcPts val="1300"/>
              </a:lnSpc>
              <a:spcBef>
                <a:spcPts val="800"/>
              </a:spcBef>
              <a:tabLst>
                <a:tab pos="457170"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Evaluations may include:</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High-resolution CT </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Pulmonologist consultation </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Blood culture and CBC</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Consider bronchoscopy</a:t>
            </a:r>
          </a:p>
          <a:p>
            <a:pPr marL="114288" indent="-114288" defTabSz="609569" hangingPunct="0">
              <a:lnSpc>
                <a:spcPts val="1300"/>
              </a:lnSpc>
              <a:spcBef>
                <a:spcPts val="800"/>
              </a:spcBef>
              <a:buSzPct val="100000"/>
              <a:buFont typeface="Arial" pitchFamily="34"/>
              <a:buChar char="•"/>
              <a:tabLst>
                <a:tab pos="457159" algn="l"/>
              </a:tabLst>
              <a:defRPr sz="1800" b="0" i="0" u="none" strike="noStrike" kern="0" cap="none" spc="0" baseline="0">
                <a:solidFill>
                  <a:srgbClr val="000000"/>
                </a:solidFill>
                <a:uFillTx/>
              </a:defRPr>
            </a:pPr>
            <a:r>
              <a:rPr lang="en-US" sz="1000" b="1" kern="0">
                <a:solidFill>
                  <a:srgbClr val="3F4444"/>
                </a:solidFill>
                <a:latin typeface="Arial"/>
                <a:ea typeface="Calibri" pitchFamily="34"/>
                <a:cs typeface="Times New Roman" pitchFamily="18"/>
              </a:rPr>
              <a:t>PFTs and pulse oximetry </a:t>
            </a:r>
          </a:p>
        </p:txBody>
      </p:sp>
      <p:sp>
        <p:nvSpPr>
          <p:cNvPr id="19" name="Rectangle: Rounded Corners 19">
            <a:extLst>
              <a:ext uri="{FF2B5EF4-FFF2-40B4-BE49-F238E27FC236}">
                <a16:creationId xmlns:a16="http://schemas.microsoft.com/office/drawing/2014/main" id="{8EC269D2-7D0A-B145-1B78-F433D1424EBF}"/>
              </a:ext>
            </a:extLst>
          </p:cNvPr>
          <p:cNvSpPr/>
          <p:nvPr/>
        </p:nvSpPr>
        <p:spPr>
          <a:xfrm rot="10799991">
            <a:off x="7663358" y="1325163"/>
            <a:ext cx="3127723" cy="2031587"/>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20" name="Freeform 196">
            <a:extLst>
              <a:ext uri="{FF2B5EF4-FFF2-40B4-BE49-F238E27FC236}">
                <a16:creationId xmlns:a16="http://schemas.microsoft.com/office/drawing/2014/main" id="{3F7B6654-AAA8-AC24-DEA9-72D0B2E6EEA0}"/>
              </a:ext>
            </a:extLst>
          </p:cNvPr>
          <p:cNvSpPr/>
          <p:nvPr/>
        </p:nvSpPr>
        <p:spPr>
          <a:xfrm rot="10799991">
            <a:off x="7663358" y="1325165"/>
            <a:ext cx="3127723" cy="309359"/>
          </a:xfrm>
          <a:custGeom>
            <a:avLst/>
            <a:gdLst>
              <a:gd name="f0" fmla="val 10800000"/>
              <a:gd name="f1" fmla="val 5400000"/>
              <a:gd name="f2" fmla="val 180"/>
              <a:gd name="f3" fmla="val w"/>
              <a:gd name="f4" fmla="val h"/>
              <a:gd name="f5" fmla="val 0"/>
              <a:gd name="f6" fmla="val 5962679"/>
              <a:gd name="f7" fmla="val 349638"/>
              <a:gd name="f8" fmla="val 5870464"/>
              <a:gd name="f9" fmla="val 92215"/>
              <a:gd name="f10" fmla="val 41286"/>
              <a:gd name="f11" fmla="val 308352"/>
              <a:gd name="f12" fmla="val 257423"/>
              <a:gd name="f13" fmla="val 5921393"/>
              <a:gd name="f14" fmla="+- 0 0 -90"/>
              <a:gd name="f15" fmla="*/ f3 1 5962679"/>
              <a:gd name="f16" fmla="*/ f4 1 349638"/>
              <a:gd name="f17" fmla="val f5"/>
              <a:gd name="f18" fmla="val f6"/>
              <a:gd name="f19" fmla="val f7"/>
              <a:gd name="f20" fmla="*/ f14 f0 1"/>
              <a:gd name="f21" fmla="+- f19 0 f17"/>
              <a:gd name="f22" fmla="+- f18 0 f17"/>
              <a:gd name="f23" fmla="*/ f20 1 f2"/>
              <a:gd name="f24" fmla="*/ f22 1 5962679"/>
              <a:gd name="f25" fmla="*/ f21 1 349638"/>
              <a:gd name="f26" fmla="*/ 5870464 f22 1"/>
              <a:gd name="f27" fmla="*/ 349638 f21 1"/>
              <a:gd name="f28" fmla="*/ 92215 f22 1"/>
              <a:gd name="f29" fmla="*/ 0 f22 1"/>
              <a:gd name="f30" fmla="*/ 257423 f21 1"/>
              <a:gd name="f31" fmla="*/ 0 f21 1"/>
              <a:gd name="f32" fmla="*/ 5962679 f22 1"/>
              <a:gd name="f33" fmla="+- f23 0 f1"/>
              <a:gd name="f34" fmla="*/ f26 1 5962679"/>
              <a:gd name="f35" fmla="*/ f27 1 349638"/>
              <a:gd name="f36" fmla="*/ f28 1 5962679"/>
              <a:gd name="f37" fmla="*/ f29 1 5962679"/>
              <a:gd name="f38" fmla="*/ f30 1 349638"/>
              <a:gd name="f39" fmla="*/ f31 1 349638"/>
              <a:gd name="f40" fmla="*/ f32 1 5962679"/>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5962679" h="349638">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21" name="Rectangle 197">
            <a:extLst>
              <a:ext uri="{FF2B5EF4-FFF2-40B4-BE49-F238E27FC236}">
                <a16:creationId xmlns:a16="http://schemas.microsoft.com/office/drawing/2014/main" id="{2CD52F9F-F975-909B-5153-EE912278E5C9}"/>
              </a:ext>
            </a:extLst>
          </p:cNvPr>
          <p:cNvSpPr/>
          <p:nvPr/>
        </p:nvSpPr>
        <p:spPr>
          <a:xfrm>
            <a:off x="8293444" y="1309669"/>
            <a:ext cx="2173428" cy="318100"/>
          </a:xfrm>
          <a:prstGeom prst="rect">
            <a:avLst/>
          </a:prstGeom>
          <a:noFill/>
          <a:ln>
            <a:noFill/>
            <a:prstDash val="solid"/>
          </a:ln>
        </p:spPr>
        <p:txBody>
          <a:bodyPr vert="horz" wrap="square" lIns="91440" tIns="45720" rIns="91440" bIns="45720" anchor="t" anchorCtr="1" compatLnSpc="1">
            <a:spAutoFit/>
          </a:bodyPr>
          <a:lstStyle/>
          <a:p>
            <a:pPr algn="ctr" defTabSz="456063" hangingPunct="0">
              <a:defRPr sz="1800" b="0" i="0" u="none" strike="noStrike" kern="0" cap="none" spc="0" baseline="0">
                <a:solidFill>
                  <a:srgbClr val="000000"/>
                </a:solidFill>
                <a:uFillTx/>
              </a:defRPr>
            </a:pPr>
            <a:r>
              <a:rPr lang="en-US" sz="1467" b="1" kern="0">
                <a:solidFill>
                  <a:schemeClr val="bg1"/>
                </a:solidFill>
                <a:latin typeface="Arial"/>
                <a:ea typeface="Arial"/>
                <a:cs typeface="Arial"/>
              </a:rPr>
              <a:t>Dose Interruptions</a:t>
            </a:r>
            <a:r>
              <a:rPr lang="en-US" sz="1467" b="1" kern="0" baseline="30000">
                <a:solidFill>
                  <a:schemeClr val="bg1"/>
                </a:solidFill>
                <a:latin typeface="Arial"/>
                <a:ea typeface="Arial"/>
                <a:cs typeface="Arial"/>
              </a:rPr>
              <a:t>1</a:t>
            </a:r>
          </a:p>
        </p:txBody>
      </p:sp>
      <p:grpSp>
        <p:nvGrpSpPr>
          <p:cNvPr id="22" name="Group 198">
            <a:extLst>
              <a:ext uri="{FF2B5EF4-FFF2-40B4-BE49-F238E27FC236}">
                <a16:creationId xmlns:a16="http://schemas.microsoft.com/office/drawing/2014/main" id="{0D4B4049-688E-9349-6FC8-0BF23EFC8F11}"/>
              </a:ext>
            </a:extLst>
          </p:cNvPr>
          <p:cNvGrpSpPr/>
          <p:nvPr/>
        </p:nvGrpSpPr>
        <p:grpSpPr>
          <a:xfrm>
            <a:off x="7747032" y="1315515"/>
            <a:ext cx="321137" cy="321137"/>
            <a:chOff x="7739178" y="1104494"/>
            <a:chExt cx="321137" cy="321137"/>
          </a:xfrm>
        </p:grpSpPr>
        <p:sp>
          <p:nvSpPr>
            <p:cNvPr id="23" name="Oval 200">
              <a:extLst>
                <a:ext uri="{FF2B5EF4-FFF2-40B4-BE49-F238E27FC236}">
                  <a16:creationId xmlns:a16="http://schemas.microsoft.com/office/drawing/2014/main" id="{8ECEBD78-67FC-C4DD-EA22-E331FF27CA8D}"/>
                </a:ext>
              </a:extLst>
            </p:cNvPr>
            <p:cNvSpPr/>
            <p:nvPr/>
          </p:nvSpPr>
          <p:spPr>
            <a:xfrm>
              <a:off x="7739178" y="1104494"/>
              <a:ext cx="321137" cy="32113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pic>
          <p:nvPicPr>
            <p:cNvPr id="24" name="Graphic 56">
              <a:extLst>
                <a:ext uri="{FF2B5EF4-FFF2-40B4-BE49-F238E27FC236}">
                  <a16:creationId xmlns:a16="http://schemas.microsoft.com/office/drawing/2014/main" id="{663C3FEA-12D4-6A0A-96F2-FC27E60506F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806986" y="1168953"/>
              <a:ext cx="193002" cy="193002"/>
            </a:xfrm>
            <a:prstGeom prst="rect">
              <a:avLst/>
            </a:prstGeom>
            <a:noFill/>
            <a:ln>
              <a:noFill/>
            </a:ln>
          </p:spPr>
        </p:pic>
      </p:grpSp>
      <p:sp>
        <p:nvSpPr>
          <p:cNvPr id="25" name="TextBox 199">
            <a:extLst>
              <a:ext uri="{FF2B5EF4-FFF2-40B4-BE49-F238E27FC236}">
                <a16:creationId xmlns:a16="http://schemas.microsoft.com/office/drawing/2014/main" id="{02780580-DD0D-01B7-9B05-69307425AD04}"/>
              </a:ext>
            </a:extLst>
          </p:cNvPr>
          <p:cNvSpPr txBox="1"/>
          <p:nvPr/>
        </p:nvSpPr>
        <p:spPr>
          <a:xfrm>
            <a:off x="7760595" y="1688154"/>
            <a:ext cx="2877360" cy="1020792"/>
          </a:xfrm>
          <a:prstGeom prst="rect">
            <a:avLst/>
          </a:prstGeom>
          <a:noFill/>
          <a:ln>
            <a:noFill/>
          </a:ln>
        </p:spPr>
        <p:txBody>
          <a:bodyPr vert="horz" wrap="square" lIns="91440" tIns="45720" rIns="91440" bIns="45720" anchor="t" anchorCtr="0" compatLnSpc="1">
            <a:spAutoFit/>
          </a:bodyPr>
          <a:lstStyle/>
          <a:p>
            <a:pPr defTabSz="609569" hangingPunct="0">
              <a:spcBef>
                <a:spcPts val="800"/>
              </a:spcBef>
              <a:defRPr sz="1800" b="0" i="0" u="none" strike="noStrike" kern="0" cap="none" spc="0" baseline="0">
                <a:solidFill>
                  <a:srgbClr val="000000"/>
                </a:solidFill>
                <a:uFillTx/>
              </a:defRPr>
            </a:pPr>
            <a:r>
              <a:rPr lang="en-US" sz="1050" b="1" kern="0" spc="-11">
                <a:solidFill>
                  <a:srgbClr val="3F4444"/>
                </a:solidFill>
                <a:latin typeface="Arial" pitchFamily="34"/>
                <a:cs typeface="Arial" pitchFamily="34"/>
              </a:rPr>
              <a:t>For Grade 1 (asymptomatic):</a:t>
            </a:r>
          </a:p>
          <a:p>
            <a:pPr marL="109725" indent="-109725" defTabSz="609569" hangingPunct="0">
              <a:spcBef>
                <a:spcPts val="400"/>
              </a:spcBef>
              <a:spcAft>
                <a:spcPts val="600"/>
              </a:spcAft>
              <a:buSzPct val="100000"/>
              <a:buFont typeface="Arial" pitchFamily="34"/>
              <a:buChar char="•"/>
              <a:defRPr sz="1800" b="0" i="0" u="none" strike="noStrike" kern="0" cap="none" spc="0" baseline="0">
                <a:solidFill>
                  <a:srgbClr val="000000"/>
                </a:solidFill>
                <a:uFillTx/>
              </a:defRPr>
            </a:pPr>
            <a:r>
              <a:rPr lang="en-US" sz="1050" b="1" kern="0">
                <a:solidFill>
                  <a:srgbClr val="3F4444"/>
                </a:solidFill>
                <a:latin typeface="Arial" pitchFamily="34"/>
                <a:cs typeface="Arial" pitchFamily="34"/>
              </a:rPr>
              <a:t>Interrupt dose until recovery (Grade 0)</a:t>
            </a:r>
            <a:endParaRPr lang="sv-SE" sz="1050" b="1" kern="0">
              <a:solidFill>
                <a:srgbClr val="3F4444"/>
              </a:solidFill>
              <a:latin typeface="Arial" pitchFamily="34"/>
              <a:cs typeface="Arial" pitchFamily="34"/>
            </a:endParaRPr>
          </a:p>
          <a:p>
            <a:pPr defTabSz="609569" hangingPunct="0">
              <a:spcBef>
                <a:spcPts val="800"/>
              </a:spcBef>
              <a:defRPr sz="1800" b="0" i="0" u="none" strike="noStrike" kern="0" cap="none" spc="0" baseline="0">
                <a:solidFill>
                  <a:srgbClr val="000000"/>
                </a:solidFill>
                <a:uFillTx/>
              </a:defRPr>
            </a:pPr>
            <a:r>
              <a:rPr lang="sv-SE" sz="1050" b="1" kern="0">
                <a:solidFill>
                  <a:srgbClr val="3F4444"/>
                </a:solidFill>
                <a:latin typeface="Arial" pitchFamily="34"/>
                <a:cs typeface="Arial" pitchFamily="34"/>
              </a:rPr>
              <a:t>For Grade ≥2 (symptomatic):</a:t>
            </a:r>
          </a:p>
          <a:p>
            <a:pPr marL="109725" indent="-109725" defTabSz="609569" hangingPunct="0">
              <a:spcBef>
                <a:spcPts val="400"/>
              </a:spcBef>
              <a:buSzPct val="100000"/>
              <a:buFont typeface="Arial" pitchFamily="34"/>
              <a:buChar char="•"/>
              <a:defRPr sz="1800" b="0" i="0" u="none" strike="noStrike" kern="0" cap="none" spc="0" baseline="0">
                <a:solidFill>
                  <a:srgbClr val="000000"/>
                </a:solidFill>
                <a:uFillTx/>
              </a:defRPr>
            </a:pPr>
            <a:r>
              <a:rPr lang="en-US" sz="1050" b="1" kern="0">
                <a:solidFill>
                  <a:srgbClr val="3F4444"/>
                </a:solidFill>
                <a:latin typeface="Arial" pitchFamily="34"/>
                <a:cs typeface="Arial" pitchFamily="34"/>
              </a:rPr>
              <a:t>Permanently discontinue</a:t>
            </a:r>
          </a:p>
        </p:txBody>
      </p:sp>
      <p:sp>
        <p:nvSpPr>
          <p:cNvPr id="26" name="Rectangle 151">
            <a:extLst>
              <a:ext uri="{FF2B5EF4-FFF2-40B4-BE49-F238E27FC236}">
                <a16:creationId xmlns:a16="http://schemas.microsoft.com/office/drawing/2014/main" id="{431B3773-DDE4-0E13-1EF2-114387293B94}"/>
              </a:ext>
            </a:extLst>
          </p:cNvPr>
          <p:cNvSpPr/>
          <p:nvPr/>
        </p:nvSpPr>
        <p:spPr>
          <a:xfrm>
            <a:off x="7455332" y="3581145"/>
            <a:ext cx="2893243" cy="318100"/>
          </a:xfrm>
          <a:prstGeom prst="rect">
            <a:avLst/>
          </a:prstGeom>
          <a:noFill/>
          <a:ln>
            <a:noFill/>
            <a:prstDash val="solid"/>
          </a:ln>
        </p:spPr>
        <p:txBody>
          <a:bodyPr vert="horz" wrap="square" lIns="91440" tIns="45720" rIns="91440" bIns="45720" anchor="ctr" anchorCtr="1" compatLnSpc="1">
            <a:spAutoFit/>
          </a:bodyPr>
          <a:lstStyle/>
          <a:p>
            <a:pPr algn="ctr" defTabSz="609569" hangingPunct="0">
              <a:defRPr sz="1800" b="0" i="0" u="none" strike="noStrike" kern="0" cap="none" spc="0" baseline="0">
                <a:solidFill>
                  <a:srgbClr val="000000"/>
                </a:solidFill>
                <a:uFillTx/>
              </a:defRPr>
            </a:pPr>
            <a:r>
              <a:rPr lang="en-US" sz="1400" b="1" kern="0" spc="-20">
                <a:solidFill>
                  <a:schemeClr val="bg1"/>
                </a:solidFill>
                <a:latin typeface="Arial"/>
                <a:cs typeface="Arial"/>
              </a:rPr>
              <a:t>Corticosteroid Treatment</a:t>
            </a:r>
            <a:r>
              <a:rPr lang="en-US" sz="1400" b="1" kern="0" spc="-20" baseline="30000">
                <a:solidFill>
                  <a:schemeClr val="bg1"/>
                </a:solidFill>
                <a:latin typeface="Arial"/>
                <a:cs typeface="Arial"/>
              </a:rPr>
              <a:t>1</a:t>
            </a:r>
            <a:r>
              <a:rPr lang="en-US" sz="1400" b="1" kern="0" spc="-20">
                <a:solidFill>
                  <a:schemeClr val="bg1"/>
                </a:solidFill>
                <a:latin typeface="Arial"/>
                <a:cs typeface="Arial"/>
              </a:rPr>
              <a:t> </a:t>
            </a:r>
          </a:p>
        </p:txBody>
      </p:sp>
      <p:grpSp>
        <p:nvGrpSpPr>
          <p:cNvPr id="27" name="Group 152">
            <a:extLst>
              <a:ext uri="{FF2B5EF4-FFF2-40B4-BE49-F238E27FC236}">
                <a16:creationId xmlns:a16="http://schemas.microsoft.com/office/drawing/2014/main" id="{82054E30-5B5D-642E-4211-DBAC817D760F}"/>
              </a:ext>
            </a:extLst>
          </p:cNvPr>
          <p:cNvGrpSpPr/>
          <p:nvPr/>
        </p:nvGrpSpPr>
        <p:grpSpPr>
          <a:xfrm>
            <a:off x="6842947" y="3567865"/>
            <a:ext cx="323624" cy="323624"/>
            <a:chOff x="6758760" y="3306726"/>
            <a:chExt cx="323624" cy="323624"/>
          </a:xfrm>
        </p:grpSpPr>
        <p:sp>
          <p:nvSpPr>
            <p:cNvPr id="28" name="Oval 191">
              <a:extLst>
                <a:ext uri="{FF2B5EF4-FFF2-40B4-BE49-F238E27FC236}">
                  <a16:creationId xmlns:a16="http://schemas.microsoft.com/office/drawing/2014/main" id="{936F7BE3-5F54-AB2E-CA86-B98108FD67A8}"/>
                </a:ext>
              </a:extLst>
            </p:cNvPr>
            <p:cNvSpPr/>
            <p:nvPr/>
          </p:nvSpPr>
          <p:spPr>
            <a:xfrm>
              <a:off x="6758760" y="3306726"/>
              <a:ext cx="323624" cy="3236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867" b="1" kern="0">
                <a:solidFill>
                  <a:srgbClr val="3F4444"/>
                </a:solidFill>
                <a:latin typeface="Arial"/>
              </a:endParaRPr>
            </a:p>
          </p:txBody>
        </p:sp>
        <p:sp>
          <p:nvSpPr>
            <p:cNvPr id="29" name="Freeform: Shape 76">
              <a:extLst>
                <a:ext uri="{FF2B5EF4-FFF2-40B4-BE49-F238E27FC236}">
                  <a16:creationId xmlns:a16="http://schemas.microsoft.com/office/drawing/2014/main" id="{D8F27654-54E7-4FDD-FC1B-E7CBD3A3B0A0}"/>
                </a:ext>
              </a:extLst>
            </p:cNvPr>
            <p:cNvSpPr/>
            <p:nvPr/>
          </p:nvSpPr>
          <p:spPr>
            <a:xfrm>
              <a:off x="6835182" y="3386414"/>
              <a:ext cx="169538" cy="169538"/>
            </a:xfrm>
            <a:custGeom>
              <a:avLst/>
              <a:gdLst>
                <a:gd name="f0" fmla="val 10800000"/>
                <a:gd name="f1" fmla="val 5400000"/>
                <a:gd name="f2" fmla="val 180"/>
                <a:gd name="f3" fmla="val w"/>
                <a:gd name="f4" fmla="val h"/>
                <a:gd name="f5" fmla="val 0"/>
                <a:gd name="f6" fmla="val 314830"/>
                <a:gd name="f7" fmla="val 314829"/>
                <a:gd name="f8" fmla="val 107409"/>
                <a:gd name="f9" fmla="val 207421"/>
                <a:gd name="f10" fmla="+- 0 0 -90"/>
                <a:gd name="f11" fmla="*/ f3 1 314830"/>
                <a:gd name="f12" fmla="*/ f4 1 314829"/>
                <a:gd name="f13" fmla="val f5"/>
                <a:gd name="f14" fmla="val f6"/>
                <a:gd name="f15" fmla="val f7"/>
                <a:gd name="f16" fmla="*/ f10 f0 1"/>
                <a:gd name="f17" fmla="+- f15 0 f13"/>
                <a:gd name="f18" fmla="+- f14 0 f13"/>
                <a:gd name="f19" fmla="*/ f16 1 f2"/>
                <a:gd name="f20" fmla="*/ f18 1 314830"/>
                <a:gd name="f21" fmla="*/ f17 1 314829"/>
                <a:gd name="f22" fmla="*/ 107409 f18 1"/>
                <a:gd name="f23" fmla="*/ 0 f17 1"/>
                <a:gd name="f24" fmla="*/ 207421 f18 1"/>
                <a:gd name="f25" fmla="*/ 107409 f17 1"/>
                <a:gd name="f26" fmla="*/ 314830 f18 1"/>
                <a:gd name="f27" fmla="*/ 207421 f17 1"/>
                <a:gd name="f28" fmla="*/ 314829 f17 1"/>
                <a:gd name="f29" fmla="*/ 0 f18 1"/>
                <a:gd name="f30" fmla="+- f19 0 f1"/>
                <a:gd name="f31" fmla="*/ f22 1 314830"/>
                <a:gd name="f32" fmla="*/ f23 1 314829"/>
                <a:gd name="f33" fmla="*/ f24 1 314830"/>
                <a:gd name="f34" fmla="*/ f25 1 314829"/>
                <a:gd name="f35" fmla="*/ f26 1 314830"/>
                <a:gd name="f36" fmla="*/ f27 1 314829"/>
                <a:gd name="f37" fmla="*/ f28 1 314829"/>
                <a:gd name="f38" fmla="*/ f29 1 314830"/>
                <a:gd name="f39" fmla="*/ f13 1 f20"/>
                <a:gd name="f40" fmla="*/ f14 1 f20"/>
                <a:gd name="f41" fmla="*/ f13 1 f21"/>
                <a:gd name="f42" fmla="*/ f15 1 f21"/>
                <a:gd name="f43" fmla="*/ f31 1 f20"/>
                <a:gd name="f44" fmla="*/ f32 1 f21"/>
                <a:gd name="f45" fmla="*/ f33 1 f20"/>
                <a:gd name="f46" fmla="*/ f34 1 f21"/>
                <a:gd name="f47" fmla="*/ f35 1 f20"/>
                <a:gd name="f48" fmla="*/ f36 1 f21"/>
                <a:gd name="f49" fmla="*/ f37 1 f21"/>
                <a:gd name="f50" fmla="*/ f38 1 f20"/>
                <a:gd name="f51" fmla="*/ f39 f11 1"/>
                <a:gd name="f52" fmla="*/ f40 f11 1"/>
                <a:gd name="f53" fmla="*/ f42 f12 1"/>
                <a:gd name="f54" fmla="*/ f41 f12 1"/>
                <a:gd name="f55" fmla="*/ f43 f11 1"/>
                <a:gd name="f56" fmla="*/ f44 f12 1"/>
                <a:gd name="f57" fmla="*/ f45 f11 1"/>
                <a:gd name="f58" fmla="*/ f46 f12 1"/>
                <a:gd name="f59" fmla="*/ f47 f11 1"/>
                <a:gd name="f60" fmla="*/ f48 f12 1"/>
                <a:gd name="f61" fmla="*/ f49 f12 1"/>
                <a:gd name="f62" fmla="*/ f50 f11 1"/>
              </a:gdLst>
              <a:ahLst/>
              <a:cxnLst>
                <a:cxn ang="3cd4">
                  <a:pos x="hc" y="t"/>
                </a:cxn>
                <a:cxn ang="0">
                  <a:pos x="r" y="vc"/>
                </a:cxn>
                <a:cxn ang="cd4">
                  <a:pos x="hc" y="b"/>
                </a:cxn>
                <a:cxn ang="cd2">
                  <a:pos x="l" y="vc"/>
                </a:cxn>
                <a:cxn ang="f30">
                  <a:pos x="f55" y="f56"/>
                </a:cxn>
                <a:cxn ang="f30">
                  <a:pos x="f57" y="f56"/>
                </a:cxn>
                <a:cxn ang="f30">
                  <a:pos x="f57" y="f58"/>
                </a:cxn>
                <a:cxn ang="f30">
                  <a:pos x="f59" y="f58"/>
                </a:cxn>
                <a:cxn ang="f30">
                  <a:pos x="f59" y="f60"/>
                </a:cxn>
                <a:cxn ang="f30">
                  <a:pos x="f57" y="f60"/>
                </a:cxn>
                <a:cxn ang="f30">
                  <a:pos x="f57" y="f61"/>
                </a:cxn>
                <a:cxn ang="f30">
                  <a:pos x="f55" y="f61"/>
                </a:cxn>
                <a:cxn ang="f30">
                  <a:pos x="f55" y="f60"/>
                </a:cxn>
                <a:cxn ang="f30">
                  <a:pos x="f62" y="f60"/>
                </a:cxn>
                <a:cxn ang="f30">
                  <a:pos x="f62" y="f58"/>
                </a:cxn>
                <a:cxn ang="f30">
                  <a:pos x="f55" y="f58"/>
                </a:cxn>
              </a:cxnLst>
              <a:rect l="f51" t="f54" r="f52" b="f53"/>
              <a:pathLst>
                <a:path w="314830" h="314829">
                  <a:moveTo>
                    <a:pt x="f8" y="f5"/>
                  </a:moveTo>
                  <a:lnTo>
                    <a:pt x="f9" y="f5"/>
                  </a:lnTo>
                  <a:lnTo>
                    <a:pt x="f9" y="f8"/>
                  </a:lnTo>
                  <a:lnTo>
                    <a:pt x="f6" y="f8"/>
                  </a:lnTo>
                  <a:lnTo>
                    <a:pt x="f6" y="f9"/>
                  </a:lnTo>
                  <a:lnTo>
                    <a:pt x="f9" y="f9"/>
                  </a:lnTo>
                  <a:lnTo>
                    <a:pt x="f9" y="f7"/>
                  </a:lnTo>
                  <a:lnTo>
                    <a:pt x="f8" y="f7"/>
                  </a:lnTo>
                  <a:lnTo>
                    <a:pt x="f8" y="f9"/>
                  </a:lnTo>
                  <a:lnTo>
                    <a:pt x="f5" y="f9"/>
                  </a:lnTo>
                  <a:lnTo>
                    <a:pt x="f5" y="f8"/>
                  </a:lnTo>
                  <a:lnTo>
                    <a:pt x="f8" y="f8"/>
                  </a:lnTo>
                  <a:close/>
                </a:path>
              </a:pathLst>
            </a:custGeom>
            <a:solidFill>
              <a:schemeClr val="accent3"/>
            </a:solidFill>
            <a:ln w="6345" cap="flat">
              <a:no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400" b="1" kern="0">
                <a:solidFill>
                  <a:srgbClr val="3F4444"/>
                </a:solidFill>
                <a:latin typeface="Arial" pitchFamily="34"/>
                <a:cs typeface="Arial" pitchFamily="34"/>
              </a:endParaRPr>
            </a:p>
          </p:txBody>
        </p:sp>
      </p:grpSp>
      <p:sp>
        <p:nvSpPr>
          <p:cNvPr id="30" name="TextBox 156">
            <a:extLst>
              <a:ext uri="{FF2B5EF4-FFF2-40B4-BE49-F238E27FC236}">
                <a16:creationId xmlns:a16="http://schemas.microsoft.com/office/drawing/2014/main" id="{D209C2ED-B698-12B6-379A-67997DF23FA0}"/>
              </a:ext>
            </a:extLst>
          </p:cNvPr>
          <p:cNvSpPr txBox="1"/>
          <p:nvPr/>
        </p:nvSpPr>
        <p:spPr>
          <a:xfrm>
            <a:off x="6783468" y="4058079"/>
            <a:ext cx="4267715" cy="1600438"/>
          </a:xfrm>
          <a:prstGeom prst="rect">
            <a:avLst/>
          </a:prstGeom>
          <a:noFill/>
          <a:ln>
            <a:noFill/>
          </a:ln>
        </p:spPr>
        <p:txBody>
          <a:bodyPr vert="horz" wrap="square" lIns="91440" tIns="45720" rIns="91440" bIns="45720" anchor="t" anchorCtr="0" compatLnSpc="1">
            <a:spAutoFit/>
          </a:bodyPr>
          <a:lstStyle/>
          <a:p>
            <a:pPr defTabSz="609569" hangingPunct="0">
              <a:lnSpc>
                <a:spcPct val="95000"/>
              </a:lnSpc>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For Grade 1 (asymptomatic):</a:t>
            </a:r>
          </a:p>
          <a:p>
            <a:pPr marL="114288" indent="-114288" defTabSz="609569" hangingPunct="0">
              <a:lnSpc>
                <a:spcPct val="95000"/>
              </a:lnSpc>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Consider corticosteroid treatment as soon as ILD</a:t>
            </a:r>
            <a:br>
              <a:rPr lang="en-US" sz="1000" b="1" kern="0">
                <a:solidFill>
                  <a:srgbClr val="3F4444"/>
                </a:solidFill>
                <a:latin typeface="Arial" pitchFamily="34"/>
                <a:cs typeface="Arial" pitchFamily="34"/>
              </a:rPr>
            </a:br>
            <a:r>
              <a:rPr lang="en-US" sz="1000" b="1" kern="0">
                <a:solidFill>
                  <a:srgbClr val="3F4444"/>
                </a:solidFill>
                <a:latin typeface="Arial" pitchFamily="34"/>
                <a:cs typeface="Arial" pitchFamily="34"/>
              </a:rPr>
              <a:t>is suspected</a:t>
            </a:r>
          </a:p>
          <a:p>
            <a:pPr marL="114288" indent="-114288" defTabSz="609569" hangingPunct="0">
              <a:lnSpc>
                <a:spcPct val="95000"/>
              </a:lnSpc>
              <a:spcAft>
                <a:spcPts val="300"/>
              </a:spcAft>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(eg, ≥0.5 mg/kg prednisolone or equivalent)</a:t>
            </a:r>
          </a:p>
          <a:p>
            <a:pPr defTabSz="609569" hangingPunct="0">
              <a:lnSpc>
                <a:spcPct val="95000"/>
              </a:lnSpc>
              <a:spcBef>
                <a:spcPts val="600"/>
              </a:spcBef>
              <a:defRPr sz="1800" b="0" i="0" u="none" strike="noStrike" kern="0" cap="none" spc="0" baseline="0">
                <a:solidFill>
                  <a:srgbClr val="000000"/>
                </a:solidFill>
                <a:uFillTx/>
              </a:defRPr>
            </a:pPr>
            <a:r>
              <a:rPr lang="sv-SE" sz="1000" b="1" kern="0">
                <a:solidFill>
                  <a:srgbClr val="3F4444"/>
                </a:solidFill>
                <a:latin typeface="Arial" pitchFamily="34"/>
                <a:cs typeface="Arial" pitchFamily="34"/>
              </a:rPr>
              <a:t>For Grade ≥2 (symptomatic):</a:t>
            </a:r>
          </a:p>
          <a:p>
            <a:pPr marL="114288" indent="-114288" defTabSz="609569" hangingPunct="0">
              <a:lnSpc>
                <a:spcPct val="95000"/>
              </a:lnSpc>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Promptly initiate corticosteroid treatment as soon</a:t>
            </a:r>
            <a:br>
              <a:rPr lang="en-US" sz="1000" b="1" kern="0">
                <a:solidFill>
                  <a:srgbClr val="3F4444"/>
                </a:solidFill>
                <a:latin typeface="Arial" pitchFamily="34"/>
                <a:cs typeface="Arial" pitchFamily="34"/>
              </a:rPr>
            </a:br>
            <a:r>
              <a:rPr lang="en-US" sz="1000" b="1" kern="0">
                <a:solidFill>
                  <a:srgbClr val="3F4444"/>
                </a:solidFill>
                <a:latin typeface="Arial" pitchFamily="34"/>
                <a:cs typeface="Arial" pitchFamily="34"/>
              </a:rPr>
              <a:t>as ILD/pneumonitis is suspected</a:t>
            </a:r>
          </a:p>
          <a:p>
            <a:pPr marL="114288" indent="-114288" defTabSz="609569" hangingPunct="0">
              <a:lnSpc>
                <a:spcPct val="95000"/>
              </a:lnSpc>
              <a:buSzPct val="100000"/>
              <a:buFont typeface="Arial" pitchFamily="34"/>
              <a:buChar char="•"/>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(eg, ≥1 mg/kg prednisolone or equivalent)</a:t>
            </a:r>
          </a:p>
          <a:p>
            <a:pPr defTabSz="609569" hangingPunct="0">
              <a:lnSpc>
                <a:spcPct val="95000"/>
              </a:lnSpc>
              <a:spcBef>
                <a:spcPts val="600"/>
              </a:spcBef>
              <a:defRPr sz="1800" b="0" i="0" u="none" strike="noStrike" kern="0" cap="none" spc="0" baseline="0">
                <a:solidFill>
                  <a:srgbClr val="000000"/>
                </a:solidFill>
                <a:uFillTx/>
              </a:defRPr>
            </a:pPr>
            <a:r>
              <a:rPr lang="en-US" sz="1000" b="1" kern="0">
                <a:solidFill>
                  <a:srgbClr val="3F4444"/>
                </a:solidFill>
                <a:latin typeface="Arial" pitchFamily="34"/>
                <a:cs typeface="Arial" pitchFamily="34"/>
              </a:rPr>
              <a:t>Upon improvement, follow by gradual taper (eg, 4 weeks)</a:t>
            </a:r>
          </a:p>
        </p:txBody>
      </p:sp>
      <p:grpSp>
        <p:nvGrpSpPr>
          <p:cNvPr id="31" name="Group 6">
            <a:extLst>
              <a:ext uri="{FF2B5EF4-FFF2-40B4-BE49-F238E27FC236}">
                <a16:creationId xmlns:a16="http://schemas.microsoft.com/office/drawing/2014/main" id="{7AE6C3D7-B6F3-77C3-4606-5F3B3EEB18DA}"/>
              </a:ext>
            </a:extLst>
          </p:cNvPr>
          <p:cNvGrpSpPr/>
          <p:nvPr/>
        </p:nvGrpSpPr>
        <p:grpSpPr>
          <a:xfrm>
            <a:off x="4448702" y="3489907"/>
            <a:ext cx="2059211" cy="2312636"/>
            <a:chOff x="4389915" y="3266867"/>
            <a:chExt cx="2059210" cy="2312636"/>
          </a:xfrm>
        </p:grpSpPr>
        <p:sp>
          <p:nvSpPr>
            <p:cNvPr id="32" name="Rectangle: Rounded Corners 19">
              <a:extLst>
                <a:ext uri="{FF2B5EF4-FFF2-40B4-BE49-F238E27FC236}">
                  <a16:creationId xmlns:a16="http://schemas.microsoft.com/office/drawing/2014/main" id="{39491CBC-1047-816A-2D9C-F249E64A935E}"/>
                </a:ext>
              </a:extLst>
            </p:cNvPr>
            <p:cNvSpPr/>
            <p:nvPr/>
          </p:nvSpPr>
          <p:spPr>
            <a:xfrm rot="10799991">
              <a:off x="4389915" y="3266867"/>
              <a:ext cx="1956971" cy="2312636"/>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33" name="Freeform 121">
              <a:extLst>
                <a:ext uri="{FF2B5EF4-FFF2-40B4-BE49-F238E27FC236}">
                  <a16:creationId xmlns:a16="http://schemas.microsoft.com/office/drawing/2014/main" id="{B8779DAC-3073-26FA-6BB2-D6A76B5CE819}"/>
                </a:ext>
              </a:extLst>
            </p:cNvPr>
            <p:cNvSpPr/>
            <p:nvPr/>
          </p:nvSpPr>
          <p:spPr>
            <a:xfrm rot="10799991">
              <a:off x="4389915" y="3266867"/>
              <a:ext cx="1956971" cy="513700"/>
            </a:xfrm>
            <a:custGeom>
              <a:avLst/>
              <a:gdLst>
                <a:gd name="f0" fmla="val 10800000"/>
                <a:gd name="f1" fmla="val 5400000"/>
                <a:gd name="f2" fmla="val 180"/>
                <a:gd name="f3" fmla="val w"/>
                <a:gd name="f4" fmla="val h"/>
                <a:gd name="f5" fmla="val 0"/>
                <a:gd name="f6" fmla="val 1658841"/>
                <a:gd name="f7" fmla="val 435440"/>
                <a:gd name="f8" fmla="val 1582800"/>
                <a:gd name="f9" fmla="val 76041"/>
                <a:gd name="f10" fmla="val 34045"/>
                <a:gd name="f11" fmla="val 401395"/>
                <a:gd name="f12" fmla="val 359399"/>
                <a:gd name="f13" fmla="val 1624796"/>
                <a:gd name="f14" fmla="+- 0 0 -90"/>
                <a:gd name="f15" fmla="*/ f3 1 1658841"/>
                <a:gd name="f16" fmla="*/ f4 1 435440"/>
                <a:gd name="f17" fmla="val f5"/>
                <a:gd name="f18" fmla="val f6"/>
                <a:gd name="f19" fmla="val f7"/>
                <a:gd name="f20" fmla="*/ f14 f0 1"/>
                <a:gd name="f21" fmla="+- f19 0 f17"/>
                <a:gd name="f22" fmla="+- f18 0 f17"/>
                <a:gd name="f23" fmla="*/ f20 1 f2"/>
                <a:gd name="f24" fmla="*/ f22 1 1658841"/>
                <a:gd name="f25" fmla="*/ f21 1 435440"/>
                <a:gd name="f26" fmla="*/ 1582800 f22 1"/>
                <a:gd name="f27" fmla="*/ 435440 f21 1"/>
                <a:gd name="f28" fmla="*/ 76041 f22 1"/>
                <a:gd name="f29" fmla="*/ 0 f22 1"/>
                <a:gd name="f30" fmla="*/ 359399 f21 1"/>
                <a:gd name="f31" fmla="*/ 0 f21 1"/>
                <a:gd name="f32" fmla="*/ 1658841 f22 1"/>
                <a:gd name="f33" fmla="+- f23 0 f1"/>
                <a:gd name="f34" fmla="*/ f26 1 1658841"/>
                <a:gd name="f35" fmla="*/ f27 1 435440"/>
                <a:gd name="f36" fmla="*/ f28 1 1658841"/>
                <a:gd name="f37" fmla="*/ f29 1 1658841"/>
                <a:gd name="f38" fmla="*/ f30 1 435440"/>
                <a:gd name="f39" fmla="*/ f31 1 435440"/>
                <a:gd name="f40" fmla="*/ f32 1 1658841"/>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1658841" h="435440">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solidFill>
              <a:schemeClr val="accent3"/>
            </a:solidFill>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sp>
          <p:nvSpPr>
            <p:cNvPr id="34" name="Rectangle 148">
              <a:extLst>
                <a:ext uri="{FF2B5EF4-FFF2-40B4-BE49-F238E27FC236}">
                  <a16:creationId xmlns:a16="http://schemas.microsoft.com/office/drawing/2014/main" id="{AA421222-8A72-D4F1-66C9-BD395E9CE340}"/>
                </a:ext>
              </a:extLst>
            </p:cNvPr>
            <p:cNvSpPr/>
            <p:nvPr/>
          </p:nvSpPr>
          <p:spPr>
            <a:xfrm>
              <a:off x="4843860" y="3301705"/>
              <a:ext cx="1605265" cy="430887"/>
            </a:xfrm>
            <a:prstGeom prst="rect">
              <a:avLst/>
            </a:prstGeom>
            <a:noFill/>
            <a:ln>
              <a:noFill/>
              <a:prstDash val="solid"/>
            </a:ln>
          </p:spPr>
          <p:txBody>
            <a:bodyPr vert="horz" wrap="square" lIns="91440" tIns="45720" rIns="91440" bIns="45720" anchor="ctr" anchorCtr="0" compatLnSpc="1">
              <a:spAutoFit/>
            </a:bodyPr>
            <a:lstStyle/>
            <a:p>
              <a:pPr defTabSz="609569" hangingPunct="0">
                <a:defRPr sz="1800" b="0" i="0" u="none" strike="noStrike" kern="0" cap="none" spc="0" baseline="0">
                  <a:solidFill>
                    <a:srgbClr val="000000"/>
                  </a:solidFill>
                  <a:uFillTx/>
                </a:defRPr>
              </a:pPr>
              <a:r>
                <a:rPr lang="en-US" sz="1100" b="1" kern="0" spc="-20">
                  <a:solidFill>
                    <a:schemeClr val="bg1"/>
                  </a:solidFill>
                  <a:latin typeface="Arial"/>
                  <a:cs typeface="Arial"/>
                </a:rPr>
                <a:t>Resume Therapy</a:t>
              </a:r>
            </a:p>
            <a:p>
              <a:pPr defTabSz="609569" hangingPunct="0">
                <a:defRPr sz="1800" b="0" i="0" u="none" strike="noStrike" kern="0" cap="none" spc="0" baseline="0">
                  <a:solidFill>
                    <a:srgbClr val="000000"/>
                  </a:solidFill>
                  <a:uFillTx/>
                </a:defRPr>
              </a:pPr>
              <a:r>
                <a:rPr lang="en-US" sz="1100" b="1" kern="0" spc="-20">
                  <a:solidFill>
                    <a:schemeClr val="bg1"/>
                  </a:solidFill>
                  <a:latin typeface="Arial"/>
                  <a:cs typeface="Arial"/>
                </a:rPr>
                <a:t>(Grade 1 only)</a:t>
              </a:r>
              <a:r>
                <a:rPr lang="en-US" sz="1100" b="1" kern="0" spc="-20" baseline="30000">
                  <a:solidFill>
                    <a:schemeClr val="bg1"/>
                  </a:solidFill>
                  <a:latin typeface="Arial"/>
                  <a:cs typeface="Arial"/>
                </a:rPr>
                <a:t>1</a:t>
              </a:r>
              <a:endParaRPr lang="en-US" sz="1100" b="1" kern="0" spc="-20">
                <a:solidFill>
                  <a:schemeClr val="bg1"/>
                </a:solidFill>
                <a:latin typeface="Arial"/>
                <a:cs typeface="Arial"/>
              </a:endParaRPr>
            </a:p>
          </p:txBody>
        </p:sp>
        <p:grpSp>
          <p:nvGrpSpPr>
            <p:cNvPr id="35" name="Group 149">
              <a:extLst>
                <a:ext uri="{FF2B5EF4-FFF2-40B4-BE49-F238E27FC236}">
                  <a16:creationId xmlns:a16="http://schemas.microsoft.com/office/drawing/2014/main" id="{BCBBD023-DE88-936B-82C5-91E752ABF66F}"/>
                </a:ext>
              </a:extLst>
            </p:cNvPr>
            <p:cNvGrpSpPr/>
            <p:nvPr/>
          </p:nvGrpSpPr>
          <p:grpSpPr>
            <a:xfrm>
              <a:off x="4448016" y="3352581"/>
              <a:ext cx="323624" cy="323624"/>
              <a:chOff x="4448016" y="3352581"/>
              <a:chExt cx="323624" cy="323624"/>
            </a:xfrm>
          </p:grpSpPr>
          <p:sp>
            <p:nvSpPr>
              <p:cNvPr id="37" name="Oval 193">
                <a:extLst>
                  <a:ext uri="{FF2B5EF4-FFF2-40B4-BE49-F238E27FC236}">
                    <a16:creationId xmlns:a16="http://schemas.microsoft.com/office/drawing/2014/main" id="{D0B77B48-ECF4-B7FC-70A2-030C043F6F64}"/>
                  </a:ext>
                </a:extLst>
              </p:cNvPr>
              <p:cNvSpPr/>
              <p:nvPr/>
            </p:nvSpPr>
            <p:spPr>
              <a:xfrm>
                <a:off x="4448016" y="3352581"/>
                <a:ext cx="323624" cy="3236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200" b="1" kern="0">
                  <a:solidFill>
                    <a:srgbClr val="3F4444"/>
                  </a:solidFill>
                  <a:latin typeface="Arial"/>
                </a:endParaRPr>
              </a:p>
            </p:txBody>
          </p:sp>
          <p:pic>
            <p:nvPicPr>
              <p:cNvPr id="38" name="Graphic 83">
                <a:extLst>
                  <a:ext uri="{FF2B5EF4-FFF2-40B4-BE49-F238E27FC236}">
                    <a16:creationId xmlns:a16="http://schemas.microsoft.com/office/drawing/2014/main" id="{E45F9EEA-9D03-8BB7-13B9-5C553F6B1A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05986" y="3403649"/>
                <a:ext cx="222665" cy="222665"/>
              </a:xfrm>
              <a:prstGeom prst="rect">
                <a:avLst/>
              </a:prstGeom>
              <a:noFill/>
              <a:ln>
                <a:noFill/>
              </a:ln>
            </p:spPr>
          </p:pic>
        </p:grpSp>
        <p:sp>
          <p:nvSpPr>
            <p:cNvPr id="36" name="TextBox 150">
              <a:extLst>
                <a:ext uri="{FF2B5EF4-FFF2-40B4-BE49-F238E27FC236}">
                  <a16:creationId xmlns:a16="http://schemas.microsoft.com/office/drawing/2014/main" id="{3436FEE4-DBA1-A32E-7F1C-17060DF79BCB}"/>
                </a:ext>
              </a:extLst>
            </p:cNvPr>
            <p:cNvSpPr txBox="1"/>
            <p:nvPr/>
          </p:nvSpPr>
          <p:spPr>
            <a:xfrm>
              <a:off x="4521360" y="3844722"/>
              <a:ext cx="1733473" cy="1208023"/>
            </a:xfrm>
            <a:prstGeom prst="rect">
              <a:avLst/>
            </a:prstGeom>
            <a:noFill/>
            <a:ln>
              <a:noFill/>
            </a:ln>
          </p:spPr>
          <p:txBody>
            <a:bodyPr vert="horz" wrap="square" lIns="91440" tIns="45720" rIns="91440" bIns="45720" anchor="t" anchorCtr="0" compatLnSpc="1">
              <a:spAutoFit/>
            </a:bodyPr>
            <a:lstStyle/>
            <a:p>
              <a:pPr defTabSz="609569" hangingPunct="0">
                <a:spcBef>
                  <a:spcPts val="3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If resolved in ≤28 days from date of onset:</a:t>
              </a:r>
            </a:p>
            <a:p>
              <a:pPr defTabSz="609569" hangingPunct="0">
                <a:spcBef>
                  <a:spcPts val="3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Maintain dose</a:t>
              </a:r>
            </a:p>
            <a:p>
              <a:pPr defTabSz="609569" hangingPunct="0">
                <a:spcBef>
                  <a:spcPts val="9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If resolved in &gt;28 days from date of onset:</a:t>
              </a:r>
            </a:p>
            <a:p>
              <a:pPr defTabSz="609569" hangingPunct="0">
                <a:spcBef>
                  <a:spcPts val="300"/>
                </a:spcBef>
                <a:defRPr sz="1800" b="0" i="0" u="none" strike="noStrike" kern="0" cap="none" spc="0" baseline="0">
                  <a:solidFill>
                    <a:srgbClr val="000000"/>
                  </a:solidFill>
                  <a:uFillTx/>
                </a:defRPr>
              </a:pPr>
              <a:r>
                <a:rPr lang="en-US" sz="1000" b="1" kern="0" spc="-11">
                  <a:solidFill>
                    <a:srgbClr val="3F4444"/>
                  </a:solidFill>
                  <a:latin typeface="Arial" pitchFamily="34"/>
                  <a:cs typeface="Arial" pitchFamily="34"/>
                </a:rPr>
                <a:t>Reduce dose 1 level </a:t>
              </a:r>
            </a:p>
          </p:txBody>
        </p:sp>
      </p:grpSp>
      <p:grpSp>
        <p:nvGrpSpPr>
          <p:cNvPr id="39" name="Group 8">
            <a:extLst>
              <a:ext uri="{FF2B5EF4-FFF2-40B4-BE49-F238E27FC236}">
                <a16:creationId xmlns:a16="http://schemas.microsoft.com/office/drawing/2014/main" id="{DBF0F83C-11A8-1ACD-0CF6-AA064E096249}"/>
              </a:ext>
            </a:extLst>
          </p:cNvPr>
          <p:cNvGrpSpPr/>
          <p:nvPr/>
        </p:nvGrpSpPr>
        <p:grpSpPr>
          <a:xfrm>
            <a:off x="838745" y="3484986"/>
            <a:ext cx="3100574" cy="2302861"/>
            <a:chOff x="779956" y="3261948"/>
            <a:chExt cx="3100574" cy="2302861"/>
          </a:xfrm>
        </p:grpSpPr>
        <p:sp>
          <p:nvSpPr>
            <p:cNvPr id="40" name="Rectangle: Rounded Corners 16">
              <a:extLst>
                <a:ext uri="{FF2B5EF4-FFF2-40B4-BE49-F238E27FC236}">
                  <a16:creationId xmlns:a16="http://schemas.microsoft.com/office/drawing/2014/main" id="{7D37BE69-F208-FBF4-85AD-3FB778288774}"/>
                </a:ext>
              </a:extLst>
            </p:cNvPr>
            <p:cNvSpPr/>
            <p:nvPr/>
          </p:nvSpPr>
          <p:spPr>
            <a:xfrm rot="10799991">
              <a:off x="779956" y="3261948"/>
              <a:ext cx="3100574" cy="2302861"/>
            </a:xfrm>
            <a:custGeom>
              <a:avLst>
                <a:gd name="f0" fmla="val 9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5873"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000" b="1" kern="0">
                <a:solidFill>
                  <a:srgbClr val="3F4444"/>
                </a:solidFill>
                <a:latin typeface="Arial"/>
              </a:endParaRPr>
            </a:p>
          </p:txBody>
        </p:sp>
        <p:sp>
          <p:nvSpPr>
            <p:cNvPr id="41" name="Freeform 124">
              <a:extLst>
                <a:ext uri="{FF2B5EF4-FFF2-40B4-BE49-F238E27FC236}">
                  <a16:creationId xmlns:a16="http://schemas.microsoft.com/office/drawing/2014/main" id="{9C71E91A-9ED2-28D5-6EA4-184FF29E49CE}"/>
                </a:ext>
              </a:extLst>
            </p:cNvPr>
            <p:cNvSpPr/>
            <p:nvPr/>
          </p:nvSpPr>
          <p:spPr>
            <a:xfrm rot="10799991">
              <a:off x="779956" y="3261956"/>
              <a:ext cx="3100574" cy="518620"/>
            </a:xfrm>
            <a:custGeom>
              <a:avLst/>
              <a:gdLst>
                <a:gd name="f0" fmla="val 10800000"/>
                <a:gd name="f1" fmla="val 5400000"/>
                <a:gd name="f2" fmla="val 180"/>
                <a:gd name="f3" fmla="val w"/>
                <a:gd name="f4" fmla="val h"/>
                <a:gd name="f5" fmla="val 0"/>
                <a:gd name="f6" fmla="val 3222808"/>
                <a:gd name="f7" fmla="val 439613"/>
                <a:gd name="f8" fmla="val 3133327"/>
                <a:gd name="f9" fmla="val 89481"/>
                <a:gd name="f10" fmla="val 40062"/>
                <a:gd name="f11" fmla="val 399551"/>
                <a:gd name="f12" fmla="val 350132"/>
                <a:gd name="f13" fmla="val 3182746"/>
                <a:gd name="f14" fmla="+- 0 0 -90"/>
                <a:gd name="f15" fmla="*/ f3 1 3222808"/>
                <a:gd name="f16" fmla="*/ f4 1 439613"/>
                <a:gd name="f17" fmla="val f5"/>
                <a:gd name="f18" fmla="val f6"/>
                <a:gd name="f19" fmla="val f7"/>
                <a:gd name="f20" fmla="*/ f14 f0 1"/>
                <a:gd name="f21" fmla="+- f19 0 f17"/>
                <a:gd name="f22" fmla="+- f18 0 f17"/>
                <a:gd name="f23" fmla="*/ f20 1 f2"/>
                <a:gd name="f24" fmla="*/ f22 1 3222808"/>
                <a:gd name="f25" fmla="*/ f21 1 439613"/>
                <a:gd name="f26" fmla="*/ 3133327 f22 1"/>
                <a:gd name="f27" fmla="*/ 439613 f21 1"/>
                <a:gd name="f28" fmla="*/ 89481 f22 1"/>
                <a:gd name="f29" fmla="*/ 0 f22 1"/>
                <a:gd name="f30" fmla="*/ 350132 f21 1"/>
                <a:gd name="f31" fmla="*/ 0 f21 1"/>
                <a:gd name="f32" fmla="*/ 3222808 f22 1"/>
                <a:gd name="f33" fmla="+- f23 0 f1"/>
                <a:gd name="f34" fmla="*/ f26 1 3222808"/>
                <a:gd name="f35" fmla="*/ f27 1 439613"/>
                <a:gd name="f36" fmla="*/ f28 1 3222808"/>
                <a:gd name="f37" fmla="*/ f29 1 3222808"/>
                <a:gd name="f38" fmla="*/ f30 1 439613"/>
                <a:gd name="f39" fmla="*/ f31 1 439613"/>
                <a:gd name="f40" fmla="*/ f32 1 3222808"/>
                <a:gd name="f41" fmla="*/ f17 1 f24"/>
                <a:gd name="f42" fmla="*/ f18 1 f24"/>
                <a:gd name="f43" fmla="*/ f17 1 f25"/>
                <a:gd name="f44" fmla="*/ f19 1 f25"/>
                <a:gd name="f45" fmla="*/ f34 1 f24"/>
                <a:gd name="f46" fmla="*/ f35 1 f25"/>
                <a:gd name="f47" fmla="*/ f36 1 f24"/>
                <a:gd name="f48" fmla="*/ f37 1 f24"/>
                <a:gd name="f49" fmla="*/ f38 1 f25"/>
                <a:gd name="f50" fmla="*/ f39 1 f25"/>
                <a:gd name="f51" fmla="*/ f40 1 f24"/>
                <a:gd name="f52" fmla="*/ f41 f15 1"/>
                <a:gd name="f53" fmla="*/ f42 f15 1"/>
                <a:gd name="f54" fmla="*/ f44 f16 1"/>
                <a:gd name="f55" fmla="*/ f43 f16 1"/>
                <a:gd name="f56" fmla="*/ f45 f15 1"/>
                <a:gd name="f57" fmla="*/ f46 f16 1"/>
                <a:gd name="f58" fmla="*/ f47 f15 1"/>
                <a:gd name="f59" fmla="*/ f48 f15 1"/>
                <a:gd name="f60" fmla="*/ f49 f16 1"/>
                <a:gd name="f61" fmla="*/ f50 f16 1"/>
                <a:gd name="f62" fmla="*/ f51 f15 1"/>
              </a:gdLst>
              <a:ahLst/>
              <a:cxnLst>
                <a:cxn ang="3cd4">
                  <a:pos x="hc" y="t"/>
                </a:cxn>
                <a:cxn ang="0">
                  <a:pos x="r" y="vc"/>
                </a:cxn>
                <a:cxn ang="cd4">
                  <a:pos x="hc" y="b"/>
                </a:cxn>
                <a:cxn ang="cd2">
                  <a:pos x="l" y="vc"/>
                </a:cxn>
                <a:cxn ang="f33">
                  <a:pos x="f56" y="f57"/>
                </a:cxn>
                <a:cxn ang="f33">
                  <a:pos x="f58" y="f57"/>
                </a:cxn>
                <a:cxn ang="f33">
                  <a:pos x="f59" y="f60"/>
                </a:cxn>
                <a:cxn ang="f33">
                  <a:pos x="f59" y="f61"/>
                </a:cxn>
                <a:cxn ang="f33">
                  <a:pos x="f62" y="f61"/>
                </a:cxn>
                <a:cxn ang="f33">
                  <a:pos x="f62" y="f60"/>
                </a:cxn>
                <a:cxn ang="f33">
                  <a:pos x="f56" y="f57"/>
                </a:cxn>
              </a:cxnLst>
              <a:rect l="f52" t="f55" r="f53" b="f54"/>
              <a:pathLst>
                <a:path w="3222808" h="439613">
                  <a:moveTo>
                    <a:pt x="f8" y="f7"/>
                  </a:moveTo>
                  <a:lnTo>
                    <a:pt x="f9" y="f7"/>
                  </a:lnTo>
                  <a:cubicBezTo>
                    <a:pt x="f10" y="f7"/>
                    <a:pt x="f5" y="f11"/>
                    <a:pt x="f5" y="f12"/>
                  </a:cubicBezTo>
                  <a:lnTo>
                    <a:pt x="f5" y="f5"/>
                  </a:lnTo>
                  <a:lnTo>
                    <a:pt x="f6" y="f5"/>
                  </a:lnTo>
                  <a:lnTo>
                    <a:pt x="f6" y="f12"/>
                  </a:lnTo>
                  <a:cubicBezTo>
                    <a:pt x="f6" y="f11"/>
                    <a:pt x="f13" y="f7"/>
                    <a:pt x="f8" y="f7"/>
                  </a:cubicBezTo>
                  <a:close/>
                </a:path>
              </a:pathLst>
            </a:custGeom>
            <a:solidFill>
              <a:schemeClr val="accent3"/>
            </a:solidFill>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000" b="1" kern="0">
                <a:solidFill>
                  <a:srgbClr val="3F4444"/>
                </a:solidFill>
                <a:latin typeface="Arial"/>
              </a:endParaRPr>
            </a:p>
          </p:txBody>
        </p:sp>
        <p:sp>
          <p:nvSpPr>
            <p:cNvPr id="42" name="Rectangle: Rounded Corners 44">
              <a:extLst>
                <a:ext uri="{FF2B5EF4-FFF2-40B4-BE49-F238E27FC236}">
                  <a16:creationId xmlns:a16="http://schemas.microsoft.com/office/drawing/2014/main" id="{DA9CC5CE-6386-2975-A121-BB48AF554A46}"/>
                </a:ext>
              </a:extLst>
            </p:cNvPr>
            <p:cNvSpPr/>
            <p:nvPr/>
          </p:nvSpPr>
          <p:spPr>
            <a:xfrm>
              <a:off x="898836" y="3912415"/>
              <a:ext cx="1620353" cy="451786"/>
            </a:xfrm>
            <a:custGeom>
              <a:avLst>
                <a:gd name="f0" fmla="val 448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121916" tIns="18288" rIns="121916" bIns="18288" anchor="ctr" anchorCtr="0" compatLnSpc="1">
              <a:noAutofit/>
            </a:bodyPr>
            <a:lstStyle/>
            <a:p>
              <a:pPr defTabSz="609569" hangingPunct="0">
                <a:lnSpc>
                  <a:spcPct val="90000"/>
                </a:lnSpc>
                <a:defRPr sz="1800" b="0" i="0" u="none" strike="noStrike" kern="0" cap="none" spc="0" baseline="0">
                  <a:solidFill>
                    <a:srgbClr val="000000"/>
                  </a:solidFill>
                  <a:uFillTx/>
                </a:defRPr>
              </a:pPr>
              <a:r>
                <a:rPr lang="en-US" sz="1000" b="1" kern="0">
                  <a:solidFill>
                    <a:srgbClr val="3F4444"/>
                  </a:solidFill>
                  <a:latin typeface="Arial"/>
                  <a:ea typeface="Arial"/>
                  <a:cs typeface="Arial"/>
                </a:rPr>
                <a:t>Initial dose reduction</a:t>
              </a:r>
            </a:p>
          </p:txBody>
        </p:sp>
        <p:sp>
          <p:nvSpPr>
            <p:cNvPr id="43" name="Rectangle: Rounded Corners 44">
              <a:extLst>
                <a:ext uri="{FF2B5EF4-FFF2-40B4-BE49-F238E27FC236}">
                  <a16:creationId xmlns:a16="http://schemas.microsoft.com/office/drawing/2014/main" id="{58189347-DFB5-B177-3CE3-D7CC8335F6C5}"/>
                </a:ext>
              </a:extLst>
            </p:cNvPr>
            <p:cNvSpPr/>
            <p:nvPr/>
          </p:nvSpPr>
          <p:spPr>
            <a:xfrm>
              <a:off x="898836" y="4449296"/>
              <a:ext cx="1620353" cy="451786"/>
            </a:xfrm>
            <a:custGeom>
              <a:avLst>
                <a:gd name="f0" fmla="val 448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121916" tIns="18288" rIns="121916" bIns="18288" anchor="ctr" anchorCtr="0" compatLnSpc="1">
              <a:noAutofit/>
            </a:bodyPr>
            <a:lstStyle/>
            <a:p>
              <a:pPr defTabSz="609569" hangingPunct="0">
                <a:lnSpc>
                  <a:spcPct val="90000"/>
                </a:lnSpc>
                <a:defRPr sz="1800" b="0" i="0" u="none" strike="noStrike" kern="0" cap="none" spc="0" baseline="0">
                  <a:solidFill>
                    <a:srgbClr val="000000"/>
                  </a:solidFill>
                  <a:uFillTx/>
                </a:defRPr>
              </a:pPr>
              <a:r>
                <a:rPr lang="en-US" sz="1000" b="1" kern="0">
                  <a:solidFill>
                    <a:srgbClr val="3F4444"/>
                  </a:solidFill>
                  <a:latin typeface="Arial"/>
                  <a:cs typeface="Arial"/>
                </a:rPr>
                <a:t>Final dose reduction</a:t>
              </a:r>
            </a:p>
          </p:txBody>
        </p:sp>
        <p:sp>
          <p:nvSpPr>
            <p:cNvPr id="44" name="Rectangle: Rounded Corners 44">
              <a:extLst>
                <a:ext uri="{FF2B5EF4-FFF2-40B4-BE49-F238E27FC236}">
                  <a16:creationId xmlns:a16="http://schemas.microsoft.com/office/drawing/2014/main" id="{100FBCE6-61F4-31C2-5B55-DC33F14AE7B8}"/>
                </a:ext>
              </a:extLst>
            </p:cNvPr>
            <p:cNvSpPr/>
            <p:nvPr/>
          </p:nvSpPr>
          <p:spPr>
            <a:xfrm>
              <a:off x="898836" y="4986177"/>
              <a:ext cx="1620353" cy="451786"/>
            </a:xfrm>
            <a:custGeom>
              <a:avLst>
                <a:gd name="f0" fmla="val 448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121916" tIns="18288" rIns="18288" bIns="18288" anchor="ctr" anchorCtr="0" compatLnSpc="1">
              <a:noAutofit/>
            </a:bodyPr>
            <a:lstStyle/>
            <a:p>
              <a:pPr defTabSz="609569" hangingPunct="0">
                <a:lnSpc>
                  <a:spcPct val="90000"/>
                </a:lnSpc>
                <a:defRPr sz="1800" b="0" i="0" u="none" strike="noStrike" kern="0" cap="none" spc="0" baseline="0">
                  <a:solidFill>
                    <a:srgbClr val="000000"/>
                  </a:solidFill>
                  <a:uFillTx/>
                </a:defRPr>
              </a:pPr>
              <a:r>
                <a:rPr lang="en-US" sz="1000" b="1" kern="0">
                  <a:solidFill>
                    <a:srgbClr val="3F4444"/>
                  </a:solidFill>
                  <a:latin typeface="Arial"/>
                  <a:cs typeface="Arial"/>
                </a:rPr>
                <a:t>Requirement for </a:t>
              </a:r>
              <a:br>
                <a:rPr lang="en-US" sz="1000" b="1" kern="0">
                  <a:solidFill>
                    <a:srgbClr val="3F4444"/>
                  </a:solidFill>
                  <a:latin typeface="Arial"/>
                  <a:cs typeface="Arial"/>
                </a:rPr>
              </a:br>
              <a:r>
                <a:rPr lang="en-US" sz="1000" b="1" kern="0">
                  <a:solidFill>
                    <a:srgbClr val="3F4444"/>
                  </a:solidFill>
                  <a:latin typeface="Arial"/>
                  <a:cs typeface="Arial"/>
                </a:rPr>
                <a:t>further dose reduction</a:t>
              </a:r>
            </a:p>
          </p:txBody>
        </p:sp>
        <p:sp>
          <p:nvSpPr>
            <p:cNvPr id="45" name="Rectangle 180">
              <a:extLst>
                <a:ext uri="{FF2B5EF4-FFF2-40B4-BE49-F238E27FC236}">
                  <a16:creationId xmlns:a16="http://schemas.microsoft.com/office/drawing/2014/main" id="{62214092-1E2F-2030-FFB4-C8A49CF4AEB9}"/>
                </a:ext>
              </a:extLst>
            </p:cNvPr>
            <p:cNvSpPr/>
            <p:nvPr/>
          </p:nvSpPr>
          <p:spPr>
            <a:xfrm>
              <a:off x="1311694" y="3293523"/>
              <a:ext cx="2466191" cy="430887"/>
            </a:xfrm>
            <a:prstGeom prst="rect">
              <a:avLst/>
            </a:prstGeom>
            <a:noFill/>
            <a:ln>
              <a:noFill/>
              <a:prstDash val="solid"/>
            </a:ln>
          </p:spPr>
          <p:txBody>
            <a:bodyPr vert="horz" wrap="square" lIns="91440" tIns="45720" rIns="91440" bIns="45720" anchor="t" anchorCtr="0" compatLnSpc="1">
              <a:spAutoFit/>
            </a:bodyPr>
            <a:lstStyle/>
            <a:p>
              <a:pPr defTabSz="609569" hangingPunct="0">
                <a:defRPr sz="1800" b="0" i="0" u="none" strike="noStrike" kern="0" cap="none" spc="0" baseline="0">
                  <a:solidFill>
                    <a:srgbClr val="000000"/>
                  </a:solidFill>
                  <a:uFillTx/>
                </a:defRPr>
              </a:pPr>
              <a:r>
                <a:rPr lang="en-US" sz="1100" b="1" kern="0">
                  <a:solidFill>
                    <a:schemeClr val="bg1"/>
                  </a:solidFill>
                  <a:latin typeface="Arial"/>
                  <a:cs typeface="Arial" pitchFamily="34"/>
                </a:rPr>
                <a:t>Do not re-escalate the T-</a:t>
              </a:r>
              <a:r>
                <a:rPr lang="en-US" sz="1100" b="1" kern="0" err="1">
                  <a:solidFill>
                    <a:schemeClr val="bg1"/>
                  </a:solidFill>
                  <a:latin typeface="Arial"/>
                  <a:cs typeface="Arial" pitchFamily="34"/>
                </a:rPr>
                <a:t>DXd</a:t>
              </a:r>
              <a:r>
                <a:rPr lang="en-US" sz="1100" b="1" kern="0">
                  <a:solidFill>
                    <a:schemeClr val="bg1"/>
                  </a:solidFill>
                  <a:latin typeface="Arial"/>
                  <a:cs typeface="Arial" pitchFamily="34"/>
                </a:rPr>
                <a:t> dose after a dose reduction is made</a:t>
              </a:r>
              <a:r>
                <a:rPr lang="en-US" sz="1100" b="1" kern="0" baseline="30000">
                  <a:solidFill>
                    <a:schemeClr val="bg1"/>
                  </a:solidFill>
                  <a:latin typeface="Arial"/>
                  <a:cs typeface="Arial" pitchFamily="34"/>
                </a:rPr>
                <a:t>2</a:t>
              </a:r>
              <a:endParaRPr lang="en-US" sz="1100" b="1" kern="0" spc="-20">
                <a:solidFill>
                  <a:schemeClr val="bg1"/>
                </a:solidFill>
                <a:latin typeface="Arial"/>
                <a:cs typeface="Arial"/>
              </a:endParaRPr>
            </a:p>
          </p:txBody>
        </p:sp>
        <p:sp>
          <p:nvSpPr>
            <p:cNvPr id="46" name="Oval 125">
              <a:extLst>
                <a:ext uri="{FF2B5EF4-FFF2-40B4-BE49-F238E27FC236}">
                  <a16:creationId xmlns:a16="http://schemas.microsoft.com/office/drawing/2014/main" id="{969EFCF7-D4AE-AE1B-130D-BB9160E2C8B3}"/>
                </a:ext>
              </a:extLst>
            </p:cNvPr>
            <p:cNvSpPr/>
            <p:nvPr/>
          </p:nvSpPr>
          <p:spPr>
            <a:xfrm>
              <a:off x="898836" y="3343226"/>
              <a:ext cx="320040" cy="32004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25402" cap="flat">
              <a:solidFill>
                <a:schemeClr val="accent3"/>
              </a:solidFill>
              <a:prstDash val="solid"/>
              <a:miter/>
            </a:ln>
          </p:spPr>
          <p:txBody>
            <a:bodyPr vert="horz" wrap="square" lIns="91440" tIns="45720" rIns="91440" bIns="45720" anchor="ctr" anchorCtr="1" compatLnSpc="1">
              <a:noAutofit/>
            </a:bodyPr>
            <a:lstStyle/>
            <a:p>
              <a:pPr algn="ctr" defTabSz="609569" hangingPunct="0">
                <a:defRPr sz="1800" b="0" i="0" u="none" strike="noStrike" kern="0" cap="none" spc="0" baseline="0">
                  <a:solidFill>
                    <a:srgbClr val="000000"/>
                  </a:solidFill>
                  <a:uFillTx/>
                </a:defRPr>
              </a:pPr>
              <a:endParaRPr lang="en-IN" sz="1000" b="1" kern="0">
                <a:solidFill>
                  <a:srgbClr val="3F4444"/>
                </a:solidFill>
                <a:latin typeface="Arial"/>
              </a:endParaRPr>
            </a:p>
          </p:txBody>
        </p:sp>
        <p:pic>
          <p:nvPicPr>
            <p:cNvPr id="47" name="Graphic 59">
              <a:extLst>
                <a:ext uri="{FF2B5EF4-FFF2-40B4-BE49-F238E27FC236}">
                  <a16:creationId xmlns:a16="http://schemas.microsoft.com/office/drawing/2014/main" id="{42897D67-CED8-0AD8-0F8B-35F7999EBCF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56458" y="3405030"/>
              <a:ext cx="204796" cy="196431"/>
            </a:xfrm>
            <a:prstGeom prst="rect">
              <a:avLst/>
            </a:prstGeom>
            <a:noFill/>
            <a:ln>
              <a:noFill/>
            </a:ln>
          </p:spPr>
        </p:pic>
        <p:sp>
          <p:nvSpPr>
            <p:cNvPr id="48" name="Rectangle: Rounded Corners 44">
              <a:extLst>
                <a:ext uri="{FF2B5EF4-FFF2-40B4-BE49-F238E27FC236}">
                  <a16:creationId xmlns:a16="http://schemas.microsoft.com/office/drawing/2014/main" id="{09DD8774-6CD2-CE69-533F-A3C143AD736B}"/>
                </a:ext>
              </a:extLst>
            </p:cNvPr>
            <p:cNvSpPr/>
            <p:nvPr/>
          </p:nvSpPr>
          <p:spPr>
            <a:xfrm>
              <a:off x="2561629" y="3912415"/>
              <a:ext cx="1160775" cy="451786"/>
            </a:xfrm>
            <a:prstGeom prst="rect">
              <a:avLst/>
            </a:prstGeom>
            <a:solidFill>
              <a:schemeClr val="accent3"/>
            </a:solidFill>
            <a:ln>
              <a:noFill/>
              <a:prstDash val="solid"/>
            </a:ln>
          </p:spPr>
          <p:txBody>
            <a:bodyPr vert="horz" wrap="square" lIns="18288" tIns="18288" rIns="18288" bIns="18288" anchor="ctr" anchorCtr="1" compatLnSpc="1">
              <a:noAutofit/>
            </a:bodyPr>
            <a:lstStyle/>
            <a:p>
              <a:pPr algn="ctr" defTabSz="609569" hangingPunct="0">
                <a:lnSpc>
                  <a:spcPct val="90000"/>
                </a:lnSpc>
                <a:defRPr sz="1800" b="0" i="0" u="none" strike="noStrike" kern="0" cap="none" spc="0" baseline="0">
                  <a:solidFill>
                    <a:srgbClr val="000000"/>
                  </a:solidFill>
                  <a:uFillTx/>
                </a:defRPr>
              </a:pPr>
              <a:r>
                <a:rPr lang="en-US" sz="1000" b="1" kern="0">
                  <a:solidFill>
                    <a:schemeClr val="bg1"/>
                  </a:solidFill>
                  <a:latin typeface="Arial"/>
                  <a:ea typeface="Arial"/>
                  <a:cs typeface="Arial"/>
                </a:rPr>
                <a:t>4.4 mg/kg </a:t>
              </a:r>
            </a:p>
          </p:txBody>
        </p:sp>
        <p:sp>
          <p:nvSpPr>
            <p:cNvPr id="49" name="Rectangle: Rounded Corners 44">
              <a:extLst>
                <a:ext uri="{FF2B5EF4-FFF2-40B4-BE49-F238E27FC236}">
                  <a16:creationId xmlns:a16="http://schemas.microsoft.com/office/drawing/2014/main" id="{E997FAA3-0850-A9CE-4D9C-2BFC70CBD38E}"/>
                </a:ext>
              </a:extLst>
            </p:cNvPr>
            <p:cNvSpPr/>
            <p:nvPr/>
          </p:nvSpPr>
          <p:spPr>
            <a:xfrm>
              <a:off x="2561629" y="4449296"/>
              <a:ext cx="1160775" cy="451786"/>
            </a:xfrm>
            <a:prstGeom prst="rect">
              <a:avLst/>
            </a:prstGeom>
            <a:solidFill>
              <a:schemeClr val="accent3"/>
            </a:solidFill>
            <a:ln>
              <a:noFill/>
              <a:prstDash val="solid"/>
            </a:ln>
          </p:spPr>
          <p:txBody>
            <a:bodyPr vert="horz" wrap="square" lIns="18288" tIns="18288" rIns="18288" bIns="18288" anchor="ctr" anchorCtr="1" compatLnSpc="1">
              <a:noAutofit/>
            </a:bodyPr>
            <a:lstStyle/>
            <a:p>
              <a:pPr algn="ctr" defTabSz="609569" hangingPunct="0">
                <a:lnSpc>
                  <a:spcPct val="90000"/>
                </a:lnSpc>
                <a:defRPr sz="1800" b="0" i="0" u="none" strike="noStrike" kern="0" cap="none" spc="0" baseline="0">
                  <a:solidFill>
                    <a:srgbClr val="000000"/>
                  </a:solidFill>
                  <a:uFillTx/>
                </a:defRPr>
              </a:pPr>
              <a:r>
                <a:rPr lang="en-US" sz="1000" b="1" kern="0">
                  <a:solidFill>
                    <a:schemeClr val="bg1"/>
                  </a:solidFill>
                  <a:latin typeface="Arial"/>
                  <a:ea typeface="Arial"/>
                  <a:cs typeface="Arial"/>
                </a:rPr>
                <a:t>3.2 mg/kg </a:t>
              </a:r>
            </a:p>
          </p:txBody>
        </p:sp>
        <p:sp>
          <p:nvSpPr>
            <p:cNvPr id="50" name="Rectangle: Rounded Corners 44">
              <a:extLst>
                <a:ext uri="{FF2B5EF4-FFF2-40B4-BE49-F238E27FC236}">
                  <a16:creationId xmlns:a16="http://schemas.microsoft.com/office/drawing/2014/main" id="{A0168206-327D-1238-BAFA-E80F721BD587}"/>
                </a:ext>
              </a:extLst>
            </p:cNvPr>
            <p:cNvSpPr/>
            <p:nvPr/>
          </p:nvSpPr>
          <p:spPr>
            <a:xfrm>
              <a:off x="2561629" y="4986177"/>
              <a:ext cx="1160775" cy="451786"/>
            </a:xfrm>
            <a:prstGeom prst="rect">
              <a:avLst/>
            </a:prstGeom>
            <a:solidFill>
              <a:schemeClr val="accent3"/>
            </a:solidFill>
            <a:ln>
              <a:noFill/>
              <a:prstDash val="solid"/>
            </a:ln>
          </p:spPr>
          <p:txBody>
            <a:bodyPr vert="horz" wrap="square" lIns="18288" tIns="18288" rIns="18288" bIns="18288" anchor="ctr" anchorCtr="1" compatLnSpc="1">
              <a:noAutofit/>
            </a:bodyPr>
            <a:lstStyle/>
            <a:p>
              <a:pPr algn="ctr" defTabSz="609569" hangingPunct="0">
                <a:lnSpc>
                  <a:spcPct val="90000"/>
                </a:lnSpc>
                <a:defRPr sz="1800" b="0" i="0" u="none" strike="noStrike" kern="0" cap="none" spc="0" baseline="0">
                  <a:solidFill>
                    <a:srgbClr val="000000"/>
                  </a:solidFill>
                  <a:uFillTx/>
                </a:defRPr>
              </a:pPr>
              <a:r>
                <a:rPr lang="en-US" sz="1000" b="1" kern="0">
                  <a:solidFill>
                    <a:schemeClr val="bg1"/>
                  </a:solidFill>
                  <a:latin typeface="Arial"/>
                  <a:ea typeface="Arial"/>
                  <a:cs typeface="Arial"/>
                </a:rPr>
                <a:t>Discontinue treatment </a:t>
              </a:r>
            </a:p>
          </p:txBody>
        </p:sp>
      </p:grpSp>
      <p:sp>
        <p:nvSpPr>
          <p:cNvPr id="4" name="Footer Placeholder 2">
            <a:extLst>
              <a:ext uri="{FF2B5EF4-FFF2-40B4-BE49-F238E27FC236}">
                <a16:creationId xmlns:a16="http://schemas.microsoft.com/office/drawing/2014/main" id="{904004D4-EBC2-32D5-E271-AB8B6081AF8F}"/>
              </a:ext>
            </a:extLst>
          </p:cNvPr>
          <p:cNvSpPr txBox="1">
            <a:spLocks/>
          </p:cNvSpPr>
          <p:nvPr/>
        </p:nvSpPr>
        <p:spPr>
          <a:xfrm>
            <a:off x="1416735" y="6360709"/>
            <a:ext cx="10651322" cy="2814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Arial"/>
              </a:rPr>
              <a:t>1. </a:t>
            </a:r>
            <a:r>
              <a:rPr lang="en-US" sz="1000">
                <a:solidFill>
                  <a:srgbClr val="3F4444"/>
                </a:solidFill>
                <a:cs typeface="Arial" panose="020B0604020202020204" pitchFamily="34" charset="0"/>
              </a:rPr>
              <a:t>Fam-trastuzumab deruxtecan-nxki. Prescribing information. Daiichi Sankyo; 2024</a:t>
            </a:r>
            <a:r>
              <a:rPr lang="en-US" sz="1000"/>
              <a:t>. </a:t>
            </a:r>
            <a:r>
              <a:rPr lang="en-US" sz="1000">
                <a:latin typeface="Arial"/>
              </a:rPr>
              <a:t>2. Meyer KC. </a:t>
            </a:r>
            <a:r>
              <a:rPr lang="en-US" sz="1000" i="1" err="1">
                <a:latin typeface="Arial"/>
              </a:rPr>
              <a:t>Transl</a:t>
            </a:r>
            <a:r>
              <a:rPr lang="en-US" sz="1000" i="1">
                <a:latin typeface="Arial"/>
              </a:rPr>
              <a:t> Respir Med. </a:t>
            </a:r>
            <a:r>
              <a:rPr lang="en-US" sz="1000">
                <a:latin typeface="Arial"/>
              </a:rPr>
              <a:t>2014;2:4.</a:t>
            </a:r>
          </a:p>
        </p:txBody>
      </p:sp>
    </p:spTree>
    <p:extLst>
      <p:ext uri="{BB962C8B-B14F-4D97-AF65-F5344CB8AC3E}">
        <p14:creationId xmlns:p14="http://schemas.microsoft.com/office/powerpoint/2010/main" val="887761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8A889B-238E-858B-2EDD-01A016CAF485}"/>
              </a:ext>
            </a:extLst>
          </p:cNvPr>
          <p:cNvSpPr>
            <a:spLocks noGrp="1"/>
          </p:cNvSpPr>
          <p:nvPr>
            <p:ph sz="half" idx="1"/>
          </p:nvPr>
        </p:nvSpPr>
        <p:spPr/>
        <p:txBody>
          <a:bodyPr>
            <a:normAutofit/>
          </a:bodyPr>
          <a:lstStyle/>
          <a:p>
            <a:r>
              <a:rPr lang="en-US">
                <a:latin typeface="Arial" panose="020B0604020202020204" pitchFamily="34" charset="0"/>
                <a:cs typeface="Arial" panose="020B0604020202020204" pitchFamily="34" charset="0"/>
              </a:rPr>
              <a:t>With T-</a:t>
            </a:r>
            <a:r>
              <a:rPr lang="en-US" err="1">
                <a:latin typeface="Arial" panose="020B0604020202020204" pitchFamily="34" charset="0"/>
                <a:cs typeface="Arial" panose="020B0604020202020204" pitchFamily="34" charset="0"/>
              </a:rPr>
              <a:t>DXd</a:t>
            </a:r>
            <a:r>
              <a:rPr lang="en-US">
                <a:latin typeface="Arial" panose="020B0604020202020204" pitchFamily="34" charset="0"/>
                <a:cs typeface="Arial" panose="020B0604020202020204" pitchFamily="34" charset="0"/>
              </a:rPr>
              <a:t>, consider 3-drug prophylaxis:</a:t>
            </a:r>
          </a:p>
          <a:p>
            <a:pPr lvl="1"/>
            <a:r>
              <a:rPr lang="en-US">
                <a:latin typeface="Arial" panose="020B0604020202020204" pitchFamily="34" charset="0"/>
                <a:cs typeface="Arial" panose="020B0604020202020204" pitchFamily="34" charset="0"/>
              </a:rPr>
              <a:t>Dexamethasone</a:t>
            </a:r>
          </a:p>
          <a:p>
            <a:pPr lvl="1"/>
            <a:r>
              <a:rPr lang="en-US"/>
              <a:t>5</a:t>
            </a:r>
            <a:r>
              <a:rPr lang="en-US">
                <a:latin typeface="Arial" panose="020B0604020202020204" pitchFamily="34" charset="0"/>
                <a:cs typeface="Arial" panose="020B0604020202020204" pitchFamily="34" charset="0"/>
              </a:rPr>
              <a:t>HT3 receptor antagonist (ondansetron)</a:t>
            </a:r>
          </a:p>
          <a:p>
            <a:pPr lvl="1"/>
            <a:r>
              <a:rPr lang="en-US">
                <a:latin typeface="Arial" panose="020B0604020202020204" pitchFamily="34" charset="0"/>
                <a:cs typeface="Arial" panose="020B0604020202020204" pitchFamily="34" charset="0"/>
              </a:rPr>
              <a:t>NK1 receptor antagonist (aprepitant)</a:t>
            </a:r>
          </a:p>
          <a:p>
            <a:pPr lvl="1"/>
            <a:endParaRPr lang="en-US">
              <a:latin typeface="Arial" panose="020B0604020202020204" pitchFamily="34" charset="0"/>
              <a:cs typeface="Arial" panose="020B0604020202020204" pitchFamily="34" charset="0"/>
            </a:endParaRPr>
          </a:p>
          <a:p>
            <a:endParaRPr lang="en-US"/>
          </a:p>
        </p:txBody>
      </p:sp>
      <p:sp>
        <p:nvSpPr>
          <p:cNvPr id="4" name="Text Placeholder 3">
            <a:extLst>
              <a:ext uri="{FF2B5EF4-FFF2-40B4-BE49-F238E27FC236}">
                <a16:creationId xmlns:a16="http://schemas.microsoft.com/office/drawing/2014/main" id="{B2222A16-9EC8-C451-FD87-E1732ECA38BF}"/>
              </a:ext>
            </a:extLst>
          </p:cNvPr>
          <p:cNvSpPr>
            <a:spLocks noGrp="1"/>
          </p:cNvSpPr>
          <p:nvPr>
            <p:ph sz="half" idx="2"/>
          </p:nvPr>
        </p:nvSpPr>
        <p:spPr/>
        <p:txBody>
          <a:bodyPr/>
          <a:lstStyle/>
          <a:p>
            <a:r>
              <a:rPr lang="en-US">
                <a:latin typeface="Arial" panose="020B0604020202020204" pitchFamily="34" charset="0"/>
                <a:cs typeface="Arial" panose="020B0604020202020204" pitchFamily="34" charset="0"/>
              </a:rPr>
              <a:t>For delayed nausea:</a:t>
            </a:r>
          </a:p>
          <a:p>
            <a:pPr lvl="1"/>
            <a:r>
              <a:rPr lang="en-US">
                <a:latin typeface="Arial" panose="020B0604020202020204" pitchFamily="34" charset="0"/>
                <a:cs typeface="Arial" panose="020B0604020202020204" pitchFamily="34" charset="0"/>
              </a:rPr>
              <a:t>Ondansetron prn</a:t>
            </a:r>
          </a:p>
          <a:p>
            <a:pPr marL="457200" lvl="1" indent="0">
              <a:buNone/>
            </a:pPr>
            <a:r>
              <a:rPr lang="en-US"/>
              <a:t>	or</a:t>
            </a:r>
            <a:endParaRPr lang="en-US">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Olanzapine prn</a:t>
            </a:r>
          </a:p>
          <a:p>
            <a:endParaRPr lang="en-US"/>
          </a:p>
        </p:txBody>
      </p:sp>
      <p:sp>
        <p:nvSpPr>
          <p:cNvPr id="2" name="Title 1">
            <a:extLst>
              <a:ext uri="{FF2B5EF4-FFF2-40B4-BE49-F238E27FC236}">
                <a16:creationId xmlns:a16="http://schemas.microsoft.com/office/drawing/2014/main" id="{89EB7D23-381D-3F59-8B7F-CA4AC822EB88}"/>
              </a:ext>
            </a:extLst>
          </p:cNvPr>
          <p:cNvSpPr>
            <a:spLocks noGrp="1"/>
          </p:cNvSpPr>
          <p:nvPr>
            <p:ph type="title"/>
          </p:nvPr>
        </p:nvSpPr>
        <p:spPr/>
        <p:txBody>
          <a:bodyPr/>
          <a:lstStyle/>
          <a:p>
            <a:r>
              <a:rPr lang="en-US"/>
              <a:t>Managing Nausea With T-</a:t>
            </a:r>
            <a:r>
              <a:rPr lang="en-US" err="1"/>
              <a:t>DXd</a:t>
            </a:r>
            <a:endParaRPr lang="en-US"/>
          </a:p>
        </p:txBody>
      </p:sp>
      <p:sp>
        <p:nvSpPr>
          <p:cNvPr id="5" name="Footer Placeholder 5">
            <a:extLst>
              <a:ext uri="{FF2B5EF4-FFF2-40B4-BE49-F238E27FC236}">
                <a16:creationId xmlns:a16="http://schemas.microsoft.com/office/drawing/2014/main" id="{9921E357-F6EA-F1CE-7C26-AB8A843A27EE}"/>
              </a:ext>
            </a:extLst>
          </p:cNvPr>
          <p:cNvSpPr txBox="1">
            <a:spLocks/>
          </p:cNvSpPr>
          <p:nvPr/>
        </p:nvSpPr>
        <p:spPr>
          <a:xfrm>
            <a:off x="1416735" y="6353175"/>
            <a:ext cx="1065132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err="1"/>
              <a:t>Stankowicz</a:t>
            </a:r>
            <a:r>
              <a:rPr lang="en-US" sz="1000"/>
              <a:t> M, et al. </a:t>
            </a:r>
            <a:r>
              <a:rPr lang="en-US" sz="1000" i="1"/>
              <a:t>Breast Care (Basel). </a:t>
            </a:r>
            <a:r>
              <a:rPr lang="en-US" sz="1000"/>
              <a:t>2021;16(4):408-411.</a:t>
            </a:r>
          </a:p>
        </p:txBody>
      </p:sp>
    </p:spTree>
    <p:extLst>
      <p:ext uri="{BB962C8B-B14F-4D97-AF65-F5344CB8AC3E}">
        <p14:creationId xmlns:p14="http://schemas.microsoft.com/office/powerpoint/2010/main" val="345337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C3123761-566B-B596-2F8E-5A76B9640612}"/>
              </a:ext>
            </a:extLst>
          </p:cNvPr>
          <p:cNvCxnSpPr>
            <a:cxnSpLocks/>
          </p:cNvCxnSpPr>
          <p:nvPr/>
        </p:nvCxnSpPr>
        <p:spPr>
          <a:xfrm flipH="1">
            <a:off x="7425047" y="3819140"/>
            <a:ext cx="2594" cy="405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1DD90BE-AC2E-2D55-F5FD-C9A7152391AD}"/>
              </a:ext>
            </a:extLst>
          </p:cNvPr>
          <p:cNvCxnSpPr>
            <a:cxnSpLocks/>
          </p:cNvCxnSpPr>
          <p:nvPr/>
        </p:nvCxnSpPr>
        <p:spPr>
          <a:xfrm flipH="1">
            <a:off x="9634484" y="3819140"/>
            <a:ext cx="230" cy="406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A1691CB-3786-0EF3-C8A1-D9D10C6C4F21}"/>
              </a:ext>
            </a:extLst>
          </p:cNvPr>
          <p:cNvCxnSpPr>
            <a:cxnSpLocks/>
          </p:cNvCxnSpPr>
          <p:nvPr/>
        </p:nvCxnSpPr>
        <p:spPr>
          <a:xfrm flipH="1">
            <a:off x="8540385" y="4384434"/>
            <a:ext cx="230" cy="406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5EB6C7-C84F-6372-7077-94BEC157E9E3}"/>
              </a:ext>
            </a:extLst>
          </p:cNvPr>
          <p:cNvCxnSpPr>
            <a:cxnSpLocks/>
          </p:cNvCxnSpPr>
          <p:nvPr/>
        </p:nvCxnSpPr>
        <p:spPr>
          <a:xfrm flipH="1">
            <a:off x="6273505" y="4348893"/>
            <a:ext cx="230" cy="406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A40CE59-9D7E-D4DA-C42C-B93BAFE69C6A}"/>
              </a:ext>
            </a:extLst>
          </p:cNvPr>
          <p:cNvCxnSpPr>
            <a:cxnSpLocks/>
          </p:cNvCxnSpPr>
          <p:nvPr/>
        </p:nvCxnSpPr>
        <p:spPr>
          <a:xfrm flipH="1">
            <a:off x="3924694" y="4332509"/>
            <a:ext cx="230" cy="406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6707AE9-D132-6F87-13B9-343F3543528A}"/>
              </a:ext>
            </a:extLst>
          </p:cNvPr>
          <p:cNvCxnSpPr>
            <a:cxnSpLocks/>
          </p:cNvCxnSpPr>
          <p:nvPr/>
        </p:nvCxnSpPr>
        <p:spPr>
          <a:xfrm flipV="1">
            <a:off x="1864553" y="4384434"/>
            <a:ext cx="230" cy="405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itle 56">
            <a:extLst>
              <a:ext uri="{FF2B5EF4-FFF2-40B4-BE49-F238E27FC236}">
                <a16:creationId xmlns:a16="http://schemas.microsoft.com/office/drawing/2014/main" id="{CE61C1AF-AB11-8EEA-CE72-BD0642BE079B}"/>
              </a:ext>
            </a:extLst>
          </p:cNvPr>
          <p:cNvSpPr>
            <a:spLocks noGrp="1"/>
          </p:cNvSpPr>
          <p:nvPr>
            <p:ph type="title"/>
          </p:nvPr>
        </p:nvSpPr>
        <p:spPr>
          <a:xfrm>
            <a:off x="838200" y="365125"/>
            <a:ext cx="8904514" cy="871393"/>
          </a:xfrm>
        </p:spPr>
        <p:txBody>
          <a:bodyPr>
            <a:normAutofit fontScale="90000"/>
          </a:bodyPr>
          <a:lstStyle/>
          <a:p>
            <a:r>
              <a:rPr lang="en-US"/>
              <a:t>Timeline of FDA Tumor-Agnostic Approvals in Solid Tumors</a:t>
            </a:r>
          </a:p>
        </p:txBody>
      </p:sp>
      <p:sp>
        <p:nvSpPr>
          <p:cNvPr id="2" name="Content Placeholder 1">
            <a:extLst>
              <a:ext uri="{FF2B5EF4-FFF2-40B4-BE49-F238E27FC236}">
                <a16:creationId xmlns:a16="http://schemas.microsoft.com/office/drawing/2014/main" id="{20BDB493-17B0-D86F-432F-764A313DA2B0}"/>
              </a:ext>
            </a:extLst>
          </p:cNvPr>
          <p:cNvSpPr>
            <a:spLocks noGrp="1"/>
          </p:cNvSpPr>
          <p:nvPr>
            <p:ph idx="1"/>
          </p:nvPr>
        </p:nvSpPr>
        <p:spPr/>
        <p:txBody>
          <a:bodyPr>
            <a:normAutofit/>
          </a:bodyPr>
          <a:lstStyle/>
          <a:p>
            <a:r>
              <a:rPr lang="en-US"/>
              <a:t>Characterizing tumors based on genetic abnormalities rather than tissue origin represents a paradigm shift in oncology</a:t>
            </a:r>
          </a:p>
          <a:p>
            <a:r>
              <a:rPr lang="en-US" dirty="0"/>
              <a:t>Targeted</a:t>
            </a:r>
            <a:r>
              <a:rPr lang="en-US"/>
              <a:t> therapies have been approved in tumor-agnostic </a:t>
            </a:r>
            <a:r>
              <a:rPr lang="en-US" err="1"/>
              <a:t>indications</a:t>
            </a:r>
            <a:r>
              <a:rPr lang="en-US" baseline="30000" err="1"/>
              <a:t>a</a:t>
            </a:r>
            <a:endParaRPr lang="en-US" baseline="30000"/>
          </a:p>
        </p:txBody>
      </p:sp>
      <p:sp>
        <p:nvSpPr>
          <p:cNvPr id="10" name="Rectangle 9">
            <a:extLst>
              <a:ext uri="{FF2B5EF4-FFF2-40B4-BE49-F238E27FC236}">
                <a16:creationId xmlns:a16="http://schemas.microsoft.com/office/drawing/2014/main" id="{2F770D5B-0A2B-7CAE-9402-96819680A824}"/>
              </a:ext>
            </a:extLst>
          </p:cNvPr>
          <p:cNvSpPr/>
          <p:nvPr/>
        </p:nvSpPr>
        <p:spPr>
          <a:xfrm>
            <a:off x="1297208" y="4256309"/>
            <a:ext cx="164646"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D356E57-C55E-1BCA-6DB6-AC5AFC3D6FA6}"/>
              </a:ext>
            </a:extLst>
          </p:cNvPr>
          <p:cNvSpPr/>
          <p:nvPr/>
        </p:nvSpPr>
        <p:spPr>
          <a:xfrm>
            <a:off x="3078278" y="4256309"/>
            <a:ext cx="164646"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981683A-AA05-7166-E767-9393348F1220}"/>
              </a:ext>
            </a:extLst>
          </p:cNvPr>
          <p:cNvSpPr/>
          <p:nvPr/>
        </p:nvSpPr>
        <p:spPr>
          <a:xfrm>
            <a:off x="4154785" y="4257378"/>
            <a:ext cx="164646"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B19DFF8-222F-D4D3-6C0F-18FEEA73475C}"/>
              </a:ext>
            </a:extLst>
          </p:cNvPr>
          <p:cNvSpPr/>
          <p:nvPr/>
        </p:nvSpPr>
        <p:spPr>
          <a:xfrm>
            <a:off x="5276764" y="4257561"/>
            <a:ext cx="164646"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95991CA-F808-33C6-E13E-2F951DC25F5F}"/>
              </a:ext>
            </a:extLst>
          </p:cNvPr>
          <p:cNvSpPr/>
          <p:nvPr/>
        </p:nvSpPr>
        <p:spPr>
          <a:xfrm>
            <a:off x="6769014" y="4256309"/>
            <a:ext cx="164646"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E0C57A1-7E04-F64D-C95D-9E173B81B8F3}"/>
              </a:ext>
            </a:extLst>
          </p:cNvPr>
          <p:cNvSpPr/>
          <p:nvPr/>
        </p:nvSpPr>
        <p:spPr>
          <a:xfrm>
            <a:off x="7836921" y="4256309"/>
            <a:ext cx="164646"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B853D36-56DC-9684-304F-4E473ACCB1EE}"/>
              </a:ext>
            </a:extLst>
          </p:cNvPr>
          <p:cNvSpPr/>
          <p:nvPr/>
        </p:nvSpPr>
        <p:spPr>
          <a:xfrm>
            <a:off x="10191722" y="4256309"/>
            <a:ext cx="164646"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C53637B4-200E-4B74-5A43-FDC92D4CB939}"/>
              </a:ext>
            </a:extLst>
          </p:cNvPr>
          <p:cNvSpPr/>
          <p:nvPr/>
        </p:nvSpPr>
        <p:spPr>
          <a:xfrm>
            <a:off x="401978" y="2661424"/>
            <a:ext cx="1891222" cy="1189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May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Pembrolizumab </a:t>
            </a: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in </a:t>
            </a:r>
            <a:r>
              <a:rPr kumimoji="0" lang="en-US" sz="1600" b="0"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dMMR</a:t>
            </a: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/MSI-H cancers</a:t>
            </a:r>
          </a:p>
        </p:txBody>
      </p:sp>
      <p:sp>
        <p:nvSpPr>
          <p:cNvPr id="19" name="Rectangle: Rounded Corners 18">
            <a:extLst>
              <a:ext uri="{FF2B5EF4-FFF2-40B4-BE49-F238E27FC236}">
                <a16:creationId xmlns:a16="http://schemas.microsoft.com/office/drawing/2014/main" id="{A2F96052-4E10-4D0E-91DB-D5E47EB0C246}"/>
              </a:ext>
            </a:extLst>
          </p:cNvPr>
          <p:cNvSpPr/>
          <p:nvPr/>
        </p:nvSpPr>
        <p:spPr>
          <a:xfrm>
            <a:off x="391885" y="4739931"/>
            <a:ext cx="1901315" cy="1189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Nov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Larotrectinib</a:t>
            </a: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in NTRK fusion positive cancers</a:t>
            </a:r>
          </a:p>
        </p:txBody>
      </p:sp>
      <p:sp>
        <p:nvSpPr>
          <p:cNvPr id="20" name="Rectangle: Rounded Corners 19">
            <a:extLst>
              <a:ext uri="{FF2B5EF4-FFF2-40B4-BE49-F238E27FC236}">
                <a16:creationId xmlns:a16="http://schemas.microsoft.com/office/drawing/2014/main" id="{17F1A357-F1D4-167E-D382-72164A499596}"/>
              </a:ext>
            </a:extLst>
          </p:cNvPr>
          <p:cNvSpPr/>
          <p:nvPr/>
        </p:nvSpPr>
        <p:spPr>
          <a:xfrm>
            <a:off x="2528470" y="2661424"/>
            <a:ext cx="1815565" cy="1189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Aug 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Entrectinib</a:t>
            </a: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in NTRK fusion positive cancers</a:t>
            </a:r>
          </a:p>
        </p:txBody>
      </p:sp>
      <p:sp>
        <p:nvSpPr>
          <p:cNvPr id="21" name="Rectangle: Rounded Corners 20">
            <a:extLst>
              <a:ext uri="{FF2B5EF4-FFF2-40B4-BE49-F238E27FC236}">
                <a16:creationId xmlns:a16="http://schemas.microsoft.com/office/drawing/2014/main" id="{DABF0959-13FF-95A5-E909-998008629E01}"/>
              </a:ext>
            </a:extLst>
          </p:cNvPr>
          <p:cNvSpPr/>
          <p:nvPr/>
        </p:nvSpPr>
        <p:spPr>
          <a:xfrm>
            <a:off x="2528470" y="4739931"/>
            <a:ext cx="1790961" cy="1189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Jun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Pembrolizumab</a:t>
            </a: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in TMB-high cancers</a:t>
            </a:r>
          </a:p>
        </p:txBody>
      </p:sp>
      <p:sp>
        <p:nvSpPr>
          <p:cNvPr id="22" name="Rectangle: Rounded Corners 21">
            <a:extLst>
              <a:ext uri="{FF2B5EF4-FFF2-40B4-BE49-F238E27FC236}">
                <a16:creationId xmlns:a16="http://schemas.microsoft.com/office/drawing/2014/main" id="{24DF0D3A-BE97-CA26-99CE-4BE6ACFED13E}"/>
              </a:ext>
            </a:extLst>
          </p:cNvPr>
          <p:cNvSpPr/>
          <p:nvPr/>
        </p:nvSpPr>
        <p:spPr>
          <a:xfrm>
            <a:off x="4658034" y="2661424"/>
            <a:ext cx="1868442" cy="1189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Aug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Dostarlimab</a:t>
            </a:r>
            <a:r>
              <a:rPr lang="en-US" sz="1600">
                <a:solidFill>
                  <a:prstClr val="white"/>
                </a:solidFill>
                <a:latin typeface="Arial" panose="020B0604020202020204" pitchFamily="34" charset="0"/>
                <a:cs typeface="Arial" panose="020B0604020202020204" pitchFamily="34" charset="0"/>
              </a:rPr>
              <a:t> </a:t>
            </a: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in </a:t>
            </a:r>
            <a:r>
              <a:rPr kumimoji="0" lang="en-US" sz="1600" b="0"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dMMR</a:t>
            </a: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/MSI-H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solid tumors</a:t>
            </a: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C9120B49-0F12-98FC-CAA5-9D90C9F95F02}"/>
              </a:ext>
            </a:extLst>
          </p:cNvPr>
          <p:cNvSpPr/>
          <p:nvPr/>
        </p:nvSpPr>
        <p:spPr>
          <a:xfrm>
            <a:off x="4685142" y="4755237"/>
            <a:ext cx="2248518" cy="1189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Jun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Dabrafenib/trametinib </a:t>
            </a:r>
            <a:b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in BRAF</a:t>
            </a:r>
            <a:r>
              <a:rPr kumimoji="0" lang="en-US" sz="1600" b="0" i="0" u="none" strike="noStrike" kern="1200" cap="none" spc="0" normalizeH="0" baseline="30000" noProof="0">
                <a:ln>
                  <a:noFill/>
                </a:ln>
                <a:solidFill>
                  <a:prstClr val="white"/>
                </a:solidFill>
                <a:effectLst/>
                <a:uLnTx/>
                <a:uFillTx/>
                <a:latin typeface="Arial" panose="020B0604020202020204" pitchFamily="34" charset="0"/>
                <a:cs typeface="Arial" panose="020B0604020202020204" pitchFamily="34" charset="0"/>
              </a:rPr>
              <a:t>V600E</a:t>
            </a: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mutant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solid tumors</a:t>
            </a: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7D9734C3-9D4C-ABAA-D5B0-E905E741ABB9}"/>
              </a:ext>
            </a:extLst>
          </p:cNvPr>
          <p:cNvSpPr/>
          <p:nvPr/>
        </p:nvSpPr>
        <p:spPr>
          <a:xfrm>
            <a:off x="8172204" y="4256309"/>
            <a:ext cx="164646" cy="152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CD44F634-3892-6FEF-B9E9-AC067A40ED19}"/>
              </a:ext>
            </a:extLst>
          </p:cNvPr>
          <p:cNvSpPr/>
          <p:nvPr/>
        </p:nvSpPr>
        <p:spPr>
          <a:xfrm>
            <a:off x="6900924" y="2661424"/>
            <a:ext cx="1998176" cy="1189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Sep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Selpercatinib</a:t>
            </a: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in RET fusion positive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solid tumors</a:t>
            </a: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DD73EEC3-1192-F416-93C2-3A0A4CA07E03}"/>
              </a:ext>
            </a:extLst>
          </p:cNvPr>
          <p:cNvSpPr/>
          <p:nvPr/>
        </p:nvSpPr>
        <p:spPr>
          <a:xfrm>
            <a:off x="7274762" y="4755237"/>
            <a:ext cx="2467951" cy="1189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Apr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Trastuzumab </a:t>
            </a:r>
            <a:r>
              <a:rPr kumimoji="0" lang="en-US" sz="1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deruxtecan</a:t>
            </a:r>
            <a:b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in HER2-positive solid tumors</a:t>
            </a:r>
          </a:p>
        </p:txBody>
      </p:sp>
      <p:cxnSp>
        <p:nvCxnSpPr>
          <p:cNvPr id="28" name="Straight Connector 27">
            <a:extLst>
              <a:ext uri="{FF2B5EF4-FFF2-40B4-BE49-F238E27FC236}">
                <a16:creationId xmlns:a16="http://schemas.microsoft.com/office/drawing/2014/main" id="{D26763D1-1A4C-793B-003B-03B8862DF6D3}"/>
              </a:ext>
            </a:extLst>
          </p:cNvPr>
          <p:cNvCxnSpPr>
            <a:cxnSpLocks/>
          </p:cNvCxnSpPr>
          <p:nvPr/>
        </p:nvCxnSpPr>
        <p:spPr>
          <a:xfrm flipV="1">
            <a:off x="1012254" y="3851034"/>
            <a:ext cx="230" cy="405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89669EA-6515-4045-7E52-D991A342A443}"/>
              </a:ext>
            </a:extLst>
          </p:cNvPr>
          <p:cNvCxnSpPr>
            <a:cxnSpLocks/>
          </p:cNvCxnSpPr>
          <p:nvPr/>
        </p:nvCxnSpPr>
        <p:spPr>
          <a:xfrm flipH="1">
            <a:off x="2960528" y="3851034"/>
            <a:ext cx="230" cy="406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28D588-3370-D86E-12BD-40EAE364EE88}"/>
              </a:ext>
            </a:extLst>
          </p:cNvPr>
          <p:cNvCxnSpPr>
            <a:cxnSpLocks/>
          </p:cNvCxnSpPr>
          <p:nvPr/>
        </p:nvCxnSpPr>
        <p:spPr>
          <a:xfrm flipH="1">
            <a:off x="4929544" y="3851034"/>
            <a:ext cx="2594" cy="405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id="{E4E8CE8C-CF53-BD5B-C547-936C8097C4B0}"/>
              </a:ext>
            </a:extLst>
          </p:cNvPr>
          <p:cNvSpPr/>
          <p:nvPr/>
        </p:nvSpPr>
        <p:spPr>
          <a:xfrm>
            <a:off x="391885" y="4084860"/>
            <a:ext cx="11107424" cy="50070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Footer Placeholder 8">
            <a:extLst>
              <a:ext uri="{FF2B5EF4-FFF2-40B4-BE49-F238E27FC236}">
                <a16:creationId xmlns:a16="http://schemas.microsoft.com/office/drawing/2014/main" id="{3AE8034F-F7DF-399C-655F-4D7FD42DABB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r>
              <a:rPr lang="en-US" baseline="30000" err="1"/>
              <a:t>a</a:t>
            </a:r>
            <a:r>
              <a:rPr lang="en-US" err="1"/>
              <a:t>Indications</a:t>
            </a:r>
            <a:r>
              <a:rPr lang="en-US"/>
              <a:t> listed are not exhaustive for each drug; only tumor-agnostic indications are represented in the figure.</a:t>
            </a:r>
          </a:p>
          <a:p>
            <a:r>
              <a:rPr lang="en-US"/>
              <a:t>Subbiah V, et al. </a:t>
            </a:r>
            <a:r>
              <a:rPr lang="en-US" i="1"/>
              <a:t>CA Cancer J Clin</a:t>
            </a:r>
            <a:r>
              <a:rPr lang="en-US"/>
              <a:t>. 2024;74(5):433-452.  </a:t>
            </a:r>
          </a:p>
        </p:txBody>
      </p:sp>
      <p:sp>
        <p:nvSpPr>
          <p:cNvPr id="30" name="Rectangle: Rounded Corners 24">
            <a:extLst>
              <a:ext uri="{FF2B5EF4-FFF2-40B4-BE49-F238E27FC236}">
                <a16:creationId xmlns:a16="http://schemas.microsoft.com/office/drawing/2014/main" id="{FD44AC46-FD42-B577-C26B-D64C30868889}"/>
              </a:ext>
            </a:extLst>
          </p:cNvPr>
          <p:cNvSpPr/>
          <p:nvPr/>
        </p:nvSpPr>
        <p:spPr>
          <a:xfrm>
            <a:off x="9208319" y="2661424"/>
            <a:ext cx="2086583" cy="1189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June 2024</a:t>
            </a:r>
          </a:p>
          <a:p>
            <a:pPr algn="ctr">
              <a:defRPr/>
            </a:pPr>
            <a:r>
              <a:rPr lang="en-US" sz="1600" b="1" dirty="0" err="1">
                <a:solidFill>
                  <a:prstClr val="white"/>
                </a:solidFill>
                <a:latin typeface="Arial" panose="020B0604020202020204" pitchFamily="34" charset="0"/>
                <a:cs typeface="Arial" panose="020B0604020202020204" pitchFamily="34" charset="0"/>
              </a:rPr>
              <a:t>Repotrectinib</a:t>
            </a:r>
            <a:r>
              <a:rPr lang="en-US" sz="1600" dirty="0">
                <a:solidFill>
                  <a:prstClr val="white"/>
                </a:solidFill>
                <a:latin typeface="Arial" panose="020B0604020202020204" pitchFamily="34" charset="0"/>
                <a:cs typeface="Arial" panose="020B0604020202020204" pitchFamily="34" charset="0"/>
              </a:rPr>
              <a:t> in NTRK gene fusion-positive solid tumors</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9086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AFF7-B937-F31B-324E-4F92C7061558}"/>
              </a:ext>
            </a:extLst>
          </p:cNvPr>
          <p:cNvSpPr>
            <a:spLocks noGrp="1"/>
          </p:cNvSpPr>
          <p:nvPr>
            <p:ph type="title"/>
          </p:nvPr>
        </p:nvSpPr>
        <p:spPr>
          <a:xfrm>
            <a:off x="838200" y="365125"/>
            <a:ext cx="10515600" cy="1325563"/>
          </a:xfrm>
        </p:spPr>
        <p:txBody>
          <a:bodyPr>
            <a:normAutofit/>
          </a:bodyPr>
          <a:lstStyle/>
          <a:p>
            <a:r>
              <a:rPr lang="en-US"/>
              <a:t>Management of LV Dysfunction With T-DXd</a:t>
            </a:r>
          </a:p>
        </p:txBody>
      </p:sp>
      <p:graphicFrame>
        <p:nvGraphicFramePr>
          <p:cNvPr id="5" name="Table 5">
            <a:extLst>
              <a:ext uri="{FF2B5EF4-FFF2-40B4-BE49-F238E27FC236}">
                <a16:creationId xmlns:a16="http://schemas.microsoft.com/office/drawing/2014/main" id="{63233E26-5DCC-233E-45D2-459DE3FAFB31}"/>
              </a:ext>
            </a:extLst>
          </p:cNvPr>
          <p:cNvGraphicFramePr>
            <a:graphicFrameLocks noGrp="1"/>
          </p:cNvGraphicFramePr>
          <p:nvPr>
            <p:ph idx="1"/>
            <p:extLst>
              <p:ext uri="{D42A27DB-BD31-4B8C-83A1-F6EECF244321}">
                <p14:modId xmlns:p14="http://schemas.microsoft.com/office/powerpoint/2010/main" val="1479666831"/>
              </p:ext>
            </p:extLst>
          </p:nvPr>
        </p:nvGraphicFramePr>
        <p:xfrm>
          <a:off x="604492" y="1438835"/>
          <a:ext cx="10983016" cy="4410635"/>
        </p:xfrm>
        <a:graphic>
          <a:graphicData uri="http://schemas.openxmlformats.org/drawingml/2006/table">
            <a:tbl>
              <a:tblPr firstRow="1" bandRow="1">
                <a:tableStyleId>{5C22544A-7EE6-4342-B048-85BDC9FD1C3A}</a:tableStyleId>
              </a:tblPr>
              <a:tblGrid>
                <a:gridCol w="5198447">
                  <a:extLst>
                    <a:ext uri="{9D8B030D-6E8A-4147-A177-3AD203B41FA5}">
                      <a16:colId xmlns:a16="http://schemas.microsoft.com/office/drawing/2014/main" val="1250838803"/>
                    </a:ext>
                  </a:extLst>
                </a:gridCol>
                <a:gridCol w="5784569">
                  <a:extLst>
                    <a:ext uri="{9D8B030D-6E8A-4147-A177-3AD203B41FA5}">
                      <a16:colId xmlns:a16="http://schemas.microsoft.com/office/drawing/2014/main" val="1996819527"/>
                    </a:ext>
                  </a:extLst>
                </a:gridCol>
              </a:tblGrid>
              <a:tr h="346385">
                <a:tc>
                  <a:txBody>
                    <a:bodyPr/>
                    <a:lstStyle/>
                    <a:p>
                      <a:r>
                        <a:rPr lang="en-US" sz="1400" dirty="0">
                          <a:latin typeface="Arial" panose="020B0604020202020204" pitchFamily="34" charset="0"/>
                          <a:cs typeface="Arial" panose="020B0604020202020204" pitchFamily="34" charset="0"/>
                        </a:rPr>
                        <a:t>LV Dysfunction Severity</a:t>
                      </a:r>
                    </a:p>
                  </a:txBody>
                  <a:tcPr/>
                </a:tc>
                <a:tc>
                  <a:txBody>
                    <a:bodyPr/>
                    <a:lstStyle/>
                    <a:p>
                      <a:r>
                        <a:rPr lang="en-US" sz="1400">
                          <a:latin typeface="Arial" panose="020B0604020202020204" pitchFamily="34" charset="0"/>
                          <a:cs typeface="Arial" panose="020B0604020202020204" pitchFamily="34" charset="0"/>
                        </a:rPr>
                        <a:t>Treatment Approach</a:t>
                      </a:r>
                    </a:p>
                  </a:txBody>
                  <a:tcPr/>
                </a:tc>
                <a:extLst>
                  <a:ext uri="{0D108BD9-81ED-4DB2-BD59-A6C34878D82A}">
                    <a16:rowId xmlns:a16="http://schemas.microsoft.com/office/drawing/2014/main" val="2324068162"/>
                  </a:ext>
                </a:extLst>
              </a:tr>
              <a:tr h="421435">
                <a:tc>
                  <a:txBody>
                    <a:bodyPr/>
                    <a:lstStyle/>
                    <a:p>
                      <a:r>
                        <a:rPr lang="en-US" sz="1400" dirty="0">
                          <a:latin typeface="Arial" panose="020B0604020202020204" pitchFamily="34" charset="0"/>
                          <a:cs typeface="Arial" panose="020B0604020202020204" pitchFamily="34" charset="0"/>
                        </a:rPr>
                        <a:t>LVEF &gt;45%, absolute decrease from baseline 10%-20%</a:t>
                      </a:r>
                    </a:p>
                  </a:txBody>
                  <a:tcPr/>
                </a:tc>
                <a:tc>
                  <a:txBody>
                    <a:bodyPr/>
                    <a:lstStyle/>
                    <a:p>
                      <a:r>
                        <a:rPr lang="en-US" sz="1400">
                          <a:latin typeface="Arial" panose="020B0604020202020204" pitchFamily="34" charset="0"/>
                          <a:cs typeface="Arial" panose="020B0604020202020204" pitchFamily="34" charset="0"/>
                        </a:rPr>
                        <a:t>Continue T-DXd</a:t>
                      </a:r>
                    </a:p>
                  </a:txBody>
                  <a:tcPr/>
                </a:tc>
                <a:extLst>
                  <a:ext uri="{0D108BD9-81ED-4DB2-BD59-A6C34878D82A}">
                    <a16:rowId xmlns:a16="http://schemas.microsoft.com/office/drawing/2014/main" val="4237060419"/>
                  </a:ext>
                </a:extLst>
              </a:tr>
              <a:tr h="588854">
                <a:tc>
                  <a:txBody>
                    <a:bodyPr/>
                    <a:lstStyle/>
                    <a:p>
                      <a:r>
                        <a:rPr lang="en-US" sz="1400" dirty="0">
                          <a:latin typeface="Arial" panose="020B0604020202020204" pitchFamily="34" charset="0"/>
                          <a:cs typeface="Arial" panose="020B0604020202020204" pitchFamily="34" charset="0"/>
                        </a:rPr>
                        <a:t>LVEF 40%-45%, absolute decrease from baseline &lt;10%</a:t>
                      </a:r>
                    </a:p>
                  </a:txBody>
                  <a:tcPr/>
                </a:tc>
                <a:tc>
                  <a: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Continue T-</a:t>
                      </a:r>
                      <a:r>
                        <a:rPr lang="en-US" sz="1400" dirty="0" err="1">
                          <a:latin typeface="Arial" panose="020B0604020202020204" pitchFamily="34" charset="0"/>
                          <a:cs typeface="Arial" panose="020B0604020202020204" pitchFamily="34" charset="0"/>
                        </a:rPr>
                        <a:t>DXd</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Repeat LVEF assessment within 3 weeks</a:t>
                      </a:r>
                    </a:p>
                  </a:txBody>
                  <a:tcPr/>
                </a:tc>
                <a:extLst>
                  <a:ext uri="{0D108BD9-81ED-4DB2-BD59-A6C34878D82A}">
                    <a16:rowId xmlns:a16="http://schemas.microsoft.com/office/drawing/2014/main" val="1764970472"/>
                  </a:ext>
                </a:extLst>
              </a:tr>
              <a:tr h="1558733">
                <a:tc>
                  <a:txBody>
                    <a:bodyPr/>
                    <a:lstStyle/>
                    <a:p>
                      <a:r>
                        <a:rPr lang="en-US" sz="1400" dirty="0">
                          <a:latin typeface="Arial" panose="020B0604020202020204" pitchFamily="34" charset="0"/>
                          <a:cs typeface="Arial" panose="020B0604020202020204" pitchFamily="34" charset="0"/>
                        </a:rPr>
                        <a:t>LVEF 40%-45%, absolute decrease from baseline 10%-20%</a:t>
                      </a:r>
                    </a:p>
                  </a:txBody>
                  <a:tcPr/>
                </a:tc>
                <a:tc>
                  <a: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Interrupt T-</a:t>
                      </a:r>
                      <a:r>
                        <a:rPr lang="en-US" sz="1400" dirty="0" err="1">
                          <a:latin typeface="Arial" panose="020B0604020202020204" pitchFamily="34" charset="0"/>
                          <a:cs typeface="Arial" panose="020B0604020202020204" pitchFamily="34" charset="0"/>
                        </a:rPr>
                        <a:t>DXd</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Repeat LVEF assessment within 3 weeks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If LVEF has not recovered to within 10% from baseline, permanently discontinue T-</a:t>
                      </a:r>
                      <a:r>
                        <a:rPr lang="en-US" sz="1400" dirty="0" err="1">
                          <a:latin typeface="Arial" panose="020B0604020202020204" pitchFamily="34" charset="0"/>
                          <a:cs typeface="Arial" panose="020B0604020202020204" pitchFamily="34" charset="0"/>
                        </a:rPr>
                        <a:t>DXd</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If LVEF recovers to within 10% from baseline, resume T-</a:t>
                      </a:r>
                      <a:r>
                        <a:rPr lang="en-US" sz="1400" dirty="0" err="1">
                          <a:latin typeface="Arial" panose="020B0604020202020204" pitchFamily="34" charset="0"/>
                          <a:cs typeface="Arial" panose="020B0604020202020204" pitchFamily="34" charset="0"/>
                        </a:rPr>
                        <a:t>DXd</a:t>
                      </a:r>
                      <a:r>
                        <a:rPr lang="en-US" sz="1400" dirty="0">
                          <a:latin typeface="Arial" panose="020B0604020202020204" pitchFamily="34" charset="0"/>
                          <a:cs typeface="Arial" panose="020B0604020202020204" pitchFamily="34" charset="0"/>
                        </a:rPr>
                        <a:t> treatment at same dose</a:t>
                      </a:r>
                    </a:p>
                  </a:txBody>
                  <a:tcPr/>
                </a:tc>
                <a:extLst>
                  <a:ext uri="{0D108BD9-81ED-4DB2-BD59-A6C34878D82A}">
                    <a16:rowId xmlns:a16="http://schemas.microsoft.com/office/drawing/2014/main" val="3783568832"/>
                  </a:ext>
                </a:extLst>
              </a:tr>
              <a:tr h="1073793">
                <a:tc>
                  <a:txBody>
                    <a:bodyPr/>
                    <a:lstStyle/>
                    <a:p>
                      <a:r>
                        <a:rPr lang="en-US" sz="1400" dirty="0">
                          <a:latin typeface="Arial" panose="020B0604020202020204" pitchFamily="34" charset="0"/>
                          <a:cs typeface="Arial" panose="020B0604020202020204" pitchFamily="34" charset="0"/>
                        </a:rPr>
                        <a:t>LVEF &lt;40% or absolute decrease from baseline is &gt;20%</a:t>
                      </a:r>
                    </a:p>
                  </a:txBody>
                  <a:tcPr/>
                </a:tc>
                <a:tc>
                  <a: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Interrupt T-</a:t>
                      </a:r>
                      <a:r>
                        <a:rPr lang="en-US" sz="1400" dirty="0" err="1">
                          <a:latin typeface="Arial" panose="020B0604020202020204" pitchFamily="34" charset="0"/>
                          <a:cs typeface="Arial" panose="020B0604020202020204" pitchFamily="34" charset="0"/>
                        </a:rPr>
                        <a:t>DXd</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Repeat LVEF assessment within 3 weeks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If LVEF of &lt;40% or absolute decrease from baseline of &gt;20% is confirmed, permanently discontinue T-</a:t>
                      </a:r>
                      <a:r>
                        <a:rPr lang="en-US" sz="1400" dirty="0" err="1">
                          <a:latin typeface="Arial" panose="020B0604020202020204" pitchFamily="34" charset="0"/>
                          <a:cs typeface="Arial" panose="020B0604020202020204" pitchFamily="34" charset="0"/>
                        </a:rPr>
                        <a:t>DXd</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7421557"/>
                  </a:ext>
                </a:extLst>
              </a:tr>
              <a:tr h="421435">
                <a:tc>
                  <a:txBody>
                    <a:bodyPr/>
                    <a:lstStyle/>
                    <a:p>
                      <a:r>
                        <a:rPr lang="en-US" sz="1400">
                          <a:latin typeface="Arial" panose="020B0604020202020204" pitchFamily="34" charset="0"/>
                          <a:cs typeface="Arial" panose="020B0604020202020204" pitchFamily="34" charset="0"/>
                        </a:rPr>
                        <a:t>Symptomatic congestive heart failure</a:t>
                      </a:r>
                    </a:p>
                  </a:txBody>
                  <a:tcPr/>
                </a:tc>
                <a:tc>
                  <a:txBody>
                    <a:bodyPr/>
                    <a:lstStyle/>
                    <a:p>
                      <a:pPr marL="285750" indent="-285750">
                        <a:buFont typeface="Arial" panose="020B0604020202020204" pitchFamily="34" charset="0"/>
                        <a:buChar char="•"/>
                      </a:pPr>
                      <a:r>
                        <a:rPr lang="en-US" sz="1400">
                          <a:latin typeface="Arial" panose="020B0604020202020204" pitchFamily="34" charset="0"/>
                          <a:cs typeface="Arial" panose="020B0604020202020204" pitchFamily="34" charset="0"/>
                        </a:rPr>
                        <a:t>Permanently discontinue T-DXd</a:t>
                      </a:r>
                    </a:p>
                  </a:txBody>
                  <a:tcPr/>
                </a:tc>
                <a:extLst>
                  <a:ext uri="{0D108BD9-81ED-4DB2-BD59-A6C34878D82A}">
                    <a16:rowId xmlns:a16="http://schemas.microsoft.com/office/drawing/2014/main" val="1389913264"/>
                  </a:ext>
                </a:extLst>
              </a:tr>
            </a:tbl>
          </a:graphicData>
        </a:graphic>
      </p:graphicFrame>
      <p:sp>
        <p:nvSpPr>
          <p:cNvPr id="4" name="Footer Placeholder 2">
            <a:extLst>
              <a:ext uri="{FF2B5EF4-FFF2-40B4-BE49-F238E27FC236}">
                <a16:creationId xmlns:a16="http://schemas.microsoft.com/office/drawing/2014/main" id="{A8FE693F-4BB4-3C36-BC7F-6533D57B9B35}"/>
              </a:ext>
            </a:extLst>
          </p:cNvPr>
          <p:cNvSpPr txBox="1">
            <a:spLocks/>
          </p:cNvSpPr>
          <p:nvPr/>
        </p:nvSpPr>
        <p:spPr>
          <a:xfrm>
            <a:off x="-304488" y="4950758"/>
            <a:ext cx="10651322" cy="2000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a:p>
        </p:txBody>
      </p:sp>
      <p:sp>
        <p:nvSpPr>
          <p:cNvPr id="3" name="Footer Placeholder 2">
            <a:extLst>
              <a:ext uri="{FF2B5EF4-FFF2-40B4-BE49-F238E27FC236}">
                <a16:creationId xmlns:a16="http://schemas.microsoft.com/office/drawing/2014/main" id="{3FFA3831-C63B-795D-05CE-676200A3DA54}"/>
              </a:ext>
            </a:extLst>
          </p:cNvPr>
          <p:cNvSpPr txBox="1">
            <a:spLocks/>
          </p:cNvSpPr>
          <p:nvPr/>
        </p:nvSpPr>
        <p:spPr>
          <a:xfrm>
            <a:off x="1401417" y="5964383"/>
            <a:ext cx="9223513" cy="642566"/>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3F4444"/>
                </a:solidFill>
                <a:cs typeface="Arial" panose="020B0604020202020204" pitchFamily="34" charset="0"/>
              </a:rPr>
              <a:t>Fam-trastuzumab deruxtecan-</a:t>
            </a:r>
            <a:r>
              <a:rPr lang="en-US" sz="900" err="1">
                <a:solidFill>
                  <a:srgbClr val="3F4444"/>
                </a:solidFill>
                <a:cs typeface="Arial" panose="020B0604020202020204" pitchFamily="34" charset="0"/>
              </a:rPr>
              <a:t>nxki</a:t>
            </a:r>
            <a:r>
              <a:rPr lang="en-US" sz="900">
                <a:solidFill>
                  <a:srgbClr val="3F4444"/>
                </a:solidFill>
                <a:cs typeface="Arial" panose="020B0604020202020204" pitchFamily="34" charset="0"/>
              </a:rPr>
              <a:t>. Prescribing information. Daiichi Sankyo; 2024</a:t>
            </a:r>
            <a:r>
              <a:rPr lang="en-US" sz="900"/>
              <a:t>.</a:t>
            </a:r>
          </a:p>
        </p:txBody>
      </p:sp>
    </p:spTree>
    <p:extLst>
      <p:ext uri="{BB962C8B-B14F-4D97-AF65-F5344CB8AC3E}">
        <p14:creationId xmlns:p14="http://schemas.microsoft.com/office/powerpoint/2010/main" val="24119240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E1258-4603-23FE-66E6-3377BAB32B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49425E-10B1-CCED-2578-4C9E868F5A74}"/>
              </a:ext>
            </a:extLst>
          </p:cNvPr>
          <p:cNvSpPr>
            <a:spLocks noGrp="1"/>
          </p:cNvSpPr>
          <p:nvPr>
            <p:ph type="title"/>
          </p:nvPr>
        </p:nvSpPr>
        <p:spPr/>
        <p:txBody>
          <a:bodyPr>
            <a:normAutofit fontScale="90000"/>
          </a:bodyPr>
          <a:lstStyle/>
          <a:p>
            <a:r>
              <a:rPr lang="en-US"/>
              <a:t>Practical Application Case Clinic in Treatment Selection and Sequencing </a:t>
            </a:r>
          </a:p>
        </p:txBody>
      </p:sp>
    </p:spTree>
    <p:extLst>
      <p:ext uri="{BB962C8B-B14F-4D97-AF65-F5344CB8AC3E}">
        <p14:creationId xmlns:p14="http://schemas.microsoft.com/office/powerpoint/2010/main" val="1831485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9BA878-B46A-C74A-390C-2C34D69AC9E0}"/>
              </a:ext>
            </a:extLst>
          </p:cNvPr>
          <p:cNvSpPr>
            <a:spLocks noGrp="1"/>
          </p:cNvSpPr>
          <p:nvPr>
            <p:ph type="title"/>
          </p:nvPr>
        </p:nvSpPr>
        <p:spPr/>
        <p:txBody>
          <a:bodyPr/>
          <a:lstStyle/>
          <a:p>
            <a:r>
              <a:rPr lang="en-US"/>
              <a:t>Case 1</a:t>
            </a:r>
          </a:p>
        </p:txBody>
      </p:sp>
      <p:sp>
        <p:nvSpPr>
          <p:cNvPr id="6" name="Subtitle 5">
            <a:extLst>
              <a:ext uri="{FF2B5EF4-FFF2-40B4-BE49-F238E27FC236}">
                <a16:creationId xmlns:a16="http://schemas.microsoft.com/office/drawing/2014/main" id="{9B234D48-2972-F713-A262-7EED7A73D983}"/>
              </a:ext>
            </a:extLst>
          </p:cNvPr>
          <p:cNvSpPr>
            <a:spLocks noGrp="1"/>
          </p:cNvSpPr>
          <p:nvPr>
            <p:ph type="body" idx="1"/>
          </p:nvPr>
        </p:nvSpPr>
        <p:spPr/>
        <p:txBody>
          <a:bodyPr/>
          <a:lstStyle/>
          <a:p>
            <a:r>
              <a:rPr lang="en-US"/>
              <a:t>HER2 Te</a:t>
            </a:r>
            <a:r>
              <a:rPr lang="en-US">
                <a:solidFill>
                  <a:srgbClr val="EB9F33"/>
                </a:solidFill>
              </a:rPr>
              <a:t>sting </a:t>
            </a:r>
            <a:r>
              <a:rPr lang="en-US"/>
              <a:t>in Solid Tumors</a:t>
            </a:r>
          </a:p>
        </p:txBody>
      </p:sp>
    </p:spTree>
    <p:extLst>
      <p:ext uri="{BB962C8B-B14F-4D97-AF65-F5344CB8AC3E}">
        <p14:creationId xmlns:p14="http://schemas.microsoft.com/office/powerpoint/2010/main" val="3986482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29CE-EA7C-C5ED-884E-C380244ACE50}"/>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7596AC2B-C2A6-2619-AD4F-104A8875910C}"/>
              </a:ext>
            </a:extLst>
          </p:cNvPr>
          <p:cNvSpPr>
            <a:spLocks noGrp="1"/>
          </p:cNvSpPr>
          <p:nvPr>
            <p:ph type="body" sz="quarter" idx="21"/>
          </p:nvPr>
        </p:nvSpPr>
        <p:spPr>
          <a:xfrm>
            <a:off x="1095285" y="1106040"/>
            <a:ext cx="9996049" cy="284041"/>
          </a:xfrm>
        </p:spPr>
        <p:txBody>
          <a:bodyPr>
            <a:normAutofit fontScale="92500" lnSpcReduction="10000"/>
          </a:bodyPr>
          <a:lstStyle/>
          <a:p>
            <a:r>
              <a:rPr lang="en-US"/>
              <a:t>Newly Diagnosed Metastatic Solid Tumor</a:t>
            </a:r>
          </a:p>
        </p:txBody>
      </p:sp>
      <p:sp>
        <p:nvSpPr>
          <p:cNvPr id="52" name="Text Placeholder 21">
            <a:extLst>
              <a:ext uri="{FF2B5EF4-FFF2-40B4-BE49-F238E27FC236}">
                <a16:creationId xmlns:a16="http://schemas.microsoft.com/office/drawing/2014/main" id="{4F763ADC-5FE8-F19D-6016-3B5611B19249}"/>
              </a:ext>
            </a:extLst>
          </p:cNvPr>
          <p:cNvSpPr>
            <a:spLocks noGrp="1"/>
          </p:cNvSpPr>
          <p:nvPr>
            <p:ph type="body" sz="quarter" idx="22"/>
          </p:nvPr>
        </p:nvSpPr>
        <p:spPr>
          <a:xfrm>
            <a:off x="1370013" y="1460328"/>
            <a:ext cx="4464050" cy="284162"/>
          </a:xfrm>
        </p:spPr>
        <p:txBody>
          <a:bodyPr/>
          <a:lstStyle/>
          <a:p>
            <a:r>
              <a:rPr lang="en-US"/>
              <a:t>Case Details</a:t>
            </a:r>
          </a:p>
          <a:p>
            <a:endParaRPr lang="en-US"/>
          </a:p>
        </p:txBody>
      </p:sp>
      <p:sp>
        <p:nvSpPr>
          <p:cNvPr id="53" name="Title 14">
            <a:extLst>
              <a:ext uri="{FF2B5EF4-FFF2-40B4-BE49-F238E27FC236}">
                <a16:creationId xmlns:a16="http://schemas.microsoft.com/office/drawing/2014/main" id="{D20450EB-C715-B854-F65F-FB215C34AFCE}"/>
              </a:ext>
            </a:extLst>
          </p:cNvPr>
          <p:cNvSpPr>
            <a:spLocks noGrp="1"/>
          </p:cNvSpPr>
          <p:nvPr>
            <p:ph type="title"/>
          </p:nvPr>
        </p:nvSpPr>
        <p:spPr>
          <a:xfrm>
            <a:off x="1106864" y="521208"/>
            <a:ext cx="9262872" cy="576072"/>
          </a:xfrm>
        </p:spPr>
        <p:txBody>
          <a:bodyPr/>
          <a:lstStyle/>
          <a:p>
            <a:r>
              <a:rPr lang="en-US"/>
              <a:t>Case Study Introduction</a:t>
            </a:r>
          </a:p>
        </p:txBody>
      </p:sp>
      <p:sp>
        <p:nvSpPr>
          <p:cNvPr id="54" name="Content Placeholder 25">
            <a:extLst>
              <a:ext uri="{FF2B5EF4-FFF2-40B4-BE49-F238E27FC236}">
                <a16:creationId xmlns:a16="http://schemas.microsoft.com/office/drawing/2014/main" id="{30548CC0-7BCB-168E-0FD4-9A8901E55013}"/>
              </a:ext>
            </a:extLst>
          </p:cNvPr>
          <p:cNvSpPr>
            <a:spLocks noGrp="1"/>
          </p:cNvSpPr>
          <p:nvPr>
            <p:ph idx="1"/>
          </p:nvPr>
        </p:nvSpPr>
        <p:spPr>
          <a:xfrm>
            <a:off x="1379538" y="1745911"/>
            <a:ext cx="9174162" cy="1973017"/>
          </a:xfrm>
        </p:spPr>
        <p:txBody>
          <a:bodyPr>
            <a:noAutofit/>
          </a:bodyPr>
          <a:lstStyle/>
          <a:p>
            <a:r>
              <a:rPr lang="en-US" altLang="en-US"/>
              <a:t>A patient is newly diagnosed with a metastatic solid tumor, not eligible for curative therapy</a:t>
            </a:r>
          </a:p>
          <a:p>
            <a:r>
              <a:rPr lang="en-US" altLang="en-US"/>
              <a:t>The oncology team considers HER2 testing to guide therapy selection</a:t>
            </a:r>
          </a:p>
          <a:p>
            <a:endParaRPr lang="en-US" altLang="en-US"/>
          </a:p>
        </p:txBody>
      </p:sp>
    </p:spTree>
    <p:extLst>
      <p:ext uri="{BB962C8B-B14F-4D97-AF65-F5344CB8AC3E}">
        <p14:creationId xmlns:p14="http://schemas.microsoft.com/office/powerpoint/2010/main" val="206793818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70F09-D88B-B3F9-0AFD-E6C0469CC2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FD7477-74BC-F27A-DF94-D709FF888790}"/>
              </a:ext>
            </a:extLst>
          </p:cNvPr>
          <p:cNvSpPr>
            <a:spLocks noGrp="1"/>
          </p:cNvSpPr>
          <p:nvPr>
            <p:ph type="title"/>
          </p:nvPr>
        </p:nvSpPr>
        <p:spPr/>
        <p:txBody>
          <a:bodyPr>
            <a:normAutofit/>
          </a:bodyPr>
          <a:lstStyle/>
          <a:p>
            <a:r>
              <a:rPr lang="en-US"/>
              <a:t>Case Study Audience Question</a:t>
            </a:r>
          </a:p>
        </p:txBody>
      </p:sp>
      <p:sp>
        <p:nvSpPr>
          <p:cNvPr id="3" name="Content Placeholder 2">
            <a:extLst>
              <a:ext uri="{FF2B5EF4-FFF2-40B4-BE49-F238E27FC236}">
                <a16:creationId xmlns:a16="http://schemas.microsoft.com/office/drawing/2014/main" id="{024D8710-B9AB-B440-2016-D389B16D9990}"/>
              </a:ext>
            </a:extLst>
          </p:cNvPr>
          <p:cNvSpPr>
            <a:spLocks noGrp="1"/>
          </p:cNvSpPr>
          <p:nvPr>
            <p:ph idx="1"/>
          </p:nvPr>
        </p:nvSpPr>
        <p:spPr/>
        <p:txBody>
          <a:bodyPr>
            <a:normAutofit/>
          </a:bodyPr>
          <a:lstStyle/>
          <a:p>
            <a:pPr marL="0" indent="0">
              <a:buNone/>
            </a:pPr>
            <a:r>
              <a:rPr lang="en-US" altLang="en-US"/>
              <a:t>In general, what would be your next step to determine if the patient is eligible for a HER2-targeted ADC?</a:t>
            </a:r>
          </a:p>
          <a:p>
            <a:pPr marL="914400" lvl="1" indent="-457200">
              <a:buFont typeface="+mj-lt"/>
              <a:buAutoNum type="alphaLcParenR"/>
            </a:pPr>
            <a:r>
              <a:rPr lang="en-US" altLang="en-US" sz="2400"/>
              <a:t>Order NGS only to identify actionable alterations</a:t>
            </a:r>
          </a:p>
          <a:p>
            <a:pPr marL="914400" lvl="1" indent="-457200">
              <a:buFont typeface="+mj-lt"/>
              <a:buAutoNum type="alphaLcParenR"/>
            </a:pPr>
            <a:r>
              <a:rPr lang="en-US" altLang="en-US" sz="2400"/>
              <a:t>Include HER2 IHC testing as part of initial biomarker workup for all patients with metastatic solid tumors</a:t>
            </a:r>
          </a:p>
          <a:p>
            <a:pPr marL="914400" lvl="1" indent="-457200">
              <a:buFont typeface="+mj-lt"/>
              <a:buAutoNum type="alphaLcParenR"/>
            </a:pPr>
            <a:r>
              <a:rPr lang="en-US" altLang="en-US" sz="2400"/>
              <a:t>Wait to test HER2 IHC upon disease progression since HER2 status does not impact first-line treatment at this time</a:t>
            </a:r>
          </a:p>
          <a:p>
            <a:pPr marL="914400" lvl="1" indent="-457200">
              <a:buFont typeface="+mj-lt"/>
              <a:buAutoNum type="alphaLcParenR"/>
            </a:pPr>
            <a:r>
              <a:rPr lang="en-US" altLang="en-US" sz="2400"/>
              <a:t>Unsure</a:t>
            </a:r>
          </a:p>
          <a:p>
            <a:pPr marL="914400" lvl="1" indent="-457200">
              <a:buFont typeface="+mj-lt"/>
              <a:buAutoNum type="alphaLcParenR"/>
            </a:pPr>
            <a:endParaRPr lang="en-US" altLang="en-US" sz="2400"/>
          </a:p>
          <a:p>
            <a:pPr marL="914400" lvl="1" indent="-457200">
              <a:buFont typeface="+mj-lt"/>
              <a:buAutoNum type="alphaLcParenR"/>
            </a:pPr>
            <a:endParaRPr lang="en-US" altLang="en-US" sz="2400"/>
          </a:p>
        </p:txBody>
      </p:sp>
    </p:spTree>
    <p:extLst>
      <p:ext uri="{BB962C8B-B14F-4D97-AF65-F5344CB8AC3E}">
        <p14:creationId xmlns:p14="http://schemas.microsoft.com/office/powerpoint/2010/main" val="1890733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5A9AF-B24F-ACE9-30FA-1C7D560D3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637F1-95B1-D6EF-BA3D-681B7C314441}"/>
              </a:ext>
            </a:extLst>
          </p:cNvPr>
          <p:cNvSpPr>
            <a:spLocks noGrp="1"/>
          </p:cNvSpPr>
          <p:nvPr>
            <p:ph type="title"/>
          </p:nvPr>
        </p:nvSpPr>
        <p:spPr/>
        <p:txBody>
          <a:bodyPr>
            <a:normAutofit/>
          </a:bodyPr>
          <a:lstStyle/>
          <a:p>
            <a:r>
              <a:rPr lang="en-US"/>
              <a:t>Case Study Audience Question</a:t>
            </a:r>
          </a:p>
        </p:txBody>
      </p:sp>
      <p:sp>
        <p:nvSpPr>
          <p:cNvPr id="3" name="Content Placeholder 2">
            <a:extLst>
              <a:ext uri="{FF2B5EF4-FFF2-40B4-BE49-F238E27FC236}">
                <a16:creationId xmlns:a16="http://schemas.microsoft.com/office/drawing/2014/main" id="{285AE1F5-A499-DCD9-D0B4-4F9B02631776}"/>
              </a:ext>
            </a:extLst>
          </p:cNvPr>
          <p:cNvSpPr>
            <a:spLocks noGrp="1"/>
          </p:cNvSpPr>
          <p:nvPr>
            <p:ph idx="1"/>
          </p:nvPr>
        </p:nvSpPr>
        <p:spPr/>
        <p:txBody>
          <a:bodyPr>
            <a:normAutofit/>
          </a:bodyPr>
          <a:lstStyle/>
          <a:p>
            <a:pPr marL="0" indent="0">
              <a:buNone/>
            </a:pPr>
            <a:r>
              <a:rPr lang="en-US" altLang="en-US" dirty="0"/>
              <a:t>In general, which</a:t>
            </a:r>
            <a:r>
              <a:rPr lang="en-US" altLang="en-US"/>
              <a:t> of the following HER2 IHC testing results is considered HER2+ and eligible for treatment with T-</a:t>
            </a:r>
            <a:r>
              <a:rPr lang="en-US" altLang="en-US" err="1"/>
              <a:t>DXd</a:t>
            </a:r>
            <a:r>
              <a:rPr lang="en-US" altLang="en-US"/>
              <a:t>?</a:t>
            </a:r>
            <a:endParaRPr lang="en-US" altLang="en-US" sz="2400"/>
          </a:p>
          <a:p>
            <a:pPr marL="914400" lvl="1" indent="-457200">
              <a:buFont typeface="+mj-lt"/>
              <a:buAutoNum type="alphaLcParenR"/>
            </a:pPr>
            <a:r>
              <a:rPr lang="en-US" altLang="en-US" sz="2400"/>
              <a:t>IHC 0</a:t>
            </a:r>
          </a:p>
          <a:p>
            <a:pPr marL="914400" lvl="1" indent="-457200">
              <a:buFont typeface="+mj-lt"/>
              <a:buAutoNum type="alphaLcParenR"/>
            </a:pPr>
            <a:r>
              <a:rPr lang="en-US" altLang="en-US" sz="2400"/>
              <a:t>IHC 1+</a:t>
            </a:r>
          </a:p>
          <a:p>
            <a:pPr marL="914400" lvl="1" indent="-457200">
              <a:buFont typeface="+mj-lt"/>
              <a:buAutoNum type="alphaLcParenR"/>
            </a:pPr>
            <a:r>
              <a:rPr lang="en-US" altLang="en-US" sz="2400"/>
              <a:t>IHC 2+ with negative ISH</a:t>
            </a:r>
          </a:p>
          <a:p>
            <a:pPr marL="914400" lvl="1" indent="-457200">
              <a:buFont typeface="+mj-lt"/>
              <a:buAutoNum type="alphaLcParenR"/>
            </a:pPr>
            <a:r>
              <a:rPr lang="en-US" altLang="en-US" sz="2400"/>
              <a:t>IHC 3+</a:t>
            </a:r>
          </a:p>
          <a:p>
            <a:pPr marL="914400" lvl="1" indent="-457200">
              <a:buFont typeface="+mj-lt"/>
              <a:buAutoNum type="alphaLcParenR"/>
            </a:pPr>
            <a:r>
              <a:rPr lang="en-US" altLang="en-US" sz="2400"/>
              <a:t>Any IHC+</a:t>
            </a:r>
          </a:p>
          <a:p>
            <a:pPr marL="914400" lvl="1" indent="-457200">
              <a:buFont typeface="+mj-lt"/>
              <a:buAutoNum type="alphaLcParenR"/>
            </a:pPr>
            <a:r>
              <a:rPr lang="en-US" altLang="en-US" sz="2400"/>
              <a:t>Unsure</a:t>
            </a:r>
          </a:p>
          <a:p>
            <a:pPr marL="914400" lvl="1" indent="-457200">
              <a:buFont typeface="+mj-lt"/>
              <a:buAutoNum type="alphaLcParenR"/>
            </a:pPr>
            <a:endParaRPr lang="en-US" altLang="en-US" sz="2400"/>
          </a:p>
        </p:txBody>
      </p:sp>
    </p:spTree>
    <p:extLst>
      <p:ext uri="{BB962C8B-B14F-4D97-AF65-F5344CB8AC3E}">
        <p14:creationId xmlns:p14="http://schemas.microsoft.com/office/powerpoint/2010/main" val="5644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42F76-C030-AE2F-52F3-8A2C9FBB085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2FB697-06EA-2F6E-1E9E-4FD7C517E8DC}"/>
              </a:ext>
            </a:extLst>
          </p:cNvPr>
          <p:cNvSpPr>
            <a:spLocks noGrp="1"/>
          </p:cNvSpPr>
          <p:nvPr>
            <p:ph type="title"/>
          </p:nvPr>
        </p:nvSpPr>
        <p:spPr/>
        <p:txBody>
          <a:bodyPr/>
          <a:lstStyle/>
          <a:p>
            <a:r>
              <a:rPr lang="en-US"/>
              <a:t>Case 2</a:t>
            </a:r>
          </a:p>
        </p:txBody>
      </p:sp>
      <p:sp>
        <p:nvSpPr>
          <p:cNvPr id="6" name="Subtitle 5">
            <a:extLst>
              <a:ext uri="{FF2B5EF4-FFF2-40B4-BE49-F238E27FC236}">
                <a16:creationId xmlns:a16="http://schemas.microsoft.com/office/drawing/2014/main" id="{50FA2D38-155B-7391-54CD-7A8E19FAB6EE}"/>
              </a:ext>
            </a:extLst>
          </p:cNvPr>
          <p:cNvSpPr>
            <a:spLocks noGrp="1"/>
          </p:cNvSpPr>
          <p:nvPr>
            <p:ph type="body" idx="1"/>
          </p:nvPr>
        </p:nvSpPr>
        <p:spPr/>
        <p:txBody>
          <a:bodyPr/>
          <a:lstStyle/>
          <a:p>
            <a:r>
              <a:rPr lang="en-US"/>
              <a:t>Gynecologic Cancer</a:t>
            </a:r>
          </a:p>
        </p:txBody>
      </p:sp>
    </p:spTree>
    <p:extLst>
      <p:ext uri="{BB962C8B-B14F-4D97-AF65-F5344CB8AC3E}">
        <p14:creationId xmlns:p14="http://schemas.microsoft.com/office/powerpoint/2010/main" val="40978268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0D56C-0514-D2FD-30B5-37C85B0981FE}"/>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0BE96707-5BA0-BAEB-463E-FA7847241892}"/>
              </a:ext>
            </a:extLst>
          </p:cNvPr>
          <p:cNvSpPr>
            <a:spLocks noGrp="1"/>
          </p:cNvSpPr>
          <p:nvPr>
            <p:ph type="body" sz="quarter" idx="21"/>
          </p:nvPr>
        </p:nvSpPr>
        <p:spPr>
          <a:xfrm>
            <a:off x="1095285" y="1106040"/>
            <a:ext cx="9996049" cy="284041"/>
          </a:xfrm>
        </p:spPr>
        <p:txBody>
          <a:bodyPr>
            <a:normAutofit fontScale="92500" lnSpcReduction="10000"/>
          </a:bodyPr>
          <a:lstStyle/>
          <a:p>
            <a:r>
              <a:rPr lang="en-US"/>
              <a:t>62-YEAR-OLD WOMAN</a:t>
            </a:r>
          </a:p>
        </p:txBody>
      </p:sp>
      <p:sp>
        <p:nvSpPr>
          <p:cNvPr id="52" name="Text Placeholder 21">
            <a:extLst>
              <a:ext uri="{FF2B5EF4-FFF2-40B4-BE49-F238E27FC236}">
                <a16:creationId xmlns:a16="http://schemas.microsoft.com/office/drawing/2014/main" id="{FE8DCE5E-39B0-B851-DDB2-24766164AC71}"/>
              </a:ext>
            </a:extLst>
          </p:cNvPr>
          <p:cNvSpPr>
            <a:spLocks noGrp="1"/>
          </p:cNvSpPr>
          <p:nvPr>
            <p:ph type="body" sz="quarter" idx="22"/>
          </p:nvPr>
        </p:nvSpPr>
        <p:spPr>
          <a:xfrm>
            <a:off x="1370013" y="1460328"/>
            <a:ext cx="4464050" cy="284162"/>
          </a:xfrm>
        </p:spPr>
        <p:txBody>
          <a:bodyPr/>
          <a:lstStyle/>
          <a:p>
            <a:r>
              <a:rPr lang="en-US"/>
              <a:t>Presentation</a:t>
            </a:r>
          </a:p>
        </p:txBody>
      </p:sp>
      <p:sp>
        <p:nvSpPr>
          <p:cNvPr id="53" name="Title 14">
            <a:extLst>
              <a:ext uri="{FF2B5EF4-FFF2-40B4-BE49-F238E27FC236}">
                <a16:creationId xmlns:a16="http://schemas.microsoft.com/office/drawing/2014/main" id="{51D80629-CF02-52F6-4A2A-750732967E29}"/>
              </a:ext>
            </a:extLst>
          </p:cNvPr>
          <p:cNvSpPr>
            <a:spLocks noGrp="1"/>
          </p:cNvSpPr>
          <p:nvPr>
            <p:ph type="title"/>
          </p:nvPr>
        </p:nvSpPr>
        <p:spPr>
          <a:xfrm>
            <a:off x="1106864" y="521208"/>
            <a:ext cx="9262872" cy="576072"/>
          </a:xfrm>
        </p:spPr>
        <p:txBody>
          <a:bodyPr/>
          <a:lstStyle/>
          <a:p>
            <a:r>
              <a:rPr lang="en-US"/>
              <a:t>Case Study: Mary</a:t>
            </a:r>
          </a:p>
        </p:txBody>
      </p:sp>
      <p:sp>
        <p:nvSpPr>
          <p:cNvPr id="54" name="Content Placeholder 25">
            <a:extLst>
              <a:ext uri="{FF2B5EF4-FFF2-40B4-BE49-F238E27FC236}">
                <a16:creationId xmlns:a16="http://schemas.microsoft.com/office/drawing/2014/main" id="{E62E785D-2717-3A9B-3393-9D76727A6BE3}"/>
              </a:ext>
            </a:extLst>
          </p:cNvPr>
          <p:cNvSpPr>
            <a:spLocks noGrp="1"/>
          </p:cNvSpPr>
          <p:nvPr>
            <p:ph idx="1"/>
          </p:nvPr>
        </p:nvSpPr>
        <p:spPr>
          <a:xfrm>
            <a:off x="1379538" y="1745911"/>
            <a:ext cx="4716462" cy="1973017"/>
          </a:xfrm>
        </p:spPr>
        <p:txBody>
          <a:bodyPr>
            <a:noAutofit/>
          </a:bodyPr>
          <a:lstStyle/>
          <a:p>
            <a:r>
              <a:rPr lang="en-US" dirty="0"/>
              <a:t>Retired teacher who presented with progressive abdominal bloating, weight loss, and pelvic discomfort </a:t>
            </a:r>
          </a:p>
        </p:txBody>
      </p:sp>
      <p:sp>
        <p:nvSpPr>
          <p:cNvPr id="2" name="Text Placeholder 21">
            <a:extLst>
              <a:ext uri="{FF2B5EF4-FFF2-40B4-BE49-F238E27FC236}">
                <a16:creationId xmlns:a16="http://schemas.microsoft.com/office/drawing/2014/main" id="{74638E51-8DA2-F504-9E26-597573142657}"/>
              </a:ext>
            </a:extLst>
          </p:cNvPr>
          <p:cNvSpPr txBox="1">
            <a:spLocks/>
          </p:cNvSpPr>
          <p:nvPr/>
        </p:nvSpPr>
        <p:spPr>
          <a:xfrm>
            <a:off x="1360488" y="3030345"/>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a:ln>
                  <a:noFill/>
                </a:ln>
                <a:solidFill>
                  <a:srgbClr val="367BBE"/>
                </a:solidFill>
                <a:effectLst/>
                <a:uLnTx/>
                <a:uFillTx/>
                <a:latin typeface="Arial"/>
                <a:cs typeface="Arial"/>
                <a:sym typeface="Arial"/>
              </a:rPr>
              <a:t>Physical Exam</a:t>
            </a:r>
          </a:p>
        </p:txBody>
      </p:sp>
      <p:sp>
        <p:nvSpPr>
          <p:cNvPr id="3" name="Content Placeholder 25">
            <a:extLst>
              <a:ext uri="{FF2B5EF4-FFF2-40B4-BE49-F238E27FC236}">
                <a16:creationId xmlns:a16="http://schemas.microsoft.com/office/drawing/2014/main" id="{1337FB6D-E9CE-466C-2164-EFE9AFF9767D}"/>
              </a:ext>
            </a:extLst>
          </p:cNvPr>
          <p:cNvSpPr txBox="1">
            <a:spLocks/>
          </p:cNvSpPr>
          <p:nvPr/>
        </p:nvSpPr>
        <p:spPr>
          <a:xfrm>
            <a:off x="1370013" y="3315929"/>
            <a:ext cx="4725987" cy="1687433"/>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dirty="0"/>
              <a:t>Distended abdomen</a:t>
            </a:r>
          </a:p>
          <a:p>
            <a:r>
              <a:rPr lang="en-US" dirty="0"/>
              <a:t>PS 1</a:t>
            </a:r>
          </a:p>
          <a:p>
            <a:r>
              <a:rPr lang="en-US" dirty="0"/>
              <a:t>Vital signs WNL</a:t>
            </a:r>
          </a:p>
        </p:txBody>
      </p:sp>
      <p:sp>
        <p:nvSpPr>
          <p:cNvPr id="4" name="Text Placeholder 21">
            <a:extLst>
              <a:ext uri="{FF2B5EF4-FFF2-40B4-BE49-F238E27FC236}">
                <a16:creationId xmlns:a16="http://schemas.microsoft.com/office/drawing/2014/main" id="{FC9EF64F-64D3-6A54-7E90-CE777396211F}"/>
              </a:ext>
            </a:extLst>
          </p:cNvPr>
          <p:cNvSpPr txBox="1">
            <a:spLocks/>
          </p:cNvSpPr>
          <p:nvPr/>
        </p:nvSpPr>
        <p:spPr>
          <a:xfrm>
            <a:off x="6128749" y="3624982"/>
            <a:ext cx="4464050" cy="94664"/>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a:ln>
                  <a:noFill/>
                </a:ln>
                <a:solidFill>
                  <a:srgbClr val="367BBE"/>
                </a:solidFill>
                <a:effectLst/>
                <a:uLnTx/>
                <a:uFillTx/>
                <a:latin typeface="Arial"/>
                <a:cs typeface="Arial"/>
                <a:sym typeface="Arial"/>
              </a:rPr>
              <a:t>Staging</a:t>
            </a:r>
          </a:p>
        </p:txBody>
      </p:sp>
      <p:sp>
        <p:nvSpPr>
          <p:cNvPr id="5" name="Content Placeholder 25">
            <a:extLst>
              <a:ext uri="{FF2B5EF4-FFF2-40B4-BE49-F238E27FC236}">
                <a16:creationId xmlns:a16="http://schemas.microsoft.com/office/drawing/2014/main" id="{524F01BC-68FF-2FEC-CBF9-093A90F9979E}"/>
              </a:ext>
            </a:extLst>
          </p:cNvPr>
          <p:cNvSpPr txBox="1">
            <a:spLocks/>
          </p:cNvSpPr>
          <p:nvPr/>
        </p:nvSpPr>
        <p:spPr>
          <a:xfrm>
            <a:off x="6138273" y="3910566"/>
            <a:ext cx="4943535" cy="1024780"/>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a:ln>
                  <a:noFill/>
                </a:ln>
                <a:solidFill>
                  <a:srgbClr val="FFFFFF"/>
                </a:solidFill>
                <a:effectLst/>
                <a:uLnTx/>
                <a:uFillTx/>
                <a:latin typeface="Arial"/>
                <a:cs typeface="Arial"/>
                <a:sym typeface="Arial"/>
              </a:rPr>
              <a:t>Workup revealed high grade serous OC (Figo stage IIIC)</a:t>
            </a:r>
          </a:p>
        </p:txBody>
      </p:sp>
      <p:sp>
        <p:nvSpPr>
          <p:cNvPr id="8" name="Text Placeholder 21">
            <a:extLst>
              <a:ext uri="{FF2B5EF4-FFF2-40B4-BE49-F238E27FC236}">
                <a16:creationId xmlns:a16="http://schemas.microsoft.com/office/drawing/2014/main" id="{CA145FD9-C2BA-D364-05A4-969AD9ACA3C2}"/>
              </a:ext>
            </a:extLst>
          </p:cNvPr>
          <p:cNvSpPr txBox="1">
            <a:spLocks/>
          </p:cNvSpPr>
          <p:nvPr/>
        </p:nvSpPr>
        <p:spPr>
          <a:xfrm>
            <a:off x="6138273" y="1460328"/>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a:ln>
                  <a:noFill/>
                </a:ln>
                <a:solidFill>
                  <a:srgbClr val="367BBE"/>
                </a:solidFill>
                <a:effectLst/>
                <a:uLnTx/>
                <a:uFillTx/>
                <a:latin typeface="Arial"/>
                <a:cs typeface="Arial"/>
                <a:sym typeface="Arial"/>
              </a:rPr>
              <a:t>Labs</a:t>
            </a:r>
          </a:p>
        </p:txBody>
      </p:sp>
      <p:sp>
        <p:nvSpPr>
          <p:cNvPr id="9" name="Content Placeholder 25">
            <a:extLst>
              <a:ext uri="{FF2B5EF4-FFF2-40B4-BE49-F238E27FC236}">
                <a16:creationId xmlns:a16="http://schemas.microsoft.com/office/drawing/2014/main" id="{16278700-7824-1C43-8E61-18B20FE73689}"/>
              </a:ext>
            </a:extLst>
          </p:cNvPr>
          <p:cNvSpPr txBox="1">
            <a:spLocks/>
          </p:cNvSpPr>
          <p:nvPr/>
        </p:nvSpPr>
        <p:spPr>
          <a:xfrm>
            <a:off x="6147798" y="1745912"/>
            <a:ext cx="4725987" cy="1687433"/>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a:t>CA-125: 1545 U/ml</a:t>
            </a:r>
          </a:p>
          <a:p>
            <a:r>
              <a:rPr lang="fr-FR"/>
              <a:t>CT: Large volume ascites, </a:t>
            </a:r>
            <a:r>
              <a:rPr lang="fr-FR" err="1"/>
              <a:t>adnexal</a:t>
            </a:r>
            <a:r>
              <a:rPr lang="fr-FR"/>
              <a:t> masses, omental </a:t>
            </a:r>
            <a:r>
              <a:rPr lang="fr-FR" err="1"/>
              <a:t>disease</a:t>
            </a:r>
            <a:endParaRPr lang="fr-FR"/>
          </a:p>
          <a:p>
            <a:r>
              <a:rPr lang="fr-FR" err="1"/>
              <a:t>Molecular</a:t>
            </a:r>
            <a:r>
              <a:rPr lang="fr-FR"/>
              <a:t> </a:t>
            </a:r>
            <a:r>
              <a:rPr lang="fr-FR" err="1"/>
              <a:t>testing</a:t>
            </a:r>
            <a:r>
              <a:rPr lang="fr-FR"/>
              <a:t>: BRCA1/2 </a:t>
            </a:r>
            <a:r>
              <a:rPr lang="fr-FR" err="1"/>
              <a:t>wt</a:t>
            </a:r>
            <a:r>
              <a:rPr lang="fr-FR"/>
              <a:t>/HRD </a:t>
            </a:r>
            <a:r>
              <a:rPr lang="fr-FR" err="1"/>
              <a:t>negative</a:t>
            </a:r>
            <a:endParaRPr lang="fr-FR"/>
          </a:p>
        </p:txBody>
      </p:sp>
    </p:spTree>
    <p:extLst>
      <p:ext uri="{BB962C8B-B14F-4D97-AF65-F5344CB8AC3E}">
        <p14:creationId xmlns:p14="http://schemas.microsoft.com/office/powerpoint/2010/main" val="3786635874"/>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48321-E1C5-D895-9E1E-B3BD10607E09}"/>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A3531178-D0BC-2967-8F8C-AE600243B568}"/>
              </a:ext>
            </a:extLst>
          </p:cNvPr>
          <p:cNvSpPr>
            <a:spLocks noGrp="1"/>
          </p:cNvSpPr>
          <p:nvPr>
            <p:ph type="body" sz="quarter" idx="21"/>
          </p:nvPr>
        </p:nvSpPr>
        <p:spPr>
          <a:xfrm>
            <a:off x="1095285" y="1106040"/>
            <a:ext cx="9996049" cy="284041"/>
          </a:xfrm>
        </p:spPr>
        <p:txBody>
          <a:bodyPr>
            <a:normAutofit fontScale="92500" lnSpcReduction="10000"/>
          </a:bodyPr>
          <a:lstStyle/>
          <a:p>
            <a:r>
              <a:rPr lang="en-US"/>
              <a:t>62-YEAR-OLD WOMAN</a:t>
            </a:r>
          </a:p>
        </p:txBody>
      </p:sp>
      <p:sp>
        <p:nvSpPr>
          <p:cNvPr id="52" name="Text Placeholder 21">
            <a:extLst>
              <a:ext uri="{FF2B5EF4-FFF2-40B4-BE49-F238E27FC236}">
                <a16:creationId xmlns:a16="http://schemas.microsoft.com/office/drawing/2014/main" id="{B1F67A77-8E2A-7A22-086C-7D8837512A43}"/>
              </a:ext>
            </a:extLst>
          </p:cNvPr>
          <p:cNvSpPr>
            <a:spLocks noGrp="1"/>
          </p:cNvSpPr>
          <p:nvPr>
            <p:ph type="body" sz="quarter" idx="22"/>
          </p:nvPr>
        </p:nvSpPr>
        <p:spPr>
          <a:xfrm>
            <a:off x="1370013" y="1460328"/>
            <a:ext cx="4464050" cy="284162"/>
          </a:xfrm>
        </p:spPr>
        <p:txBody>
          <a:bodyPr/>
          <a:lstStyle/>
          <a:p>
            <a:r>
              <a:rPr lang="en-US"/>
              <a:t>Management Plan: 1L, March 2021</a:t>
            </a:r>
          </a:p>
        </p:txBody>
      </p:sp>
      <p:sp>
        <p:nvSpPr>
          <p:cNvPr id="53" name="Title 14">
            <a:extLst>
              <a:ext uri="{FF2B5EF4-FFF2-40B4-BE49-F238E27FC236}">
                <a16:creationId xmlns:a16="http://schemas.microsoft.com/office/drawing/2014/main" id="{B582FD16-73B6-A4F7-477D-798839E81716}"/>
              </a:ext>
            </a:extLst>
          </p:cNvPr>
          <p:cNvSpPr>
            <a:spLocks noGrp="1"/>
          </p:cNvSpPr>
          <p:nvPr>
            <p:ph type="title"/>
          </p:nvPr>
        </p:nvSpPr>
        <p:spPr>
          <a:xfrm>
            <a:off x="1106864" y="521208"/>
            <a:ext cx="9262872" cy="576072"/>
          </a:xfrm>
        </p:spPr>
        <p:txBody>
          <a:bodyPr/>
          <a:lstStyle/>
          <a:p>
            <a:r>
              <a:rPr lang="en-US"/>
              <a:t>Case Study: Mary</a:t>
            </a:r>
          </a:p>
        </p:txBody>
      </p:sp>
      <p:sp>
        <p:nvSpPr>
          <p:cNvPr id="54" name="Content Placeholder 25">
            <a:extLst>
              <a:ext uri="{FF2B5EF4-FFF2-40B4-BE49-F238E27FC236}">
                <a16:creationId xmlns:a16="http://schemas.microsoft.com/office/drawing/2014/main" id="{EEE934A0-F774-8346-42C5-7EF08041BC50}"/>
              </a:ext>
            </a:extLst>
          </p:cNvPr>
          <p:cNvSpPr>
            <a:spLocks noGrp="1"/>
          </p:cNvSpPr>
          <p:nvPr>
            <p:ph idx="1"/>
          </p:nvPr>
        </p:nvSpPr>
        <p:spPr>
          <a:xfrm>
            <a:off x="1379538" y="1745911"/>
            <a:ext cx="4716462" cy="1973017"/>
          </a:xfrm>
        </p:spPr>
        <p:txBody>
          <a:bodyPr>
            <a:noAutofit/>
          </a:bodyPr>
          <a:lstStyle/>
          <a:p>
            <a:r>
              <a:rPr lang="en-US"/>
              <a:t>Primary cytoreductive surgery to NGR</a:t>
            </a:r>
          </a:p>
          <a:p>
            <a:r>
              <a:rPr lang="en-US"/>
              <a:t>Treatment: 6 cycles of adjuvant therapy with paclitaxel (175 mg/m</a:t>
            </a:r>
            <a:r>
              <a:rPr lang="en-US" baseline="30000"/>
              <a:t>2</a:t>
            </a:r>
            <a:r>
              <a:rPr lang="en-US"/>
              <a:t>), carboplatin (AUC 6) Q3W</a:t>
            </a:r>
          </a:p>
          <a:p>
            <a:r>
              <a:rPr lang="en-US"/>
              <a:t>Maintenance: Bevacizumab + chemo for 14 months, then observation</a:t>
            </a:r>
          </a:p>
        </p:txBody>
      </p:sp>
      <p:sp>
        <p:nvSpPr>
          <p:cNvPr id="8" name="Text Placeholder 21">
            <a:extLst>
              <a:ext uri="{FF2B5EF4-FFF2-40B4-BE49-F238E27FC236}">
                <a16:creationId xmlns:a16="http://schemas.microsoft.com/office/drawing/2014/main" id="{A784A7A5-A025-A821-7901-259CBF33F27C}"/>
              </a:ext>
            </a:extLst>
          </p:cNvPr>
          <p:cNvSpPr txBox="1">
            <a:spLocks/>
          </p:cNvSpPr>
          <p:nvPr/>
        </p:nvSpPr>
        <p:spPr>
          <a:xfrm>
            <a:off x="6138273" y="1460328"/>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a:t>Management Plan: 2L, November 2023</a:t>
            </a:r>
          </a:p>
        </p:txBody>
      </p:sp>
      <p:sp>
        <p:nvSpPr>
          <p:cNvPr id="9" name="Content Placeholder 25">
            <a:extLst>
              <a:ext uri="{FF2B5EF4-FFF2-40B4-BE49-F238E27FC236}">
                <a16:creationId xmlns:a16="http://schemas.microsoft.com/office/drawing/2014/main" id="{BF4B3107-BDD7-75A5-E9CF-D4AA689F697D}"/>
              </a:ext>
            </a:extLst>
          </p:cNvPr>
          <p:cNvSpPr txBox="1">
            <a:spLocks/>
          </p:cNvSpPr>
          <p:nvPr/>
        </p:nvSpPr>
        <p:spPr>
          <a:xfrm>
            <a:off x="6147798" y="1745912"/>
            <a:ext cx="4725987" cy="2959438"/>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dirty="0"/>
              <a:t>Mary presents with increased abdominal girth and elevated CA-125</a:t>
            </a:r>
          </a:p>
          <a:p>
            <a:r>
              <a:rPr lang="en-US" dirty="0"/>
              <a:t>CT with ascites (Mary does not meet the DESKTOP OVAR criteria for secondary cytoreductive surgery)</a:t>
            </a:r>
          </a:p>
          <a:p>
            <a:r>
              <a:rPr lang="en-US" dirty="0"/>
              <a:t>Diagnosed with PSOC: Receives 6 cycles of carboplatin/PLD/bevacizumab</a:t>
            </a:r>
          </a:p>
          <a:p>
            <a:r>
              <a:rPr lang="en-US" dirty="0"/>
              <a:t>Maintenance: Received bevacizumab for 5 months before disease progression</a:t>
            </a:r>
          </a:p>
        </p:txBody>
      </p:sp>
    </p:spTree>
    <p:extLst>
      <p:ext uri="{BB962C8B-B14F-4D97-AF65-F5344CB8AC3E}">
        <p14:creationId xmlns:p14="http://schemas.microsoft.com/office/powerpoint/2010/main" val="1538918766"/>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DB868-8331-D298-B9FB-F201D8F5C1B4}"/>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D2AD93F1-69AA-51E5-E93A-353CC83AE35A}"/>
              </a:ext>
            </a:extLst>
          </p:cNvPr>
          <p:cNvSpPr>
            <a:spLocks noGrp="1"/>
          </p:cNvSpPr>
          <p:nvPr>
            <p:ph type="body" sz="quarter" idx="21"/>
          </p:nvPr>
        </p:nvSpPr>
        <p:spPr>
          <a:xfrm>
            <a:off x="1095285" y="1106040"/>
            <a:ext cx="9996049" cy="284041"/>
          </a:xfrm>
        </p:spPr>
        <p:txBody>
          <a:bodyPr>
            <a:normAutofit fontScale="92500" lnSpcReduction="10000"/>
          </a:bodyPr>
          <a:lstStyle/>
          <a:p>
            <a:r>
              <a:rPr lang="en-US"/>
              <a:t>62-YEAR-OLD WOMAN</a:t>
            </a:r>
          </a:p>
        </p:txBody>
      </p:sp>
      <p:sp>
        <p:nvSpPr>
          <p:cNvPr id="52" name="Text Placeholder 21">
            <a:extLst>
              <a:ext uri="{FF2B5EF4-FFF2-40B4-BE49-F238E27FC236}">
                <a16:creationId xmlns:a16="http://schemas.microsoft.com/office/drawing/2014/main" id="{D69ED992-FBE1-7BDB-3DBD-7EC4A2035D19}"/>
              </a:ext>
            </a:extLst>
          </p:cNvPr>
          <p:cNvSpPr>
            <a:spLocks noGrp="1"/>
          </p:cNvSpPr>
          <p:nvPr>
            <p:ph type="body" sz="quarter" idx="22"/>
          </p:nvPr>
        </p:nvSpPr>
        <p:spPr>
          <a:xfrm>
            <a:off x="1370013" y="1460328"/>
            <a:ext cx="4464050" cy="284162"/>
          </a:xfrm>
        </p:spPr>
        <p:txBody>
          <a:bodyPr/>
          <a:lstStyle/>
          <a:p>
            <a:r>
              <a:rPr lang="en-US"/>
              <a:t>Management Plan: 3L, July 2024</a:t>
            </a:r>
          </a:p>
        </p:txBody>
      </p:sp>
      <p:sp>
        <p:nvSpPr>
          <p:cNvPr id="53" name="Title 14">
            <a:extLst>
              <a:ext uri="{FF2B5EF4-FFF2-40B4-BE49-F238E27FC236}">
                <a16:creationId xmlns:a16="http://schemas.microsoft.com/office/drawing/2014/main" id="{64F3FBDB-51AD-6896-BC69-932E419919AF}"/>
              </a:ext>
            </a:extLst>
          </p:cNvPr>
          <p:cNvSpPr>
            <a:spLocks noGrp="1"/>
          </p:cNvSpPr>
          <p:nvPr>
            <p:ph type="title"/>
          </p:nvPr>
        </p:nvSpPr>
        <p:spPr>
          <a:xfrm>
            <a:off x="1106864" y="521208"/>
            <a:ext cx="9262872" cy="576072"/>
          </a:xfrm>
        </p:spPr>
        <p:txBody>
          <a:bodyPr/>
          <a:lstStyle/>
          <a:p>
            <a:r>
              <a:rPr lang="en-US"/>
              <a:t>Case Study: Mary</a:t>
            </a:r>
          </a:p>
        </p:txBody>
      </p:sp>
      <p:sp>
        <p:nvSpPr>
          <p:cNvPr id="54" name="Content Placeholder 25">
            <a:extLst>
              <a:ext uri="{FF2B5EF4-FFF2-40B4-BE49-F238E27FC236}">
                <a16:creationId xmlns:a16="http://schemas.microsoft.com/office/drawing/2014/main" id="{1BD8B8F6-3DEA-02F5-B4DD-03DC4E39AE2C}"/>
              </a:ext>
            </a:extLst>
          </p:cNvPr>
          <p:cNvSpPr>
            <a:spLocks noGrp="1"/>
          </p:cNvSpPr>
          <p:nvPr>
            <p:ph idx="1"/>
          </p:nvPr>
        </p:nvSpPr>
        <p:spPr>
          <a:xfrm>
            <a:off x="1379538" y="1745911"/>
            <a:ext cx="4716462" cy="1973017"/>
          </a:xfrm>
        </p:spPr>
        <p:txBody>
          <a:bodyPr>
            <a:noAutofit/>
          </a:bodyPr>
          <a:lstStyle/>
          <a:p>
            <a:r>
              <a:rPr lang="en-US"/>
              <a:t>Recurrence: Abdominal pain, increased ascites, PS-2</a:t>
            </a:r>
          </a:p>
          <a:p>
            <a:r>
              <a:rPr lang="en-US"/>
              <a:t>CA-125 increased (1850 U/ml); no thoracic disease</a:t>
            </a:r>
          </a:p>
          <a:p>
            <a:r>
              <a:rPr lang="en-US"/>
              <a:t>Molecular testing: 2+ HER2 expression/amplification and high FR</a:t>
            </a:r>
            <a:r>
              <a:rPr lang="el-GR"/>
              <a:t>α </a:t>
            </a:r>
            <a:r>
              <a:rPr lang="en-US"/>
              <a:t>expression (85% of tumor cells with an intensity of ≥2+ by IHC)</a:t>
            </a:r>
          </a:p>
          <a:p>
            <a:r>
              <a:rPr lang="en-US"/>
              <a:t>Treatment: MIRV (6 mg/kg AIBW Q3W)</a:t>
            </a:r>
          </a:p>
        </p:txBody>
      </p:sp>
      <p:sp>
        <p:nvSpPr>
          <p:cNvPr id="8" name="Text Placeholder 21">
            <a:extLst>
              <a:ext uri="{FF2B5EF4-FFF2-40B4-BE49-F238E27FC236}">
                <a16:creationId xmlns:a16="http://schemas.microsoft.com/office/drawing/2014/main" id="{63B30A9B-DD03-F1A8-A6C8-3B3EE8EE1556}"/>
              </a:ext>
            </a:extLst>
          </p:cNvPr>
          <p:cNvSpPr txBox="1">
            <a:spLocks/>
          </p:cNvSpPr>
          <p:nvPr/>
        </p:nvSpPr>
        <p:spPr>
          <a:xfrm>
            <a:off x="6138273" y="1460328"/>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a:t>Management Plan: 4L, January 2025</a:t>
            </a:r>
          </a:p>
        </p:txBody>
      </p:sp>
      <p:sp>
        <p:nvSpPr>
          <p:cNvPr id="9" name="Content Placeholder 25">
            <a:extLst>
              <a:ext uri="{FF2B5EF4-FFF2-40B4-BE49-F238E27FC236}">
                <a16:creationId xmlns:a16="http://schemas.microsoft.com/office/drawing/2014/main" id="{5EC2F572-A30A-2B57-D8DC-CCAE6E037FC3}"/>
              </a:ext>
            </a:extLst>
          </p:cNvPr>
          <p:cNvSpPr txBox="1">
            <a:spLocks/>
          </p:cNvSpPr>
          <p:nvPr/>
        </p:nvSpPr>
        <p:spPr>
          <a:xfrm>
            <a:off x="6147798" y="1745911"/>
            <a:ext cx="4725987" cy="3367599"/>
          </a:xfrm>
          <a:prstGeom prst="rect">
            <a:avLst/>
          </a:prstGeom>
        </p:spPr>
        <p:txBody>
          <a:bodyPr vert="horz" lIns="91440" tIns="45720" rIns="91440" bIns="45720" rtlCol="0">
            <a:normAutofit fontScale="92500"/>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a:t>Recurrence after 6 months of MIRV: PS 1</a:t>
            </a:r>
          </a:p>
          <a:p>
            <a:r>
              <a:rPr lang="en-US"/>
              <a:t>Adverse events: Developed ocular toxicity (grade 2 keratopathy); MIRV was held for 2 weeks and resumed at 5 mg/kg (AIBW); supportive eye care maintained (lubricating drops, steroid eye drops)</a:t>
            </a:r>
          </a:p>
          <a:p>
            <a:r>
              <a:rPr lang="en-US" b="1">
                <a:solidFill>
                  <a:srgbClr val="EB9F33"/>
                </a:solidFill>
              </a:rPr>
              <a:t>T-</a:t>
            </a:r>
            <a:r>
              <a:rPr lang="en-US" b="1" err="1">
                <a:solidFill>
                  <a:srgbClr val="EB9F33"/>
                </a:solidFill>
              </a:rPr>
              <a:t>DXd</a:t>
            </a:r>
            <a:r>
              <a:rPr lang="en-US" b="1">
                <a:solidFill>
                  <a:srgbClr val="EB9F33"/>
                </a:solidFill>
              </a:rPr>
              <a:t> is NCCN listed for IHC 2+ in the US – Mary started treatment (5.6 mg/kg Q3W) </a:t>
            </a:r>
          </a:p>
          <a:p>
            <a:r>
              <a:rPr lang="en-US" b="1">
                <a:solidFill>
                  <a:srgbClr val="EB9F33"/>
                </a:solidFill>
              </a:rPr>
              <a:t>Partial response after 2 cycles</a:t>
            </a:r>
          </a:p>
          <a:p>
            <a:r>
              <a:rPr lang="en-US" b="1">
                <a:solidFill>
                  <a:srgbClr val="EB9F33"/>
                </a:solidFill>
              </a:rPr>
              <a:t>At cycle 10, a CT scan reveals a pattern of ILD</a:t>
            </a:r>
          </a:p>
          <a:p>
            <a:r>
              <a:rPr lang="en-US" b="1">
                <a:solidFill>
                  <a:srgbClr val="EB9F33"/>
                </a:solidFill>
              </a:rPr>
              <a:t>Mary is asymptomatic</a:t>
            </a:r>
          </a:p>
          <a:p>
            <a:endParaRPr lang="en-US" b="1">
              <a:solidFill>
                <a:srgbClr val="EB9F33"/>
              </a:solidFill>
            </a:endParaRPr>
          </a:p>
          <a:p>
            <a:endParaRPr lang="en-US" b="1">
              <a:solidFill>
                <a:srgbClr val="EB9F33"/>
              </a:solidFill>
            </a:endParaRPr>
          </a:p>
          <a:p>
            <a:endParaRPr lang="en-US" b="1">
              <a:solidFill>
                <a:srgbClr val="EB9F33"/>
              </a:solidFill>
            </a:endParaRPr>
          </a:p>
        </p:txBody>
      </p:sp>
    </p:spTree>
    <p:extLst>
      <p:ext uri="{BB962C8B-B14F-4D97-AF65-F5344CB8AC3E}">
        <p14:creationId xmlns:p14="http://schemas.microsoft.com/office/powerpoint/2010/main" val="37766211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Connector 79">
            <a:extLst>
              <a:ext uri="{FF2B5EF4-FFF2-40B4-BE49-F238E27FC236}">
                <a16:creationId xmlns:a16="http://schemas.microsoft.com/office/drawing/2014/main" id="{E22DFA0E-BB55-5355-F46C-85EA0C20670D}"/>
              </a:ext>
            </a:extLst>
          </p:cNvPr>
          <p:cNvCxnSpPr>
            <a:cxnSpLocks/>
          </p:cNvCxnSpPr>
          <p:nvPr/>
        </p:nvCxnSpPr>
        <p:spPr>
          <a:xfrm>
            <a:off x="11121817" y="4139725"/>
            <a:ext cx="0" cy="79375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E66380DA-6680-9762-A208-9F81E293D21C}"/>
              </a:ext>
            </a:extLst>
          </p:cNvPr>
          <p:cNvSpPr>
            <a:spLocks noGrp="1"/>
          </p:cNvSpPr>
          <p:nvPr>
            <p:ph type="title"/>
          </p:nvPr>
        </p:nvSpPr>
        <p:spPr>
          <a:xfrm>
            <a:off x="838200" y="365125"/>
            <a:ext cx="9697500" cy="871538"/>
          </a:xfrm>
        </p:spPr>
        <p:txBody>
          <a:bodyPr>
            <a:normAutofit fontScale="90000"/>
          </a:bodyPr>
          <a:lstStyle/>
          <a:p>
            <a:r>
              <a:rPr lang="en-US"/>
              <a:t>History of Approvals for HER2-Targeted Therapies for Cancer</a:t>
            </a:r>
          </a:p>
        </p:txBody>
      </p:sp>
      <p:sp>
        <p:nvSpPr>
          <p:cNvPr id="9" name="Content Placeholder 8">
            <a:extLst>
              <a:ext uri="{FF2B5EF4-FFF2-40B4-BE49-F238E27FC236}">
                <a16:creationId xmlns:a16="http://schemas.microsoft.com/office/drawing/2014/main" id="{DC960D11-675F-95EF-4DD2-D2A253A45DC4}"/>
              </a:ext>
            </a:extLst>
          </p:cNvPr>
          <p:cNvSpPr>
            <a:spLocks noGrp="1"/>
          </p:cNvSpPr>
          <p:nvPr>
            <p:ph idx="1"/>
          </p:nvPr>
        </p:nvSpPr>
        <p:spPr>
          <a:xfrm>
            <a:off x="838200" y="1331914"/>
            <a:ext cx="8842945" cy="1578032"/>
          </a:xfrm>
        </p:spPr>
        <p:txBody>
          <a:bodyPr vert="horz" lIns="91440" tIns="45720" rIns="91440" bIns="45720" rtlCol="0">
            <a:normAutofit/>
          </a:bodyPr>
          <a:lstStyle/>
          <a:p>
            <a:r>
              <a:rPr lang="en-US" sz="1800"/>
              <a:t>HER2 protein expression, gene amplification, and gene mutation are therapeutic targets in several types of tumors</a:t>
            </a:r>
          </a:p>
          <a:p>
            <a:r>
              <a:rPr lang="en-US" sz="1800"/>
              <a:t>HER2-directed therapy is the standard of care for HER2-expressing unresectable or metastatic breast cancer, HER2-positive locally advanced or metastatic gastric cancers, CRC and GEJ adenocarcinomas, and HER2-mutant NSCLC</a:t>
            </a:r>
          </a:p>
        </p:txBody>
      </p:sp>
      <p:cxnSp>
        <p:nvCxnSpPr>
          <p:cNvPr id="3" name="Straight Connector 2">
            <a:extLst>
              <a:ext uri="{FF2B5EF4-FFF2-40B4-BE49-F238E27FC236}">
                <a16:creationId xmlns:a16="http://schemas.microsoft.com/office/drawing/2014/main" id="{EC59BA9A-3E76-CE56-B6E4-F5CEF6C11AE4}"/>
              </a:ext>
            </a:extLst>
          </p:cNvPr>
          <p:cNvCxnSpPr/>
          <p:nvPr/>
        </p:nvCxnSpPr>
        <p:spPr>
          <a:xfrm>
            <a:off x="9348743" y="4139725"/>
            <a:ext cx="0" cy="489944"/>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8A7C1D0B-42AA-B19A-2343-AEC9E2F568CE}"/>
              </a:ext>
            </a:extLst>
          </p:cNvPr>
          <p:cNvCxnSpPr>
            <a:cxnSpLocks/>
          </p:cNvCxnSpPr>
          <p:nvPr/>
        </p:nvCxnSpPr>
        <p:spPr>
          <a:xfrm>
            <a:off x="10049109" y="3431680"/>
            <a:ext cx="0" cy="33375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BDFE47A5-4210-B610-9D36-8C8983CC68B4}"/>
              </a:ext>
            </a:extLst>
          </p:cNvPr>
          <p:cNvCxnSpPr>
            <a:cxnSpLocks/>
          </p:cNvCxnSpPr>
          <p:nvPr/>
        </p:nvCxnSpPr>
        <p:spPr>
          <a:xfrm>
            <a:off x="10383370" y="4118758"/>
            <a:ext cx="0" cy="188188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AE9C3C2-0C53-42A9-66F1-59C12D71BEC0}"/>
              </a:ext>
            </a:extLst>
          </p:cNvPr>
          <p:cNvSpPr txBox="1"/>
          <p:nvPr/>
        </p:nvSpPr>
        <p:spPr>
          <a:xfrm>
            <a:off x="9653236" y="5965547"/>
            <a:ext cx="1611339" cy="246221"/>
          </a:xfrm>
          <a:prstGeom prst="rect">
            <a:avLst/>
          </a:prstGeom>
          <a:solidFill>
            <a:schemeClr val="tx2"/>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a:t>
            </a:r>
            <a:r>
              <a:rPr kumimoji="0" lang="en-US" sz="1000"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DXd</a:t>
            </a: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(HER2-low MBC)</a:t>
            </a:r>
          </a:p>
        </p:txBody>
      </p:sp>
      <p:sp>
        <p:nvSpPr>
          <p:cNvPr id="8" name="TextBox 7">
            <a:extLst>
              <a:ext uri="{FF2B5EF4-FFF2-40B4-BE49-F238E27FC236}">
                <a16:creationId xmlns:a16="http://schemas.microsoft.com/office/drawing/2014/main" id="{1B94AF67-CD9B-827A-CFB8-BF5600DE3152}"/>
              </a:ext>
            </a:extLst>
          </p:cNvPr>
          <p:cNvSpPr txBox="1"/>
          <p:nvPr/>
        </p:nvSpPr>
        <p:spPr>
          <a:xfrm>
            <a:off x="6079622" y="5495647"/>
            <a:ext cx="992579" cy="246221"/>
          </a:xfrm>
          <a:prstGeom prst="rect">
            <a:avLst/>
          </a:prstGeom>
          <a:solidFill>
            <a:schemeClr val="tx2"/>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T-DM1 (MBC)</a:t>
            </a:r>
          </a:p>
        </p:txBody>
      </p:sp>
      <p:sp>
        <p:nvSpPr>
          <p:cNvPr id="10" name="TextBox 9">
            <a:extLst>
              <a:ext uri="{FF2B5EF4-FFF2-40B4-BE49-F238E27FC236}">
                <a16:creationId xmlns:a16="http://schemas.microsoft.com/office/drawing/2014/main" id="{87DC3899-CE10-968A-EF55-A3857AA2B500}"/>
              </a:ext>
            </a:extLst>
          </p:cNvPr>
          <p:cNvSpPr txBox="1"/>
          <p:nvPr/>
        </p:nvSpPr>
        <p:spPr>
          <a:xfrm>
            <a:off x="3047704" y="3187417"/>
            <a:ext cx="1215396" cy="253916"/>
          </a:xfrm>
          <a:prstGeom prst="rect">
            <a:avLst/>
          </a:prstGeom>
          <a:solidFill>
            <a:schemeClr val="accent3"/>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Lapatinib (MBC)</a:t>
            </a:r>
          </a:p>
        </p:txBody>
      </p:sp>
      <p:sp>
        <p:nvSpPr>
          <p:cNvPr id="11" name="TextBox 10">
            <a:extLst>
              <a:ext uri="{FF2B5EF4-FFF2-40B4-BE49-F238E27FC236}">
                <a16:creationId xmlns:a16="http://schemas.microsoft.com/office/drawing/2014/main" id="{3BB3AA23-DE4F-1A73-D2AF-78C66C3B9562}"/>
              </a:ext>
            </a:extLst>
          </p:cNvPr>
          <p:cNvSpPr txBox="1"/>
          <p:nvPr/>
        </p:nvSpPr>
        <p:spPr>
          <a:xfrm>
            <a:off x="10455557" y="2338267"/>
            <a:ext cx="864339" cy="246221"/>
          </a:xfrm>
          <a:prstGeom prst="rect">
            <a:avLst/>
          </a:prstGeom>
          <a:solidFill>
            <a:schemeClr val="accent3"/>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Tucatinib +</a:t>
            </a:r>
          </a:p>
        </p:txBody>
      </p:sp>
      <p:cxnSp>
        <p:nvCxnSpPr>
          <p:cNvPr id="12" name="Straight Connector 11">
            <a:extLst>
              <a:ext uri="{FF2B5EF4-FFF2-40B4-BE49-F238E27FC236}">
                <a16:creationId xmlns:a16="http://schemas.microsoft.com/office/drawing/2014/main" id="{027B54F5-F0AC-7C30-BD8A-8E3327A0CDEF}"/>
              </a:ext>
            </a:extLst>
          </p:cNvPr>
          <p:cNvCxnSpPr>
            <a:cxnSpLocks/>
          </p:cNvCxnSpPr>
          <p:nvPr/>
        </p:nvCxnSpPr>
        <p:spPr>
          <a:xfrm flipV="1">
            <a:off x="10668110" y="2584488"/>
            <a:ext cx="0" cy="1269487"/>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41BA7AD-5F6A-5B13-B2A0-032D9F2D128A}"/>
              </a:ext>
            </a:extLst>
          </p:cNvPr>
          <p:cNvSpPr txBox="1"/>
          <p:nvPr/>
        </p:nvSpPr>
        <p:spPr>
          <a:xfrm>
            <a:off x="61247" y="3007714"/>
            <a:ext cx="2549827" cy="584775"/>
          </a:xfrm>
          <a:prstGeom prst="rect">
            <a:avLst/>
          </a:prstGeom>
          <a:noFill/>
        </p:spPr>
        <p:txBody>
          <a:bodyPr wrap="square" rtlCol="0">
            <a:spAutoFit/>
          </a:bodyPr>
          <a:lstStyle/>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Approval of anti-HER2 therapeutics in the USA</a:t>
            </a:r>
          </a:p>
        </p:txBody>
      </p:sp>
      <p:sp>
        <p:nvSpPr>
          <p:cNvPr id="14" name="Rectangle 13">
            <a:extLst>
              <a:ext uri="{FF2B5EF4-FFF2-40B4-BE49-F238E27FC236}">
                <a16:creationId xmlns:a16="http://schemas.microsoft.com/office/drawing/2014/main" id="{CAF7AA02-40F2-263A-A3E6-041045B63984}"/>
              </a:ext>
            </a:extLst>
          </p:cNvPr>
          <p:cNvSpPr/>
          <p:nvPr/>
        </p:nvSpPr>
        <p:spPr>
          <a:xfrm>
            <a:off x="292981" y="4786897"/>
            <a:ext cx="206521" cy="206521"/>
          </a:xfrm>
          <a:prstGeom prst="rect">
            <a:avLst/>
          </a:prstGeom>
          <a:solidFill>
            <a:schemeClr val="accent3"/>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prstClr val="white"/>
              </a:solidFill>
              <a:effectLst/>
              <a:uLnTx/>
              <a:uFillTx/>
              <a:latin typeface="Calibri"/>
            </a:endParaRPr>
          </a:p>
        </p:txBody>
      </p:sp>
      <p:sp>
        <p:nvSpPr>
          <p:cNvPr id="15" name="Rectangle 14">
            <a:extLst>
              <a:ext uri="{FF2B5EF4-FFF2-40B4-BE49-F238E27FC236}">
                <a16:creationId xmlns:a16="http://schemas.microsoft.com/office/drawing/2014/main" id="{CE3A3C74-73B4-5D61-BB54-CAE0A43A3B99}"/>
              </a:ext>
            </a:extLst>
          </p:cNvPr>
          <p:cNvSpPr/>
          <p:nvPr/>
        </p:nvSpPr>
        <p:spPr>
          <a:xfrm>
            <a:off x="292981" y="5107662"/>
            <a:ext cx="206521" cy="206521"/>
          </a:xfrm>
          <a:prstGeom prst="rect">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chemeClr val="accent1"/>
              </a:solidFill>
              <a:effectLst/>
              <a:uLnTx/>
              <a:uFillTx/>
              <a:latin typeface="Calibri"/>
            </a:endParaRPr>
          </a:p>
        </p:txBody>
      </p:sp>
      <p:sp>
        <p:nvSpPr>
          <p:cNvPr id="16" name="Rectangle 15">
            <a:extLst>
              <a:ext uri="{FF2B5EF4-FFF2-40B4-BE49-F238E27FC236}">
                <a16:creationId xmlns:a16="http://schemas.microsoft.com/office/drawing/2014/main" id="{DE227E3C-5DAF-1659-2C8F-9D4468F99BD2}"/>
              </a:ext>
            </a:extLst>
          </p:cNvPr>
          <p:cNvSpPr/>
          <p:nvPr/>
        </p:nvSpPr>
        <p:spPr>
          <a:xfrm>
            <a:off x="292981" y="5444520"/>
            <a:ext cx="206521" cy="206521"/>
          </a:xfrm>
          <a:prstGeom prst="rect">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prstClr val="white"/>
              </a:solidFill>
              <a:effectLst/>
              <a:uLnTx/>
              <a:uFillTx/>
              <a:latin typeface="Calibri"/>
            </a:endParaRPr>
          </a:p>
        </p:txBody>
      </p:sp>
      <p:sp>
        <p:nvSpPr>
          <p:cNvPr id="17" name="TextBox 16">
            <a:extLst>
              <a:ext uri="{FF2B5EF4-FFF2-40B4-BE49-F238E27FC236}">
                <a16:creationId xmlns:a16="http://schemas.microsoft.com/office/drawing/2014/main" id="{B24B77A0-16F4-63A4-B591-E8407C64B4F2}"/>
              </a:ext>
            </a:extLst>
          </p:cNvPr>
          <p:cNvSpPr txBox="1"/>
          <p:nvPr/>
        </p:nvSpPr>
        <p:spPr>
          <a:xfrm>
            <a:off x="473472" y="4723835"/>
            <a:ext cx="503664" cy="338554"/>
          </a:xfrm>
          <a:prstGeom prst="rect">
            <a:avLst/>
          </a:prstGeom>
          <a:noFill/>
        </p:spPr>
        <p:txBody>
          <a:bodyPr wrap="none" rtlCol="0">
            <a:spAutoFit/>
          </a:bodyPr>
          <a:lstStyle/>
          <a:p>
            <a:pPr marL="0" marR="0" lvl="0" indent="0" defTabSz="4244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TKI</a:t>
            </a:r>
          </a:p>
        </p:txBody>
      </p:sp>
      <p:sp>
        <p:nvSpPr>
          <p:cNvPr id="18" name="TextBox 17">
            <a:extLst>
              <a:ext uri="{FF2B5EF4-FFF2-40B4-BE49-F238E27FC236}">
                <a16:creationId xmlns:a16="http://schemas.microsoft.com/office/drawing/2014/main" id="{B2DA6592-0D10-8A47-3D50-DB9B551AFC1A}"/>
              </a:ext>
            </a:extLst>
          </p:cNvPr>
          <p:cNvSpPr txBox="1"/>
          <p:nvPr/>
        </p:nvSpPr>
        <p:spPr>
          <a:xfrm>
            <a:off x="473644" y="5044600"/>
            <a:ext cx="606256" cy="338554"/>
          </a:xfrm>
          <a:prstGeom prst="rect">
            <a:avLst/>
          </a:prstGeom>
          <a:noFill/>
        </p:spPr>
        <p:txBody>
          <a:bodyPr wrap="none" rtlCol="0">
            <a:spAutoFit/>
          </a:bodyPr>
          <a:lstStyle/>
          <a:p>
            <a:pPr marL="0" marR="0" lvl="0" indent="0" defTabSz="4244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mAb</a:t>
            </a:r>
            <a:endPar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AA6671C-F60A-592D-A7B1-771F5E5A812F}"/>
              </a:ext>
            </a:extLst>
          </p:cNvPr>
          <p:cNvSpPr txBox="1"/>
          <p:nvPr/>
        </p:nvSpPr>
        <p:spPr>
          <a:xfrm>
            <a:off x="475035" y="5383154"/>
            <a:ext cx="615874" cy="338554"/>
          </a:xfrm>
          <a:prstGeom prst="rect">
            <a:avLst/>
          </a:prstGeom>
          <a:noFill/>
        </p:spPr>
        <p:txBody>
          <a:bodyPr wrap="none" rtlCol="0">
            <a:spAutoFit/>
          </a:bodyPr>
          <a:lstStyle/>
          <a:p>
            <a:pPr marL="0" marR="0" lvl="0" indent="0" defTabSz="4244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ADC</a:t>
            </a:r>
          </a:p>
        </p:txBody>
      </p:sp>
      <p:cxnSp>
        <p:nvCxnSpPr>
          <p:cNvPr id="21" name="Straight Connector 20">
            <a:extLst>
              <a:ext uri="{FF2B5EF4-FFF2-40B4-BE49-F238E27FC236}">
                <a16:creationId xmlns:a16="http://schemas.microsoft.com/office/drawing/2014/main" id="{CE33113D-6360-F064-4E33-08089B40E4A8}"/>
              </a:ext>
            </a:extLst>
          </p:cNvPr>
          <p:cNvCxnSpPr/>
          <p:nvPr/>
        </p:nvCxnSpPr>
        <p:spPr>
          <a:xfrm>
            <a:off x="360456" y="4139725"/>
            <a:ext cx="0" cy="24765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242A009-5096-F6F1-CBEB-698D6852ABCF}"/>
              </a:ext>
            </a:extLst>
          </p:cNvPr>
          <p:cNvCxnSpPr/>
          <p:nvPr/>
        </p:nvCxnSpPr>
        <p:spPr>
          <a:xfrm>
            <a:off x="3554506" y="4139725"/>
            <a:ext cx="0" cy="24765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548FBE94-FFD8-3573-FEE3-75ACB59701DB}"/>
              </a:ext>
            </a:extLst>
          </p:cNvPr>
          <p:cNvSpPr txBox="1"/>
          <p:nvPr/>
        </p:nvSpPr>
        <p:spPr>
          <a:xfrm>
            <a:off x="4429714" y="3299064"/>
            <a:ext cx="1606530" cy="246221"/>
          </a:xfrm>
          <a:prstGeom prst="rect">
            <a:avLst/>
          </a:prstGeom>
          <a:solidFill>
            <a:schemeClr val="accent1"/>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Trastuzumab (</a:t>
            </a:r>
            <a:r>
              <a:rPr kumimoji="0" lang="en-US" sz="1000" b="1" i="0" u="none" strike="noStrike" kern="120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mG</a:t>
            </a: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/GEJ)</a:t>
            </a:r>
          </a:p>
        </p:txBody>
      </p:sp>
      <p:cxnSp>
        <p:nvCxnSpPr>
          <p:cNvPr id="25" name="Straight Connector 24">
            <a:extLst>
              <a:ext uri="{FF2B5EF4-FFF2-40B4-BE49-F238E27FC236}">
                <a16:creationId xmlns:a16="http://schemas.microsoft.com/office/drawing/2014/main" id="{2CE196A9-FA8F-A525-9524-9D5181F818AC}"/>
              </a:ext>
            </a:extLst>
          </p:cNvPr>
          <p:cNvCxnSpPr/>
          <p:nvPr/>
        </p:nvCxnSpPr>
        <p:spPr>
          <a:xfrm>
            <a:off x="5237256" y="3546000"/>
            <a:ext cx="0" cy="24765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1432075-D069-36B0-D008-E5CFBDEF60FD}"/>
              </a:ext>
            </a:extLst>
          </p:cNvPr>
          <p:cNvCxnSpPr>
            <a:cxnSpLocks/>
          </p:cNvCxnSpPr>
          <p:nvPr/>
        </p:nvCxnSpPr>
        <p:spPr>
          <a:xfrm>
            <a:off x="4087906" y="3441526"/>
            <a:ext cx="0" cy="352124"/>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7CAED82-03DD-D2BA-E8CD-5DFA194DB6CC}"/>
              </a:ext>
            </a:extLst>
          </p:cNvPr>
          <p:cNvCxnSpPr/>
          <p:nvPr/>
        </p:nvCxnSpPr>
        <p:spPr>
          <a:xfrm>
            <a:off x="6113556" y="4139725"/>
            <a:ext cx="0" cy="24765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C750486-E74B-971C-E781-261F451DC1B6}"/>
              </a:ext>
            </a:extLst>
          </p:cNvPr>
          <p:cNvCxnSpPr/>
          <p:nvPr/>
        </p:nvCxnSpPr>
        <p:spPr>
          <a:xfrm>
            <a:off x="6672356" y="4139725"/>
            <a:ext cx="0" cy="79375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9E04E3F3-F2A9-4FC1-FE83-94C96E16AEBA}"/>
              </a:ext>
            </a:extLst>
          </p:cNvPr>
          <p:cNvSpPr txBox="1"/>
          <p:nvPr/>
        </p:nvSpPr>
        <p:spPr>
          <a:xfrm>
            <a:off x="6644753" y="4926045"/>
            <a:ext cx="1672253" cy="246221"/>
          </a:xfrm>
          <a:prstGeom prst="rect">
            <a:avLst/>
          </a:prstGeom>
          <a:solidFill>
            <a:schemeClr val="accent1"/>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Pertuzumab</a:t>
            </a: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t>
            </a:r>
            <a:r>
              <a:rPr kumimoji="0" lang="en-US" sz="1000" b="1" i="0" u="none" strike="noStrike" kern="120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neoadj</a:t>
            </a: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BC)</a:t>
            </a:r>
          </a:p>
        </p:txBody>
      </p:sp>
      <p:cxnSp>
        <p:nvCxnSpPr>
          <p:cNvPr id="30" name="Straight Connector 29">
            <a:extLst>
              <a:ext uri="{FF2B5EF4-FFF2-40B4-BE49-F238E27FC236}">
                <a16:creationId xmlns:a16="http://schemas.microsoft.com/office/drawing/2014/main" id="{7FF6876E-6F9E-B36C-73E6-CF9DCF309315}"/>
              </a:ext>
            </a:extLst>
          </p:cNvPr>
          <p:cNvCxnSpPr/>
          <p:nvPr/>
        </p:nvCxnSpPr>
        <p:spPr>
          <a:xfrm>
            <a:off x="6570756" y="4139725"/>
            <a:ext cx="0" cy="134620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77E844C-FCF9-1213-266C-5F254C454DBA}"/>
              </a:ext>
            </a:extLst>
          </p:cNvPr>
          <p:cNvCxnSpPr/>
          <p:nvPr/>
        </p:nvCxnSpPr>
        <p:spPr>
          <a:xfrm>
            <a:off x="8209056" y="4139725"/>
            <a:ext cx="0" cy="24765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CF17FF5C-FBCB-5B61-40C1-B5CD352B10FA}"/>
              </a:ext>
            </a:extLst>
          </p:cNvPr>
          <p:cNvSpPr txBox="1"/>
          <p:nvPr/>
        </p:nvSpPr>
        <p:spPr>
          <a:xfrm>
            <a:off x="7267692" y="3299064"/>
            <a:ext cx="1266692" cy="246221"/>
          </a:xfrm>
          <a:prstGeom prst="rect">
            <a:avLst/>
          </a:prstGeom>
          <a:solidFill>
            <a:schemeClr val="accent3"/>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Neratinib (adj BC)</a:t>
            </a:r>
          </a:p>
        </p:txBody>
      </p:sp>
      <p:cxnSp>
        <p:nvCxnSpPr>
          <p:cNvPr id="33" name="Straight Connector 32">
            <a:extLst>
              <a:ext uri="{FF2B5EF4-FFF2-40B4-BE49-F238E27FC236}">
                <a16:creationId xmlns:a16="http://schemas.microsoft.com/office/drawing/2014/main" id="{35D6D27F-8E4E-F116-53EB-078EAFD7445E}"/>
              </a:ext>
            </a:extLst>
          </p:cNvPr>
          <p:cNvCxnSpPr/>
          <p:nvPr/>
        </p:nvCxnSpPr>
        <p:spPr>
          <a:xfrm>
            <a:off x="8056656" y="3546000"/>
            <a:ext cx="0" cy="24765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EDF7F61-F997-3468-9CDF-94071AC9DB56}"/>
              </a:ext>
            </a:extLst>
          </p:cNvPr>
          <p:cNvCxnSpPr/>
          <p:nvPr/>
        </p:nvCxnSpPr>
        <p:spPr>
          <a:xfrm>
            <a:off x="9428256" y="3546000"/>
            <a:ext cx="0" cy="24765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351C95C-1997-C3D1-FB28-715A4FEBDFF0}"/>
              </a:ext>
            </a:extLst>
          </p:cNvPr>
          <p:cNvSpPr txBox="1"/>
          <p:nvPr/>
        </p:nvSpPr>
        <p:spPr>
          <a:xfrm>
            <a:off x="9247158" y="2774293"/>
            <a:ext cx="1154482" cy="246221"/>
          </a:xfrm>
          <a:prstGeom prst="rect">
            <a:avLst/>
          </a:prstGeom>
          <a:solidFill>
            <a:schemeClr val="accent3"/>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Neratinib (MBC)</a:t>
            </a:r>
          </a:p>
        </p:txBody>
      </p:sp>
      <p:cxnSp>
        <p:nvCxnSpPr>
          <p:cNvPr id="36" name="Straight Connector 35">
            <a:extLst>
              <a:ext uri="{FF2B5EF4-FFF2-40B4-BE49-F238E27FC236}">
                <a16:creationId xmlns:a16="http://schemas.microsoft.com/office/drawing/2014/main" id="{165671F6-4D1C-612D-8506-E8D98536B0EC}"/>
              </a:ext>
            </a:extLst>
          </p:cNvPr>
          <p:cNvCxnSpPr/>
          <p:nvPr/>
        </p:nvCxnSpPr>
        <p:spPr>
          <a:xfrm>
            <a:off x="9580656" y="3015775"/>
            <a:ext cx="0" cy="777875"/>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DBB9B603-666A-2270-6E4F-15B4B422FD21}"/>
              </a:ext>
            </a:extLst>
          </p:cNvPr>
          <p:cNvSpPr txBox="1"/>
          <p:nvPr/>
        </p:nvSpPr>
        <p:spPr>
          <a:xfrm>
            <a:off x="8683991" y="3299064"/>
            <a:ext cx="1215396" cy="253916"/>
          </a:xfrm>
          <a:prstGeom prst="rect">
            <a:avLst/>
          </a:prstGeom>
          <a:solidFill>
            <a:schemeClr val="accent3"/>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Tucatinib (MBC)</a:t>
            </a:r>
          </a:p>
        </p:txBody>
      </p:sp>
      <p:cxnSp>
        <p:nvCxnSpPr>
          <p:cNvPr id="38" name="Straight Connector 37">
            <a:extLst>
              <a:ext uri="{FF2B5EF4-FFF2-40B4-BE49-F238E27FC236}">
                <a16:creationId xmlns:a16="http://schemas.microsoft.com/office/drawing/2014/main" id="{3D69276D-F64C-7CB7-D91F-7593DA843B6E}"/>
              </a:ext>
            </a:extLst>
          </p:cNvPr>
          <p:cNvCxnSpPr/>
          <p:nvPr/>
        </p:nvCxnSpPr>
        <p:spPr>
          <a:xfrm>
            <a:off x="9580656" y="4139725"/>
            <a:ext cx="0" cy="24765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57E06F9-9972-F172-E0A7-B2BCB7B17706}"/>
              </a:ext>
            </a:extLst>
          </p:cNvPr>
          <p:cNvCxnSpPr/>
          <p:nvPr/>
        </p:nvCxnSpPr>
        <p:spPr>
          <a:xfrm>
            <a:off x="8892703" y="4139725"/>
            <a:ext cx="0" cy="134620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94DCB9DD-00B5-472E-761C-822DE2A4594D}"/>
              </a:ext>
            </a:extLst>
          </p:cNvPr>
          <p:cNvSpPr txBox="1"/>
          <p:nvPr/>
        </p:nvSpPr>
        <p:spPr>
          <a:xfrm>
            <a:off x="7837465" y="5495647"/>
            <a:ext cx="1104790" cy="246221"/>
          </a:xfrm>
          <a:prstGeom prst="rect">
            <a:avLst/>
          </a:prstGeom>
          <a:solidFill>
            <a:schemeClr val="tx2"/>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T-DM1 (adj BC)</a:t>
            </a:r>
          </a:p>
        </p:txBody>
      </p:sp>
      <p:sp>
        <p:nvSpPr>
          <p:cNvPr id="44" name="TextBox 43">
            <a:extLst>
              <a:ext uri="{FF2B5EF4-FFF2-40B4-BE49-F238E27FC236}">
                <a16:creationId xmlns:a16="http://schemas.microsoft.com/office/drawing/2014/main" id="{9761480F-F282-10DB-AB6F-0D0FBDABA887}"/>
              </a:ext>
            </a:extLst>
          </p:cNvPr>
          <p:cNvSpPr txBox="1"/>
          <p:nvPr/>
        </p:nvSpPr>
        <p:spPr>
          <a:xfrm>
            <a:off x="8033014" y="5965547"/>
            <a:ext cx="1162498" cy="246221"/>
          </a:xfrm>
          <a:prstGeom prst="rect">
            <a:avLst/>
          </a:prstGeom>
          <a:solidFill>
            <a:schemeClr val="tx2"/>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a:t>
            </a:r>
            <a:r>
              <a:rPr kumimoji="0" lang="en-US" sz="1000"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DXd</a:t>
            </a: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(3L MBC)</a:t>
            </a:r>
          </a:p>
        </p:txBody>
      </p:sp>
      <p:cxnSp>
        <p:nvCxnSpPr>
          <p:cNvPr id="45" name="Straight Connector 44">
            <a:extLst>
              <a:ext uri="{FF2B5EF4-FFF2-40B4-BE49-F238E27FC236}">
                <a16:creationId xmlns:a16="http://schemas.microsoft.com/office/drawing/2014/main" id="{E320F3D4-8A71-A3E5-4700-93B5BA9124FA}"/>
              </a:ext>
            </a:extLst>
          </p:cNvPr>
          <p:cNvCxnSpPr/>
          <p:nvPr/>
        </p:nvCxnSpPr>
        <p:spPr>
          <a:xfrm>
            <a:off x="9009156" y="4139725"/>
            <a:ext cx="0" cy="181610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FB7EBA3-DDC7-4DBF-D511-CF3847D4E46B}"/>
              </a:ext>
            </a:extLst>
          </p:cNvPr>
          <p:cNvCxnSpPr/>
          <p:nvPr/>
        </p:nvCxnSpPr>
        <p:spPr>
          <a:xfrm>
            <a:off x="10331060" y="4139725"/>
            <a:ext cx="0" cy="134620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22E7E259-25A3-4594-429B-916F12D39B63}"/>
              </a:ext>
            </a:extLst>
          </p:cNvPr>
          <p:cNvSpPr txBox="1"/>
          <p:nvPr/>
        </p:nvSpPr>
        <p:spPr>
          <a:xfrm>
            <a:off x="9209863" y="5495647"/>
            <a:ext cx="1162498" cy="246221"/>
          </a:xfrm>
          <a:prstGeom prst="rect">
            <a:avLst/>
          </a:prstGeom>
          <a:solidFill>
            <a:schemeClr val="tx2"/>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a:t>
            </a:r>
            <a:r>
              <a:rPr kumimoji="0" lang="en-US" sz="1000"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DXd</a:t>
            </a: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(2L MBC)</a:t>
            </a:r>
          </a:p>
        </p:txBody>
      </p:sp>
      <p:cxnSp>
        <p:nvCxnSpPr>
          <p:cNvPr id="49" name="Straight Connector 48">
            <a:extLst>
              <a:ext uri="{FF2B5EF4-FFF2-40B4-BE49-F238E27FC236}">
                <a16:creationId xmlns:a16="http://schemas.microsoft.com/office/drawing/2014/main" id="{93872643-6642-2C22-1C2E-CD7596907973}"/>
              </a:ext>
            </a:extLst>
          </p:cNvPr>
          <p:cNvCxnSpPr/>
          <p:nvPr/>
        </p:nvCxnSpPr>
        <p:spPr>
          <a:xfrm>
            <a:off x="10387106" y="4158775"/>
            <a:ext cx="0" cy="179705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F2808661-E7F2-DCBD-960C-12F086341F64}"/>
              </a:ext>
            </a:extLst>
          </p:cNvPr>
          <p:cNvSpPr txBox="1"/>
          <p:nvPr/>
        </p:nvSpPr>
        <p:spPr>
          <a:xfrm>
            <a:off x="8951400" y="4623290"/>
            <a:ext cx="1328806" cy="707886"/>
          </a:xfrm>
          <a:prstGeom prst="rect">
            <a:avLst/>
          </a:prstGeom>
          <a:solidFill>
            <a:schemeClr val="accent1"/>
          </a:solidFill>
          <a:ln w="38100">
            <a:noFill/>
          </a:ln>
        </p:spPr>
        <p:txBody>
          <a:bodyPr wrap="square" lIns="30480" rIns="30480" rtlCol="0">
            <a:spAutoFit/>
          </a:bodyPr>
          <a:lstStyle/>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Pertuzumab–</a:t>
            </a:r>
          </a:p>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trastuzumab–</a:t>
            </a:r>
            <a:b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b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hyaluronidase-</a:t>
            </a:r>
            <a:r>
              <a:rPr kumimoji="0" lang="en-US" sz="1000" b="1" i="0" u="none" strike="noStrike" kern="120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zzxf</a:t>
            </a: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(MBC, adj BC) </a:t>
            </a:r>
          </a:p>
        </p:txBody>
      </p:sp>
      <p:sp>
        <p:nvSpPr>
          <p:cNvPr id="52" name="TextBox 51">
            <a:extLst>
              <a:ext uri="{FF2B5EF4-FFF2-40B4-BE49-F238E27FC236}">
                <a16:creationId xmlns:a16="http://schemas.microsoft.com/office/drawing/2014/main" id="{0FBD9BAE-E757-9FDB-64C8-095DFBC2721E}"/>
              </a:ext>
            </a:extLst>
          </p:cNvPr>
          <p:cNvSpPr txBox="1"/>
          <p:nvPr/>
        </p:nvSpPr>
        <p:spPr>
          <a:xfrm>
            <a:off x="114553" y="4320953"/>
            <a:ext cx="1396536" cy="246221"/>
          </a:xfrm>
          <a:prstGeom prst="rect">
            <a:avLst/>
          </a:prstGeom>
          <a:solidFill>
            <a:schemeClr val="accent1"/>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Trastuzumab (MBC)</a:t>
            </a:r>
          </a:p>
        </p:txBody>
      </p:sp>
      <p:sp>
        <p:nvSpPr>
          <p:cNvPr id="53" name="TextBox 52">
            <a:extLst>
              <a:ext uri="{FF2B5EF4-FFF2-40B4-BE49-F238E27FC236}">
                <a16:creationId xmlns:a16="http://schemas.microsoft.com/office/drawing/2014/main" id="{96B8A665-E170-C220-D5AB-DC7BFB639F41}"/>
              </a:ext>
            </a:extLst>
          </p:cNvPr>
          <p:cNvSpPr txBox="1"/>
          <p:nvPr/>
        </p:nvSpPr>
        <p:spPr>
          <a:xfrm>
            <a:off x="2802205" y="4320953"/>
            <a:ext cx="1508746" cy="246221"/>
          </a:xfrm>
          <a:prstGeom prst="rect">
            <a:avLst/>
          </a:prstGeom>
          <a:solidFill>
            <a:schemeClr val="accent1"/>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Trastuzumab (adj BC)</a:t>
            </a:r>
          </a:p>
        </p:txBody>
      </p:sp>
      <p:sp>
        <p:nvSpPr>
          <p:cNvPr id="54" name="TextBox 53">
            <a:extLst>
              <a:ext uri="{FF2B5EF4-FFF2-40B4-BE49-F238E27FC236}">
                <a16:creationId xmlns:a16="http://schemas.microsoft.com/office/drawing/2014/main" id="{50F7BEC0-1C7C-C33D-D0E2-414B8F0E372D}"/>
              </a:ext>
            </a:extLst>
          </p:cNvPr>
          <p:cNvSpPr txBox="1"/>
          <p:nvPr/>
        </p:nvSpPr>
        <p:spPr>
          <a:xfrm>
            <a:off x="5125572" y="4320953"/>
            <a:ext cx="1332416" cy="246221"/>
          </a:xfrm>
          <a:prstGeom prst="rect">
            <a:avLst/>
          </a:prstGeom>
          <a:solidFill>
            <a:schemeClr val="accent1"/>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Pertuzumab (MBC)</a:t>
            </a:r>
          </a:p>
        </p:txBody>
      </p:sp>
      <p:sp>
        <p:nvSpPr>
          <p:cNvPr id="55" name="TextBox 54">
            <a:extLst>
              <a:ext uri="{FF2B5EF4-FFF2-40B4-BE49-F238E27FC236}">
                <a16:creationId xmlns:a16="http://schemas.microsoft.com/office/drawing/2014/main" id="{C4DA31ED-1DC9-AC44-F8D7-13238F87B4C9}"/>
              </a:ext>
            </a:extLst>
          </p:cNvPr>
          <p:cNvSpPr txBox="1"/>
          <p:nvPr/>
        </p:nvSpPr>
        <p:spPr>
          <a:xfrm>
            <a:off x="7336417" y="4320953"/>
            <a:ext cx="1444626" cy="246221"/>
          </a:xfrm>
          <a:prstGeom prst="rect">
            <a:avLst/>
          </a:prstGeom>
          <a:solidFill>
            <a:schemeClr val="accent1"/>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Pertuzumab</a:t>
            </a: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(adj BC)</a:t>
            </a:r>
          </a:p>
        </p:txBody>
      </p:sp>
      <p:cxnSp>
        <p:nvCxnSpPr>
          <p:cNvPr id="56" name="Straight Connector 55">
            <a:extLst>
              <a:ext uri="{FF2B5EF4-FFF2-40B4-BE49-F238E27FC236}">
                <a16:creationId xmlns:a16="http://schemas.microsoft.com/office/drawing/2014/main" id="{97077410-9C8A-B28A-8584-DA9C07CBAB14}"/>
              </a:ext>
            </a:extLst>
          </p:cNvPr>
          <p:cNvCxnSpPr/>
          <p:nvPr/>
        </p:nvCxnSpPr>
        <p:spPr>
          <a:xfrm>
            <a:off x="10452980" y="4139725"/>
            <a:ext cx="0" cy="1346200"/>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D1BC3F35-034C-597C-EE62-22D5615C9837}"/>
              </a:ext>
            </a:extLst>
          </p:cNvPr>
          <p:cNvSpPr txBox="1"/>
          <p:nvPr/>
        </p:nvSpPr>
        <p:spPr>
          <a:xfrm>
            <a:off x="9471497" y="4320953"/>
            <a:ext cx="1467068" cy="246221"/>
          </a:xfrm>
          <a:prstGeom prst="rect">
            <a:avLst/>
          </a:prstGeom>
          <a:solidFill>
            <a:schemeClr val="accent1"/>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Margetuximab (MBC)</a:t>
            </a:r>
          </a:p>
        </p:txBody>
      </p:sp>
      <p:cxnSp>
        <p:nvCxnSpPr>
          <p:cNvPr id="63" name="Straight Connector 62">
            <a:extLst>
              <a:ext uri="{FF2B5EF4-FFF2-40B4-BE49-F238E27FC236}">
                <a16:creationId xmlns:a16="http://schemas.microsoft.com/office/drawing/2014/main" id="{CF6362CE-33F0-9DE1-0326-F3A914E67963}"/>
              </a:ext>
            </a:extLst>
          </p:cNvPr>
          <p:cNvCxnSpPr/>
          <p:nvPr/>
        </p:nvCxnSpPr>
        <p:spPr>
          <a:xfrm>
            <a:off x="10048458" y="3546000"/>
            <a:ext cx="0" cy="24765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3073B034-7D0F-B8F1-2675-48A1367EA11F}"/>
              </a:ext>
            </a:extLst>
          </p:cNvPr>
          <p:cNvCxnSpPr/>
          <p:nvPr/>
        </p:nvCxnSpPr>
        <p:spPr>
          <a:xfrm>
            <a:off x="10768051" y="3015775"/>
            <a:ext cx="0" cy="777875"/>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FBE334E2-C9EE-B723-ED16-3B46A06F854C}"/>
              </a:ext>
            </a:extLst>
          </p:cNvPr>
          <p:cNvSpPr txBox="1"/>
          <p:nvPr/>
        </p:nvSpPr>
        <p:spPr>
          <a:xfrm>
            <a:off x="10493074" y="2647871"/>
            <a:ext cx="1062433" cy="553998"/>
          </a:xfrm>
          <a:prstGeom prst="rect">
            <a:avLst/>
          </a:prstGeom>
          <a:solidFill>
            <a:schemeClr val="accent1"/>
          </a:solidFill>
          <a:ln w="38100">
            <a:noFill/>
          </a:ln>
        </p:spPr>
        <p:txBody>
          <a:bodyPr wrap="squar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Trastuzumab (</a:t>
            </a:r>
            <a:r>
              <a:rPr kumimoji="0" lang="en-US" sz="1000" b="1" i="1" u="none" strike="noStrike" kern="120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RAS</a:t>
            </a:r>
            <a:r>
              <a:rPr kumimoji="0" lang="en-US" sz="1000" b="1" i="0" u="none" strike="noStrike" kern="120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wt</a:t>
            </a:r>
            <a:r>
              <a:rPr kumimoji="0" lang="en-US" sz="1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mCRC)</a:t>
            </a:r>
          </a:p>
        </p:txBody>
      </p:sp>
      <p:cxnSp>
        <p:nvCxnSpPr>
          <p:cNvPr id="67" name="Straight Connector 66">
            <a:extLst>
              <a:ext uri="{FF2B5EF4-FFF2-40B4-BE49-F238E27FC236}">
                <a16:creationId xmlns:a16="http://schemas.microsoft.com/office/drawing/2014/main" id="{7BFB3B97-3104-2F71-7210-037754AC1A71}"/>
              </a:ext>
            </a:extLst>
          </p:cNvPr>
          <p:cNvCxnSpPr>
            <a:cxnSpLocks/>
          </p:cNvCxnSpPr>
          <p:nvPr/>
        </p:nvCxnSpPr>
        <p:spPr>
          <a:xfrm>
            <a:off x="10046875" y="3441526"/>
            <a:ext cx="0" cy="475656"/>
          </a:xfrm>
          <a:prstGeom prst="line">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AE159B47-776A-E701-6EB4-D0980C78B69A}"/>
              </a:ext>
            </a:extLst>
          </p:cNvPr>
          <p:cNvGrpSpPr/>
          <p:nvPr/>
        </p:nvGrpSpPr>
        <p:grpSpPr>
          <a:xfrm>
            <a:off x="126564" y="3643769"/>
            <a:ext cx="11962342" cy="646221"/>
            <a:chOff x="573088" y="5794075"/>
            <a:chExt cx="17155620" cy="969332"/>
          </a:xfrm>
        </p:grpSpPr>
        <p:sp>
          <p:nvSpPr>
            <p:cNvPr id="69" name="Arrow: Right 39">
              <a:extLst>
                <a:ext uri="{FF2B5EF4-FFF2-40B4-BE49-F238E27FC236}">
                  <a16:creationId xmlns:a16="http://schemas.microsoft.com/office/drawing/2014/main" id="{B46535AC-0D4D-9587-714F-15770FD72B53}"/>
                </a:ext>
              </a:extLst>
            </p:cNvPr>
            <p:cNvSpPr/>
            <p:nvPr/>
          </p:nvSpPr>
          <p:spPr>
            <a:xfrm>
              <a:off x="573088" y="5794075"/>
              <a:ext cx="17155620" cy="969332"/>
            </a:xfrm>
            <a:prstGeom prst="rightArrow">
              <a:avLst>
                <a:gd name="adj1" fmla="val 61792"/>
                <a:gd name="adj2" fmla="val 83120"/>
              </a:avLst>
            </a:prstGeom>
            <a:solidFill>
              <a:schemeClr val="accent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prstClr val="white"/>
                </a:solidFill>
                <a:effectLst/>
                <a:uLnTx/>
                <a:uFillTx/>
                <a:latin typeface="Calibri"/>
              </a:endParaRPr>
            </a:p>
          </p:txBody>
        </p:sp>
        <p:sp>
          <p:nvSpPr>
            <p:cNvPr id="70" name="TextBox 69">
              <a:extLst>
                <a:ext uri="{FF2B5EF4-FFF2-40B4-BE49-F238E27FC236}">
                  <a16:creationId xmlns:a16="http://schemas.microsoft.com/office/drawing/2014/main" id="{C1132A28-3E7B-41AD-E563-08AB5EAF4C83}"/>
                </a:ext>
              </a:extLst>
            </p:cNvPr>
            <p:cNvSpPr txBox="1"/>
            <p:nvPr/>
          </p:nvSpPr>
          <p:spPr>
            <a:xfrm>
              <a:off x="588849" y="6069729"/>
              <a:ext cx="16770757" cy="446181"/>
            </a:xfrm>
            <a:prstGeom prst="rect">
              <a:avLst/>
            </a:prstGeom>
            <a:noFill/>
          </p:spPr>
          <p:txBody>
            <a:bodyPr wrap="square" rtlCol="0">
              <a:spAutoFit/>
            </a:bodyPr>
            <a:lstStyle/>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7" normalizeH="0" baseline="0" noProof="0">
                  <a:ln>
                    <a:noFill/>
                  </a:ln>
                  <a:solidFill>
                    <a:prstClr val="white"/>
                  </a:solidFill>
                  <a:effectLst/>
                  <a:uLnTx/>
                  <a:uFillTx/>
                  <a:latin typeface="Calibri"/>
                </a:rPr>
                <a:t>1998  1999  2000  2001  2002  2003  2004  2005  2006  2007  2008  2009  2010  2011  2012  2013  2014  2015  2016  2017  2018  2019  2020 2021  2022  2023  2024  2025 </a:t>
              </a:r>
            </a:p>
          </p:txBody>
        </p:sp>
      </p:grpSp>
      <p:sp>
        <p:nvSpPr>
          <p:cNvPr id="71" name="TextBox 70">
            <a:extLst>
              <a:ext uri="{FF2B5EF4-FFF2-40B4-BE49-F238E27FC236}">
                <a16:creationId xmlns:a16="http://schemas.microsoft.com/office/drawing/2014/main" id="{4A9EB7D5-E5E8-1012-58FC-76641A5C5F7A}"/>
              </a:ext>
            </a:extLst>
          </p:cNvPr>
          <p:cNvSpPr txBox="1"/>
          <p:nvPr/>
        </p:nvSpPr>
        <p:spPr>
          <a:xfrm>
            <a:off x="9886152" y="3299064"/>
            <a:ext cx="1188146" cy="246221"/>
          </a:xfrm>
          <a:prstGeom prst="rect">
            <a:avLst/>
          </a:prstGeom>
          <a:solidFill>
            <a:schemeClr val="tx2"/>
          </a:solidFill>
          <a:ln w="38100">
            <a:no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a:t>
            </a:r>
            <a:r>
              <a:rPr kumimoji="0" lang="en-US" sz="1000"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DXd</a:t>
            </a: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en-US" sz="1000"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mG</a:t>
            </a: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/GEJ)</a:t>
            </a:r>
          </a:p>
        </p:txBody>
      </p:sp>
      <p:sp>
        <p:nvSpPr>
          <p:cNvPr id="72" name="TextBox 71">
            <a:extLst>
              <a:ext uri="{FF2B5EF4-FFF2-40B4-BE49-F238E27FC236}">
                <a16:creationId xmlns:a16="http://schemas.microsoft.com/office/drawing/2014/main" id="{2BAAC2E6-504F-C40B-9FDF-2A9142D60863}"/>
              </a:ext>
            </a:extLst>
          </p:cNvPr>
          <p:cNvSpPr txBox="1"/>
          <p:nvPr/>
        </p:nvSpPr>
        <p:spPr>
          <a:xfrm>
            <a:off x="10426884" y="5283580"/>
            <a:ext cx="1267380" cy="400110"/>
          </a:xfrm>
          <a:prstGeom prst="rect">
            <a:avLst/>
          </a:prstGeom>
          <a:solidFill>
            <a:schemeClr val="tx2"/>
          </a:solidFill>
          <a:ln w="38100">
            <a:noFill/>
          </a:ln>
        </p:spPr>
        <p:txBody>
          <a:bodyPr wrap="squar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a:t>
            </a:r>
            <a:r>
              <a:rPr kumimoji="0" lang="en-US" sz="1000"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DXd</a:t>
            </a: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(HER2-mutant </a:t>
            </a:r>
            <a:r>
              <a:rPr kumimoji="0" lang="en-US" sz="1000" b="1"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mNSCLC</a:t>
            </a:r>
            <a:r>
              <a:rPr kumimoji="0" lang="en-US" sz="1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t>
            </a:r>
          </a:p>
        </p:txBody>
      </p:sp>
      <p:sp>
        <p:nvSpPr>
          <p:cNvPr id="76" name="Rectangle 75">
            <a:extLst>
              <a:ext uri="{FF2B5EF4-FFF2-40B4-BE49-F238E27FC236}">
                <a16:creationId xmlns:a16="http://schemas.microsoft.com/office/drawing/2014/main" id="{11449F2D-ADCB-0984-339D-F007D7710E9A}"/>
              </a:ext>
            </a:extLst>
          </p:cNvPr>
          <p:cNvSpPr/>
          <p:nvPr/>
        </p:nvSpPr>
        <p:spPr>
          <a:xfrm>
            <a:off x="121428" y="4668011"/>
            <a:ext cx="1073742" cy="112061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986836F3-C08D-27EC-E2C2-D9B9B111AC7F}"/>
              </a:ext>
            </a:extLst>
          </p:cNvPr>
          <p:cNvSpPr txBox="1"/>
          <p:nvPr/>
        </p:nvSpPr>
        <p:spPr>
          <a:xfrm>
            <a:off x="10507478" y="4831034"/>
            <a:ext cx="960582" cy="400110"/>
          </a:xfrm>
          <a:prstGeom prst="rect">
            <a:avLst/>
          </a:prstGeom>
          <a:solidFill>
            <a:schemeClr val="tx2"/>
          </a:solidFill>
          <a:ln w="38100">
            <a:noFill/>
          </a:ln>
        </p:spPr>
        <p:txBody>
          <a:bodyPr wrap="square" rtlCol="0">
            <a:spAutoFit/>
          </a:bodyPr>
          <a:lstStyle/>
          <a:p>
            <a:pPr algn="ctr"/>
            <a:r>
              <a:rPr lang="en-US" sz="1000" b="1">
                <a:solidFill>
                  <a:prstClr val="white"/>
                </a:solidFill>
                <a:latin typeface="Arial" panose="020B0604020202020204" pitchFamily="34" charset="0"/>
                <a:cs typeface="Arial" panose="020B0604020202020204" pitchFamily="34" charset="0"/>
              </a:rPr>
              <a:t>T-</a:t>
            </a:r>
            <a:r>
              <a:rPr lang="en-US" sz="1000" b="1" err="1">
                <a:solidFill>
                  <a:prstClr val="white"/>
                </a:solidFill>
                <a:latin typeface="Arial" panose="020B0604020202020204" pitchFamily="34" charset="0"/>
                <a:cs typeface="Arial" panose="020B0604020202020204" pitchFamily="34" charset="0"/>
              </a:rPr>
              <a:t>DXd</a:t>
            </a:r>
            <a:r>
              <a:rPr lang="en-US" sz="1000" b="1">
                <a:solidFill>
                  <a:prstClr val="white"/>
                </a:solidFill>
                <a:latin typeface="Arial" panose="020B0604020202020204" pitchFamily="34" charset="0"/>
                <a:cs typeface="Arial" panose="020B0604020202020204" pitchFamily="34" charset="0"/>
              </a:rPr>
              <a:t> (solid tumors) </a:t>
            </a:r>
          </a:p>
        </p:txBody>
      </p:sp>
      <p:cxnSp>
        <p:nvCxnSpPr>
          <p:cNvPr id="93" name="Elbow Connector 92">
            <a:extLst>
              <a:ext uri="{FF2B5EF4-FFF2-40B4-BE49-F238E27FC236}">
                <a16:creationId xmlns:a16="http://schemas.microsoft.com/office/drawing/2014/main" id="{F3911B64-1766-B989-FE1A-C888D18947CC}"/>
              </a:ext>
            </a:extLst>
          </p:cNvPr>
          <p:cNvCxnSpPr>
            <a:cxnSpLocks/>
          </p:cNvCxnSpPr>
          <p:nvPr/>
        </p:nvCxnSpPr>
        <p:spPr>
          <a:xfrm rot="5400000">
            <a:off x="10825127" y="2902914"/>
            <a:ext cx="1542448" cy="193130"/>
          </a:xfrm>
          <a:prstGeom prst="bentConnector3">
            <a:avLst>
              <a:gd name="adj1" fmla="val 80869"/>
            </a:avLst>
          </a:prstGeom>
          <a:ln w="381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2DA11225-9CC7-F51C-1F0B-F056E1599337}"/>
              </a:ext>
            </a:extLst>
          </p:cNvPr>
          <p:cNvSpPr txBox="1"/>
          <p:nvPr/>
        </p:nvSpPr>
        <p:spPr>
          <a:xfrm>
            <a:off x="10750304" y="1731833"/>
            <a:ext cx="1206991" cy="553998"/>
          </a:xfrm>
          <a:prstGeom prst="rect">
            <a:avLst/>
          </a:prstGeom>
          <a:solidFill>
            <a:schemeClr val="tx2"/>
          </a:solidFill>
          <a:ln w="38100">
            <a:noFill/>
          </a:ln>
        </p:spPr>
        <p:txBody>
          <a:bodyPr wrap="square" rtlCol="0">
            <a:spAutoFit/>
          </a:bodyPr>
          <a:lstStyle/>
          <a:p>
            <a:pPr algn="ctr"/>
            <a:r>
              <a:rPr lang="en-US" sz="1000" b="1">
                <a:solidFill>
                  <a:prstClr val="white"/>
                </a:solidFill>
                <a:latin typeface="Arial" panose="020B0604020202020204" pitchFamily="34" charset="0"/>
                <a:cs typeface="Arial" panose="020B0604020202020204" pitchFamily="34" charset="0"/>
              </a:rPr>
              <a:t>T-</a:t>
            </a:r>
            <a:r>
              <a:rPr lang="en-US" sz="1000" b="1" err="1">
                <a:solidFill>
                  <a:prstClr val="white"/>
                </a:solidFill>
                <a:latin typeface="Arial" panose="020B0604020202020204" pitchFamily="34" charset="0"/>
                <a:cs typeface="Arial" panose="020B0604020202020204" pitchFamily="34" charset="0"/>
              </a:rPr>
              <a:t>DXd</a:t>
            </a:r>
            <a:r>
              <a:rPr lang="en-US" sz="1000" b="1">
                <a:solidFill>
                  <a:prstClr val="white"/>
                </a:solidFill>
                <a:latin typeface="Arial" panose="020B0604020202020204" pitchFamily="34" charset="0"/>
                <a:cs typeface="Arial" panose="020B0604020202020204" pitchFamily="34" charset="0"/>
              </a:rPr>
              <a:t> (HER2-low or HER2-ultralow MBC)</a:t>
            </a:r>
          </a:p>
        </p:txBody>
      </p:sp>
    </p:spTree>
    <p:extLst>
      <p:ext uri="{BB962C8B-B14F-4D97-AF65-F5344CB8AC3E}">
        <p14:creationId xmlns:p14="http://schemas.microsoft.com/office/powerpoint/2010/main" val="2639053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F902A-66E3-DC22-F543-80803C9D1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B579E1-5D06-F81C-5A79-F40446905363}"/>
              </a:ext>
            </a:extLst>
          </p:cNvPr>
          <p:cNvSpPr>
            <a:spLocks noGrp="1"/>
          </p:cNvSpPr>
          <p:nvPr>
            <p:ph type="title"/>
          </p:nvPr>
        </p:nvSpPr>
        <p:spPr/>
        <p:txBody>
          <a:bodyPr>
            <a:normAutofit/>
          </a:bodyPr>
          <a:lstStyle/>
          <a:p>
            <a:r>
              <a:rPr lang="en-US"/>
              <a:t>Case Study Audience Question</a:t>
            </a:r>
          </a:p>
        </p:txBody>
      </p:sp>
      <p:sp>
        <p:nvSpPr>
          <p:cNvPr id="3" name="Content Placeholder 2">
            <a:extLst>
              <a:ext uri="{FF2B5EF4-FFF2-40B4-BE49-F238E27FC236}">
                <a16:creationId xmlns:a16="http://schemas.microsoft.com/office/drawing/2014/main" id="{016AFE9A-D446-E4A6-BC72-FD4FDB6EE1D3}"/>
              </a:ext>
            </a:extLst>
          </p:cNvPr>
          <p:cNvSpPr>
            <a:spLocks noGrp="1"/>
          </p:cNvSpPr>
          <p:nvPr>
            <p:ph idx="1"/>
          </p:nvPr>
        </p:nvSpPr>
        <p:spPr/>
        <p:txBody>
          <a:bodyPr/>
          <a:lstStyle/>
          <a:p>
            <a:pPr marL="0" indent="0">
              <a:buNone/>
            </a:pPr>
            <a:r>
              <a:rPr lang="en-US" dirty="0"/>
              <a:t>Which of the following would you do first?</a:t>
            </a:r>
          </a:p>
          <a:p>
            <a:pPr marL="914400" lvl="1" indent="-457200">
              <a:buFont typeface="+mj-lt"/>
              <a:buAutoNum type="alphaLcParenR"/>
            </a:pPr>
            <a:r>
              <a:rPr lang="en-US" altLang="en-US" dirty="0"/>
              <a:t>Monitor the patient closely</a:t>
            </a:r>
          </a:p>
          <a:p>
            <a:pPr marL="914400" lvl="1" indent="-457200">
              <a:buFont typeface="+mj-lt"/>
              <a:buAutoNum type="alphaLcParenR"/>
            </a:pPr>
            <a:r>
              <a:rPr lang="en-US" altLang="en-US" dirty="0"/>
              <a:t>Interrupt treatment</a:t>
            </a:r>
          </a:p>
          <a:p>
            <a:pPr marL="914400" lvl="1" indent="-457200">
              <a:buFont typeface="+mj-lt"/>
              <a:buAutoNum type="alphaLcParenR"/>
            </a:pPr>
            <a:r>
              <a:rPr lang="en-US" altLang="en-US" dirty="0"/>
              <a:t>Continue treatment but adjust dosage</a:t>
            </a:r>
          </a:p>
          <a:p>
            <a:pPr marL="914400" lvl="1" indent="-457200">
              <a:buFont typeface="+mj-lt"/>
              <a:buAutoNum type="alphaLcParenR"/>
            </a:pPr>
            <a:r>
              <a:rPr lang="en-US" altLang="en-US" dirty="0"/>
              <a:t>Permanently discontinue treatment</a:t>
            </a:r>
          </a:p>
          <a:p>
            <a:pPr marL="914400" lvl="1" indent="-457200">
              <a:buFont typeface="+mj-lt"/>
              <a:buAutoNum type="alphaLcParenR"/>
            </a:pPr>
            <a:r>
              <a:rPr lang="en-US" altLang="en-US" dirty="0"/>
              <a:t>Start corticosteroids</a:t>
            </a:r>
          </a:p>
          <a:p>
            <a:pPr marL="914400" lvl="1" indent="-457200">
              <a:buFont typeface="+mj-lt"/>
              <a:buAutoNum type="alphaLcParenR"/>
            </a:pPr>
            <a:r>
              <a:rPr lang="en-US" altLang="en-US" dirty="0"/>
              <a:t>Unsure</a:t>
            </a:r>
          </a:p>
        </p:txBody>
      </p:sp>
    </p:spTree>
    <p:extLst>
      <p:ext uri="{BB962C8B-B14F-4D97-AF65-F5344CB8AC3E}">
        <p14:creationId xmlns:p14="http://schemas.microsoft.com/office/powerpoint/2010/main" val="1264946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0B661-4EF7-046D-38DE-56D6B05739B9}"/>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98BD1212-C261-818D-3597-A849FA98AB7E}"/>
              </a:ext>
            </a:extLst>
          </p:cNvPr>
          <p:cNvSpPr>
            <a:spLocks noGrp="1"/>
          </p:cNvSpPr>
          <p:nvPr>
            <p:ph type="body" sz="quarter" idx="21"/>
          </p:nvPr>
        </p:nvSpPr>
        <p:spPr>
          <a:xfrm>
            <a:off x="1095285" y="1106040"/>
            <a:ext cx="9996049" cy="284041"/>
          </a:xfrm>
        </p:spPr>
        <p:txBody>
          <a:bodyPr>
            <a:normAutofit fontScale="92500" lnSpcReduction="10000"/>
          </a:bodyPr>
          <a:lstStyle/>
          <a:p>
            <a:r>
              <a:rPr lang="en-US"/>
              <a:t>62-YEAR-OLD WOMAN</a:t>
            </a:r>
          </a:p>
        </p:txBody>
      </p:sp>
      <p:sp>
        <p:nvSpPr>
          <p:cNvPr id="52" name="Text Placeholder 21">
            <a:extLst>
              <a:ext uri="{FF2B5EF4-FFF2-40B4-BE49-F238E27FC236}">
                <a16:creationId xmlns:a16="http://schemas.microsoft.com/office/drawing/2014/main" id="{63EDCCB7-A548-D71D-28F2-8015BE9C0E5E}"/>
              </a:ext>
            </a:extLst>
          </p:cNvPr>
          <p:cNvSpPr>
            <a:spLocks noGrp="1"/>
          </p:cNvSpPr>
          <p:nvPr>
            <p:ph type="body" sz="quarter" idx="22"/>
          </p:nvPr>
        </p:nvSpPr>
        <p:spPr>
          <a:xfrm>
            <a:off x="1370013" y="1460328"/>
            <a:ext cx="4464050" cy="284162"/>
          </a:xfrm>
        </p:spPr>
        <p:txBody>
          <a:bodyPr/>
          <a:lstStyle/>
          <a:p>
            <a:r>
              <a:rPr lang="en-US"/>
              <a:t>Management Plan: August 2025</a:t>
            </a:r>
          </a:p>
        </p:txBody>
      </p:sp>
      <p:sp>
        <p:nvSpPr>
          <p:cNvPr id="53" name="Title 14">
            <a:extLst>
              <a:ext uri="{FF2B5EF4-FFF2-40B4-BE49-F238E27FC236}">
                <a16:creationId xmlns:a16="http://schemas.microsoft.com/office/drawing/2014/main" id="{9F881834-A533-7D4E-9314-224D38A74E8C}"/>
              </a:ext>
            </a:extLst>
          </p:cNvPr>
          <p:cNvSpPr>
            <a:spLocks noGrp="1"/>
          </p:cNvSpPr>
          <p:nvPr>
            <p:ph type="title"/>
          </p:nvPr>
        </p:nvSpPr>
        <p:spPr>
          <a:xfrm>
            <a:off x="1106864" y="521208"/>
            <a:ext cx="9262872" cy="576072"/>
          </a:xfrm>
        </p:spPr>
        <p:txBody>
          <a:bodyPr/>
          <a:lstStyle/>
          <a:p>
            <a:r>
              <a:rPr lang="en-US"/>
              <a:t>Case Study: Mary</a:t>
            </a:r>
          </a:p>
        </p:txBody>
      </p:sp>
      <p:sp>
        <p:nvSpPr>
          <p:cNvPr id="54" name="Content Placeholder 25">
            <a:extLst>
              <a:ext uri="{FF2B5EF4-FFF2-40B4-BE49-F238E27FC236}">
                <a16:creationId xmlns:a16="http://schemas.microsoft.com/office/drawing/2014/main" id="{0614D27D-94BD-4CF3-830D-F434C841D8D3}"/>
              </a:ext>
            </a:extLst>
          </p:cNvPr>
          <p:cNvSpPr>
            <a:spLocks noGrp="1"/>
          </p:cNvSpPr>
          <p:nvPr>
            <p:ph idx="1"/>
          </p:nvPr>
        </p:nvSpPr>
        <p:spPr>
          <a:xfrm>
            <a:off x="1379538" y="1745911"/>
            <a:ext cx="4716462" cy="1973017"/>
          </a:xfrm>
        </p:spPr>
        <p:txBody>
          <a:bodyPr>
            <a:noAutofit/>
          </a:bodyPr>
          <a:lstStyle/>
          <a:p>
            <a:r>
              <a:rPr lang="en-US"/>
              <a:t>At cycle 10, a CT scan reveals a pattern of ILD</a:t>
            </a:r>
          </a:p>
          <a:p>
            <a:r>
              <a:rPr lang="en-US"/>
              <a:t>Mary is asymptomatic</a:t>
            </a:r>
          </a:p>
        </p:txBody>
      </p:sp>
      <p:sp>
        <p:nvSpPr>
          <p:cNvPr id="8" name="Text Placeholder 21">
            <a:extLst>
              <a:ext uri="{FF2B5EF4-FFF2-40B4-BE49-F238E27FC236}">
                <a16:creationId xmlns:a16="http://schemas.microsoft.com/office/drawing/2014/main" id="{17362F59-B1A1-EA44-15B6-186F7E1A185E}"/>
              </a:ext>
            </a:extLst>
          </p:cNvPr>
          <p:cNvSpPr txBox="1">
            <a:spLocks/>
          </p:cNvSpPr>
          <p:nvPr/>
        </p:nvSpPr>
        <p:spPr>
          <a:xfrm>
            <a:off x="6138273" y="1460328"/>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a:t>Clinical Action</a:t>
            </a:r>
          </a:p>
        </p:txBody>
      </p:sp>
      <p:sp>
        <p:nvSpPr>
          <p:cNvPr id="9" name="Content Placeholder 25">
            <a:extLst>
              <a:ext uri="{FF2B5EF4-FFF2-40B4-BE49-F238E27FC236}">
                <a16:creationId xmlns:a16="http://schemas.microsoft.com/office/drawing/2014/main" id="{731E2592-31A5-4F83-C8C5-854C1A3472F1}"/>
              </a:ext>
            </a:extLst>
          </p:cNvPr>
          <p:cNvSpPr txBox="1">
            <a:spLocks/>
          </p:cNvSpPr>
          <p:nvPr/>
        </p:nvSpPr>
        <p:spPr>
          <a:xfrm>
            <a:off x="6147798" y="1745912"/>
            <a:ext cx="4725987" cy="2959438"/>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r>
              <a:rPr lang="en-US"/>
              <a:t>T-</a:t>
            </a:r>
            <a:r>
              <a:rPr lang="en-US" err="1"/>
              <a:t>DXd</a:t>
            </a:r>
            <a:r>
              <a:rPr lang="en-US"/>
              <a:t> held </a:t>
            </a:r>
          </a:p>
          <a:p>
            <a:r>
              <a:rPr lang="en-US"/>
              <a:t>Prednisone 1mg/kg started</a:t>
            </a:r>
          </a:p>
          <a:p>
            <a:r>
              <a:rPr lang="en-US"/>
              <a:t>Close outpatient monitoring via frequent phone calls</a:t>
            </a:r>
          </a:p>
          <a:p>
            <a:r>
              <a:rPr lang="en-US"/>
              <a:t>Repeat scans show clear lungs after 35 days</a:t>
            </a:r>
          </a:p>
          <a:p>
            <a:r>
              <a:rPr lang="en-US"/>
              <a:t>Prednisone is tapered by 5 mg/day every 5 days</a:t>
            </a:r>
          </a:p>
        </p:txBody>
      </p:sp>
      <p:sp>
        <p:nvSpPr>
          <p:cNvPr id="3" name="TextBox 2">
            <a:extLst>
              <a:ext uri="{FF2B5EF4-FFF2-40B4-BE49-F238E27FC236}">
                <a16:creationId xmlns:a16="http://schemas.microsoft.com/office/drawing/2014/main" id="{4786C8C6-67DE-D9E9-9D0B-BB06345ACA9F}"/>
              </a:ext>
            </a:extLst>
          </p:cNvPr>
          <p:cNvSpPr txBox="1"/>
          <p:nvPr/>
        </p:nvSpPr>
        <p:spPr>
          <a:xfrm>
            <a:off x="3050071" y="4705350"/>
            <a:ext cx="6086475" cy="1107996"/>
          </a:xfrm>
          <a:prstGeom prst="rect">
            <a:avLst/>
          </a:prstGeom>
          <a:solidFill>
            <a:srgbClr val="E8931A"/>
          </a:solidFill>
        </p:spPr>
        <p:txBody>
          <a:bodyPr wrap="square" tIns="182880" bIns="18288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rPr>
              <a:t>Case resolved to grade 0</a:t>
            </a:r>
            <a:br>
              <a:rPr kumimoji="0" lang="en-US" sz="1600" b="1" i="0" u="none" strike="noStrike" kern="0" cap="none" spc="0" normalizeH="0" baseline="0" noProof="0">
                <a:ln>
                  <a:noFill/>
                </a:ln>
                <a:solidFill>
                  <a:srgbClr val="FFFFFF"/>
                </a:solidFill>
                <a:effectLst/>
                <a:uLnTx/>
                <a:uFillTx/>
                <a:latin typeface="Arial"/>
              </a:rPr>
            </a:br>
            <a:r>
              <a:rPr kumimoji="0" lang="en-US" sz="1600" b="1" i="0" u="none" strike="noStrike" kern="0" cap="none" spc="0" normalizeH="0" baseline="0" noProof="0">
                <a:ln>
                  <a:noFill/>
                </a:ln>
                <a:solidFill>
                  <a:srgbClr val="FFFFFF"/>
                </a:solidFill>
                <a:effectLst/>
                <a:uLnTx/>
                <a:uFillTx/>
                <a:latin typeface="Arial"/>
              </a:rPr>
              <a:t>Treatment resumed at a lower dose level (4.4 mg/kg) as resolution occurred ≥28 days from date of onset</a:t>
            </a:r>
          </a:p>
        </p:txBody>
      </p:sp>
    </p:spTree>
    <p:extLst>
      <p:ext uri="{BB962C8B-B14F-4D97-AF65-F5344CB8AC3E}">
        <p14:creationId xmlns:p14="http://schemas.microsoft.com/office/powerpoint/2010/main" val="103525713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E7391F-DA42-0672-8241-AE496A4280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5E015D-83A0-10BC-66F6-83F2ACAC5A9F}"/>
              </a:ext>
            </a:extLst>
          </p:cNvPr>
          <p:cNvSpPr>
            <a:spLocks noGrp="1"/>
          </p:cNvSpPr>
          <p:nvPr>
            <p:ph type="title" idx="4294967295"/>
          </p:nvPr>
        </p:nvSpPr>
        <p:spPr>
          <a:xfrm>
            <a:off x="479425" y="0"/>
            <a:ext cx="11712575" cy="866775"/>
          </a:xfrm>
          <a:noFill/>
        </p:spPr>
        <p:txBody>
          <a:bodyPr anchor="ctr">
            <a:noAutofit/>
          </a:bodyPr>
          <a:lstStyle/>
          <a:p>
            <a:br>
              <a:rPr lang="en-US" sz="2400"/>
            </a:br>
            <a:r>
              <a:rPr lang="en-US" sz="2400"/>
              <a:t>Phase 3 DESTINY-Ovarian01: T-</a:t>
            </a:r>
            <a:r>
              <a:rPr lang="en-US" sz="2400" err="1"/>
              <a:t>DXd</a:t>
            </a:r>
            <a:r>
              <a:rPr lang="en-US" sz="2400"/>
              <a:t> + Bevacizumab as 1L Maintenance  Therapy in HER2-Expressing Ovarian Cancer</a:t>
            </a:r>
            <a:endParaRPr lang="en-US" sz="2400" baseline="30000"/>
          </a:p>
        </p:txBody>
      </p:sp>
      <p:sp>
        <p:nvSpPr>
          <p:cNvPr id="7" name="Rounded Rectangle 6">
            <a:extLst>
              <a:ext uri="{FF2B5EF4-FFF2-40B4-BE49-F238E27FC236}">
                <a16:creationId xmlns:a16="http://schemas.microsoft.com/office/drawing/2014/main" id="{C03D04D1-34BF-ACBD-882A-D144AAA276EA}"/>
              </a:ext>
            </a:extLst>
          </p:cNvPr>
          <p:cNvSpPr/>
          <p:nvPr/>
        </p:nvSpPr>
        <p:spPr>
          <a:xfrm>
            <a:off x="276039" y="2643051"/>
            <a:ext cx="1503175" cy="2067808"/>
          </a:xfrm>
          <a:prstGeom prst="roundRect">
            <a:avLst>
              <a:gd name="adj" fmla="val 0"/>
            </a:avLst>
          </a:prstGeom>
          <a:solidFill>
            <a:schemeClr val="tx1">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HER2 expression </a:t>
            </a:r>
            <a:b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(IHC 3+/2+/1+) per 2016 ASCO CAP gastric cancer IHC scoring guidelines by central confirmation</a:t>
            </a:r>
          </a:p>
        </p:txBody>
      </p:sp>
      <p:sp>
        <p:nvSpPr>
          <p:cNvPr id="8" name="TextBox 7">
            <a:extLst>
              <a:ext uri="{FF2B5EF4-FFF2-40B4-BE49-F238E27FC236}">
                <a16:creationId xmlns:a16="http://schemas.microsoft.com/office/drawing/2014/main" id="{18DDA153-194F-EE95-39C3-8DA7A3E49D6D}"/>
              </a:ext>
            </a:extLst>
          </p:cNvPr>
          <p:cNvSpPr txBox="1"/>
          <p:nvPr/>
        </p:nvSpPr>
        <p:spPr>
          <a:xfrm>
            <a:off x="276040" y="1233569"/>
            <a:ext cx="1463040" cy="487680"/>
          </a:xfrm>
          <a:prstGeom prst="rect">
            <a:avLst/>
          </a:prstGeom>
          <a:solidFill>
            <a:schemeClr val="accent5">
              <a:lumMod val="20000"/>
              <a:lumOff val="8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Tissue prescreening</a:t>
            </a:r>
          </a:p>
        </p:txBody>
      </p:sp>
      <p:sp>
        <p:nvSpPr>
          <p:cNvPr id="11" name="Rounded Rectangle 10">
            <a:extLst>
              <a:ext uri="{FF2B5EF4-FFF2-40B4-BE49-F238E27FC236}">
                <a16:creationId xmlns:a16="http://schemas.microsoft.com/office/drawing/2014/main" id="{D8E3A0F4-6C75-69C2-9660-4F636E5AE94E}"/>
              </a:ext>
            </a:extLst>
          </p:cNvPr>
          <p:cNvSpPr/>
          <p:nvPr/>
        </p:nvSpPr>
        <p:spPr>
          <a:xfrm>
            <a:off x="1941093" y="1783713"/>
            <a:ext cx="2213256" cy="4200208"/>
          </a:xfrm>
          <a:prstGeom prst="roundRect">
            <a:avLst>
              <a:gd name="adj" fmla="val 0"/>
            </a:avLst>
          </a:prstGeom>
          <a:solidFill>
            <a:schemeClr val="tx1">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Key Eligibility Criteria</a:t>
            </a:r>
          </a:p>
          <a:p>
            <a:pPr marL="171446" marR="0" lvl="0" indent="-171446"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Epithelial high-grade ovarian, fallopian tube, </a:t>
            </a:r>
            <a:b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or primary peritoneal carcinoma</a:t>
            </a:r>
          </a:p>
          <a:p>
            <a:pPr marL="171446" marR="0" lvl="0" indent="-171446"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FIGO stage III or IV</a:t>
            </a:r>
          </a:p>
          <a:p>
            <a:pPr marL="171446" marR="0" lvl="0" indent="-171446"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Non-PD after completion front-line carboplatin-paclitaxel ± bevacizumab</a:t>
            </a:r>
          </a:p>
          <a:p>
            <a:pPr marL="171446" marR="0" lvl="0" indent="-171446"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Eligible for bevacizumab maintenance as per SOC and investigator discretion and not appropriate for </a:t>
            </a:r>
            <a:r>
              <a:rPr kumimoji="0" lang="en-US" sz="11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PARPi</a:t>
            </a: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maintenance as per investigator discretion</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 = 562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IHC 3+/2+ = 480 (85%)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IHC 1+ = 82 (15%)</a:t>
            </a:r>
          </a:p>
        </p:txBody>
      </p:sp>
      <p:sp>
        <p:nvSpPr>
          <p:cNvPr id="12" name="Rounded Rectangle 11">
            <a:extLst>
              <a:ext uri="{FF2B5EF4-FFF2-40B4-BE49-F238E27FC236}">
                <a16:creationId xmlns:a16="http://schemas.microsoft.com/office/drawing/2014/main" id="{6842B58E-EF4E-F010-13CC-5AF805D4E450}"/>
              </a:ext>
            </a:extLst>
          </p:cNvPr>
          <p:cNvSpPr/>
          <p:nvPr/>
        </p:nvSpPr>
        <p:spPr>
          <a:xfrm>
            <a:off x="4354440" y="2716975"/>
            <a:ext cx="1980108" cy="2077741"/>
          </a:xfrm>
          <a:prstGeom prst="roundRect">
            <a:avLst>
              <a:gd name="adj" fmla="val 0"/>
            </a:avLst>
          </a:prstGeom>
          <a:solidFill>
            <a:schemeClr val="tx1">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Stratification</a:t>
            </a:r>
          </a:p>
          <a:p>
            <a:pPr marL="171446" marR="0" lvl="0" indent="-171446"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HER2 IHC 1+ vs 2+ vs 3+</a:t>
            </a:r>
          </a:p>
          <a:p>
            <a:pPr marL="171446" marR="0" lvl="0" indent="-171446"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Residual disease after surgery or no surgery vs no residual disease after surgery</a:t>
            </a:r>
          </a:p>
          <a:p>
            <a:pPr marL="171446" marR="0" lvl="0" indent="-171446"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Serous vs </a:t>
            </a:r>
            <a:r>
              <a:rPr kumimoji="0" lang="en-US" sz="11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nonserous</a:t>
            </a: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histology</a:t>
            </a:r>
          </a:p>
        </p:txBody>
      </p:sp>
      <p:sp>
        <p:nvSpPr>
          <p:cNvPr id="13" name="TextBox 12">
            <a:extLst>
              <a:ext uri="{FF2B5EF4-FFF2-40B4-BE49-F238E27FC236}">
                <a16:creationId xmlns:a16="http://schemas.microsoft.com/office/drawing/2014/main" id="{507C2371-374B-7DE7-E6E4-D2992631A4E5}"/>
              </a:ext>
            </a:extLst>
          </p:cNvPr>
          <p:cNvSpPr txBox="1"/>
          <p:nvPr/>
        </p:nvSpPr>
        <p:spPr>
          <a:xfrm>
            <a:off x="1936207" y="1233569"/>
            <a:ext cx="2213256" cy="487680"/>
          </a:xfrm>
          <a:prstGeom prst="rect">
            <a:avLst/>
          </a:prstGeom>
          <a:solidFill>
            <a:schemeClr val="accent5">
              <a:lumMod val="20000"/>
              <a:lumOff val="8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Main screening</a:t>
            </a:r>
          </a:p>
        </p:txBody>
      </p:sp>
      <p:sp>
        <p:nvSpPr>
          <p:cNvPr id="14" name="Rounded Rectangle 13">
            <a:extLst>
              <a:ext uri="{FF2B5EF4-FFF2-40B4-BE49-F238E27FC236}">
                <a16:creationId xmlns:a16="http://schemas.microsoft.com/office/drawing/2014/main" id="{72445DA0-AAFD-3B5D-A990-125A99F0779F}"/>
              </a:ext>
            </a:extLst>
          </p:cNvPr>
          <p:cNvSpPr/>
          <p:nvPr/>
        </p:nvSpPr>
        <p:spPr>
          <a:xfrm>
            <a:off x="7026949" y="2423160"/>
            <a:ext cx="2313745" cy="1005840"/>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T-DXd </a:t>
            </a:r>
            <a:b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5.4 mg/kg Q3W </a:t>
            </a: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bevacizumab </a:t>
            </a:r>
            <a:b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15 mg/kg Q3W</a:t>
            </a:r>
            <a:endPar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53CA1612-4F49-5DC7-27C1-6A7E05C18951}"/>
              </a:ext>
            </a:extLst>
          </p:cNvPr>
          <p:cNvSpPr/>
          <p:nvPr/>
        </p:nvSpPr>
        <p:spPr>
          <a:xfrm>
            <a:off x="7022571" y="4499045"/>
            <a:ext cx="2313745" cy="1005840"/>
          </a:xfrm>
          <a:prstGeom prst="roundRect">
            <a:avLst>
              <a:gd name="adj" fmla="val 0"/>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Bevacizumab </a:t>
            </a:r>
            <a:b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15 mg/kg Q3W</a:t>
            </a:r>
            <a:endPar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CD32FF94-EB8F-7771-C09C-3271859B005C}"/>
              </a:ext>
            </a:extLst>
          </p:cNvPr>
          <p:cNvSpPr/>
          <p:nvPr/>
        </p:nvSpPr>
        <p:spPr>
          <a:xfrm>
            <a:off x="9669455" y="3429002"/>
            <a:ext cx="2217747" cy="674331"/>
          </a:xfrm>
          <a:prstGeom prst="roundRect">
            <a:avLst>
              <a:gd name="adj" fmla="val 0"/>
            </a:avLst>
          </a:prstGeom>
          <a:solidFill>
            <a:schemeClr val="tx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40-d (+7 d) follow-up</a:t>
            </a:r>
          </a:p>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Long-term survival </a:t>
            </a:r>
            <a:b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follow-up</a:t>
            </a:r>
          </a:p>
        </p:txBody>
      </p:sp>
      <p:sp>
        <p:nvSpPr>
          <p:cNvPr id="17" name="TextBox 16">
            <a:extLst>
              <a:ext uri="{FF2B5EF4-FFF2-40B4-BE49-F238E27FC236}">
                <a16:creationId xmlns:a16="http://schemas.microsoft.com/office/drawing/2014/main" id="{94E5CA6D-3070-C1B6-953E-966FC9F38C2E}"/>
              </a:ext>
            </a:extLst>
          </p:cNvPr>
          <p:cNvSpPr txBox="1"/>
          <p:nvPr/>
        </p:nvSpPr>
        <p:spPr>
          <a:xfrm>
            <a:off x="7050249" y="1233569"/>
            <a:ext cx="2286065" cy="487680"/>
          </a:xfrm>
          <a:prstGeom prst="rect">
            <a:avLst/>
          </a:prstGeom>
          <a:solidFill>
            <a:schemeClr val="accent5">
              <a:lumMod val="20000"/>
              <a:lumOff val="8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Treatment</a:t>
            </a:r>
          </a:p>
        </p:txBody>
      </p:sp>
      <p:sp>
        <p:nvSpPr>
          <p:cNvPr id="18" name="TextBox 17">
            <a:extLst>
              <a:ext uri="{FF2B5EF4-FFF2-40B4-BE49-F238E27FC236}">
                <a16:creationId xmlns:a16="http://schemas.microsoft.com/office/drawing/2014/main" id="{996355BD-F5E1-69D5-94AE-DD601AA383FB}"/>
              </a:ext>
            </a:extLst>
          </p:cNvPr>
          <p:cNvSpPr txBox="1"/>
          <p:nvPr/>
        </p:nvSpPr>
        <p:spPr>
          <a:xfrm>
            <a:off x="9801059" y="1233569"/>
            <a:ext cx="2114903" cy="487680"/>
          </a:xfrm>
          <a:prstGeom prst="rect">
            <a:avLst/>
          </a:prstGeom>
          <a:solidFill>
            <a:schemeClr val="accent5">
              <a:lumMod val="20000"/>
              <a:lumOff val="8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Follow-up</a:t>
            </a:r>
          </a:p>
        </p:txBody>
      </p:sp>
      <p:sp>
        <p:nvSpPr>
          <p:cNvPr id="19" name="TextBox 18">
            <a:extLst>
              <a:ext uri="{FF2B5EF4-FFF2-40B4-BE49-F238E27FC236}">
                <a16:creationId xmlns:a16="http://schemas.microsoft.com/office/drawing/2014/main" id="{C2B9062C-513B-FDC4-0666-FDA273F7E232}"/>
              </a:ext>
            </a:extLst>
          </p:cNvPr>
          <p:cNvSpPr txBox="1"/>
          <p:nvPr/>
        </p:nvSpPr>
        <p:spPr>
          <a:xfrm>
            <a:off x="7050250" y="5542233"/>
            <a:ext cx="4581053" cy="68806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
                <a:schemeClr val="accent3"/>
              </a:buClr>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Study intervention</a:t>
            </a:r>
          </a:p>
          <a:p>
            <a:pPr marL="171446" marR="0" lvl="0" indent="-171446"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a:t>
            </a:r>
            <a:r>
              <a:rPr kumimoji="0" lang="en-US" sz="11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DXd</a:t>
            </a: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until BICR PD or 34 cycles</a:t>
            </a:r>
          </a:p>
          <a:p>
            <a:pPr marL="171446" marR="0" lvl="0" indent="-171446"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Bevacizumab until BICR PD or 16 cycles (maximum of 22 cycles including doses given with platinum-based chemotherapy)</a:t>
            </a:r>
          </a:p>
        </p:txBody>
      </p:sp>
      <p:cxnSp>
        <p:nvCxnSpPr>
          <p:cNvPr id="20" name="Straight Connector 19">
            <a:extLst>
              <a:ext uri="{FF2B5EF4-FFF2-40B4-BE49-F238E27FC236}">
                <a16:creationId xmlns:a16="http://schemas.microsoft.com/office/drawing/2014/main" id="{31683E4F-CA27-C187-2779-AC5F266856AA}"/>
              </a:ext>
            </a:extLst>
          </p:cNvPr>
          <p:cNvCxnSpPr>
            <a:cxnSpLocks/>
          </p:cNvCxnSpPr>
          <p:nvPr/>
        </p:nvCxnSpPr>
        <p:spPr>
          <a:xfrm flipV="1">
            <a:off x="1779214" y="3851158"/>
            <a:ext cx="1618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07D6CB-2551-7921-D011-8CFB71EE1EF7}"/>
              </a:ext>
            </a:extLst>
          </p:cNvPr>
          <p:cNvCxnSpPr>
            <a:cxnSpLocks/>
          </p:cNvCxnSpPr>
          <p:nvPr/>
        </p:nvCxnSpPr>
        <p:spPr>
          <a:xfrm>
            <a:off x="4154348" y="3850794"/>
            <a:ext cx="200092" cy="7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EC634F38-CF46-5CC5-5227-457066DE47FC}"/>
              </a:ext>
            </a:extLst>
          </p:cNvPr>
          <p:cNvCxnSpPr>
            <a:cxnSpLocks/>
            <a:stCxn id="12" idx="3"/>
            <a:endCxn id="14" idx="1"/>
          </p:cNvCxnSpPr>
          <p:nvPr/>
        </p:nvCxnSpPr>
        <p:spPr>
          <a:xfrm flipV="1">
            <a:off x="6334548" y="2926080"/>
            <a:ext cx="692401" cy="82976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4848B2B1-DCA4-51E7-F1F4-E59904E15B51}"/>
              </a:ext>
            </a:extLst>
          </p:cNvPr>
          <p:cNvCxnSpPr>
            <a:cxnSpLocks/>
            <a:stCxn id="12" idx="3"/>
            <a:endCxn id="15" idx="1"/>
          </p:cNvCxnSpPr>
          <p:nvPr/>
        </p:nvCxnSpPr>
        <p:spPr>
          <a:xfrm>
            <a:off x="6334548" y="3755846"/>
            <a:ext cx="688023" cy="124611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5CA831F0-4411-551B-2ECA-D7975665F958}"/>
              </a:ext>
            </a:extLst>
          </p:cNvPr>
          <p:cNvCxnSpPr>
            <a:cxnSpLocks/>
            <a:stCxn id="14" idx="3"/>
            <a:endCxn id="16" idx="1"/>
          </p:cNvCxnSpPr>
          <p:nvPr/>
        </p:nvCxnSpPr>
        <p:spPr>
          <a:xfrm>
            <a:off x="9340694" y="2926080"/>
            <a:ext cx="328761" cy="840088"/>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D5AFBA7B-33D6-2CDE-C404-0C4F858FCEEF}"/>
              </a:ext>
            </a:extLst>
          </p:cNvPr>
          <p:cNvCxnSpPr>
            <a:cxnSpLocks/>
            <a:stCxn id="15" idx="3"/>
            <a:endCxn id="16" idx="1"/>
          </p:cNvCxnSpPr>
          <p:nvPr/>
        </p:nvCxnSpPr>
        <p:spPr>
          <a:xfrm flipV="1">
            <a:off x="9336316" y="3766168"/>
            <a:ext cx="333139" cy="123579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5B8BEA5-CD73-9C98-2BD1-40DFF8ACC74D}"/>
              </a:ext>
            </a:extLst>
          </p:cNvPr>
          <p:cNvSpPr/>
          <p:nvPr/>
        </p:nvSpPr>
        <p:spPr>
          <a:xfrm>
            <a:off x="6472471" y="3603782"/>
            <a:ext cx="548640" cy="548640"/>
          </a:xfrm>
          <a:prstGeom prst="ellipse">
            <a:avLst/>
          </a:prstGeom>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R</a:t>
            </a:r>
            <a:endParaRPr kumimoji="0" lang="en-US" sz="11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1:1</a:t>
            </a:r>
          </a:p>
        </p:txBody>
      </p:sp>
      <p:sp>
        <p:nvSpPr>
          <p:cNvPr id="27" name="Rectangle 26">
            <a:extLst>
              <a:ext uri="{FF2B5EF4-FFF2-40B4-BE49-F238E27FC236}">
                <a16:creationId xmlns:a16="http://schemas.microsoft.com/office/drawing/2014/main" id="{A40C5125-886B-6D7E-8FE2-FFC2C3A0E058}"/>
              </a:ext>
            </a:extLst>
          </p:cNvPr>
          <p:cNvSpPr/>
          <p:nvPr/>
        </p:nvSpPr>
        <p:spPr>
          <a:xfrm>
            <a:off x="376479" y="-4001958"/>
            <a:ext cx="3336052" cy="60290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white"/>
                </a:solidFill>
                <a:effectLst/>
                <a:uLnTx/>
                <a:uFillTx/>
                <a:latin typeface="Aptos" panose="02110004020202020204"/>
                <a:ea typeface="+mn-ea"/>
                <a:cs typeface="+mn-cs"/>
              </a:rPr>
              <a:t>Changed “Key Patient Population” to “Key Eligibility Criteria” to make things consistent</a:t>
            </a:r>
          </a:p>
        </p:txBody>
      </p:sp>
      <p:sp>
        <p:nvSpPr>
          <p:cNvPr id="28" name="TextBox 27">
            <a:extLst>
              <a:ext uri="{FF2B5EF4-FFF2-40B4-BE49-F238E27FC236}">
                <a16:creationId xmlns:a16="http://schemas.microsoft.com/office/drawing/2014/main" id="{68212907-533D-2F72-4FB9-5B696EA11109}"/>
              </a:ext>
            </a:extLst>
          </p:cNvPr>
          <p:cNvSpPr txBox="1"/>
          <p:nvPr/>
        </p:nvSpPr>
        <p:spPr>
          <a:xfrm>
            <a:off x="4741201" y="-4370322"/>
            <a:ext cx="2279911" cy="791575"/>
          </a:xfrm>
          <a:prstGeom prst="rect">
            <a:avLst/>
          </a:prstGeom>
          <a:solidFill>
            <a:srgbClr val="FFFF00"/>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Adjusted formatting slightly. Should the light blue beva box be orange?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YES</a:t>
            </a:r>
          </a:p>
        </p:txBody>
      </p:sp>
      <p:sp>
        <p:nvSpPr>
          <p:cNvPr id="29" name="TextBox 28">
            <a:extLst>
              <a:ext uri="{FF2B5EF4-FFF2-40B4-BE49-F238E27FC236}">
                <a16:creationId xmlns:a16="http://schemas.microsoft.com/office/drawing/2014/main" id="{687F2099-8DA2-460D-23E1-EE9E9D35AAD0}"/>
              </a:ext>
            </a:extLst>
          </p:cNvPr>
          <p:cNvSpPr txBox="1"/>
          <p:nvPr/>
        </p:nvSpPr>
        <p:spPr>
          <a:xfrm>
            <a:off x="8205782" y="-4585896"/>
            <a:ext cx="2279911" cy="791575"/>
          </a:xfrm>
          <a:prstGeom prst="rect">
            <a:avLst/>
          </a:prstGeom>
          <a:solidFill>
            <a:srgbClr val="FFFF00"/>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Redraw batch 2/3 - done</a:t>
            </a:r>
          </a:p>
        </p:txBody>
      </p:sp>
      <p:sp>
        <p:nvSpPr>
          <p:cNvPr id="39" name="Footer Placeholder 2">
            <a:extLst>
              <a:ext uri="{FF2B5EF4-FFF2-40B4-BE49-F238E27FC236}">
                <a16:creationId xmlns:a16="http://schemas.microsoft.com/office/drawing/2014/main" id="{7485E5B9-327B-621D-E416-750313818383}"/>
              </a:ext>
            </a:extLst>
          </p:cNvPr>
          <p:cNvSpPr txBox="1">
            <a:spLocks/>
          </p:cNvSpPr>
          <p:nvPr/>
        </p:nvSpPr>
        <p:spPr>
          <a:xfrm>
            <a:off x="1401417" y="5964383"/>
            <a:ext cx="9223513" cy="642566"/>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err="1">
                <a:solidFill>
                  <a:srgbClr val="3F4444"/>
                </a:solidFill>
                <a:cs typeface="Arial" panose="020B0604020202020204" pitchFamily="34" charset="0"/>
              </a:rPr>
              <a:t>ClinicalTrials.gov</a:t>
            </a:r>
            <a:r>
              <a:rPr lang="en-US" sz="900">
                <a:solidFill>
                  <a:srgbClr val="3F4444"/>
                </a:solidFill>
                <a:cs typeface="Arial" panose="020B0604020202020204" pitchFamily="34" charset="0"/>
              </a:rPr>
              <a:t> identifier: NCT06819007.</a:t>
            </a:r>
          </a:p>
        </p:txBody>
      </p:sp>
    </p:spTree>
    <p:extLst>
      <p:ext uri="{BB962C8B-B14F-4D97-AF65-F5344CB8AC3E}">
        <p14:creationId xmlns:p14="http://schemas.microsoft.com/office/powerpoint/2010/main" val="3027773507"/>
      </p:ext>
    </p:extLst>
  </p:cSld>
  <p:clrMapOvr>
    <a:masterClrMapping/>
  </p:clrMapOvr>
  <mc:AlternateContent xmlns:mc="http://schemas.openxmlformats.org/markup-compatibility/2006" xmlns:p14="http://schemas.microsoft.com/office/powerpoint/2010/main">
    <mc:Choice Requires="p14">
      <p:transition spd="slow" p14:dur="2000" advTm="50807"/>
    </mc:Choice>
    <mc:Fallback xmlns="">
      <p:transition spd="slow" advTm="50807"/>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514C714-E82E-3AFD-A5F1-69DD503A141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CED237F-7F53-1319-1138-95851F5A9D35}"/>
              </a:ext>
            </a:extLst>
          </p:cNvPr>
          <p:cNvSpPr>
            <a:spLocks noGrp="1"/>
          </p:cNvSpPr>
          <p:nvPr>
            <p:ph type="title"/>
          </p:nvPr>
        </p:nvSpPr>
        <p:spPr/>
        <p:txBody>
          <a:bodyPr>
            <a:normAutofit fontScale="90000"/>
          </a:bodyPr>
          <a:lstStyle/>
          <a:p>
            <a:r>
              <a:rPr lang="en-US">
                <a:ea typeface="Calibri"/>
                <a:cs typeface="Calibri"/>
              </a:rPr>
              <a:t>DESTINY-Endometrial02: T-</a:t>
            </a:r>
            <a:r>
              <a:rPr lang="en-US" err="1">
                <a:ea typeface="Calibri"/>
                <a:cs typeface="Calibri"/>
              </a:rPr>
              <a:t>DXd</a:t>
            </a:r>
            <a:r>
              <a:rPr lang="en-US">
                <a:ea typeface="Calibri"/>
                <a:cs typeface="Calibri"/>
              </a:rPr>
              <a:t> vs SoC CT With or Without Adjuvant RT for HER2+ Endometrial Cancer</a:t>
            </a:r>
            <a:endParaRPr lang="en-US"/>
          </a:p>
        </p:txBody>
      </p:sp>
      <p:sp>
        <p:nvSpPr>
          <p:cNvPr id="2" name="Content Placeholder 1">
            <a:extLst>
              <a:ext uri="{FF2B5EF4-FFF2-40B4-BE49-F238E27FC236}">
                <a16:creationId xmlns:a16="http://schemas.microsoft.com/office/drawing/2014/main" id="{33F5D21A-042B-B1C7-CF3B-518637EB38BD}"/>
              </a:ext>
            </a:extLst>
          </p:cNvPr>
          <p:cNvSpPr>
            <a:spLocks noGrp="1"/>
          </p:cNvSpPr>
          <p:nvPr>
            <p:ph idx="1"/>
          </p:nvPr>
        </p:nvSpPr>
        <p:spPr>
          <a:xfrm>
            <a:off x="838200" y="1331914"/>
            <a:ext cx="10515600" cy="570110"/>
          </a:xfrm>
        </p:spPr>
        <p:txBody>
          <a:bodyPr/>
          <a:lstStyle/>
          <a:p>
            <a:r>
              <a:rPr lang="en-US" altLang="en-US" sz="1800"/>
              <a:t>Randomized, multicenter, open-label, phase 3 study </a:t>
            </a:r>
            <a:endParaRPr lang="en-US" sz="1800"/>
          </a:p>
          <a:p>
            <a:endParaRPr lang="en-US" altLang="en-US" sz="1800"/>
          </a:p>
          <a:p>
            <a:endParaRPr lang="en-US" altLang="en-US" sz="1800"/>
          </a:p>
          <a:p>
            <a:endParaRPr lang="en-US" altLang="en-US" sz="1800"/>
          </a:p>
          <a:p>
            <a:endParaRPr lang="en-US" altLang="en-US" sz="1800"/>
          </a:p>
          <a:p>
            <a:endParaRPr lang="en-US" altLang="en-US" sz="1800"/>
          </a:p>
          <a:p>
            <a:endParaRPr lang="en-US" altLang="en-US" sz="1800"/>
          </a:p>
          <a:p>
            <a:endParaRPr lang="en-US" sz="1800"/>
          </a:p>
        </p:txBody>
      </p:sp>
      <p:sp>
        <p:nvSpPr>
          <p:cNvPr id="47" name="Rectangle 24">
            <a:extLst>
              <a:ext uri="{FF2B5EF4-FFF2-40B4-BE49-F238E27FC236}">
                <a16:creationId xmlns:a16="http://schemas.microsoft.com/office/drawing/2014/main" id="{CA93CA0C-A707-C727-2C8E-A19611C00C49}"/>
              </a:ext>
            </a:extLst>
          </p:cNvPr>
          <p:cNvSpPr>
            <a:spLocks noChangeArrowheads="1"/>
          </p:cNvSpPr>
          <p:nvPr/>
        </p:nvSpPr>
        <p:spPr bwMode="auto">
          <a:xfrm>
            <a:off x="4786899" y="1955598"/>
            <a:ext cx="3188726" cy="1047456"/>
          </a:xfrm>
          <a:prstGeom prst="rect">
            <a:avLst/>
          </a:prstGeom>
          <a:solidFill>
            <a:schemeClr val="accent1"/>
          </a:solidFill>
          <a:ln w="9525">
            <a:noFill/>
            <a:miter lim="800000"/>
            <a:headEnd/>
            <a:tailEnd/>
          </a:ln>
        </p:spPr>
        <p:txBody>
          <a:bodyPr wrap="none" lIns="91440" tIns="45720" rIns="91440" bIns="4572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T-DXd </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5.4 mg/kg Q3W x 17 cycles</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 concomitant or subsequent VCB</a:t>
            </a:r>
          </a:p>
        </p:txBody>
      </p:sp>
      <p:sp>
        <p:nvSpPr>
          <p:cNvPr id="51" name="Line 26">
            <a:extLst>
              <a:ext uri="{FF2B5EF4-FFF2-40B4-BE49-F238E27FC236}">
                <a16:creationId xmlns:a16="http://schemas.microsoft.com/office/drawing/2014/main" id="{749FDF5E-4D8B-6526-50DE-DBA0A77F1376}"/>
              </a:ext>
            </a:extLst>
          </p:cNvPr>
          <p:cNvSpPr>
            <a:spLocks noChangeShapeType="1"/>
          </p:cNvSpPr>
          <p:nvPr/>
        </p:nvSpPr>
        <p:spPr bwMode="auto">
          <a:xfrm>
            <a:off x="3928997" y="3533582"/>
            <a:ext cx="8128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 name="Line 27">
            <a:extLst>
              <a:ext uri="{FF2B5EF4-FFF2-40B4-BE49-F238E27FC236}">
                <a16:creationId xmlns:a16="http://schemas.microsoft.com/office/drawing/2014/main" id="{C8889579-246F-BD21-4E2B-A2C3BFB0A2C9}"/>
              </a:ext>
            </a:extLst>
          </p:cNvPr>
          <p:cNvSpPr>
            <a:spLocks noChangeShapeType="1"/>
          </p:cNvSpPr>
          <p:nvPr/>
        </p:nvSpPr>
        <p:spPr bwMode="auto">
          <a:xfrm flipV="1">
            <a:off x="3928997" y="2617756"/>
            <a:ext cx="812800" cy="4699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Rectangle 28">
            <a:extLst>
              <a:ext uri="{FF2B5EF4-FFF2-40B4-BE49-F238E27FC236}">
                <a16:creationId xmlns:a16="http://schemas.microsoft.com/office/drawing/2014/main" id="{639BFDA2-DA66-C2B4-A1E6-1F313C63AF26}"/>
              </a:ext>
            </a:extLst>
          </p:cNvPr>
          <p:cNvSpPr>
            <a:spLocks noChangeArrowheads="1"/>
          </p:cNvSpPr>
          <p:nvPr/>
        </p:nvSpPr>
        <p:spPr bwMode="auto">
          <a:xfrm>
            <a:off x="4786899" y="3296296"/>
            <a:ext cx="3188725" cy="1000144"/>
          </a:xfrm>
          <a:prstGeom prst="rect">
            <a:avLst/>
          </a:prstGeom>
          <a:solidFill>
            <a:schemeClr val="accent3"/>
          </a:solidFill>
          <a:ln w="9525">
            <a:noFill/>
            <a:miter lim="800000"/>
            <a:headEnd/>
            <a:tailEnd/>
          </a:ln>
        </p:spPr>
        <p:txBody>
          <a:bodyPr wrap="none" lIns="91440" tIns="45720" rIns="91440" bIns="45720" anchor="ctr" anchorCtr="1"/>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SoC Chemotherapy*</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  concomitant or subsequent VCB</a:t>
            </a:r>
          </a:p>
        </p:txBody>
      </p:sp>
      <p:sp>
        <p:nvSpPr>
          <p:cNvPr id="18437" name="Text Box 45">
            <a:extLst>
              <a:ext uri="{FF2B5EF4-FFF2-40B4-BE49-F238E27FC236}">
                <a16:creationId xmlns:a16="http://schemas.microsoft.com/office/drawing/2014/main" id="{98C79FCD-B731-5030-FCC7-4DF1B659F7B8}"/>
              </a:ext>
            </a:extLst>
          </p:cNvPr>
          <p:cNvSpPr txBox="1">
            <a:spLocks noChangeArrowheads="1"/>
          </p:cNvSpPr>
          <p:nvPr/>
        </p:nvSpPr>
        <p:spPr bwMode="auto">
          <a:xfrm>
            <a:off x="558873" y="2388355"/>
            <a:ext cx="3304336"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22225" marR="0" lvl="0" indent="0" algn="r" defTabSz="914400" rtl="0" eaLnBrk="0" fontAlgn="base" latinLnBrk="0" hangingPunct="0">
              <a:lnSpc>
                <a:spcPct val="100000"/>
              </a:lnSpc>
              <a:spcBef>
                <a:spcPts val="0"/>
              </a:spcBef>
              <a:spcAft>
                <a:spcPts val="0"/>
              </a:spcAft>
              <a:buClr>
                <a:srgbClr val="FEFDDE"/>
              </a:buClr>
              <a:buSzTx/>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ea typeface="Calibri"/>
                <a:cs typeface="Arial" panose="020B0604020202020204" pitchFamily="34" charset="0"/>
              </a:rPr>
              <a:t>Patients with Stage IIC/III EC per FIGO 2023 criteria; HER2 IHC 3+/2+ per 2016 ASCO CAP gastric cancer IHC guidelines by central confirmations; no evidence of disease post-surgery per investigator and BICR; no prior systemic therapy for EC</a:t>
            </a:r>
          </a:p>
          <a:p>
            <a:pPr marL="22225" marR="0" lvl="0" indent="0" algn="r" defTabSz="914400" rtl="0" eaLnBrk="1" fontAlgn="auto" latinLnBrk="0" hangingPunct="1">
              <a:lnSpc>
                <a:spcPct val="100000"/>
              </a:lnSpc>
              <a:spcBef>
                <a:spcPts val="0"/>
              </a:spcBef>
              <a:spcAft>
                <a:spcPts val="0"/>
              </a:spcAft>
              <a:buClr>
                <a:srgbClr val="FEFDDE"/>
              </a:buClr>
              <a:buSzTx/>
              <a:buFont typeface="Wingdings" panose="05000000000000000000" pitchFamily="2" charset="2"/>
              <a:buNone/>
              <a:tabLst/>
              <a:defRPr/>
            </a:pPr>
            <a:r>
              <a:rPr kumimoji="0" lang="en-US" sz="1400" b="0" i="0" u="none" strike="noStrike" kern="1200" cap="none" spc="0" normalizeH="0" baseline="0" noProof="0">
                <a:ln>
                  <a:noFill/>
                </a:ln>
                <a:solidFill>
                  <a:srgbClr val="000000"/>
                </a:solidFill>
                <a:effectLst/>
                <a:uLnTx/>
                <a:uFillTx/>
                <a:ea typeface="Calibri"/>
                <a:cs typeface="Arial" panose="020B0604020202020204" pitchFamily="34" charset="0"/>
              </a:rPr>
              <a:t>N = 710</a:t>
            </a:r>
          </a:p>
        </p:txBody>
      </p:sp>
      <p:cxnSp>
        <p:nvCxnSpPr>
          <p:cNvPr id="18445" name="Straight Arrow Connector 18444">
            <a:extLst>
              <a:ext uri="{FF2B5EF4-FFF2-40B4-BE49-F238E27FC236}">
                <a16:creationId xmlns:a16="http://schemas.microsoft.com/office/drawing/2014/main" id="{92EE478B-519A-BD2E-6872-E89218823C22}"/>
              </a:ext>
            </a:extLst>
          </p:cNvPr>
          <p:cNvCxnSpPr>
            <a:cxnSpLocks/>
          </p:cNvCxnSpPr>
          <p:nvPr/>
        </p:nvCxnSpPr>
        <p:spPr bwMode="auto">
          <a:xfrm>
            <a:off x="8110681" y="3151786"/>
            <a:ext cx="626355" cy="0"/>
          </a:xfrm>
          <a:prstGeom prst="straightConnector1">
            <a:avLst/>
          </a:prstGeom>
          <a:noFill/>
          <a:ln w="28575" cap="flat" cmpd="sng" algn="ctr">
            <a:solidFill>
              <a:schemeClr val="tx1"/>
            </a:solidFill>
            <a:prstDash val="solid"/>
            <a:round/>
            <a:headEnd type="none" w="med" len="med"/>
            <a:tailEnd type="triangle"/>
          </a:ln>
          <a:effectLst/>
        </p:spPr>
      </p:cxnSp>
      <p:sp>
        <p:nvSpPr>
          <p:cNvPr id="4" name="TextBox 3">
            <a:extLst>
              <a:ext uri="{FF2B5EF4-FFF2-40B4-BE49-F238E27FC236}">
                <a16:creationId xmlns:a16="http://schemas.microsoft.com/office/drawing/2014/main" id="{8C8EE304-FF97-A448-A440-4E4870A6554C}"/>
              </a:ext>
            </a:extLst>
          </p:cNvPr>
          <p:cNvSpPr txBox="1"/>
          <p:nvPr/>
        </p:nvSpPr>
        <p:spPr>
          <a:xfrm>
            <a:off x="1450883" y="6394581"/>
            <a:ext cx="6408880" cy="230832"/>
          </a:xfrm>
          <a:prstGeom prst="rect">
            <a:avLst/>
          </a:prstGeom>
          <a:noFill/>
        </p:spPr>
        <p:txBody>
          <a:bodyPr wrap="square" lIns="91440" tIns="45720" rIns="91440" bIns="45720" anchor="t">
            <a:spAutoFit/>
          </a:bodyPr>
          <a:lstStyle/>
          <a:p>
            <a:pPr lvl="0">
              <a:defRPr/>
            </a:pPr>
            <a:r>
              <a:rPr kumimoji="0" lang="en-US" sz="900" b="0" i="0" u="none" strike="noStrike" kern="1200" cap="none" spc="0" normalizeH="0" baseline="0" noProof="0">
                <a:ln>
                  <a:noFill/>
                </a:ln>
                <a:solidFill>
                  <a:srgbClr val="FF0000"/>
                </a:solidFill>
                <a:effectLst/>
                <a:uLnTx/>
                <a:uFillTx/>
                <a:latin typeface="+mj-lt"/>
                <a:ea typeface="Calibri"/>
                <a:cs typeface="Arial"/>
              </a:rPr>
              <a:t> </a:t>
            </a:r>
            <a:r>
              <a:rPr lang="en-US" sz="900">
                <a:latin typeface="+mj-lt"/>
              </a:rPr>
              <a:t> ClinicalTrials.gov identifier: </a:t>
            </a:r>
            <a:r>
              <a:rPr kumimoji="0" lang="en-US" sz="900" b="0" i="0" u="none" strike="noStrike" kern="1200" cap="none" spc="-10" normalizeH="0" baseline="0" noProof="0">
                <a:ln>
                  <a:noFill/>
                </a:ln>
                <a:solidFill>
                  <a:srgbClr val="455560"/>
                </a:solidFill>
                <a:effectLst/>
                <a:uLnTx/>
                <a:uFillTx/>
                <a:latin typeface="+mj-lt"/>
                <a:ea typeface="+mn-ea"/>
                <a:cs typeface="Arial" panose="020B0604020202020204" pitchFamily="34" charset="0"/>
              </a:rPr>
              <a:t>NCT07022483.</a:t>
            </a:r>
          </a:p>
        </p:txBody>
      </p:sp>
      <p:cxnSp>
        <p:nvCxnSpPr>
          <p:cNvPr id="5" name="Straight Arrow Connector 4">
            <a:extLst>
              <a:ext uri="{FF2B5EF4-FFF2-40B4-BE49-F238E27FC236}">
                <a16:creationId xmlns:a16="http://schemas.microsoft.com/office/drawing/2014/main" id="{47C08C03-D477-384F-58E2-CC61E28C08CB}"/>
              </a:ext>
            </a:extLst>
          </p:cNvPr>
          <p:cNvCxnSpPr>
            <a:cxnSpLocks/>
          </p:cNvCxnSpPr>
          <p:nvPr/>
        </p:nvCxnSpPr>
        <p:spPr bwMode="auto">
          <a:xfrm>
            <a:off x="10175143" y="3151786"/>
            <a:ext cx="626355" cy="0"/>
          </a:xfrm>
          <a:prstGeom prst="straightConnector1">
            <a:avLst/>
          </a:prstGeom>
          <a:noFill/>
          <a:ln w="28575" cap="flat" cmpd="sng" algn="ctr">
            <a:solidFill>
              <a:schemeClr val="tx1"/>
            </a:solidFill>
            <a:prstDash val="solid"/>
            <a:round/>
            <a:headEnd type="none" w="med" len="med"/>
            <a:tailEnd type="triangle"/>
          </a:ln>
          <a:effectLst/>
        </p:spPr>
      </p:cxnSp>
      <p:sp>
        <p:nvSpPr>
          <p:cNvPr id="10" name="CustomShape 16">
            <a:extLst>
              <a:ext uri="{FF2B5EF4-FFF2-40B4-BE49-F238E27FC236}">
                <a16:creationId xmlns:a16="http://schemas.microsoft.com/office/drawing/2014/main" id="{39643C92-96C4-3D9F-8EB3-9467412A6036}"/>
              </a:ext>
            </a:extLst>
          </p:cNvPr>
          <p:cNvSpPr/>
          <p:nvPr/>
        </p:nvSpPr>
        <p:spPr>
          <a:xfrm>
            <a:off x="10668573" y="2885054"/>
            <a:ext cx="1132000" cy="575872"/>
          </a:xfrm>
          <a:prstGeom prst="rect">
            <a:avLst/>
          </a:prstGeom>
        </p:spPr>
        <p:txBody>
          <a:bodyPr lIns="91440" tIns="45720" rIns="91440" bIns="45720" anchor="t"/>
          <a:lstStyle/>
          <a:p>
            <a:pPr marL="0" marR="0" lvl="0" indent="0" algn="ctr" defTabSz="914400" rtl="0" eaLnBrk="1" fontAlgn="auto" latinLnBrk="0" hangingPunct="1">
              <a:lnSpc>
                <a:spcPct val="90000"/>
              </a:lnSpc>
              <a:spcBef>
                <a:spcPts val="1000"/>
              </a:spcBef>
              <a:spcAft>
                <a:spcPts val="700"/>
              </a:spcAft>
              <a:buClrTx/>
              <a:buSzTx/>
              <a:buFontTx/>
              <a:buNone/>
              <a:tabLst/>
              <a:defRPr/>
            </a:pPr>
            <a:r>
              <a:rPr kumimoji="0" lang="en-US" sz="1100" b="0" i="1"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Long-term systemic follow-up</a:t>
            </a:r>
          </a:p>
        </p:txBody>
      </p:sp>
      <p:sp>
        <p:nvSpPr>
          <p:cNvPr id="9" name="CustomShape 16">
            <a:extLst>
              <a:ext uri="{FF2B5EF4-FFF2-40B4-BE49-F238E27FC236}">
                <a16:creationId xmlns:a16="http://schemas.microsoft.com/office/drawing/2014/main" id="{FFED8F14-124B-6E3B-7A14-12F731EF29C8}"/>
              </a:ext>
            </a:extLst>
          </p:cNvPr>
          <p:cNvSpPr/>
          <p:nvPr/>
        </p:nvSpPr>
        <p:spPr>
          <a:xfrm>
            <a:off x="8761583" y="2808290"/>
            <a:ext cx="1625430" cy="1305273"/>
          </a:xfrm>
          <a:prstGeom prst="rect">
            <a:avLst/>
          </a:prstGeom>
        </p:spPr>
        <p:txBody>
          <a:bodyPr lIns="91440" tIns="45720" rIns="91440" bIns="45720" anchor="t"/>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100" b="0" i="1"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Post-systemic therapy 40-day Visit 1 ±</a:t>
            </a:r>
          </a:p>
          <a:p>
            <a:pPr marL="0" marR="0" lvl="0" indent="0" algn="ctr" defTabSz="914400" rtl="0" eaLnBrk="1" fontAlgn="auto" latinLnBrk="0" hangingPunct="1">
              <a:lnSpc>
                <a:spcPct val="90000"/>
              </a:lnSpc>
              <a:spcBef>
                <a:spcPts val="0"/>
              </a:spcBef>
              <a:spcAft>
                <a:spcPts val="700"/>
              </a:spcAft>
              <a:buClrTx/>
              <a:buSzTx/>
              <a:buFontTx/>
              <a:buNone/>
              <a:tabLst/>
              <a:defRPr/>
            </a:pPr>
            <a:r>
              <a:rPr kumimoji="0" lang="en-US" sz="1100" b="0" i="1"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Optional Predetermined RT with post-RT 40-day Visit 2</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3" name="TextBox 15">
            <a:extLst>
              <a:ext uri="{FF2B5EF4-FFF2-40B4-BE49-F238E27FC236}">
                <a16:creationId xmlns:a16="http://schemas.microsoft.com/office/drawing/2014/main" id="{CD1C8A6B-9242-9F6B-42F8-D2F449069C98}"/>
              </a:ext>
            </a:extLst>
          </p:cNvPr>
          <p:cNvSpPr txBox="1"/>
          <p:nvPr/>
        </p:nvSpPr>
        <p:spPr>
          <a:xfrm>
            <a:off x="4655323" y="4308010"/>
            <a:ext cx="5426515" cy="933589"/>
          </a:xfrm>
          <a:prstGeom prst="rect">
            <a:avLst/>
          </a:prstGeom>
          <a:noFill/>
          <a:ln>
            <a:noFill/>
          </a:ln>
        </p:spPr>
        <p:txBody>
          <a:bodyPr wrap="square" lIns="162560" tIns="81280" rIns="162560" bIns="81280" rtlCol="0" anchor="t">
            <a:spAutoFit/>
          </a:bodyPr>
          <a:lstStyle>
            <a:defPPr>
              <a:defRPr lang="en-US"/>
            </a:defPPr>
            <a:lvl1pPr marL="0" algn="l" defTabSz="257175" rtl="0" eaLnBrk="1" latinLnBrk="0" hangingPunct="1">
              <a:defRPr sz="900" kern="1200">
                <a:solidFill>
                  <a:srgbClr val="3F4444"/>
                </a:solidFill>
                <a:latin typeface="Calibri"/>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899" rtl="0" eaLnBrk="1" fontAlgn="auto" latinLnBrk="0" hangingPunct="1">
              <a:lnSpc>
                <a:spcPct val="100000"/>
              </a:lnSpc>
              <a:spcBef>
                <a:spcPts val="0"/>
              </a:spcBef>
              <a:spcAft>
                <a:spcPts val="0"/>
              </a:spcAft>
              <a:buClr>
                <a:schemeClr val="accent3"/>
              </a:buClr>
              <a:buSzTx/>
              <a:buFontTx/>
              <a:buNone/>
              <a:tabLst/>
              <a:defRPr/>
            </a:pPr>
            <a:r>
              <a:rPr kumimoji="0" lang="en-US" altLang="ja-JP" sz="10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*SoC Chemotherapy +/- EBRT Options</a:t>
            </a:r>
          </a:p>
          <a:p>
            <a:pPr marL="228600" marR="0" lvl="0" indent="-228600" algn="l" defTabSz="342899"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游ゴシック"/>
                <a:cs typeface="Arial" panose="020B0604020202020204" pitchFamily="34" charset="0"/>
              </a:rPr>
              <a:t>6 cycles of carboplatin AUC 5 or 6 and paclitaxel 175 mg/m</a:t>
            </a:r>
            <a:r>
              <a:rPr kumimoji="0" lang="en-US" altLang="ja-JP" sz="1000" b="0" i="0" u="none" strike="noStrike" kern="0" cap="none" spc="0" normalizeH="0" baseline="30000" noProof="0" dirty="0">
                <a:ln>
                  <a:noFill/>
                </a:ln>
                <a:solidFill>
                  <a:srgbClr val="000000"/>
                </a:solidFill>
                <a:effectLst/>
                <a:uLnTx/>
                <a:uFillTx/>
                <a:latin typeface="Arial" panose="020B0604020202020204" pitchFamily="34" charset="0"/>
                <a:ea typeface="游ゴシック"/>
                <a:cs typeface="Arial" panose="020B0604020202020204" pitchFamily="34" charset="0"/>
              </a:rPr>
              <a:t>2</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游ゴシック"/>
                <a:cs typeface="Arial" panose="020B0604020202020204" pitchFamily="34" charset="0"/>
              </a:rPr>
              <a:t> Q3W followed by EBRT</a:t>
            </a:r>
          </a:p>
          <a:p>
            <a:pPr marL="228600" marR="0" lvl="0" indent="-228600" algn="l" defTabSz="342899"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游ゴシック"/>
                <a:cs typeface="Arial" panose="020B0604020202020204" pitchFamily="34" charset="0"/>
              </a:rPr>
              <a:t>4 cycles carboplatin AUC 5 or 6 and paclitaxel 175 mg/m</a:t>
            </a:r>
            <a:r>
              <a:rPr kumimoji="0" lang="en-US" altLang="ja-JP" sz="1000" b="0" i="0" u="none" strike="noStrike" kern="0" cap="none" spc="0" normalizeH="0" baseline="30000" noProof="0" dirty="0">
                <a:ln>
                  <a:noFill/>
                </a:ln>
                <a:solidFill>
                  <a:srgbClr val="000000"/>
                </a:solidFill>
                <a:effectLst/>
                <a:uLnTx/>
                <a:uFillTx/>
                <a:latin typeface="Arial" panose="020B0604020202020204" pitchFamily="34" charset="0"/>
                <a:ea typeface="游ゴシック"/>
                <a:cs typeface="Arial" panose="020B0604020202020204" pitchFamily="34" charset="0"/>
              </a:rPr>
              <a:t>2 </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游ゴシック"/>
                <a:cs typeface="Arial" panose="020B0604020202020204" pitchFamily="34" charset="0"/>
              </a:rPr>
              <a:t>Q3W followed by chemoradiotherapy (EBRT plus cisplatin 50 mg/m</a:t>
            </a:r>
            <a:r>
              <a:rPr kumimoji="0" lang="en-US" altLang="ja-JP" sz="1000" b="0" i="0" u="none" strike="noStrike" kern="0" cap="none" spc="0" normalizeH="0" baseline="30000" noProof="0" dirty="0">
                <a:ln>
                  <a:noFill/>
                </a:ln>
                <a:solidFill>
                  <a:srgbClr val="000000"/>
                </a:solidFill>
                <a:effectLst/>
                <a:uLnTx/>
                <a:uFillTx/>
                <a:latin typeface="Arial" panose="020B0604020202020204" pitchFamily="34" charset="0"/>
                <a:ea typeface="游ゴシック"/>
                <a:cs typeface="Arial" panose="020B0604020202020204" pitchFamily="34" charset="0"/>
              </a:rPr>
              <a:t>2 </a:t>
            </a:r>
            <a:r>
              <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游ゴシック"/>
                <a:cs typeface="Arial" panose="020B0604020202020204" pitchFamily="34" charset="0"/>
              </a:rPr>
              <a:t>on days 1 and 29)</a:t>
            </a:r>
          </a:p>
          <a:p>
            <a:pPr marL="228600" marR="0" lvl="0" indent="-228600" algn="l" defTabSz="342899"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6 cycles of carboplatin AUC 5 or 6 and paclitaxel 175 mg/m</a:t>
            </a:r>
            <a:r>
              <a:rPr kumimoji="0" lang="en-US" sz="1000" b="0" i="0" u="none" strike="noStrike" kern="0" cap="none" spc="0" normalizeH="0" baseline="30000" noProof="0" dirty="0">
                <a:ln>
                  <a:noFill/>
                </a:ln>
                <a:solidFill>
                  <a:srgbClr val="000000"/>
                </a:solidFill>
                <a:effectLst/>
                <a:uLnTx/>
                <a:uFillTx/>
                <a:latin typeface="Arial" panose="020B0604020202020204" pitchFamily="34" charset="0"/>
                <a:ea typeface="游ゴシック"/>
                <a:cs typeface="Arial" panose="020B0604020202020204" pitchFamily="34" charset="0"/>
              </a:rPr>
              <a:t>2</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Q3W </a:t>
            </a:r>
            <a:endParaRPr kumimoji="0" lang="en-US" altLang="ja-JP" sz="1000" b="0"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6" name="TextBox 5">
            <a:extLst>
              <a:ext uri="{FF2B5EF4-FFF2-40B4-BE49-F238E27FC236}">
                <a16:creationId xmlns:a16="http://schemas.microsoft.com/office/drawing/2014/main" id="{4E9634F6-4CDD-26B4-3B89-37C9281ED500}"/>
              </a:ext>
            </a:extLst>
          </p:cNvPr>
          <p:cNvSpPr txBox="1"/>
          <p:nvPr/>
        </p:nvSpPr>
        <p:spPr bwMode="auto">
          <a:xfrm>
            <a:off x="3176821" y="5356074"/>
            <a:ext cx="6408880"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spcBef>
                <a:spcPts val="400"/>
              </a:spcBef>
              <a:buClr>
                <a:schemeClr val="accent3"/>
              </a:buClr>
              <a:buSzTx/>
              <a:buFont typeface="Arial"/>
              <a:buChar char="•"/>
              <a:tabLst/>
              <a:defRPr/>
            </a:pP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Primary endpoints:</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 </a:t>
            </a: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Disease-Free Survival as assessed by BICR or local assessment </a:t>
            </a:r>
          </a:p>
          <a:p>
            <a:pPr marL="285750" marR="0" lvl="0" indent="-285750" algn="l" defTabSz="914400" rtl="0" eaLnBrk="1" fontAlgn="auto" latinLnBrk="0" hangingPunct="1">
              <a:spcBef>
                <a:spcPts val="400"/>
              </a:spcBef>
              <a:buClr>
                <a:schemeClr val="accent3"/>
              </a:buClr>
              <a:buSzTx/>
              <a:buFont typeface="Arial"/>
              <a:buChar char="•"/>
              <a:tabLst/>
              <a:defRPr/>
            </a:pP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Secondary endpoints: </a:t>
            </a: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OS</a:t>
            </a:r>
          </a:p>
        </p:txBody>
      </p:sp>
    </p:spTree>
    <p:extLst>
      <p:ext uri="{BB962C8B-B14F-4D97-AF65-F5344CB8AC3E}">
        <p14:creationId xmlns:p14="http://schemas.microsoft.com/office/powerpoint/2010/main" val="981241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p:cNvSpPr>
          <p:nvPr>
            <p:ph type="title"/>
          </p:nvPr>
        </p:nvSpPr>
        <p:spPr>
          <a:xfrm>
            <a:off x="838200" y="365125"/>
            <a:ext cx="11353800" cy="871538"/>
          </a:xfrm>
        </p:spPr>
        <p:txBody>
          <a:bodyPr>
            <a:normAutofit fontScale="90000"/>
          </a:bodyPr>
          <a:lstStyle/>
          <a:p>
            <a:r>
              <a:rPr lang="en-US"/>
              <a:t>DESTINY-Endometrial01: First-Line T-</a:t>
            </a:r>
            <a:r>
              <a:rPr lang="en-US" err="1"/>
              <a:t>DXd</a:t>
            </a:r>
            <a:r>
              <a:rPr lang="en-US"/>
              <a:t> + </a:t>
            </a:r>
            <a:r>
              <a:rPr lang="en-US" err="1"/>
              <a:t>Rilvegostomig</a:t>
            </a:r>
            <a:r>
              <a:rPr lang="en-US"/>
              <a:t> or Pembrolizumab in HER2+, </a:t>
            </a:r>
            <a:r>
              <a:rPr lang="en-US" err="1"/>
              <a:t>pMMR</a:t>
            </a:r>
            <a:r>
              <a:rPr lang="en-US"/>
              <a:t> EC</a:t>
            </a:r>
          </a:p>
        </p:txBody>
      </p:sp>
      <p:sp>
        <p:nvSpPr>
          <p:cNvPr id="2" name="Content Placeholder 1">
            <a:extLst>
              <a:ext uri="{FF2B5EF4-FFF2-40B4-BE49-F238E27FC236}">
                <a16:creationId xmlns:a16="http://schemas.microsoft.com/office/drawing/2014/main" id="{99D59C73-00F4-46E6-A415-CAFF9DC0B0AA}"/>
              </a:ext>
            </a:extLst>
          </p:cNvPr>
          <p:cNvSpPr>
            <a:spLocks noGrp="1"/>
          </p:cNvSpPr>
          <p:nvPr>
            <p:ph idx="1"/>
          </p:nvPr>
        </p:nvSpPr>
        <p:spPr>
          <a:xfrm>
            <a:off x="838200" y="1331913"/>
            <a:ext cx="10515600" cy="415498"/>
          </a:xfrm>
          <a:ln>
            <a:noFill/>
          </a:ln>
        </p:spPr>
        <p:txBody>
          <a:bodyPr>
            <a:normAutofit/>
          </a:bodyPr>
          <a:lstStyle/>
          <a:p>
            <a:r>
              <a:rPr lang="en-US" altLang="en-US" sz="1800"/>
              <a:t>Randomized, multicenter, open-label, phase III study </a:t>
            </a:r>
          </a:p>
        </p:txBody>
      </p:sp>
      <p:sp>
        <p:nvSpPr>
          <p:cNvPr id="47" name="Rectangle 24">
            <a:extLst>
              <a:ext uri="{FF2B5EF4-FFF2-40B4-BE49-F238E27FC236}">
                <a16:creationId xmlns:a16="http://schemas.microsoft.com/office/drawing/2014/main" id="{D4783544-353B-3C5F-FDD1-830FC4C3B8D5}"/>
              </a:ext>
            </a:extLst>
          </p:cNvPr>
          <p:cNvSpPr>
            <a:spLocks noChangeArrowheads="1"/>
          </p:cNvSpPr>
          <p:nvPr/>
        </p:nvSpPr>
        <p:spPr bwMode="auto">
          <a:xfrm>
            <a:off x="5300445" y="2064319"/>
            <a:ext cx="3790950" cy="974660"/>
          </a:xfrm>
          <a:prstGeom prst="rect">
            <a:avLst/>
          </a:prstGeom>
          <a:solidFill>
            <a:schemeClr val="accent1"/>
          </a:solidFill>
          <a:ln w="9525">
            <a:noFill/>
            <a:miter lim="800000"/>
            <a:headEnd/>
            <a:tailEnd/>
          </a:ln>
        </p:spPr>
        <p:txBody>
          <a:bodyPr wrap="none" lIns="91440" tIns="45720" rIns="91440" bIns="4572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T-DXd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5.4 mg/kg + </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Rilvegostomig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750 mg </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Q3W</a:t>
            </a:r>
          </a:p>
        </p:txBody>
      </p:sp>
      <p:sp>
        <p:nvSpPr>
          <p:cNvPr id="49" name="Rectangle 25">
            <a:extLst>
              <a:ext uri="{FF2B5EF4-FFF2-40B4-BE49-F238E27FC236}">
                <a16:creationId xmlns:a16="http://schemas.microsoft.com/office/drawing/2014/main" id="{BE77CB3D-7DDF-C6C4-5D6F-64A80D3D6846}"/>
              </a:ext>
            </a:extLst>
          </p:cNvPr>
          <p:cNvSpPr>
            <a:spLocks noChangeArrowheads="1"/>
          </p:cNvSpPr>
          <p:nvPr/>
        </p:nvSpPr>
        <p:spPr bwMode="auto">
          <a:xfrm>
            <a:off x="5300445" y="4145801"/>
            <a:ext cx="3790950" cy="776331"/>
          </a:xfrm>
          <a:prstGeom prst="rect">
            <a:avLst/>
          </a:prstGeom>
          <a:solidFill>
            <a:schemeClr val="accent4"/>
          </a:solidFill>
          <a:ln w="9525">
            <a:noFill/>
            <a:miter lim="800000"/>
            <a:headEnd/>
            <a:tailEnd/>
          </a:ln>
        </p:spPr>
        <p:txBody>
          <a:bodyPr wrap="none" lIns="91440" tIns="45720" rIns="91440" bIns="4572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Carboplatin/Paclitaxel + </a:t>
            </a: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Pembrolizumab*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Q3W</a:t>
            </a:r>
          </a:p>
        </p:txBody>
      </p:sp>
      <p:sp>
        <p:nvSpPr>
          <p:cNvPr id="51" name="Line 26">
            <a:extLst>
              <a:ext uri="{FF2B5EF4-FFF2-40B4-BE49-F238E27FC236}">
                <a16:creationId xmlns:a16="http://schemas.microsoft.com/office/drawing/2014/main" id="{5D270D8A-8BA5-B9A8-0440-96CEED8DCAB2}"/>
              </a:ext>
            </a:extLst>
          </p:cNvPr>
          <p:cNvSpPr>
            <a:spLocks noChangeShapeType="1"/>
          </p:cNvSpPr>
          <p:nvPr/>
        </p:nvSpPr>
        <p:spPr bwMode="auto">
          <a:xfrm>
            <a:off x="4363886" y="4076767"/>
            <a:ext cx="8128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3" name="Line 27">
            <a:extLst>
              <a:ext uri="{FF2B5EF4-FFF2-40B4-BE49-F238E27FC236}">
                <a16:creationId xmlns:a16="http://schemas.microsoft.com/office/drawing/2014/main" id="{63742F43-94CB-BEA1-4C55-469289048866}"/>
              </a:ext>
            </a:extLst>
          </p:cNvPr>
          <p:cNvSpPr>
            <a:spLocks noChangeShapeType="1"/>
          </p:cNvSpPr>
          <p:nvPr/>
        </p:nvSpPr>
        <p:spPr bwMode="auto">
          <a:xfrm flipV="1">
            <a:off x="4363886" y="2743070"/>
            <a:ext cx="812800" cy="4699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Rectangle 28">
            <a:extLst>
              <a:ext uri="{FF2B5EF4-FFF2-40B4-BE49-F238E27FC236}">
                <a16:creationId xmlns:a16="http://schemas.microsoft.com/office/drawing/2014/main" id="{DC2E9B27-47B4-B0F1-0EB1-062E8949EB2C}"/>
              </a:ext>
            </a:extLst>
          </p:cNvPr>
          <p:cNvSpPr>
            <a:spLocks noChangeArrowheads="1"/>
          </p:cNvSpPr>
          <p:nvPr/>
        </p:nvSpPr>
        <p:spPr bwMode="auto">
          <a:xfrm>
            <a:off x="5300445" y="3113264"/>
            <a:ext cx="3790950" cy="964220"/>
          </a:xfrm>
          <a:prstGeom prst="rect">
            <a:avLst/>
          </a:prstGeom>
          <a:solidFill>
            <a:schemeClr val="accent3"/>
          </a:solidFill>
          <a:ln w="9525">
            <a:noFill/>
            <a:miter lim="800000"/>
            <a:headEnd/>
            <a:tailEnd/>
          </a:ln>
        </p:spPr>
        <p:txBody>
          <a:bodyPr wrap="none" lIns="91440" tIns="45720" rIns="91440" bIns="4572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T-DXd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5.4 mg/kg + </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Pembrolizumab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200 mg </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Q3W</a:t>
            </a:r>
          </a:p>
        </p:txBody>
      </p:sp>
      <p:sp>
        <p:nvSpPr>
          <p:cNvPr id="18433" name="Line 33">
            <a:extLst>
              <a:ext uri="{FF2B5EF4-FFF2-40B4-BE49-F238E27FC236}">
                <a16:creationId xmlns:a16="http://schemas.microsoft.com/office/drawing/2014/main" id="{964BCB46-4E8C-4D65-6A44-1ACC9E889CA8}"/>
              </a:ext>
            </a:extLst>
          </p:cNvPr>
          <p:cNvSpPr>
            <a:spLocks noChangeShapeType="1"/>
          </p:cNvSpPr>
          <p:nvPr/>
        </p:nvSpPr>
        <p:spPr bwMode="auto">
          <a:xfrm>
            <a:off x="4336224" y="3609843"/>
            <a:ext cx="8493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437" name="Text Box 45">
            <a:extLst>
              <a:ext uri="{FF2B5EF4-FFF2-40B4-BE49-F238E27FC236}">
                <a16:creationId xmlns:a16="http://schemas.microsoft.com/office/drawing/2014/main" id="{544D72F9-4255-7E03-2BF7-A476E1DA55B6}"/>
              </a:ext>
            </a:extLst>
          </p:cNvPr>
          <p:cNvSpPr txBox="1">
            <a:spLocks noChangeArrowheads="1"/>
          </p:cNvSpPr>
          <p:nvPr/>
        </p:nvSpPr>
        <p:spPr bwMode="auto">
          <a:xfrm>
            <a:off x="399850" y="2672729"/>
            <a:ext cx="3934294" cy="1844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307975" marR="0" lvl="0" indent="-285750" algn="r" defTabSz="914400" rtl="0" eaLnBrk="0" fontAlgn="base" latinLnBrk="0" hangingPunct="0">
              <a:lnSpc>
                <a:spcPct val="120000"/>
              </a:lnSpc>
              <a:spcBef>
                <a:spcPts val="0"/>
              </a:spcBef>
              <a:spcAft>
                <a:spcPts val="0"/>
              </a:spcAft>
              <a:buClr>
                <a:srgbClr val="FEFDDE"/>
              </a:buClr>
              <a:buSzTx/>
              <a:buFont typeface="Wingdings"/>
              <a:buChar char="§"/>
              <a:tabLst/>
              <a:defRPr/>
            </a:pPr>
            <a:r>
              <a:rPr kumimoji="0" lang="en-US" sz="1200" b="0" i="0" u="none" strike="noStrike" kern="1200" cap="none" spc="0" normalizeH="0" baseline="0" noProof="0">
                <a:ln>
                  <a:noFill/>
                </a:ln>
                <a:solidFill>
                  <a:srgbClr val="000000"/>
                </a:solidFill>
                <a:effectLst/>
                <a:uLnTx/>
                <a:uFillTx/>
                <a:ea typeface="Calibri"/>
                <a:cs typeface="Arial" panose="020B0604020202020204" pitchFamily="34" charset="0"/>
              </a:rPr>
              <a:t>Patients with Stage III (measurable disease), Stage IV, or recurrent EC excluding sarcoma histology; HER2 expressing  (IHC 3+ [25%]/2+ [75%]) and </a:t>
            </a:r>
            <a:r>
              <a:rPr kumimoji="0" lang="en-US" sz="1200" b="0" i="0" u="none" strike="noStrike" kern="1200" cap="none" spc="0" normalizeH="0" baseline="0" noProof="0" err="1">
                <a:ln>
                  <a:noFill/>
                </a:ln>
                <a:solidFill>
                  <a:srgbClr val="000000"/>
                </a:solidFill>
                <a:effectLst/>
                <a:uLnTx/>
                <a:uFillTx/>
                <a:ea typeface="Calibri"/>
                <a:cs typeface="Arial" panose="020B0604020202020204" pitchFamily="34" charset="0"/>
              </a:rPr>
              <a:t>pMMR</a:t>
            </a:r>
            <a:r>
              <a:rPr kumimoji="0" lang="en-US" sz="1200" b="0" i="0" u="none" strike="noStrike" kern="1200" cap="none" spc="0" normalizeH="0" baseline="0" noProof="0">
                <a:ln>
                  <a:noFill/>
                </a:ln>
                <a:solidFill>
                  <a:srgbClr val="000000"/>
                </a:solidFill>
                <a:effectLst/>
                <a:uLnTx/>
                <a:uFillTx/>
                <a:ea typeface="Calibri"/>
                <a:cs typeface="Arial" panose="020B0604020202020204" pitchFamily="34" charset="0"/>
              </a:rPr>
              <a:t> by central test; ECOG PS 0/1; 1 prior line of adjuvant/neoadjuvant chemotherapy allowed if recurrence ≥6 months after last dose; no prior exposure to ADCs or ICIs</a:t>
            </a:r>
          </a:p>
          <a:p>
            <a:pPr marL="250825" marR="0" lvl="0" indent="-228600" algn="r" defTabSz="914400" rtl="0" eaLnBrk="1" fontAlgn="auto" latinLnBrk="0" hangingPunct="1">
              <a:lnSpc>
                <a:spcPct val="120000"/>
              </a:lnSpc>
              <a:spcBef>
                <a:spcPts val="0"/>
              </a:spcBef>
              <a:spcAft>
                <a:spcPts val="0"/>
              </a:spcAft>
              <a:buClr>
                <a:srgbClr val="FEFDDE"/>
              </a:buClr>
              <a:buSzTx/>
              <a:buFont typeface="Arial,Sans-Serif"/>
              <a:buChar char="•"/>
              <a:tabLst/>
              <a:defRPr/>
            </a:pPr>
            <a:r>
              <a:rPr kumimoji="0" lang="en-US" sz="1200" b="0" i="0" u="none" strike="noStrike" kern="1200" cap="none" spc="0" normalizeH="0" baseline="0" noProof="0">
                <a:ln>
                  <a:noFill/>
                </a:ln>
                <a:solidFill>
                  <a:srgbClr val="000000"/>
                </a:solidFill>
                <a:effectLst/>
                <a:uLnTx/>
                <a:uFillTx/>
                <a:ea typeface="Calibri"/>
                <a:cs typeface="Arial" panose="020B0604020202020204" pitchFamily="34" charset="0"/>
              </a:rPr>
              <a:t>N = 600</a:t>
            </a:r>
          </a:p>
        </p:txBody>
      </p:sp>
      <p:sp>
        <p:nvSpPr>
          <p:cNvPr id="18442" name="TextBox 65">
            <a:extLst>
              <a:ext uri="{FF2B5EF4-FFF2-40B4-BE49-F238E27FC236}">
                <a16:creationId xmlns:a16="http://schemas.microsoft.com/office/drawing/2014/main" id="{B50F810F-104B-8490-BA77-2C7DF5BEEC48}"/>
              </a:ext>
            </a:extLst>
          </p:cNvPr>
          <p:cNvSpPr txBox="1"/>
          <p:nvPr/>
        </p:nvSpPr>
        <p:spPr bwMode="auto">
          <a:xfrm>
            <a:off x="2643389" y="1871955"/>
            <a:ext cx="2654976" cy="41549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lgn="ctr">
                <a:solidFill>
                  <a:srgbClr val="000000"/>
                </a:solidFill>
                <a:miter lim="800000"/>
                <a:headEnd/>
                <a:tailEnd/>
              </a14:hiddenLine>
            </a:ext>
          </a:ex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050" b="0" i="1"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Stratified by: HER2 IHC 3+ vs 2+, PD-L1 TAP ≥1% vs TAP &lt;1%, Asia vs Non-Asia</a:t>
            </a:r>
          </a:p>
        </p:txBody>
      </p:sp>
      <p:cxnSp>
        <p:nvCxnSpPr>
          <p:cNvPr id="18443" name="Straight Arrow Connector 18442">
            <a:extLst>
              <a:ext uri="{FF2B5EF4-FFF2-40B4-BE49-F238E27FC236}">
                <a16:creationId xmlns:a16="http://schemas.microsoft.com/office/drawing/2014/main" id="{E1CEE5FF-DBB6-1027-0AF3-C02975008C56}"/>
              </a:ext>
            </a:extLst>
          </p:cNvPr>
          <p:cNvCxnSpPr>
            <a:cxnSpLocks/>
          </p:cNvCxnSpPr>
          <p:nvPr/>
        </p:nvCxnSpPr>
        <p:spPr bwMode="auto">
          <a:xfrm>
            <a:off x="4486549" y="2377022"/>
            <a:ext cx="3327" cy="448003"/>
          </a:xfrm>
          <a:prstGeom prst="straightConnector1">
            <a:avLst/>
          </a:prstGeom>
          <a:noFill/>
          <a:ln w="28575" cap="flat" cmpd="sng" algn="ctr">
            <a:solidFill>
              <a:schemeClr val="bg1"/>
            </a:solidFill>
            <a:prstDash val="solid"/>
            <a:round/>
            <a:headEnd type="none" w="med" len="med"/>
            <a:tailEnd type="triangle"/>
          </a:ln>
          <a:effectLst/>
        </p:spPr>
      </p:cxnSp>
      <p:cxnSp>
        <p:nvCxnSpPr>
          <p:cNvPr id="18445" name="Straight Arrow Connector 18444">
            <a:extLst>
              <a:ext uri="{FF2B5EF4-FFF2-40B4-BE49-F238E27FC236}">
                <a16:creationId xmlns:a16="http://schemas.microsoft.com/office/drawing/2014/main" id="{A8CC1D99-76CE-76AF-47FC-4D0446BE4E28}"/>
              </a:ext>
            </a:extLst>
          </p:cNvPr>
          <p:cNvCxnSpPr/>
          <p:nvPr/>
        </p:nvCxnSpPr>
        <p:spPr bwMode="auto">
          <a:xfrm>
            <a:off x="9194192" y="3603415"/>
            <a:ext cx="773838" cy="0"/>
          </a:xfrm>
          <a:prstGeom prst="straightConnector1">
            <a:avLst/>
          </a:prstGeom>
          <a:noFill/>
          <a:ln w="28575" cap="flat" cmpd="sng" algn="ctr">
            <a:solidFill>
              <a:schemeClr val="tx1"/>
            </a:solidFill>
            <a:prstDash val="solid"/>
            <a:round/>
            <a:headEnd type="none" w="med" len="med"/>
            <a:tailEnd type="triangle"/>
          </a:ln>
          <a:effectLst/>
        </p:spPr>
      </p:cxnSp>
      <p:sp>
        <p:nvSpPr>
          <p:cNvPr id="18446" name="TextBox 34">
            <a:extLst>
              <a:ext uri="{FF2B5EF4-FFF2-40B4-BE49-F238E27FC236}">
                <a16:creationId xmlns:a16="http://schemas.microsoft.com/office/drawing/2014/main" id="{9B1A096D-C4B1-5AFE-AAAC-B5BF965EAC9C}"/>
              </a:ext>
            </a:extLst>
          </p:cNvPr>
          <p:cNvSpPr txBox="1"/>
          <p:nvPr/>
        </p:nvSpPr>
        <p:spPr bwMode="auto">
          <a:xfrm>
            <a:off x="10158405" y="3335719"/>
            <a:ext cx="16337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Until PD or withdrawal</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p:txBody>
      </p:sp>
      <p:sp>
        <p:nvSpPr>
          <p:cNvPr id="4" name="TextBox 3">
            <a:extLst>
              <a:ext uri="{FF2B5EF4-FFF2-40B4-BE49-F238E27FC236}">
                <a16:creationId xmlns:a16="http://schemas.microsoft.com/office/drawing/2014/main" id="{131A7B09-34FC-702A-6595-D38AFAA9A50B}"/>
              </a:ext>
            </a:extLst>
          </p:cNvPr>
          <p:cNvSpPr txBox="1"/>
          <p:nvPr/>
        </p:nvSpPr>
        <p:spPr>
          <a:xfrm>
            <a:off x="1491226" y="6369750"/>
            <a:ext cx="2842918" cy="2308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effectLst/>
                <a:uLnTx/>
                <a:uFillTx/>
                <a:latin typeface="+mj-lt"/>
                <a:ea typeface="Calibri"/>
                <a:cs typeface="Arial"/>
              </a:rPr>
              <a:t> ClinicalTrials.gov identifier: </a:t>
            </a:r>
            <a:r>
              <a:rPr kumimoji="0" lang="en-US" sz="900" b="0" i="0" u="none" strike="noStrike" kern="1200" cap="none" spc="-10" normalizeH="0" baseline="0" noProof="0">
                <a:ln>
                  <a:noFill/>
                </a:ln>
                <a:effectLst/>
                <a:uLnTx/>
                <a:uFillTx/>
                <a:latin typeface="+mj-lt"/>
                <a:ea typeface="+mn-ea"/>
                <a:cs typeface="Arial" panose="020B0604020202020204" pitchFamily="34" charset="0"/>
              </a:rPr>
              <a:t>NCT06989112.</a:t>
            </a:r>
          </a:p>
        </p:txBody>
      </p:sp>
      <p:sp>
        <p:nvSpPr>
          <p:cNvPr id="5" name="TextBox 4">
            <a:extLst>
              <a:ext uri="{FF2B5EF4-FFF2-40B4-BE49-F238E27FC236}">
                <a16:creationId xmlns:a16="http://schemas.microsoft.com/office/drawing/2014/main" id="{A2997832-9A0D-666C-A796-A1B2FA807AFF}"/>
              </a:ext>
            </a:extLst>
          </p:cNvPr>
          <p:cNvSpPr txBox="1"/>
          <p:nvPr/>
        </p:nvSpPr>
        <p:spPr bwMode="auto">
          <a:xfrm flipH="1">
            <a:off x="7829609" y="5074637"/>
            <a:ext cx="314319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40" tIns="45720" rIns="91440" bIns="45720" rtlCol="0" anchor="t">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*Carboplatin AUC5, paclitaxel 175 mg/m2, and pembrolizumab 200 mg IV once Q3W x 6 cycles, followed by maintenance with pembrolizumab 400 mg IV Q6W for up to 20 cycles.</a:t>
            </a:r>
          </a:p>
        </p:txBody>
      </p:sp>
      <p:sp>
        <p:nvSpPr>
          <p:cNvPr id="7" name="Content Placeholder 1">
            <a:extLst>
              <a:ext uri="{FF2B5EF4-FFF2-40B4-BE49-F238E27FC236}">
                <a16:creationId xmlns:a16="http://schemas.microsoft.com/office/drawing/2014/main" id="{328EE172-9607-E78A-4376-CABA7661DE21}"/>
              </a:ext>
            </a:extLst>
          </p:cNvPr>
          <p:cNvSpPr txBox="1">
            <a:spLocks/>
          </p:cNvSpPr>
          <p:nvPr/>
        </p:nvSpPr>
        <p:spPr>
          <a:xfrm>
            <a:off x="838200" y="5054831"/>
            <a:ext cx="10515600" cy="125865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Primary endpoints: PFS (BICR) in ITT</a:t>
            </a:r>
            <a:endParaRPr lang="en-US" altLang="en-US" sz="1600"/>
          </a:p>
          <a:p>
            <a:r>
              <a:rPr lang="en-US" altLang="en-US" sz="1600"/>
              <a:t>Secondary endpoints: OS, PFS per investigator, ORR, PFS2, </a:t>
            </a:r>
            <a:r>
              <a:rPr lang="en-US" altLang="en-US" sz="1600" err="1"/>
              <a:t>HRQoL</a:t>
            </a:r>
            <a:endParaRPr lang="en-US" altLang="en-US" sz="1600"/>
          </a:p>
        </p:txBody>
      </p:sp>
    </p:spTree>
    <p:extLst>
      <p:ext uri="{BB962C8B-B14F-4D97-AF65-F5344CB8AC3E}">
        <p14:creationId xmlns:p14="http://schemas.microsoft.com/office/powerpoint/2010/main" val="10152621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2E97BA-5DA4-4290-A9AD-7E9E7C1379FB}"/>
              </a:ext>
            </a:extLst>
          </p:cNvPr>
          <p:cNvPicPr>
            <a:picLocks noChangeAspect="1"/>
          </p:cNvPicPr>
          <p:nvPr/>
        </p:nvPicPr>
        <p:blipFill>
          <a:blip r:embed="rId2"/>
          <a:srcRect b="2594"/>
          <a:stretch>
            <a:fillRect/>
          </a:stretch>
        </p:blipFill>
        <p:spPr>
          <a:xfrm>
            <a:off x="125612" y="1023805"/>
            <a:ext cx="5813778" cy="4418344"/>
          </a:xfrm>
          <a:prstGeom prst="rect">
            <a:avLst/>
          </a:prstGeom>
        </p:spPr>
      </p:pic>
      <p:pic>
        <p:nvPicPr>
          <p:cNvPr id="5" name="Picture 4">
            <a:extLst>
              <a:ext uri="{FF2B5EF4-FFF2-40B4-BE49-F238E27FC236}">
                <a16:creationId xmlns:a16="http://schemas.microsoft.com/office/drawing/2014/main" id="{39DB3A17-02D9-45F4-933A-89C26792F435}"/>
              </a:ext>
            </a:extLst>
          </p:cNvPr>
          <p:cNvPicPr>
            <a:picLocks noChangeAspect="1"/>
          </p:cNvPicPr>
          <p:nvPr/>
        </p:nvPicPr>
        <p:blipFill>
          <a:blip r:embed="rId3"/>
          <a:stretch>
            <a:fillRect/>
          </a:stretch>
        </p:blipFill>
        <p:spPr>
          <a:xfrm>
            <a:off x="6096000" y="995909"/>
            <a:ext cx="5936474" cy="3097996"/>
          </a:xfrm>
          <a:prstGeom prst="rect">
            <a:avLst/>
          </a:prstGeom>
        </p:spPr>
      </p:pic>
      <p:sp>
        <p:nvSpPr>
          <p:cNvPr id="7" name="TextBox 6">
            <a:extLst>
              <a:ext uri="{FF2B5EF4-FFF2-40B4-BE49-F238E27FC236}">
                <a16:creationId xmlns:a16="http://schemas.microsoft.com/office/drawing/2014/main" id="{E27A565B-B3EF-45F9-9131-2124EDB661E6}"/>
              </a:ext>
            </a:extLst>
          </p:cNvPr>
          <p:cNvSpPr txBox="1"/>
          <p:nvPr/>
        </p:nvSpPr>
        <p:spPr>
          <a:xfrm>
            <a:off x="1539158" y="6354670"/>
            <a:ext cx="4917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j-lt"/>
                <a:ea typeface="+mn-ea"/>
                <a:cs typeface="+mn-cs"/>
              </a:rPr>
              <a:t>Nishikawa T, et al</a:t>
            </a:r>
            <a:r>
              <a:rPr kumimoji="0" lang="en-US" sz="900" b="0" i="1" u="none" strike="noStrike" kern="1200" cap="none" spc="0" normalizeH="0" baseline="0" noProof="0">
                <a:ln>
                  <a:noFill/>
                </a:ln>
                <a:solidFill>
                  <a:prstClr val="black"/>
                </a:solidFill>
                <a:effectLst/>
                <a:uLnTx/>
                <a:uFillTx/>
                <a:latin typeface="+mj-lt"/>
                <a:ea typeface="+mn-ea"/>
                <a:cs typeface="+mn-cs"/>
              </a:rPr>
              <a:t>. J Clin Oncol. </a:t>
            </a:r>
            <a:r>
              <a:rPr kumimoji="0" lang="en-US" sz="900" b="0" i="0" u="none" strike="noStrike" kern="1200" cap="none" spc="0" normalizeH="0" baseline="0" noProof="0">
                <a:ln>
                  <a:noFill/>
                </a:ln>
                <a:solidFill>
                  <a:prstClr val="black"/>
                </a:solidFill>
                <a:effectLst/>
                <a:uLnTx/>
                <a:uFillTx/>
                <a:latin typeface="+mj-lt"/>
                <a:ea typeface="+mn-ea"/>
                <a:cs typeface="+mn-cs"/>
              </a:rPr>
              <a:t>2023;41(15):2789-2799.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mj-lt"/>
              </a:rPr>
              <a:t>Modi S, et al. </a:t>
            </a:r>
            <a:r>
              <a:rPr lang="en-US" sz="900" i="1">
                <a:solidFill>
                  <a:prstClr val="black"/>
                </a:solidFill>
                <a:latin typeface="+mj-lt"/>
              </a:rPr>
              <a:t>J Clin Oncol</a:t>
            </a:r>
            <a:r>
              <a:rPr kumimoji="0" lang="en-US" sz="900" b="0" i="0" u="none" strike="noStrike" kern="1200" cap="none" spc="0" normalizeH="0" baseline="0" noProof="0">
                <a:ln>
                  <a:noFill/>
                </a:ln>
                <a:solidFill>
                  <a:prstClr val="black"/>
                </a:solidFill>
                <a:effectLst/>
                <a:uLnTx/>
                <a:uFillTx/>
                <a:latin typeface="+mj-lt"/>
                <a:ea typeface="+mn-ea"/>
                <a:cs typeface="+mn-cs"/>
              </a:rPr>
              <a:t>. </a:t>
            </a:r>
            <a:r>
              <a:rPr lang="en-US" sz="900">
                <a:solidFill>
                  <a:prstClr val="black"/>
                </a:solidFill>
                <a:latin typeface="+mj-lt"/>
              </a:rPr>
              <a:t>2020;38(17):1887-1896.</a:t>
            </a:r>
            <a:endParaRPr kumimoji="0" lang="en-US" sz="900" b="0" i="0" u="none" strike="noStrike" kern="1200" cap="none" spc="0" normalizeH="0" baseline="0" noProof="0">
              <a:ln>
                <a:noFill/>
              </a:ln>
              <a:solidFill>
                <a:prstClr val="black"/>
              </a:solidFill>
              <a:effectLst/>
              <a:uLnTx/>
              <a:uFillTx/>
              <a:latin typeface="+mj-lt"/>
              <a:ea typeface="+mn-ea"/>
              <a:cs typeface="+mn-cs"/>
            </a:endParaRPr>
          </a:p>
        </p:txBody>
      </p:sp>
      <p:pic>
        <p:nvPicPr>
          <p:cNvPr id="8" name="Picture 7">
            <a:extLst>
              <a:ext uri="{FF2B5EF4-FFF2-40B4-BE49-F238E27FC236}">
                <a16:creationId xmlns:a16="http://schemas.microsoft.com/office/drawing/2014/main" id="{46993B4A-8FB3-4160-9231-6BCB413EDFD9}"/>
              </a:ext>
            </a:extLst>
          </p:cNvPr>
          <p:cNvPicPr>
            <a:picLocks noChangeAspect="1"/>
          </p:cNvPicPr>
          <p:nvPr/>
        </p:nvPicPr>
        <p:blipFill rotWithShape="1">
          <a:blip r:embed="rId4"/>
          <a:srcRect t="1844" b="1"/>
          <a:stretch/>
        </p:blipFill>
        <p:spPr>
          <a:xfrm>
            <a:off x="6157559" y="4312956"/>
            <a:ext cx="2688509" cy="2226380"/>
          </a:xfrm>
          <a:prstGeom prst="rect">
            <a:avLst/>
          </a:prstGeom>
          <a:ln w="12700">
            <a:solidFill>
              <a:schemeClr val="tx1"/>
            </a:solidFill>
          </a:ln>
        </p:spPr>
      </p:pic>
      <p:sp>
        <p:nvSpPr>
          <p:cNvPr id="9" name="TextBox 8">
            <a:extLst>
              <a:ext uri="{FF2B5EF4-FFF2-40B4-BE49-F238E27FC236}">
                <a16:creationId xmlns:a16="http://schemas.microsoft.com/office/drawing/2014/main" id="{8B3EEDAF-23A8-4391-98A1-ED75FFE384E9}"/>
              </a:ext>
            </a:extLst>
          </p:cNvPr>
          <p:cNvSpPr txBox="1"/>
          <p:nvPr/>
        </p:nvSpPr>
        <p:spPr>
          <a:xfrm>
            <a:off x="9064237" y="4589768"/>
            <a:ext cx="2822963" cy="608591"/>
          </a:xfrm>
          <a:prstGeom prst="rect">
            <a:avLst/>
          </a:prstGeom>
          <a:solidFill>
            <a:schemeClr val="bg1">
              <a:lumMod val="85000"/>
            </a:schemeClr>
          </a:solidFill>
        </p:spPr>
        <p:txBody>
          <a:bodyPr vert="horz" wrap="non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T-</a:t>
            </a:r>
            <a:r>
              <a:rPr kumimoji="0" lang="en-US" sz="1600" b="1" i="0" u="none" strike="noStrike" kern="1200" cap="none" spc="0" normalizeH="0" baseline="0" noProof="0" err="1">
                <a:ln>
                  <a:noFill/>
                </a:ln>
                <a:solidFill>
                  <a:srgbClr val="0E2841"/>
                </a:solidFill>
                <a:effectLst/>
                <a:uLnTx/>
                <a:uFillTx/>
                <a:latin typeface="Arial" panose="020B0604020202020204" pitchFamily="34" charset="0"/>
                <a:ea typeface="+mn-ea"/>
                <a:cs typeface="Arial" panose="020B0604020202020204" pitchFamily="34" charset="0"/>
              </a:rPr>
              <a:t>DXd</a:t>
            </a:r>
            <a:r>
              <a:rPr kumimoji="0" lang="en-US" sz="16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 in heavily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pretreated HER2-low MBC</a:t>
            </a:r>
          </a:p>
        </p:txBody>
      </p:sp>
      <p:sp>
        <p:nvSpPr>
          <p:cNvPr id="11" name="TextBox 10">
            <a:extLst>
              <a:ext uri="{FF2B5EF4-FFF2-40B4-BE49-F238E27FC236}">
                <a16:creationId xmlns:a16="http://schemas.microsoft.com/office/drawing/2014/main" id="{863A33FF-EC4B-401B-B7D7-BE2125E7B119}"/>
              </a:ext>
            </a:extLst>
          </p:cNvPr>
          <p:cNvSpPr txBox="1"/>
          <p:nvPr/>
        </p:nvSpPr>
        <p:spPr>
          <a:xfrm>
            <a:off x="9064237" y="5212420"/>
            <a:ext cx="2423132" cy="721111"/>
          </a:xfrm>
          <a:prstGeom prst="rect">
            <a:avLst/>
          </a:prstGeom>
        </p:spPr>
        <p:txBody>
          <a:bodyPr vert="horz" wrap="none" lIns="91440" tIns="45720" rIns="91440" bIns="45720" rtlCol="0">
            <a:noAutofit/>
          </a:bodyPr>
          <a:lstStyle/>
          <a:p>
            <a:pPr marL="285750" marR="0" lvl="0" indent="-28575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sz="16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ORR = 37%</a:t>
            </a:r>
          </a:p>
          <a:p>
            <a:pPr marL="285750" marR="0" lvl="0" indent="-285750" algn="l" defTabSz="9144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sz="1600" b="1" i="0" u="none" strike="noStrike" kern="1200" cap="none" spc="0" normalizeH="0" baseline="0" noProof="0" err="1">
                <a:ln>
                  <a:noFill/>
                </a:ln>
                <a:solidFill>
                  <a:srgbClr val="0E2841"/>
                </a:solidFill>
                <a:effectLst/>
                <a:uLnTx/>
                <a:uFillTx/>
                <a:latin typeface="Arial" panose="020B0604020202020204" pitchFamily="34" charset="0"/>
                <a:ea typeface="+mn-ea"/>
                <a:cs typeface="Arial" panose="020B0604020202020204" pitchFamily="34" charset="0"/>
              </a:rPr>
              <a:t>mPFS</a:t>
            </a:r>
            <a:r>
              <a:rPr kumimoji="0" lang="en-US" sz="16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 = 11.1 months</a:t>
            </a:r>
          </a:p>
        </p:txBody>
      </p:sp>
      <p:sp>
        <p:nvSpPr>
          <p:cNvPr id="2" name="Rectangle 2">
            <a:extLst>
              <a:ext uri="{FF2B5EF4-FFF2-40B4-BE49-F238E27FC236}">
                <a16:creationId xmlns:a16="http://schemas.microsoft.com/office/drawing/2014/main" id="{90B550E4-AC6E-391E-E1D6-3E097C1AF1AA}"/>
              </a:ext>
            </a:extLst>
          </p:cNvPr>
          <p:cNvSpPr txBox="1">
            <a:spLocks/>
          </p:cNvSpPr>
          <p:nvPr/>
        </p:nvSpPr>
        <p:spPr>
          <a:xfrm>
            <a:off x="445784" y="257418"/>
            <a:ext cx="11743300" cy="609899"/>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endParaRPr lang="it-IT" sz="2800">
              <a:latin typeface="+mj-lt"/>
              <a:ea typeface="Calibri"/>
              <a:cs typeface="Calibri"/>
            </a:endParaRPr>
          </a:p>
        </p:txBody>
      </p:sp>
      <p:sp>
        <p:nvSpPr>
          <p:cNvPr id="3" name="Title 2">
            <a:extLst>
              <a:ext uri="{FF2B5EF4-FFF2-40B4-BE49-F238E27FC236}">
                <a16:creationId xmlns:a16="http://schemas.microsoft.com/office/drawing/2014/main" id="{0DEBEDE8-A40D-214B-D28A-8493D4AE5E2A}"/>
              </a:ext>
            </a:extLst>
          </p:cNvPr>
          <p:cNvSpPr>
            <a:spLocks noGrp="1"/>
          </p:cNvSpPr>
          <p:nvPr>
            <p:ph type="title"/>
          </p:nvPr>
        </p:nvSpPr>
        <p:spPr>
          <a:xfrm>
            <a:off x="838200" y="107941"/>
            <a:ext cx="10515600" cy="871393"/>
          </a:xfrm>
        </p:spPr>
        <p:txBody>
          <a:bodyPr>
            <a:normAutofit/>
          </a:bodyPr>
          <a:lstStyle/>
          <a:p>
            <a:r>
              <a:rPr lang="it-IT">
                <a:ea typeface="Calibri"/>
                <a:cs typeface="Calibri"/>
              </a:rPr>
              <a:t>STATICE: T-</a:t>
            </a:r>
            <a:r>
              <a:rPr lang="it-IT" err="1">
                <a:ea typeface="Calibri"/>
                <a:cs typeface="Calibri"/>
              </a:rPr>
              <a:t>DXd</a:t>
            </a:r>
            <a:r>
              <a:rPr lang="it-IT">
                <a:ea typeface="Calibri"/>
                <a:cs typeface="Calibri"/>
              </a:rPr>
              <a:t> in Uterine </a:t>
            </a:r>
            <a:r>
              <a:rPr lang="it-IT" err="1">
                <a:ea typeface="Calibri"/>
                <a:cs typeface="Calibri"/>
              </a:rPr>
              <a:t>Carcinosarcoma</a:t>
            </a:r>
            <a:endParaRPr lang="en-US"/>
          </a:p>
        </p:txBody>
      </p:sp>
    </p:spTree>
    <p:extLst>
      <p:ext uri="{BB962C8B-B14F-4D97-AF65-F5344CB8AC3E}">
        <p14:creationId xmlns:p14="http://schemas.microsoft.com/office/powerpoint/2010/main" val="164205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5F39E-B435-87AD-DEC0-656989881EC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034883-1934-D01C-E7B0-0E1DC1689F14}"/>
              </a:ext>
            </a:extLst>
          </p:cNvPr>
          <p:cNvSpPr>
            <a:spLocks noGrp="1"/>
          </p:cNvSpPr>
          <p:nvPr>
            <p:ph type="title"/>
          </p:nvPr>
        </p:nvSpPr>
        <p:spPr/>
        <p:txBody>
          <a:bodyPr/>
          <a:lstStyle/>
          <a:p>
            <a:r>
              <a:rPr lang="en-US"/>
              <a:t>Case 3</a:t>
            </a:r>
          </a:p>
        </p:txBody>
      </p:sp>
      <p:sp>
        <p:nvSpPr>
          <p:cNvPr id="6" name="Subtitle 5">
            <a:extLst>
              <a:ext uri="{FF2B5EF4-FFF2-40B4-BE49-F238E27FC236}">
                <a16:creationId xmlns:a16="http://schemas.microsoft.com/office/drawing/2014/main" id="{FB857106-37A6-4A56-FECC-DB375CA3B574}"/>
              </a:ext>
            </a:extLst>
          </p:cNvPr>
          <p:cNvSpPr>
            <a:spLocks noGrp="1"/>
          </p:cNvSpPr>
          <p:nvPr>
            <p:ph type="body" idx="1"/>
          </p:nvPr>
        </p:nvSpPr>
        <p:spPr/>
        <p:txBody>
          <a:bodyPr/>
          <a:lstStyle/>
          <a:p>
            <a:r>
              <a:rPr lang="en-US"/>
              <a:t>Gastrointestinal Cancer</a:t>
            </a:r>
          </a:p>
        </p:txBody>
      </p:sp>
    </p:spTree>
    <p:extLst>
      <p:ext uri="{BB962C8B-B14F-4D97-AF65-F5344CB8AC3E}">
        <p14:creationId xmlns:p14="http://schemas.microsoft.com/office/powerpoint/2010/main" val="42853793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9E3B1-D947-DB9F-8C7D-FAEF2CA4F7D5}"/>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3C7F42E9-5ACB-A76B-24D1-E819D5119E50}"/>
              </a:ext>
            </a:extLst>
          </p:cNvPr>
          <p:cNvSpPr>
            <a:spLocks noGrp="1"/>
          </p:cNvSpPr>
          <p:nvPr>
            <p:ph type="body" sz="quarter" idx="21"/>
          </p:nvPr>
        </p:nvSpPr>
        <p:spPr>
          <a:xfrm>
            <a:off x="1095285" y="1106040"/>
            <a:ext cx="9996049" cy="284041"/>
          </a:xfrm>
        </p:spPr>
        <p:txBody>
          <a:bodyPr>
            <a:normAutofit fontScale="92500" lnSpcReduction="10000"/>
          </a:bodyPr>
          <a:lstStyle/>
          <a:p>
            <a:r>
              <a:rPr lang="en-US"/>
              <a:t>59-YEAR-OLD WOMAN</a:t>
            </a:r>
          </a:p>
        </p:txBody>
      </p:sp>
      <p:sp>
        <p:nvSpPr>
          <p:cNvPr id="52" name="Text Placeholder 21">
            <a:extLst>
              <a:ext uri="{FF2B5EF4-FFF2-40B4-BE49-F238E27FC236}">
                <a16:creationId xmlns:a16="http://schemas.microsoft.com/office/drawing/2014/main" id="{AB8E4128-7D88-D826-65C7-C17A49485219}"/>
              </a:ext>
            </a:extLst>
          </p:cNvPr>
          <p:cNvSpPr>
            <a:spLocks noGrp="1"/>
          </p:cNvSpPr>
          <p:nvPr>
            <p:ph type="body" sz="quarter" idx="22"/>
          </p:nvPr>
        </p:nvSpPr>
        <p:spPr>
          <a:xfrm>
            <a:off x="1370013" y="1460328"/>
            <a:ext cx="4464050" cy="284162"/>
          </a:xfrm>
        </p:spPr>
        <p:txBody>
          <a:bodyPr/>
          <a:lstStyle/>
          <a:p>
            <a:r>
              <a:rPr lang="en-US"/>
              <a:t>Presentation</a:t>
            </a:r>
          </a:p>
        </p:txBody>
      </p:sp>
      <p:sp>
        <p:nvSpPr>
          <p:cNvPr id="53" name="Title 14">
            <a:extLst>
              <a:ext uri="{FF2B5EF4-FFF2-40B4-BE49-F238E27FC236}">
                <a16:creationId xmlns:a16="http://schemas.microsoft.com/office/drawing/2014/main" id="{0A458F72-1608-713E-A682-5DABEA7403A4}"/>
              </a:ext>
            </a:extLst>
          </p:cNvPr>
          <p:cNvSpPr>
            <a:spLocks noGrp="1"/>
          </p:cNvSpPr>
          <p:nvPr>
            <p:ph type="title"/>
          </p:nvPr>
        </p:nvSpPr>
        <p:spPr>
          <a:xfrm>
            <a:off x="1106864" y="521208"/>
            <a:ext cx="9262872" cy="576072"/>
          </a:xfrm>
        </p:spPr>
        <p:txBody>
          <a:bodyPr/>
          <a:lstStyle/>
          <a:p>
            <a:r>
              <a:rPr lang="en-US"/>
              <a:t>Case Study Introduction</a:t>
            </a:r>
          </a:p>
        </p:txBody>
      </p:sp>
      <p:sp>
        <p:nvSpPr>
          <p:cNvPr id="54" name="Content Placeholder 25">
            <a:extLst>
              <a:ext uri="{FF2B5EF4-FFF2-40B4-BE49-F238E27FC236}">
                <a16:creationId xmlns:a16="http://schemas.microsoft.com/office/drawing/2014/main" id="{86CC1343-D5D2-7910-6202-EB5BAF71A443}"/>
              </a:ext>
            </a:extLst>
          </p:cNvPr>
          <p:cNvSpPr>
            <a:spLocks noGrp="1"/>
          </p:cNvSpPr>
          <p:nvPr>
            <p:ph idx="1"/>
          </p:nvPr>
        </p:nvSpPr>
        <p:spPr>
          <a:xfrm>
            <a:off x="1379538" y="1745911"/>
            <a:ext cx="4716462" cy="1973017"/>
          </a:xfrm>
        </p:spPr>
        <p:txBody>
          <a:bodyPr>
            <a:noAutofit/>
          </a:bodyPr>
          <a:lstStyle/>
          <a:p>
            <a:r>
              <a:rPr lang="en-US" altLang="en-US"/>
              <a:t>Chief Complaint: Progressive right upper quadrant (RUQ) pain for past 6 months + unintended weight loss over 3 months</a:t>
            </a:r>
          </a:p>
          <a:p>
            <a:r>
              <a:rPr lang="en-US" altLang="en-US"/>
              <a:t>Presented to her local ED; US concerning for cholelithiasis</a:t>
            </a:r>
          </a:p>
          <a:p>
            <a:r>
              <a:rPr lang="en-US" altLang="en-US"/>
              <a:t>Follow-up imaging: Contrast-enhanced CT of the abdomen revealed a 3 cm mass in the gallbladder fundus with direct invasion into liver and suspicious retroperitoneal lymphadenopathy, peritoneal disease, and liver metastases</a:t>
            </a:r>
          </a:p>
          <a:p>
            <a:r>
              <a:rPr lang="en-US" altLang="en-US"/>
              <a:t>Biopsy: Core needle biopsy of the liver lesion confirmed adenocarcinoma of gallbladder origin</a:t>
            </a:r>
          </a:p>
        </p:txBody>
      </p:sp>
      <p:sp>
        <p:nvSpPr>
          <p:cNvPr id="4" name="Text Placeholder 21">
            <a:extLst>
              <a:ext uri="{FF2B5EF4-FFF2-40B4-BE49-F238E27FC236}">
                <a16:creationId xmlns:a16="http://schemas.microsoft.com/office/drawing/2014/main" id="{2571C483-1D58-71E9-03E7-6EF1F419E3DC}"/>
              </a:ext>
            </a:extLst>
          </p:cNvPr>
          <p:cNvSpPr txBox="1">
            <a:spLocks/>
          </p:cNvSpPr>
          <p:nvPr/>
        </p:nvSpPr>
        <p:spPr>
          <a:xfrm>
            <a:off x="6128749" y="2862982"/>
            <a:ext cx="4464050" cy="94664"/>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a:ln>
                  <a:noFill/>
                </a:ln>
                <a:solidFill>
                  <a:srgbClr val="367BBE"/>
                </a:solidFill>
                <a:effectLst/>
                <a:uLnTx/>
                <a:uFillTx/>
                <a:latin typeface="Arial"/>
                <a:cs typeface="Arial"/>
                <a:sym typeface="Arial"/>
              </a:rPr>
              <a:t>Molecular Profiling</a:t>
            </a:r>
          </a:p>
        </p:txBody>
      </p:sp>
      <p:sp>
        <p:nvSpPr>
          <p:cNvPr id="5" name="Content Placeholder 25">
            <a:extLst>
              <a:ext uri="{FF2B5EF4-FFF2-40B4-BE49-F238E27FC236}">
                <a16:creationId xmlns:a16="http://schemas.microsoft.com/office/drawing/2014/main" id="{6A834B3E-1C31-BDA4-84A7-A32708123578}"/>
              </a:ext>
            </a:extLst>
          </p:cNvPr>
          <p:cNvSpPr txBox="1">
            <a:spLocks/>
          </p:cNvSpPr>
          <p:nvPr/>
        </p:nvSpPr>
        <p:spPr>
          <a:xfrm>
            <a:off x="6138273" y="3148565"/>
            <a:ext cx="4943535" cy="1547259"/>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a:ln>
                  <a:noFill/>
                </a:ln>
                <a:solidFill>
                  <a:srgbClr val="FFFFFF"/>
                </a:solidFill>
                <a:effectLst/>
                <a:uLnTx/>
                <a:uFillTx/>
                <a:latin typeface="Arial"/>
                <a:cs typeface="Arial"/>
                <a:sym typeface="Arial"/>
              </a:rPr>
              <a:t>MSI-stable; TMB-low (3.4 mut/Mb)</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a:ln>
                  <a:noFill/>
                </a:ln>
                <a:solidFill>
                  <a:srgbClr val="FFFFFF"/>
                </a:solidFill>
                <a:effectLst/>
                <a:uLnTx/>
                <a:uFillTx/>
                <a:latin typeface="Arial"/>
                <a:cs typeface="Arial"/>
                <a:sym typeface="Arial"/>
              </a:rPr>
              <a:t>Mutations: No </a:t>
            </a:r>
            <a:r>
              <a:rPr kumimoji="0" lang="en-US" sz="1600" b="0" i="1" u="none" strike="noStrike" kern="1200" cap="none" spc="0" normalizeH="0" baseline="0" noProof="0">
                <a:ln>
                  <a:noFill/>
                </a:ln>
                <a:solidFill>
                  <a:srgbClr val="FFFFFF"/>
                </a:solidFill>
                <a:effectLst/>
                <a:uLnTx/>
                <a:uFillTx/>
                <a:latin typeface="Arial"/>
                <a:cs typeface="Arial"/>
                <a:sym typeface="Arial"/>
              </a:rPr>
              <a:t>FGFR2</a:t>
            </a:r>
            <a:r>
              <a:rPr kumimoji="0" lang="en-US" sz="1600" b="0" i="0" u="none" strike="noStrike" kern="1200" cap="none" spc="0" normalizeH="0" baseline="0" noProof="0">
                <a:ln>
                  <a:noFill/>
                </a:ln>
                <a:solidFill>
                  <a:srgbClr val="FFFFFF"/>
                </a:solidFill>
                <a:effectLst/>
                <a:uLnTx/>
                <a:uFillTx/>
                <a:latin typeface="Arial"/>
                <a:cs typeface="Arial"/>
                <a:sym typeface="Arial"/>
              </a:rPr>
              <a:t> fusions or </a:t>
            </a:r>
            <a:r>
              <a:rPr kumimoji="0" lang="en-US" sz="1600" b="0" i="1" u="none" strike="noStrike" kern="1200" cap="none" spc="0" normalizeH="0" baseline="0" noProof="0">
                <a:ln>
                  <a:noFill/>
                </a:ln>
                <a:solidFill>
                  <a:srgbClr val="FFFFFF"/>
                </a:solidFill>
                <a:effectLst/>
                <a:uLnTx/>
                <a:uFillTx/>
                <a:latin typeface="Arial"/>
                <a:cs typeface="Arial"/>
                <a:sym typeface="Arial"/>
              </a:rPr>
              <a:t>IDH1</a:t>
            </a:r>
            <a:r>
              <a:rPr kumimoji="0" lang="en-US" sz="1600" b="0" i="0" u="none" strike="noStrike" kern="1200" cap="none" spc="0" normalizeH="0" baseline="0" noProof="0">
                <a:ln>
                  <a:noFill/>
                </a:ln>
                <a:solidFill>
                  <a:srgbClr val="FFFFFF"/>
                </a:solidFill>
                <a:effectLst/>
                <a:uLnTx/>
                <a:uFillTx/>
                <a:latin typeface="Arial"/>
                <a:cs typeface="Arial"/>
                <a:sym typeface="Arial"/>
              </a:rPr>
              <a:t> mutations</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a:ln>
                  <a:noFill/>
                </a:ln>
                <a:solidFill>
                  <a:srgbClr val="FFFFFF"/>
                </a:solidFill>
                <a:effectLst/>
                <a:uLnTx/>
                <a:uFillTx/>
                <a:latin typeface="Arial"/>
                <a:cs typeface="Arial"/>
                <a:sym typeface="Arial"/>
              </a:rPr>
              <a:t>Amplification: ERBB2 amplification</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a:ln>
                  <a:noFill/>
                </a:ln>
                <a:solidFill>
                  <a:srgbClr val="FFFFFF"/>
                </a:solidFill>
                <a:effectLst/>
                <a:uLnTx/>
                <a:uFillTx/>
                <a:latin typeface="Arial"/>
                <a:cs typeface="Arial"/>
                <a:sym typeface="Arial"/>
              </a:rPr>
              <a:t>IHC 3+ (strongly positive)</a:t>
            </a:r>
          </a:p>
        </p:txBody>
      </p:sp>
      <p:sp>
        <p:nvSpPr>
          <p:cNvPr id="8" name="Text Placeholder 21">
            <a:extLst>
              <a:ext uri="{FF2B5EF4-FFF2-40B4-BE49-F238E27FC236}">
                <a16:creationId xmlns:a16="http://schemas.microsoft.com/office/drawing/2014/main" id="{C6555A51-3942-CC51-F210-2036F3A7AAF1}"/>
              </a:ext>
            </a:extLst>
          </p:cNvPr>
          <p:cNvSpPr txBox="1">
            <a:spLocks/>
          </p:cNvSpPr>
          <p:nvPr/>
        </p:nvSpPr>
        <p:spPr>
          <a:xfrm>
            <a:off x="6138273" y="1460328"/>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a:ln>
                  <a:noFill/>
                </a:ln>
                <a:solidFill>
                  <a:srgbClr val="367BBE"/>
                </a:solidFill>
                <a:effectLst/>
                <a:uLnTx/>
                <a:uFillTx/>
                <a:latin typeface="Arial"/>
                <a:cs typeface="Arial"/>
                <a:sym typeface="Arial"/>
              </a:rPr>
              <a:t>Medical History</a:t>
            </a:r>
          </a:p>
        </p:txBody>
      </p:sp>
      <p:sp>
        <p:nvSpPr>
          <p:cNvPr id="9" name="Content Placeholder 25">
            <a:extLst>
              <a:ext uri="{FF2B5EF4-FFF2-40B4-BE49-F238E27FC236}">
                <a16:creationId xmlns:a16="http://schemas.microsoft.com/office/drawing/2014/main" id="{C47CEC26-3343-253C-8C11-2365ACB4554B}"/>
              </a:ext>
            </a:extLst>
          </p:cNvPr>
          <p:cNvSpPr txBox="1">
            <a:spLocks/>
          </p:cNvSpPr>
          <p:nvPr/>
        </p:nvSpPr>
        <p:spPr>
          <a:xfrm>
            <a:off x="6147798" y="1745912"/>
            <a:ext cx="4725987" cy="1687433"/>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a:ln>
                  <a:noFill/>
                </a:ln>
                <a:solidFill>
                  <a:srgbClr val="FFFFFF"/>
                </a:solidFill>
                <a:effectLst/>
                <a:uLnTx/>
                <a:uFillTx/>
                <a:latin typeface="Arial"/>
                <a:cs typeface="Arial"/>
                <a:sym typeface="Arial"/>
              </a:rPr>
              <a:t>No prior medical history or history of chronic liver disease or gallstones</a:t>
            </a:r>
          </a:p>
        </p:txBody>
      </p:sp>
    </p:spTree>
    <p:extLst>
      <p:ext uri="{BB962C8B-B14F-4D97-AF65-F5344CB8AC3E}">
        <p14:creationId xmlns:p14="http://schemas.microsoft.com/office/powerpoint/2010/main" val="1311053533"/>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E41AA-7553-B1EB-CCDE-669EC3D0E503}"/>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7DA4C6F1-C9C6-D789-38E7-81BF40760A02}"/>
              </a:ext>
            </a:extLst>
          </p:cNvPr>
          <p:cNvSpPr>
            <a:spLocks noGrp="1"/>
          </p:cNvSpPr>
          <p:nvPr>
            <p:ph type="body" sz="quarter" idx="21"/>
          </p:nvPr>
        </p:nvSpPr>
        <p:spPr>
          <a:xfrm>
            <a:off x="1095285" y="1106040"/>
            <a:ext cx="9996049" cy="284041"/>
          </a:xfrm>
        </p:spPr>
        <p:txBody>
          <a:bodyPr>
            <a:normAutofit fontScale="92500" lnSpcReduction="10000"/>
          </a:bodyPr>
          <a:lstStyle/>
          <a:p>
            <a:r>
              <a:rPr lang="en-US"/>
              <a:t>59-YEAR-OLD WOMAN</a:t>
            </a:r>
          </a:p>
        </p:txBody>
      </p:sp>
      <p:sp>
        <p:nvSpPr>
          <p:cNvPr id="52" name="Text Placeholder 21">
            <a:extLst>
              <a:ext uri="{FF2B5EF4-FFF2-40B4-BE49-F238E27FC236}">
                <a16:creationId xmlns:a16="http://schemas.microsoft.com/office/drawing/2014/main" id="{B058D8A2-8846-460A-041C-1A3A17361C5B}"/>
              </a:ext>
            </a:extLst>
          </p:cNvPr>
          <p:cNvSpPr>
            <a:spLocks noGrp="1"/>
          </p:cNvSpPr>
          <p:nvPr>
            <p:ph type="body" sz="quarter" idx="22"/>
          </p:nvPr>
        </p:nvSpPr>
        <p:spPr>
          <a:xfrm>
            <a:off x="1370013" y="1460328"/>
            <a:ext cx="4464050" cy="284162"/>
          </a:xfrm>
        </p:spPr>
        <p:txBody>
          <a:bodyPr/>
          <a:lstStyle/>
          <a:p>
            <a:r>
              <a:rPr lang="en-US"/>
              <a:t>First-Line Therapy</a:t>
            </a:r>
          </a:p>
          <a:p>
            <a:endParaRPr lang="en-US"/>
          </a:p>
        </p:txBody>
      </p:sp>
      <p:sp>
        <p:nvSpPr>
          <p:cNvPr id="53" name="Title 14">
            <a:extLst>
              <a:ext uri="{FF2B5EF4-FFF2-40B4-BE49-F238E27FC236}">
                <a16:creationId xmlns:a16="http://schemas.microsoft.com/office/drawing/2014/main" id="{3B964E7C-B88D-EEE9-29CE-E1F6897A51FA}"/>
              </a:ext>
            </a:extLst>
          </p:cNvPr>
          <p:cNvSpPr>
            <a:spLocks noGrp="1"/>
          </p:cNvSpPr>
          <p:nvPr>
            <p:ph type="title"/>
          </p:nvPr>
        </p:nvSpPr>
        <p:spPr>
          <a:xfrm>
            <a:off x="1106864" y="521208"/>
            <a:ext cx="9262872" cy="576072"/>
          </a:xfrm>
        </p:spPr>
        <p:txBody>
          <a:bodyPr/>
          <a:lstStyle/>
          <a:p>
            <a:r>
              <a:rPr lang="en-US"/>
              <a:t>Case Study Clinical Course</a:t>
            </a:r>
          </a:p>
        </p:txBody>
      </p:sp>
      <p:sp>
        <p:nvSpPr>
          <p:cNvPr id="54" name="Content Placeholder 25">
            <a:extLst>
              <a:ext uri="{FF2B5EF4-FFF2-40B4-BE49-F238E27FC236}">
                <a16:creationId xmlns:a16="http://schemas.microsoft.com/office/drawing/2014/main" id="{1C09EE13-7670-C1FA-9295-365C25868935}"/>
              </a:ext>
            </a:extLst>
          </p:cNvPr>
          <p:cNvSpPr>
            <a:spLocks noGrp="1"/>
          </p:cNvSpPr>
          <p:nvPr>
            <p:ph idx="1"/>
          </p:nvPr>
        </p:nvSpPr>
        <p:spPr>
          <a:xfrm>
            <a:off x="1379538" y="1745911"/>
            <a:ext cx="9174162" cy="1973017"/>
          </a:xfrm>
        </p:spPr>
        <p:txBody>
          <a:bodyPr>
            <a:noAutofit/>
          </a:bodyPr>
          <a:lstStyle/>
          <a:p>
            <a:r>
              <a:rPr lang="en-US" altLang="en-US"/>
              <a:t>Gemcitabine + cisplatin + durvalumab</a:t>
            </a:r>
          </a:p>
          <a:p>
            <a:r>
              <a:rPr lang="en-US" altLang="en-US"/>
              <a:t>Initially achieved stable disease at 2 and 4 months</a:t>
            </a:r>
          </a:p>
          <a:p>
            <a:r>
              <a:rPr lang="en-US" altLang="en-US"/>
              <a:t>Transitioned to maintenance durvalumab after 4 months</a:t>
            </a:r>
          </a:p>
          <a:p>
            <a:r>
              <a:rPr lang="en-US" altLang="en-US"/>
              <a:t>7-month follow-up scan showed progression</a:t>
            </a:r>
          </a:p>
        </p:txBody>
      </p:sp>
    </p:spTree>
    <p:extLst>
      <p:ext uri="{BB962C8B-B14F-4D97-AF65-F5344CB8AC3E}">
        <p14:creationId xmlns:p14="http://schemas.microsoft.com/office/powerpoint/2010/main" val="3724701005"/>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1F07-79B4-3F20-9888-BD34BA5B7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9A3EF-F1FC-7FA7-7342-66E62C3DEDD9}"/>
              </a:ext>
            </a:extLst>
          </p:cNvPr>
          <p:cNvSpPr>
            <a:spLocks noGrp="1"/>
          </p:cNvSpPr>
          <p:nvPr>
            <p:ph type="title"/>
          </p:nvPr>
        </p:nvSpPr>
        <p:spPr/>
        <p:txBody>
          <a:bodyPr>
            <a:normAutofit/>
          </a:bodyPr>
          <a:lstStyle/>
          <a:p>
            <a:r>
              <a:rPr lang="en-US"/>
              <a:t>Case Study Audience Question</a:t>
            </a:r>
          </a:p>
        </p:txBody>
      </p:sp>
      <p:sp>
        <p:nvSpPr>
          <p:cNvPr id="3" name="Content Placeholder 2">
            <a:extLst>
              <a:ext uri="{FF2B5EF4-FFF2-40B4-BE49-F238E27FC236}">
                <a16:creationId xmlns:a16="http://schemas.microsoft.com/office/drawing/2014/main" id="{CA1256FD-BCBE-294A-54B2-9FF8F1B155E4}"/>
              </a:ext>
            </a:extLst>
          </p:cNvPr>
          <p:cNvSpPr>
            <a:spLocks noGrp="1"/>
          </p:cNvSpPr>
          <p:nvPr>
            <p:ph idx="1"/>
          </p:nvPr>
        </p:nvSpPr>
        <p:spPr/>
        <p:txBody>
          <a:bodyPr/>
          <a:lstStyle/>
          <a:p>
            <a:pPr marL="0" indent="0">
              <a:buNone/>
            </a:pPr>
            <a:r>
              <a:rPr lang="en-US"/>
              <a:t>Based on current evidence, which of the following would you recommend as next treatment?</a:t>
            </a:r>
          </a:p>
          <a:p>
            <a:pPr marL="914400" lvl="1" indent="-457200">
              <a:buFont typeface="+mj-lt"/>
              <a:buAutoNum type="alphaLcParenR"/>
            </a:pPr>
            <a:r>
              <a:rPr lang="en-US" altLang="en-US"/>
              <a:t>FOLFOX</a:t>
            </a:r>
          </a:p>
          <a:p>
            <a:pPr marL="914400" lvl="1" indent="-457200">
              <a:buFont typeface="+mj-lt"/>
              <a:buAutoNum type="alphaLcParenR"/>
            </a:pPr>
            <a:r>
              <a:rPr lang="en-US" altLang="en-US"/>
              <a:t>Regorafenib</a:t>
            </a:r>
          </a:p>
          <a:p>
            <a:pPr marL="914400" lvl="1" indent="-457200">
              <a:buFont typeface="+mj-lt"/>
              <a:buAutoNum type="alphaLcParenR"/>
            </a:pPr>
            <a:r>
              <a:rPr lang="en-US" altLang="en-US"/>
              <a:t>Nivolumab</a:t>
            </a:r>
          </a:p>
          <a:p>
            <a:pPr marL="914400" lvl="1" indent="-457200">
              <a:buFont typeface="+mj-lt"/>
              <a:buAutoNum type="alphaLcParenR"/>
            </a:pPr>
            <a:r>
              <a:rPr lang="en-US" altLang="en-US"/>
              <a:t>Trastuzumab </a:t>
            </a:r>
            <a:r>
              <a:rPr lang="en-US" altLang="en-US" err="1"/>
              <a:t>deruxtecan</a:t>
            </a:r>
            <a:endParaRPr lang="en-US" altLang="en-US"/>
          </a:p>
          <a:p>
            <a:pPr marL="914400" lvl="1" indent="-457200">
              <a:buFont typeface="+mj-lt"/>
              <a:buAutoNum type="alphaLcParenR"/>
            </a:pPr>
            <a:r>
              <a:rPr lang="en-US" altLang="en-US"/>
              <a:t>Unsure</a:t>
            </a:r>
          </a:p>
        </p:txBody>
      </p:sp>
    </p:spTree>
    <p:extLst>
      <p:ext uri="{BB962C8B-B14F-4D97-AF65-F5344CB8AC3E}">
        <p14:creationId xmlns:p14="http://schemas.microsoft.com/office/powerpoint/2010/main" val="2066812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AC567-C6ED-6DF5-86E0-405EB52DD55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E0787F8-77F9-C4F1-4B98-99758CAC1AE9}"/>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838200" y="1642024"/>
            <a:ext cx="6134101" cy="41830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8CDD60-6229-B820-80E2-18E6BC1BB8B6}"/>
              </a:ext>
            </a:extLst>
          </p:cNvPr>
          <p:cNvSpPr/>
          <p:nvPr/>
        </p:nvSpPr>
        <p:spPr>
          <a:xfrm>
            <a:off x="5685057" y="1490621"/>
            <a:ext cx="2026741" cy="13677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00AB841-37E1-D6C2-4C07-A93D5A85CB59}"/>
              </a:ext>
            </a:extLst>
          </p:cNvPr>
          <p:cNvSpPr>
            <a:spLocks noGrp="1"/>
          </p:cNvSpPr>
          <p:nvPr>
            <p:ph type="title"/>
          </p:nvPr>
        </p:nvSpPr>
        <p:spPr/>
        <p:txBody>
          <a:bodyPr>
            <a:normAutofit/>
          </a:bodyPr>
          <a:lstStyle/>
          <a:p>
            <a:r>
              <a:rPr lang="en-US"/>
              <a:t>HER2 Alterations</a:t>
            </a:r>
          </a:p>
        </p:txBody>
      </p:sp>
      <p:sp>
        <p:nvSpPr>
          <p:cNvPr id="6" name="Footer Placeholder 5">
            <a:extLst>
              <a:ext uri="{FF2B5EF4-FFF2-40B4-BE49-F238E27FC236}">
                <a16:creationId xmlns:a16="http://schemas.microsoft.com/office/drawing/2014/main" id="{AFEB15FD-FD66-B57F-B08C-CFE32D24092E}"/>
              </a:ext>
            </a:extLst>
          </p:cNvPr>
          <p:cNvSpPr>
            <a:spLocks noGrp="1"/>
          </p:cNvSpPr>
          <p:nvPr>
            <p:ph type="ftr" sz="quarter" idx="3"/>
          </p:nvPr>
        </p:nvSpPr>
        <p:spPr>
          <a:xfrm>
            <a:off x="1484243" y="6008640"/>
            <a:ext cx="9223513" cy="6425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Yu Y, et al. </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Cancer Treat Rev</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2023;114:102520.</a:t>
            </a:r>
          </a:p>
        </p:txBody>
      </p:sp>
      <p:sp>
        <p:nvSpPr>
          <p:cNvPr id="18" name="TextBox 17">
            <a:extLst>
              <a:ext uri="{FF2B5EF4-FFF2-40B4-BE49-F238E27FC236}">
                <a16:creationId xmlns:a16="http://schemas.microsoft.com/office/drawing/2014/main" id="{E2E99D3D-96C8-A261-36F4-7309E28EA855}"/>
              </a:ext>
            </a:extLst>
          </p:cNvPr>
          <p:cNvSpPr txBox="1"/>
          <p:nvPr/>
        </p:nvSpPr>
        <p:spPr>
          <a:xfrm>
            <a:off x="7418114" y="836930"/>
            <a:ext cx="357686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4472C4"/>
              </a:buClr>
              <a:buSzTx/>
              <a:buFontTx/>
              <a:buNone/>
              <a:tabLst/>
              <a:defRPr/>
            </a:pPr>
            <a:r>
              <a:rPr kumimoji="0" lang="en-US" sz="2200" b="1" i="0" u="none" strike="noStrike" kern="1200" cap="none" spc="0" normalizeH="0" baseline="0" noProof="0">
                <a:ln>
                  <a:noFill/>
                </a:ln>
                <a:solidFill>
                  <a:srgbClr val="000000">
                    <a:lumMod val="75000"/>
                    <a:lumOff val="25000"/>
                  </a:srgbClr>
                </a:solidFill>
                <a:effectLst/>
                <a:uLnTx/>
                <a:uFillTx/>
                <a:latin typeface="Arial"/>
                <a:ea typeface="+mn-ea"/>
                <a:cs typeface="Arial"/>
              </a:rPr>
              <a:t>HER2 alterations include:</a:t>
            </a:r>
          </a:p>
        </p:txBody>
      </p:sp>
      <p:sp>
        <p:nvSpPr>
          <p:cNvPr id="8" name="Rectangle 7">
            <a:extLst>
              <a:ext uri="{FF2B5EF4-FFF2-40B4-BE49-F238E27FC236}">
                <a16:creationId xmlns:a16="http://schemas.microsoft.com/office/drawing/2014/main" id="{0FBB4684-6A84-AFFD-E5FE-FBB4DA4596D8}"/>
              </a:ext>
            </a:extLst>
          </p:cNvPr>
          <p:cNvSpPr/>
          <p:nvPr/>
        </p:nvSpPr>
        <p:spPr>
          <a:xfrm>
            <a:off x="610184" y="1508746"/>
            <a:ext cx="1052193" cy="393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2213D4D4-8F43-3B28-73B6-48A8E8540761}"/>
              </a:ext>
            </a:extLst>
          </p:cNvPr>
          <p:cNvSpPr/>
          <p:nvPr/>
        </p:nvSpPr>
        <p:spPr>
          <a:xfrm>
            <a:off x="4707939" y="1720246"/>
            <a:ext cx="1202595" cy="5523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5DBC71E0-A5D0-5749-4511-2629744060A3}"/>
              </a:ext>
            </a:extLst>
          </p:cNvPr>
          <p:cNvSpPr/>
          <p:nvPr/>
        </p:nvSpPr>
        <p:spPr>
          <a:xfrm>
            <a:off x="7505903" y="1325195"/>
            <a:ext cx="3489078" cy="1598395"/>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59731A78-6561-0F22-4503-F488570F02E1}"/>
              </a:ext>
            </a:extLst>
          </p:cNvPr>
          <p:cNvSpPr/>
          <p:nvPr/>
        </p:nvSpPr>
        <p:spPr>
          <a:xfrm>
            <a:off x="7505903" y="4395408"/>
            <a:ext cx="3489078" cy="1226803"/>
          </a:xfrm>
          <a:prstGeom prst="rect">
            <a:avLst/>
          </a:prstGeom>
          <a:noFill/>
          <a:ln w="25400">
            <a:solidFill>
              <a:schemeClr val="bg1"/>
            </a:solidFill>
          </a:ln>
          <a:effectLst>
            <a:glow rad="76800">
              <a:schemeClr val="accent1">
                <a:alpha val="7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9FA8FED9-57CB-B06A-DF0A-098C082F2D48}"/>
              </a:ext>
            </a:extLst>
          </p:cNvPr>
          <p:cNvSpPr/>
          <p:nvPr/>
        </p:nvSpPr>
        <p:spPr>
          <a:xfrm>
            <a:off x="7505903" y="3037190"/>
            <a:ext cx="3489078" cy="1204927"/>
          </a:xfrm>
          <a:prstGeom prst="rect">
            <a:avLst/>
          </a:prstGeom>
          <a:noFill/>
          <a:ln w="25400">
            <a:solidFill>
              <a:schemeClr val="bg1"/>
            </a:solidFill>
          </a:ln>
          <a:effectLst>
            <a:glow rad="76800">
              <a:schemeClr val="accent4">
                <a:alpha val="7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41C2317D-4107-ECB3-756F-7AC8EC4C9BD2}"/>
              </a:ext>
            </a:extLst>
          </p:cNvPr>
          <p:cNvSpPr/>
          <p:nvPr/>
        </p:nvSpPr>
        <p:spPr>
          <a:xfrm>
            <a:off x="719339" y="2371725"/>
            <a:ext cx="943038" cy="321611"/>
          </a:xfrm>
          <a:prstGeom prst="rect">
            <a:avLst/>
          </a:prstGeom>
          <a:noFill/>
          <a:ln w="25400">
            <a:solidFill>
              <a:schemeClr val="bg1"/>
            </a:solidFill>
          </a:ln>
          <a:effectLst>
            <a:glow rad="76800">
              <a:schemeClr val="accent1">
                <a:alpha val="7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5543522B-86F3-70AE-5790-C5481C07A8DE}"/>
              </a:ext>
            </a:extLst>
          </p:cNvPr>
          <p:cNvSpPr/>
          <p:nvPr/>
        </p:nvSpPr>
        <p:spPr>
          <a:xfrm>
            <a:off x="1899421" y="3491753"/>
            <a:ext cx="1092637" cy="305151"/>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88E64841-F00D-38FC-3382-7EAD3693BF49}"/>
              </a:ext>
            </a:extLst>
          </p:cNvPr>
          <p:cNvSpPr/>
          <p:nvPr/>
        </p:nvSpPr>
        <p:spPr>
          <a:xfrm>
            <a:off x="1899421" y="3865717"/>
            <a:ext cx="1366020" cy="783235"/>
          </a:xfrm>
          <a:prstGeom prst="rect">
            <a:avLst/>
          </a:prstGeom>
          <a:noFill/>
          <a:ln w="25400">
            <a:solidFill>
              <a:schemeClr val="bg1"/>
            </a:solidFill>
          </a:ln>
          <a:effectLst>
            <a:glow rad="76800">
              <a:schemeClr val="accent4">
                <a:alpha val="7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970CA759-4F6B-CA1C-D093-8C2CD0DC44C7}"/>
              </a:ext>
            </a:extLst>
          </p:cNvPr>
          <p:cNvSpPr txBox="1"/>
          <p:nvPr/>
        </p:nvSpPr>
        <p:spPr>
          <a:xfrm>
            <a:off x="7643866" y="1454592"/>
            <a:ext cx="3240591" cy="1384995"/>
          </a:xfrm>
          <a:prstGeom prst="rect">
            <a:avLst/>
          </a:prstGeom>
          <a:noFill/>
        </p:spPr>
        <p:txBody>
          <a:bodyPr wrap="square">
            <a:spAutoFit/>
          </a:bodyPr>
          <a:lstStyle/>
          <a:p>
            <a:pPr>
              <a:buClr>
                <a:srgbClr val="4472C4"/>
              </a:buClr>
              <a:defRPr/>
            </a:pPr>
            <a:r>
              <a:rPr kumimoji="0" lang="en-US" sz="2000" b="0" i="0" u="none" strike="noStrike" kern="1200" cap="none" spc="0" normalizeH="0" baseline="0" noProof="0">
                <a:ln>
                  <a:noFill/>
                </a:ln>
                <a:solidFill>
                  <a:srgbClr val="000000">
                    <a:lumMod val="75000"/>
                    <a:lumOff val="25000"/>
                  </a:srgbClr>
                </a:solidFill>
                <a:effectLst/>
                <a:uLnTx/>
                <a:uFillTx/>
                <a:latin typeface="Arial"/>
                <a:ea typeface="+mn-ea"/>
                <a:cs typeface="Arial"/>
              </a:rPr>
              <a:t>Gene amplification</a:t>
            </a:r>
          </a:p>
          <a:p>
            <a:pPr marL="285750" indent="-285750">
              <a:buClr>
                <a:srgbClr val="4472C4"/>
              </a:buClr>
              <a:buFont typeface="Arial" panose="020B0604020202020204" pitchFamily="34" charset="0"/>
              <a:buChar char="•"/>
              <a:defRPr/>
            </a:pPr>
            <a:r>
              <a:rPr kumimoji="0" lang="en-US" sz="1600" b="0" i="0" u="none" strike="noStrike" kern="1200" cap="none" spc="0" normalizeH="0" baseline="0" noProof="0">
                <a:ln>
                  <a:noFill/>
                </a:ln>
                <a:solidFill>
                  <a:srgbClr val="000000">
                    <a:lumMod val="75000"/>
                    <a:lumOff val="25000"/>
                  </a:srgbClr>
                </a:solidFill>
                <a:effectLst/>
                <a:uLnTx/>
                <a:uFillTx/>
                <a:latin typeface="Arial"/>
                <a:ea typeface="+mn-ea"/>
                <a:cs typeface="Arial"/>
              </a:rPr>
              <a:t>Abnormally high number of </a:t>
            </a:r>
            <a:r>
              <a:rPr kumimoji="0" lang="en-US" sz="1600" b="0" i="1" u="none" strike="noStrike" kern="1200" cap="none" spc="0" normalizeH="0" baseline="0" noProof="0">
                <a:ln>
                  <a:noFill/>
                </a:ln>
                <a:solidFill>
                  <a:srgbClr val="000000">
                    <a:lumMod val="75000"/>
                    <a:lumOff val="25000"/>
                  </a:srgbClr>
                </a:solidFill>
                <a:effectLst/>
                <a:uLnTx/>
                <a:uFillTx/>
                <a:latin typeface="Arial"/>
                <a:ea typeface="+mn-ea"/>
                <a:cs typeface="Arial"/>
              </a:rPr>
              <a:t>HER2 (ERBB2) </a:t>
            </a:r>
            <a:r>
              <a:rPr kumimoji="0" lang="en-US" sz="1600" b="0" i="0" u="none" strike="noStrike" kern="1200" cap="none" spc="0" normalizeH="0" baseline="0" noProof="0">
                <a:ln>
                  <a:noFill/>
                </a:ln>
                <a:solidFill>
                  <a:srgbClr val="000000">
                    <a:lumMod val="75000"/>
                    <a:lumOff val="25000"/>
                  </a:srgbClr>
                </a:solidFill>
                <a:effectLst/>
                <a:uLnTx/>
                <a:uFillTx/>
                <a:latin typeface="Arial"/>
                <a:ea typeface="+mn-ea"/>
                <a:cs typeface="Arial"/>
              </a:rPr>
              <a:t>gene copies </a:t>
            </a:r>
          </a:p>
          <a:p>
            <a:pPr marL="285750" indent="-285750">
              <a:buClr>
                <a:srgbClr val="4472C4"/>
              </a:buClr>
              <a:buFont typeface="Arial" panose="020B0604020202020204" pitchFamily="34" charset="0"/>
              <a:buChar char="•"/>
              <a:defRPr/>
            </a:pPr>
            <a:r>
              <a:rPr lang="en-US" sz="1600">
                <a:solidFill>
                  <a:srgbClr val="000000">
                    <a:lumMod val="75000"/>
                    <a:lumOff val="25000"/>
                  </a:srgbClr>
                </a:solidFill>
                <a:latin typeface="Arial"/>
                <a:cs typeface="Arial"/>
              </a:rPr>
              <a:t>Detected by: ISH or NGS, PCR can be used</a:t>
            </a:r>
            <a:endParaRPr kumimoji="0" lang="en-US" sz="1600" b="0" i="0" u="none" strike="noStrike" kern="1200" cap="none" spc="0" normalizeH="0" baseline="0" noProof="0">
              <a:ln>
                <a:noFill/>
              </a:ln>
              <a:solidFill>
                <a:srgbClr val="000000">
                  <a:lumMod val="75000"/>
                  <a:lumOff val="25000"/>
                </a:srgbClr>
              </a:solidFill>
              <a:effectLst/>
              <a:uLnTx/>
              <a:uFillTx/>
              <a:latin typeface="Arial"/>
              <a:ea typeface="+mn-ea"/>
              <a:cs typeface="Arial"/>
            </a:endParaRPr>
          </a:p>
        </p:txBody>
      </p:sp>
      <p:sp>
        <p:nvSpPr>
          <p:cNvPr id="4" name="TextBox 3">
            <a:extLst>
              <a:ext uri="{FF2B5EF4-FFF2-40B4-BE49-F238E27FC236}">
                <a16:creationId xmlns:a16="http://schemas.microsoft.com/office/drawing/2014/main" id="{699016A7-C2C1-B31F-FA69-B66DDC0EA0AD}"/>
              </a:ext>
            </a:extLst>
          </p:cNvPr>
          <p:cNvSpPr txBox="1"/>
          <p:nvPr/>
        </p:nvSpPr>
        <p:spPr>
          <a:xfrm>
            <a:off x="7528466" y="4394032"/>
            <a:ext cx="3389430" cy="1138773"/>
          </a:xfrm>
          <a:prstGeom prst="rect">
            <a:avLst/>
          </a:prstGeom>
          <a:noFill/>
        </p:spPr>
        <p:txBody>
          <a:bodyPr wrap="square">
            <a:spAutoFit/>
          </a:bodyPr>
          <a:lstStyle/>
          <a:p>
            <a:pPr>
              <a:buClr>
                <a:srgbClr val="4472C4"/>
              </a:buClr>
              <a:defRPr/>
            </a:pPr>
            <a:r>
              <a:rPr kumimoji="0" lang="en-US" sz="2000" b="0" i="0" u="none" strike="noStrike" kern="1200" cap="none" spc="0" normalizeH="0" baseline="0" noProof="0">
                <a:ln>
                  <a:noFill/>
                </a:ln>
                <a:solidFill>
                  <a:srgbClr val="000000">
                    <a:lumMod val="75000"/>
                    <a:lumOff val="25000"/>
                  </a:srgbClr>
                </a:solidFill>
                <a:effectLst/>
                <a:uLnTx/>
                <a:uFillTx/>
                <a:latin typeface="Arial"/>
                <a:ea typeface="+mn-ea"/>
                <a:cs typeface="Arial"/>
              </a:rPr>
              <a:t>Protein overexpression</a:t>
            </a:r>
          </a:p>
          <a:p>
            <a:pPr marL="342900" indent="-342900">
              <a:buClr>
                <a:srgbClr val="4472C4"/>
              </a:buClr>
              <a:buFont typeface="Arial" panose="020B0604020202020204" pitchFamily="34" charset="0"/>
              <a:buChar char="•"/>
              <a:defRPr/>
            </a:pPr>
            <a:r>
              <a:rPr lang="en-US" sz="1600">
                <a:solidFill>
                  <a:srgbClr val="000000">
                    <a:lumMod val="75000"/>
                    <a:lumOff val="25000"/>
                  </a:srgbClr>
                </a:solidFill>
                <a:latin typeface="Arial"/>
                <a:cs typeface="Arial"/>
              </a:rPr>
              <a:t>Overabundance of HER2 receptors on cell surface</a:t>
            </a:r>
          </a:p>
          <a:p>
            <a:pPr marL="342900" indent="-342900">
              <a:buClr>
                <a:srgbClr val="4472C4"/>
              </a:buClr>
              <a:buFont typeface="Arial" panose="020B0604020202020204" pitchFamily="34" charset="0"/>
              <a:buChar char="•"/>
              <a:defRPr/>
            </a:pPr>
            <a:r>
              <a:rPr kumimoji="0" lang="en-US" sz="1600" b="0" i="0" u="none" strike="noStrike" kern="1200" cap="none" spc="0" normalizeH="0" baseline="0" noProof="0">
                <a:ln>
                  <a:noFill/>
                </a:ln>
                <a:solidFill>
                  <a:srgbClr val="000000">
                    <a:lumMod val="75000"/>
                    <a:lumOff val="25000"/>
                  </a:srgbClr>
                </a:solidFill>
                <a:effectLst/>
                <a:uLnTx/>
                <a:uFillTx/>
                <a:latin typeface="Arial"/>
                <a:ea typeface="+mn-ea"/>
                <a:cs typeface="Arial"/>
              </a:rPr>
              <a:t>Detected by: IHC</a:t>
            </a:r>
          </a:p>
        </p:txBody>
      </p:sp>
      <p:sp>
        <p:nvSpPr>
          <p:cNvPr id="5" name="TextBox 4">
            <a:extLst>
              <a:ext uri="{FF2B5EF4-FFF2-40B4-BE49-F238E27FC236}">
                <a16:creationId xmlns:a16="http://schemas.microsoft.com/office/drawing/2014/main" id="{84334C84-F086-002B-E66A-8830D2F3E42D}"/>
              </a:ext>
            </a:extLst>
          </p:cNvPr>
          <p:cNvSpPr txBox="1"/>
          <p:nvPr/>
        </p:nvSpPr>
        <p:spPr>
          <a:xfrm>
            <a:off x="7577726" y="3065981"/>
            <a:ext cx="3340170" cy="1138773"/>
          </a:xfrm>
          <a:prstGeom prst="rect">
            <a:avLst/>
          </a:prstGeom>
          <a:noFill/>
        </p:spPr>
        <p:txBody>
          <a:bodyPr wrap="square">
            <a:spAutoFit/>
          </a:bodyPr>
          <a:lstStyle/>
          <a:p>
            <a:pPr>
              <a:buClr>
                <a:srgbClr val="4472C4"/>
              </a:buClr>
              <a:defRPr/>
            </a:pPr>
            <a:r>
              <a:rPr kumimoji="0" lang="en-US" sz="2000" b="0" i="0" u="none" strike="noStrike" kern="1200" cap="none" spc="0" normalizeH="0" baseline="0" noProof="0">
                <a:ln>
                  <a:noFill/>
                </a:ln>
                <a:solidFill>
                  <a:srgbClr val="000000">
                    <a:lumMod val="75000"/>
                    <a:lumOff val="25000"/>
                  </a:srgbClr>
                </a:solidFill>
                <a:effectLst/>
                <a:uLnTx/>
                <a:uFillTx/>
                <a:latin typeface="Arial"/>
                <a:ea typeface="+mn-ea"/>
                <a:cs typeface="Arial"/>
              </a:rPr>
              <a:t>Gene mutation</a:t>
            </a:r>
          </a:p>
          <a:p>
            <a:pPr marL="285750" indent="-285750">
              <a:buClr>
                <a:srgbClr val="4472C4"/>
              </a:buClr>
              <a:buFont typeface="Arial" panose="020B0604020202020204" pitchFamily="34" charset="0"/>
              <a:buChar char="•"/>
              <a:defRPr/>
            </a:pPr>
            <a:r>
              <a:rPr lang="en-US" sz="1600">
                <a:solidFill>
                  <a:srgbClr val="000000">
                    <a:lumMod val="75000"/>
                    <a:lumOff val="25000"/>
                  </a:srgbClr>
                </a:solidFill>
                <a:latin typeface="Arial"/>
                <a:cs typeface="Arial"/>
              </a:rPr>
              <a:t>Mutation in </a:t>
            </a:r>
            <a:r>
              <a:rPr lang="en-US" sz="1600" i="1">
                <a:solidFill>
                  <a:srgbClr val="000000">
                    <a:lumMod val="75000"/>
                    <a:lumOff val="25000"/>
                  </a:srgbClr>
                </a:solidFill>
                <a:latin typeface="Arial"/>
                <a:cs typeface="Arial"/>
              </a:rPr>
              <a:t>HER2 (ERBB2) </a:t>
            </a:r>
            <a:r>
              <a:rPr lang="en-US" sz="1600">
                <a:solidFill>
                  <a:srgbClr val="000000">
                    <a:lumMod val="75000"/>
                    <a:lumOff val="25000"/>
                  </a:srgbClr>
                </a:solidFill>
                <a:latin typeface="Arial"/>
                <a:cs typeface="Arial"/>
              </a:rPr>
              <a:t>gene</a:t>
            </a:r>
          </a:p>
          <a:p>
            <a:pPr marL="285750" indent="-285750">
              <a:buClr>
                <a:srgbClr val="4472C4"/>
              </a:buClr>
              <a:buFont typeface="Arial" panose="020B0604020202020204" pitchFamily="34" charset="0"/>
              <a:buChar char="•"/>
              <a:defRPr/>
            </a:pPr>
            <a:r>
              <a:rPr kumimoji="0" lang="en-US" sz="1600" b="0" i="0" u="none" strike="noStrike" kern="1200" cap="none" spc="0" normalizeH="0" baseline="0" noProof="0">
                <a:ln>
                  <a:noFill/>
                </a:ln>
                <a:solidFill>
                  <a:srgbClr val="000000">
                    <a:lumMod val="75000"/>
                    <a:lumOff val="25000"/>
                  </a:srgbClr>
                </a:solidFill>
                <a:effectLst/>
                <a:uLnTx/>
                <a:uFillTx/>
                <a:latin typeface="Arial"/>
                <a:ea typeface="+mn-ea"/>
                <a:cs typeface="Arial"/>
              </a:rPr>
              <a:t>Detected by: NGS</a:t>
            </a:r>
          </a:p>
        </p:txBody>
      </p:sp>
    </p:spTree>
    <p:extLst>
      <p:ext uri="{BB962C8B-B14F-4D97-AF65-F5344CB8AC3E}">
        <p14:creationId xmlns:p14="http://schemas.microsoft.com/office/powerpoint/2010/main" val="18741192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EE30B-2DC7-6F66-D344-46122F089F88}"/>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EB936622-45DA-E2D1-9D4D-99AB71E2C4D8}"/>
              </a:ext>
            </a:extLst>
          </p:cNvPr>
          <p:cNvSpPr>
            <a:spLocks noGrp="1"/>
          </p:cNvSpPr>
          <p:nvPr>
            <p:ph type="body" sz="quarter" idx="21"/>
          </p:nvPr>
        </p:nvSpPr>
        <p:spPr>
          <a:xfrm>
            <a:off x="1095285" y="1106040"/>
            <a:ext cx="9996049" cy="284041"/>
          </a:xfrm>
        </p:spPr>
        <p:txBody>
          <a:bodyPr>
            <a:normAutofit fontScale="92500" lnSpcReduction="10000"/>
          </a:bodyPr>
          <a:lstStyle/>
          <a:p>
            <a:r>
              <a:rPr lang="en-US"/>
              <a:t>59-YEAR-OLD WOMAN</a:t>
            </a:r>
          </a:p>
        </p:txBody>
      </p:sp>
      <p:sp>
        <p:nvSpPr>
          <p:cNvPr id="52" name="Text Placeholder 21">
            <a:extLst>
              <a:ext uri="{FF2B5EF4-FFF2-40B4-BE49-F238E27FC236}">
                <a16:creationId xmlns:a16="http://schemas.microsoft.com/office/drawing/2014/main" id="{C23270D8-A264-A406-5A36-22F9B05143FF}"/>
              </a:ext>
            </a:extLst>
          </p:cNvPr>
          <p:cNvSpPr>
            <a:spLocks noGrp="1"/>
          </p:cNvSpPr>
          <p:nvPr>
            <p:ph type="body" sz="quarter" idx="22"/>
          </p:nvPr>
        </p:nvSpPr>
        <p:spPr>
          <a:xfrm>
            <a:off x="1370013" y="1460328"/>
            <a:ext cx="4464050" cy="284162"/>
          </a:xfrm>
        </p:spPr>
        <p:txBody>
          <a:bodyPr/>
          <a:lstStyle/>
          <a:p>
            <a:r>
              <a:rPr lang="en-US"/>
              <a:t>Second-Line Therapy</a:t>
            </a:r>
          </a:p>
          <a:p>
            <a:endParaRPr lang="en-US"/>
          </a:p>
        </p:txBody>
      </p:sp>
      <p:sp>
        <p:nvSpPr>
          <p:cNvPr id="53" name="Title 14">
            <a:extLst>
              <a:ext uri="{FF2B5EF4-FFF2-40B4-BE49-F238E27FC236}">
                <a16:creationId xmlns:a16="http://schemas.microsoft.com/office/drawing/2014/main" id="{70A51228-5887-F0F5-7205-2165D94F53D0}"/>
              </a:ext>
            </a:extLst>
          </p:cNvPr>
          <p:cNvSpPr>
            <a:spLocks noGrp="1"/>
          </p:cNvSpPr>
          <p:nvPr>
            <p:ph type="title"/>
          </p:nvPr>
        </p:nvSpPr>
        <p:spPr>
          <a:xfrm>
            <a:off x="1106864" y="521208"/>
            <a:ext cx="9262872" cy="576072"/>
          </a:xfrm>
        </p:spPr>
        <p:txBody>
          <a:bodyPr/>
          <a:lstStyle/>
          <a:p>
            <a:r>
              <a:rPr lang="en-US"/>
              <a:t>Case Study Conclusion</a:t>
            </a:r>
          </a:p>
        </p:txBody>
      </p:sp>
      <p:sp>
        <p:nvSpPr>
          <p:cNvPr id="54" name="Content Placeholder 25">
            <a:extLst>
              <a:ext uri="{FF2B5EF4-FFF2-40B4-BE49-F238E27FC236}">
                <a16:creationId xmlns:a16="http://schemas.microsoft.com/office/drawing/2014/main" id="{ADB7FE2B-34BB-C342-DDA5-1DA7F02D59BE}"/>
              </a:ext>
            </a:extLst>
          </p:cNvPr>
          <p:cNvSpPr>
            <a:spLocks noGrp="1"/>
          </p:cNvSpPr>
          <p:nvPr>
            <p:ph idx="1"/>
          </p:nvPr>
        </p:nvSpPr>
        <p:spPr>
          <a:xfrm>
            <a:off x="1379538" y="1745911"/>
            <a:ext cx="9174162" cy="1973017"/>
          </a:xfrm>
        </p:spPr>
        <p:txBody>
          <a:bodyPr>
            <a:noAutofit/>
          </a:bodyPr>
          <a:lstStyle/>
          <a:p>
            <a:r>
              <a:rPr lang="en-US" altLang="en-US"/>
              <a:t>T-</a:t>
            </a:r>
            <a:r>
              <a:rPr lang="en-US" altLang="en-US" err="1"/>
              <a:t>DXd</a:t>
            </a:r>
            <a:r>
              <a:rPr lang="en-US" altLang="en-US"/>
              <a:t>: On a clinical trial, based on the HER2 IHC 3+ status</a:t>
            </a:r>
          </a:p>
          <a:p>
            <a:r>
              <a:rPr lang="en-US" altLang="en-US"/>
              <a:t>Regimen: Trastuzumab deruxtecan at 5.4 mg/kg administered intravenously every 3 weeks</a:t>
            </a:r>
          </a:p>
        </p:txBody>
      </p:sp>
      <p:grpSp>
        <p:nvGrpSpPr>
          <p:cNvPr id="3" name="Group 2">
            <a:extLst>
              <a:ext uri="{FF2B5EF4-FFF2-40B4-BE49-F238E27FC236}">
                <a16:creationId xmlns:a16="http://schemas.microsoft.com/office/drawing/2014/main" id="{54016C22-8009-C3B6-05B0-7D9C531376C5}"/>
              </a:ext>
            </a:extLst>
          </p:cNvPr>
          <p:cNvGrpSpPr/>
          <p:nvPr/>
        </p:nvGrpSpPr>
        <p:grpSpPr>
          <a:xfrm>
            <a:off x="1736595" y="2780058"/>
            <a:ext cx="8718809" cy="3164789"/>
            <a:chOff x="1736595" y="2780058"/>
            <a:chExt cx="8718809" cy="3164789"/>
          </a:xfrm>
        </p:grpSpPr>
        <p:pic>
          <p:nvPicPr>
            <p:cNvPr id="4" name="Picture 3">
              <a:extLst>
                <a:ext uri="{FF2B5EF4-FFF2-40B4-BE49-F238E27FC236}">
                  <a16:creationId xmlns:a16="http://schemas.microsoft.com/office/drawing/2014/main" id="{58257A12-0EFD-653B-5FA4-D7780545E17A}"/>
                </a:ext>
              </a:extLst>
            </p:cNvPr>
            <p:cNvPicPr>
              <a:picLocks noChangeAspect="1"/>
            </p:cNvPicPr>
            <p:nvPr/>
          </p:nvPicPr>
          <p:blipFill>
            <a:blip r:embed="rId3"/>
            <a:stretch>
              <a:fillRect/>
            </a:stretch>
          </p:blipFill>
          <p:spPr>
            <a:xfrm>
              <a:off x="1736596" y="2780058"/>
              <a:ext cx="8718808" cy="3164789"/>
            </a:xfrm>
            <a:prstGeom prst="rect">
              <a:avLst/>
            </a:prstGeom>
          </p:spPr>
        </p:pic>
        <p:sp>
          <p:nvSpPr>
            <p:cNvPr id="5" name="Rectangle 4">
              <a:extLst>
                <a:ext uri="{FF2B5EF4-FFF2-40B4-BE49-F238E27FC236}">
                  <a16:creationId xmlns:a16="http://schemas.microsoft.com/office/drawing/2014/main" id="{E890E028-566C-D7B0-8FCA-9FFEBCE381A5}"/>
                </a:ext>
              </a:extLst>
            </p:cNvPr>
            <p:cNvSpPr/>
            <p:nvPr/>
          </p:nvSpPr>
          <p:spPr>
            <a:xfrm>
              <a:off x="1736595" y="2780058"/>
              <a:ext cx="1389663" cy="389238"/>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solidFill>
                    <a:srgbClr val="FFFF00"/>
                  </a:solidFill>
                </a:rPr>
                <a:t>Dec 2025</a:t>
              </a:r>
            </a:p>
          </p:txBody>
        </p:sp>
        <p:sp>
          <p:nvSpPr>
            <p:cNvPr id="6" name="Rectangle 5">
              <a:extLst>
                <a:ext uri="{FF2B5EF4-FFF2-40B4-BE49-F238E27FC236}">
                  <a16:creationId xmlns:a16="http://schemas.microsoft.com/office/drawing/2014/main" id="{32443018-9145-1E3A-8CCB-D93DDC168FDD}"/>
                </a:ext>
              </a:extLst>
            </p:cNvPr>
            <p:cNvSpPr/>
            <p:nvPr/>
          </p:nvSpPr>
          <p:spPr>
            <a:xfrm>
              <a:off x="6095999" y="2780058"/>
              <a:ext cx="1389663" cy="389238"/>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solidFill>
                    <a:srgbClr val="FFFF00"/>
                  </a:solidFill>
                </a:rPr>
                <a:t>Mar 2026</a:t>
              </a:r>
            </a:p>
          </p:txBody>
        </p:sp>
        <p:cxnSp>
          <p:nvCxnSpPr>
            <p:cNvPr id="7" name="Straight Arrow Connector 6">
              <a:extLst>
                <a:ext uri="{FF2B5EF4-FFF2-40B4-BE49-F238E27FC236}">
                  <a16:creationId xmlns:a16="http://schemas.microsoft.com/office/drawing/2014/main" id="{AABF9133-2551-5825-571F-54D7D8014B71}"/>
                </a:ext>
              </a:extLst>
            </p:cNvPr>
            <p:cNvCxnSpPr>
              <a:cxnSpLocks/>
            </p:cNvCxnSpPr>
            <p:nvPr/>
          </p:nvCxnSpPr>
          <p:spPr>
            <a:xfrm>
              <a:off x="3682314" y="3564712"/>
              <a:ext cx="3803348" cy="0"/>
            </a:xfrm>
            <a:prstGeom prst="straightConnector1">
              <a:avLst/>
            </a:prstGeom>
            <a:ln w="38100">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64952361"/>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FB7FD9D9-C31B-BDFB-4FA0-EAF75097ABBD}"/>
              </a:ext>
            </a:extLst>
          </p:cNvPr>
          <p:cNvSpPr txBox="1"/>
          <p:nvPr/>
        </p:nvSpPr>
        <p:spPr>
          <a:xfrm>
            <a:off x="1463959" y="6173685"/>
            <a:ext cx="11366500" cy="389787"/>
          </a:xfrm>
          <a:prstGeom prst="rect">
            <a:avLst/>
          </a:prstGeom>
          <a:noFill/>
        </p:spPr>
        <p:txBody>
          <a:bodyPr wrap="square" rtlCol="0" anchor="b">
            <a:spAutoFit/>
          </a:bodyPr>
          <a:lstStyle/>
          <a:p>
            <a:pPr lvl="0">
              <a:defRPr/>
            </a:pPr>
            <a:r>
              <a:rPr kumimoji="0" lang="en-US" sz="933" b="0" i="0" u="none" strike="noStrike" kern="1200" cap="none" spc="0" normalizeH="0" baseline="0" noProof="0" err="1">
                <a:ln>
                  <a:noFill/>
                </a:ln>
                <a:solidFill>
                  <a:srgbClr val="3F4444"/>
                </a:solidFill>
                <a:effectLst/>
                <a:uLnTx/>
                <a:uFillTx/>
                <a:latin typeface="Arial" panose="020B0604020202020204" pitchFamily="34" charset="0"/>
                <a:ea typeface="+mn-ea"/>
                <a:cs typeface="Arial" panose="020B0604020202020204" pitchFamily="34" charset="0"/>
              </a:rPr>
              <a:t>Ohba</a:t>
            </a:r>
            <a:r>
              <a:rPr kumimoji="0" lang="en-US" sz="933"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A, et al. ASCO 2022. Presentation 4006.</a:t>
            </a:r>
          </a:p>
          <a:p>
            <a:pPr lvl="0">
              <a:defRPr/>
            </a:pPr>
            <a:r>
              <a:rPr kumimoji="0" lang="it-IT" sz="933"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Ohba A, et al. </a:t>
            </a:r>
            <a:r>
              <a:rPr kumimoji="0" lang="it-IT" sz="933" b="0" i="1"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J Clin Oncol</a:t>
            </a:r>
            <a:r>
              <a:rPr kumimoji="0" lang="it-IT" sz="933"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2022;40(16):4006.</a:t>
            </a:r>
            <a:endParaRPr kumimoji="0" lang="en-US" sz="933"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8E7E8669-DFEF-EE52-80A1-C33203E372E7}"/>
              </a:ext>
            </a:extLst>
          </p:cNvPr>
          <p:cNvSpPr>
            <a:spLocks noGrp="1"/>
          </p:cNvSpPr>
          <p:nvPr>
            <p:ph type="title"/>
          </p:nvPr>
        </p:nvSpPr>
        <p:spPr>
          <a:xfrm>
            <a:off x="431800" y="206057"/>
            <a:ext cx="11328400" cy="1222487"/>
          </a:xfrm>
        </p:spPr>
        <p:txBody>
          <a:bodyPr>
            <a:normAutofit fontScale="90000"/>
          </a:bodyPr>
          <a:lstStyle/>
          <a:p>
            <a:r>
              <a:rPr lang="en-US"/>
              <a:t>HERB: Investigator-Initiated, Multicenter, Single-Arm, Phase 2 </a:t>
            </a:r>
            <a:r>
              <a:rPr lang="en-GB"/>
              <a:t>Study Design (NCCH1805, JMA IIA00423; UMIN000036697)—Biliary Tract Cancer</a:t>
            </a:r>
          </a:p>
        </p:txBody>
      </p:sp>
      <p:sp>
        <p:nvSpPr>
          <p:cNvPr id="4" name="Text Placeholder 3">
            <a:extLst>
              <a:ext uri="{FF2B5EF4-FFF2-40B4-BE49-F238E27FC236}">
                <a16:creationId xmlns:a16="http://schemas.microsoft.com/office/drawing/2014/main" id="{8D0955DC-59D6-D255-C568-60D75537E4A8}"/>
              </a:ext>
            </a:extLst>
          </p:cNvPr>
          <p:cNvSpPr>
            <a:spLocks noGrp="1"/>
          </p:cNvSpPr>
          <p:nvPr>
            <p:ph type="body" sz="quarter" idx="4294967295"/>
          </p:nvPr>
        </p:nvSpPr>
        <p:spPr>
          <a:xfrm>
            <a:off x="437280" y="1636265"/>
            <a:ext cx="11337925" cy="376238"/>
          </a:xfrm>
        </p:spPr>
        <p:txBody>
          <a:bodyPr/>
          <a:lstStyle/>
          <a:p>
            <a:pPr marL="0" indent="0">
              <a:buNone/>
            </a:pPr>
            <a:r>
              <a:rPr lang="en-US" sz="2000"/>
              <a:t>The HERB trial is studying T-</a:t>
            </a:r>
            <a:r>
              <a:rPr lang="en-US" sz="2000" err="1"/>
              <a:t>DXd</a:t>
            </a:r>
            <a:r>
              <a:rPr lang="en-US" sz="2000"/>
              <a:t> in patients from Japan with HER2-expressing BTCs</a:t>
            </a:r>
            <a:endParaRPr lang="en-GB" sz="2000"/>
          </a:p>
        </p:txBody>
      </p:sp>
      <p:sp>
        <p:nvSpPr>
          <p:cNvPr id="33" name="Text Placeholder 3">
            <a:extLst>
              <a:ext uri="{FF2B5EF4-FFF2-40B4-BE49-F238E27FC236}">
                <a16:creationId xmlns:a16="http://schemas.microsoft.com/office/drawing/2014/main" id="{CB377921-2C4E-75EF-55DC-2B9F6B8845C1}"/>
              </a:ext>
            </a:extLst>
          </p:cNvPr>
          <p:cNvSpPr txBox="1">
            <a:spLocks/>
          </p:cNvSpPr>
          <p:nvPr/>
        </p:nvSpPr>
        <p:spPr>
          <a:xfrm>
            <a:off x="431800" y="5171562"/>
            <a:ext cx="11366500" cy="838193"/>
          </a:xfrm>
          <a:prstGeom prst="rect">
            <a:avLst/>
          </a:prstGeom>
        </p:spPr>
        <p:txBody>
          <a:bodyPr lIns="0"/>
          <a:lstStyle>
            <a:lvl1pPr marL="0" indent="0" algn="l" defTabSz="609541" rtl="0" eaLnBrk="1" latinLnBrk="0" hangingPunct="1">
              <a:spcBef>
                <a:spcPct val="20000"/>
              </a:spcBef>
              <a:buFont typeface="Arial" panose="020B0604020202020204" pitchFamily="34" charset="0"/>
              <a:buNone/>
              <a:defRPr kumimoji="1" sz="3733" kern="1200">
                <a:solidFill>
                  <a:schemeClr val="tx2"/>
                </a:solidFill>
                <a:latin typeface="+mn-lt"/>
                <a:ea typeface="+mn-ea"/>
                <a:cs typeface="+mn-cs"/>
              </a:defRPr>
            </a:lvl1pPr>
            <a:lvl2pPr marL="304771" indent="-304771" algn="l" defTabSz="609541" rtl="0" eaLnBrk="1" latinLnBrk="0" hangingPunct="1">
              <a:spcBef>
                <a:spcPct val="20000"/>
              </a:spcBef>
              <a:buClr>
                <a:schemeClr val="accent3"/>
              </a:buClr>
              <a:buFont typeface="Arial" panose="020B0604020202020204" pitchFamily="34" charset="0"/>
              <a:buChar char="•"/>
              <a:defRPr kumimoji="1" sz="3200" kern="1200">
                <a:solidFill>
                  <a:schemeClr val="tx2"/>
                </a:solidFill>
                <a:latin typeface="+mn-lt"/>
                <a:ea typeface="+mn-ea"/>
                <a:cs typeface="+mn-cs"/>
              </a:defRPr>
            </a:lvl2pPr>
            <a:lvl3pPr marL="609541" indent="-304771" algn="l" defTabSz="609541" rtl="0" eaLnBrk="1" latinLnBrk="0" hangingPunct="1">
              <a:spcBef>
                <a:spcPct val="20000"/>
              </a:spcBef>
              <a:buClr>
                <a:schemeClr val="accent3"/>
              </a:buClr>
              <a:buFont typeface="Arial" panose="020B0604020202020204" pitchFamily="34" charset="0"/>
              <a:buChar char="–"/>
              <a:defRPr kumimoji="1" sz="2667" kern="1200">
                <a:solidFill>
                  <a:schemeClr val="tx2"/>
                </a:solidFill>
                <a:latin typeface="+mn-lt"/>
                <a:ea typeface="+mn-ea"/>
                <a:cs typeface="+mn-cs"/>
              </a:defRPr>
            </a:lvl3pPr>
            <a:lvl4pPr marL="914310" indent="-304771" algn="l" defTabSz="609541" rtl="0" eaLnBrk="1" latinLnBrk="0" hangingPunct="1">
              <a:spcBef>
                <a:spcPct val="20000"/>
              </a:spcBef>
              <a:buClr>
                <a:schemeClr val="accent3"/>
              </a:buClr>
              <a:buFont typeface="Arial" panose="020B0604020202020204" pitchFamily="34" charset="0"/>
              <a:buChar char="•"/>
              <a:defRPr kumimoji="1" sz="2400" kern="1200">
                <a:solidFill>
                  <a:schemeClr val="tx2"/>
                </a:solidFill>
                <a:latin typeface="+mn-lt"/>
                <a:ea typeface="+mn-ea"/>
                <a:cs typeface="+mn-cs"/>
              </a:defRPr>
            </a:lvl4pPr>
            <a:lvl5pPr marL="1219080" indent="-304771" algn="l" defTabSz="609541" rtl="0" eaLnBrk="1" latinLnBrk="0" hangingPunct="1">
              <a:spcBef>
                <a:spcPct val="20000"/>
              </a:spcBef>
              <a:buClr>
                <a:schemeClr val="accent3"/>
              </a:buClr>
              <a:buFont typeface="Arial" panose="020B0604020202020204" pitchFamily="34" charset="0"/>
              <a:buChar char="–"/>
              <a:defRPr kumimoji="1" sz="2400" kern="1200">
                <a:solidFill>
                  <a:schemeClr val="tx2"/>
                </a:solidFill>
                <a:latin typeface="+mn-lt"/>
                <a:ea typeface="+mn-ea"/>
                <a:cs typeface="+mn-cs"/>
              </a:defRPr>
            </a:lvl5pPr>
            <a:lvl6pPr marL="3352466" indent="-304771" algn="l" defTabSz="609541" rtl="0" eaLnBrk="1" latinLnBrk="0" hangingPunct="1">
              <a:spcBef>
                <a:spcPct val="20000"/>
              </a:spcBef>
              <a:buFont typeface="Arial"/>
              <a:buChar char="•"/>
              <a:defRPr kumimoji="1" sz="2667" kern="1200">
                <a:solidFill>
                  <a:schemeClr val="tx1"/>
                </a:solidFill>
                <a:latin typeface="+mn-lt"/>
                <a:ea typeface="+mn-ea"/>
                <a:cs typeface="+mn-cs"/>
              </a:defRPr>
            </a:lvl6pPr>
            <a:lvl7pPr marL="3962005" indent="-304771" algn="l" defTabSz="609541" rtl="0" eaLnBrk="1" latinLnBrk="0" hangingPunct="1">
              <a:spcBef>
                <a:spcPct val="20000"/>
              </a:spcBef>
              <a:buFont typeface="Arial"/>
              <a:buChar char="•"/>
              <a:defRPr kumimoji="1" sz="2667" kern="1200">
                <a:solidFill>
                  <a:schemeClr val="tx1"/>
                </a:solidFill>
                <a:latin typeface="+mn-lt"/>
                <a:ea typeface="+mn-ea"/>
                <a:cs typeface="+mn-cs"/>
              </a:defRPr>
            </a:lvl7pPr>
            <a:lvl8pPr marL="4571544" indent="-304771" algn="l" defTabSz="609541" rtl="0" eaLnBrk="1" latinLnBrk="0" hangingPunct="1">
              <a:spcBef>
                <a:spcPct val="20000"/>
              </a:spcBef>
              <a:buFont typeface="Arial"/>
              <a:buChar char="•"/>
              <a:defRPr kumimoji="1" sz="2667" kern="1200">
                <a:solidFill>
                  <a:schemeClr val="tx1"/>
                </a:solidFill>
                <a:latin typeface="+mn-lt"/>
                <a:ea typeface="+mn-ea"/>
                <a:cs typeface="+mn-cs"/>
              </a:defRPr>
            </a:lvl8pPr>
            <a:lvl9pPr marL="5181084" indent="-304771" algn="l" defTabSz="609541"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60954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GB" sz="1800" b="1" i="0" u="none" strike="noStrike" kern="1200" cap="none" spc="0" normalizeH="0" baseline="0" noProof="0">
                <a:ln>
                  <a:noFill/>
                </a:ln>
                <a:solidFill>
                  <a:srgbClr val="3F4444"/>
                </a:solidFill>
                <a:effectLst/>
                <a:uLnTx/>
                <a:uFillTx/>
                <a:latin typeface="Arial"/>
                <a:ea typeface="+mn-ea"/>
                <a:cs typeface="+mn-cs"/>
              </a:rPr>
              <a:t>Primary endpoint:</a:t>
            </a:r>
            <a:r>
              <a:rPr kumimoji="1" lang="en-GB" sz="1800" b="0" i="0" u="none" strike="noStrike" kern="1200" cap="none" spc="0" normalizeH="0" baseline="0" noProof="0">
                <a:ln>
                  <a:noFill/>
                </a:ln>
                <a:solidFill>
                  <a:srgbClr val="3F4444"/>
                </a:solidFill>
                <a:effectLst/>
                <a:uLnTx/>
                <a:uFillTx/>
                <a:latin typeface="Arial"/>
                <a:ea typeface="+mn-ea"/>
                <a:cs typeface="+mn-cs"/>
              </a:rPr>
              <a:t> Confirmed ORR by BICR in HER2-positive patients</a:t>
            </a:r>
          </a:p>
          <a:p>
            <a:pPr marL="0" marR="0" lvl="0" indent="0" algn="l" defTabSz="609541"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GB" sz="1800" b="1" i="0" u="none" strike="noStrike" kern="1200" cap="none" spc="0" normalizeH="0" baseline="0" noProof="0">
                <a:ln>
                  <a:noFill/>
                </a:ln>
                <a:solidFill>
                  <a:srgbClr val="3F4444"/>
                </a:solidFill>
                <a:effectLst/>
                <a:uLnTx/>
                <a:uFillTx/>
                <a:latin typeface="Arial"/>
                <a:ea typeface="+mn-ea"/>
                <a:cs typeface="+mn-cs"/>
              </a:rPr>
              <a:t>Secondary endpoints: </a:t>
            </a:r>
            <a:r>
              <a:rPr kumimoji="1" lang="en-GB" sz="1800" b="0" i="0" u="none" strike="noStrike" kern="1200" cap="none" spc="0" normalizeH="0" baseline="0" noProof="0">
                <a:ln>
                  <a:noFill/>
                </a:ln>
                <a:solidFill>
                  <a:srgbClr val="3F4444"/>
                </a:solidFill>
                <a:effectLst/>
                <a:uLnTx/>
                <a:uFillTx/>
                <a:latin typeface="Arial"/>
                <a:ea typeface="+mn-ea"/>
                <a:cs typeface="+mn-cs"/>
              </a:rPr>
              <a:t>ORR by LIR, DCR, PFS, and OS in HER2-positive/low patients; safety</a:t>
            </a:r>
            <a:endParaRPr kumimoji="1" lang="en-GB" sz="1800" b="1" i="0" u="none" strike="noStrike" kern="1200" cap="none" spc="0" normalizeH="0" baseline="0" noProof="0">
              <a:ln>
                <a:noFill/>
              </a:ln>
              <a:solidFill>
                <a:srgbClr val="3F4444"/>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7AA1B76E-D192-0172-6C24-6FDC4D0751B1}"/>
              </a:ext>
            </a:extLst>
          </p:cNvPr>
          <p:cNvGrpSpPr/>
          <p:nvPr/>
        </p:nvGrpSpPr>
        <p:grpSpPr>
          <a:xfrm>
            <a:off x="557294" y="2247199"/>
            <a:ext cx="11077421" cy="2943112"/>
            <a:chOff x="1016165" y="1736088"/>
            <a:chExt cx="9626301" cy="2943112"/>
          </a:xfrm>
        </p:grpSpPr>
        <p:cxnSp>
          <p:nvCxnSpPr>
            <p:cNvPr id="38" name="直線矢印コネクタ 24">
              <a:extLst>
                <a:ext uri="{FF2B5EF4-FFF2-40B4-BE49-F238E27FC236}">
                  <a16:creationId xmlns:a16="http://schemas.microsoft.com/office/drawing/2014/main" id="{90ADD3DF-0399-5552-41C2-ABB5149AE100}"/>
                </a:ext>
              </a:extLst>
            </p:cNvPr>
            <p:cNvCxnSpPr>
              <a:cxnSpLocks/>
            </p:cNvCxnSpPr>
            <p:nvPr/>
          </p:nvCxnSpPr>
          <p:spPr>
            <a:xfrm flipH="1">
              <a:off x="2213851" y="3993401"/>
              <a:ext cx="272526"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直線矢印コネクタ 20">
              <a:extLst>
                <a:ext uri="{FF2B5EF4-FFF2-40B4-BE49-F238E27FC236}">
                  <a16:creationId xmlns:a16="http://schemas.microsoft.com/office/drawing/2014/main" id="{6A9FEA3F-698C-4A3C-3F64-838365473223}"/>
                </a:ext>
              </a:extLst>
            </p:cNvPr>
            <p:cNvCxnSpPr>
              <a:cxnSpLocks/>
            </p:cNvCxnSpPr>
            <p:nvPr/>
          </p:nvCxnSpPr>
          <p:spPr>
            <a:xfrm flipH="1">
              <a:off x="2213851" y="3002801"/>
              <a:ext cx="272526"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角丸四角形 9">
              <a:extLst>
                <a:ext uri="{FF2B5EF4-FFF2-40B4-BE49-F238E27FC236}">
                  <a16:creationId xmlns:a16="http://schemas.microsoft.com/office/drawing/2014/main" id="{3671BF9C-5A94-2C0A-AAD0-93961E655C09}"/>
                </a:ext>
              </a:extLst>
            </p:cNvPr>
            <p:cNvSpPr/>
            <p:nvPr/>
          </p:nvSpPr>
          <p:spPr>
            <a:xfrm>
              <a:off x="4560814" y="1736088"/>
              <a:ext cx="2411501" cy="2054710"/>
            </a:xfrm>
            <a:prstGeom prst="roundRect">
              <a:avLst>
                <a:gd name="adj" fmla="val 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333" b="1"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Key inclusion criteria</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ja-JP" sz="1333"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22245" marR="0" lvl="0" indent="-222245" algn="l" defTabSz="1219170" rtl="0" eaLnBrk="1" fontAlgn="base" latinLnBrk="0" hangingPunct="1">
                <a:lnSpc>
                  <a:spcPct val="100000"/>
                </a:lnSpc>
                <a:spcBef>
                  <a:spcPct val="0"/>
                </a:spcBef>
                <a:spcAft>
                  <a:spcPct val="0"/>
                </a:spcAft>
                <a:buClr>
                  <a:srgbClr val="00B4ED"/>
                </a:buClr>
                <a:buSzTx/>
                <a:buFont typeface="Arial" panose="020B0604020202020204" pitchFamily="34" charset="0"/>
                <a:buChar char="•"/>
                <a:tabLst/>
                <a:defRPr/>
              </a:pPr>
              <a:r>
                <a:rPr kumimoji="0" lang="en" altLang="ja-JP" sz="1200"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Histologically confirmed unresectable or recurrent BTC</a:t>
              </a:r>
            </a:p>
            <a:p>
              <a:pPr marL="222245" marR="0" lvl="0" indent="-222245" algn="l" defTabSz="1219170" rtl="0" eaLnBrk="1" fontAlgn="base" latinLnBrk="0" hangingPunct="1">
                <a:lnSpc>
                  <a:spcPct val="100000"/>
                </a:lnSpc>
                <a:spcBef>
                  <a:spcPct val="0"/>
                </a:spcBef>
                <a:spcAft>
                  <a:spcPct val="0"/>
                </a:spcAft>
                <a:buClr>
                  <a:srgbClr val="00B4ED"/>
                </a:buClr>
                <a:buSzTx/>
                <a:buFont typeface="Arial" panose="020B0604020202020204" pitchFamily="34" charset="0"/>
                <a:buChar char="•"/>
                <a:tabLst/>
                <a:defRPr/>
              </a:pPr>
              <a:r>
                <a:rPr kumimoji="0" lang="en" altLang="ja-JP" sz="1200"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Centrally confirmed HER2  expression status</a:t>
              </a:r>
            </a:p>
            <a:p>
              <a:pPr marL="222245" marR="0" lvl="0" indent="-222245" algn="l" defTabSz="1219170" rtl="0" eaLnBrk="1" fontAlgn="base" latinLnBrk="0" hangingPunct="1">
                <a:lnSpc>
                  <a:spcPct val="100000"/>
                </a:lnSpc>
                <a:spcBef>
                  <a:spcPct val="0"/>
                </a:spcBef>
                <a:spcAft>
                  <a:spcPct val="0"/>
                </a:spcAft>
                <a:buClr>
                  <a:srgbClr val="00B4ED"/>
                </a:buClr>
                <a:buSzTx/>
                <a:buFont typeface="Arial" panose="020B0604020202020204" pitchFamily="34" charset="0"/>
                <a:buChar char="•"/>
                <a:tabLst/>
                <a:defRPr/>
              </a:pPr>
              <a:r>
                <a:rPr kumimoji="0" lang="en" altLang="ja-JP" sz="1200"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Refractory or intolerant to treatment, including gemcitabine</a:t>
              </a:r>
            </a:p>
            <a:p>
              <a:pPr marL="222245" marR="0" lvl="0" indent="-222245" algn="l" defTabSz="1219170" rtl="0" eaLnBrk="1" fontAlgn="base" latinLnBrk="0" hangingPunct="1">
                <a:lnSpc>
                  <a:spcPct val="100000"/>
                </a:lnSpc>
                <a:spcBef>
                  <a:spcPct val="0"/>
                </a:spcBef>
                <a:spcAft>
                  <a:spcPct val="0"/>
                </a:spcAft>
                <a:buClr>
                  <a:srgbClr val="00B4ED"/>
                </a:buClr>
                <a:buSzTx/>
                <a:buFont typeface="Arial" panose="020B0604020202020204" pitchFamily="34" charset="0"/>
                <a:buChar char="•"/>
                <a:tabLst/>
                <a:defRPr/>
              </a:pPr>
              <a:r>
                <a:rPr kumimoji="0" lang="en" altLang="ja-JP" sz="1200"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ECOG PS 0 or 1</a:t>
              </a:r>
              <a:endParaRPr kumimoji="1" lang="ja-JP" altLang="en-US" sz="1200"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1" name="角丸四角形 11">
              <a:extLst>
                <a:ext uri="{FF2B5EF4-FFF2-40B4-BE49-F238E27FC236}">
                  <a16:creationId xmlns:a16="http://schemas.microsoft.com/office/drawing/2014/main" id="{F95769F5-7C82-BF97-E9AF-E2E2F2F4E49A}"/>
                </a:ext>
              </a:extLst>
            </p:cNvPr>
            <p:cNvSpPr/>
            <p:nvPr/>
          </p:nvSpPr>
          <p:spPr>
            <a:xfrm>
              <a:off x="7800654" y="1738778"/>
              <a:ext cx="2841812" cy="1243404"/>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333"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HERB trial</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333"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(N=32 patients)</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altLang="ja-JP" sz="267"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T-DXd</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5.4 mg/kg IV</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Day 1, every 3 weeks</a:t>
              </a:r>
            </a:p>
          </p:txBody>
        </p:sp>
        <p:sp>
          <p:nvSpPr>
            <p:cNvPr id="42" name="角丸四角形 12">
              <a:extLst>
                <a:ext uri="{FF2B5EF4-FFF2-40B4-BE49-F238E27FC236}">
                  <a16:creationId xmlns:a16="http://schemas.microsoft.com/office/drawing/2014/main" id="{B801554F-7A65-38B9-A125-BF5456116C5A}"/>
                </a:ext>
              </a:extLst>
            </p:cNvPr>
            <p:cNvSpPr/>
            <p:nvPr/>
          </p:nvSpPr>
          <p:spPr>
            <a:xfrm>
              <a:off x="7800654" y="3790798"/>
              <a:ext cx="2841812" cy="809513"/>
            </a:xfrm>
            <a:prstGeom prst="roundRect">
              <a:avLst>
                <a:gd name="adj" fmla="val 0"/>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333"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SCRUM-Japan registry study</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altLang="ja-JP" sz="267"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ja-JP"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External control group</a:t>
              </a:r>
            </a:p>
          </p:txBody>
        </p:sp>
        <p:cxnSp>
          <p:nvCxnSpPr>
            <p:cNvPr id="43" name="直線矢印コネクタ 13">
              <a:extLst>
                <a:ext uri="{FF2B5EF4-FFF2-40B4-BE49-F238E27FC236}">
                  <a16:creationId xmlns:a16="http://schemas.microsoft.com/office/drawing/2014/main" id="{52A73DD0-BC83-CD6F-F977-D426EA860E48}"/>
                </a:ext>
              </a:extLst>
            </p:cNvPr>
            <p:cNvCxnSpPr>
              <a:cxnSpLocks/>
              <a:stCxn id="40" idx="3"/>
              <a:endCxn id="41" idx="1"/>
            </p:cNvCxnSpPr>
            <p:nvPr/>
          </p:nvCxnSpPr>
          <p:spPr>
            <a:xfrm flipV="1">
              <a:off x="6972314" y="2360480"/>
              <a:ext cx="828340" cy="4029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14">
              <a:extLst>
                <a:ext uri="{FF2B5EF4-FFF2-40B4-BE49-F238E27FC236}">
                  <a16:creationId xmlns:a16="http://schemas.microsoft.com/office/drawing/2014/main" id="{A0AE9453-E251-CC72-28AB-479DE3184910}"/>
                </a:ext>
              </a:extLst>
            </p:cNvPr>
            <p:cNvCxnSpPr>
              <a:cxnSpLocks/>
              <a:stCxn id="40" idx="3"/>
              <a:endCxn id="42" idx="1"/>
            </p:cNvCxnSpPr>
            <p:nvPr/>
          </p:nvCxnSpPr>
          <p:spPr>
            <a:xfrm>
              <a:off x="6972314" y="2763443"/>
              <a:ext cx="828340" cy="14321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角丸四角形 16">
              <a:extLst>
                <a:ext uri="{FF2B5EF4-FFF2-40B4-BE49-F238E27FC236}">
                  <a16:creationId xmlns:a16="http://schemas.microsoft.com/office/drawing/2014/main" id="{1CAC8677-0553-DA53-8485-F7846BE8DD49}"/>
                </a:ext>
              </a:extLst>
            </p:cNvPr>
            <p:cNvSpPr/>
            <p:nvPr/>
          </p:nvSpPr>
          <p:spPr>
            <a:xfrm>
              <a:off x="1016165" y="1814603"/>
              <a:ext cx="1291770" cy="2785708"/>
            </a:xfrm>
            <a:prstGeom prst="roundRect">
              <a:avLst>
                <a:gd name="adj" fmla="val 0"/>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333" b="1"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SCRUM-Japan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333"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30 sites</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1" lang="en-US" altLang="ja-JP" sz="133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6" name="角丸四角形 17">
              <a:extLst>
                <a:ext uri="{FF2B5EF4-FFF2-40B4-BE49-F238E27FC236}">
                  <a16:creationId xmlns:a16="http://schemas.microsoft.com/office/drawing/2014/main" id="{6436598C-3E72-584C-B3F2-A0B6AEFCF4FD}"/>
                </a:ext>
              </a:extLst>
            </p:cNvPr>
            <p:cNvSpPr/>
            <p:nvPr/>
          </p:nvSpPr>
          <p:spPr>
            <a:xfrm>
              <a:off x="1059195" y="2561961"/>
              <a:ext cx="1202168" cy="795842"/>
            </a:xfrm>
            <a:prstGeom prst="roundRect">
              <a:avLst>
                <a:gd name="adj" fmla="val 0"/>
              </a:avLst>
            </a:prstGeom>
            <a:solidFill>
              <a:schemeClr val="tx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333"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Trial sites</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ja-JP" sz="1333"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(n=5)</a:t>
              </a:r>
              <a:endParaRPr kumimoji="1" lang="en-US" altLang="ja-JP" sz="1333"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47" name="直線矢印コネクタ 18">
              <a:extLst>
                <a:ext uri="{FF2B5EF4-FFF2-40B4-BE49-F238E27FC236}">
                  <a16:creationId xmlns:a16="http://schemas.microsoft.com/office/drawing/2014/main" id="{0E0C6613-3FD3-228E-0E80-E19975BCB7C1}"/>
                </a:ext>
              </a:extLst>
            </p:cNvPr>
            <p:cNvCxnSpPr>
              <a:cxnSpLocks/>
              <a:stCxn id="40" idx="1"/>
            </p:cNvCxnSpPr>
            <p:nvPr/>
          </p:nvCxnSpPr>
          <p:spPr>
            <a:xfrm flipH="1">
              <a:off x="3540626" y="2763443"/>
              <a:ext cx="1020188"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8" name="角丸四角形 19">
              <a:extLst>
                <a:ext uri="{FF2B5EF4-FFF2-40B4-BE49-F238E27FC236}">
                  <a16:creationId xmlns:a16="http://schemas.microsoft.com/office/drawing/2014/main" id="{F9E3EDF5-DB2F-78B1-016B-252B84FC9374}"/>
                </a:ext>
              </a:extLst>
            </p:cNvPr>
            <p:cNvSpPr/>
            <p:nvPr/>
          </p:nvSpPr>
          <p:spPr>
            <a:xfrm>
              <a:off x="1059195" y="3403522"/>
              <a:ext cx="1202168" cy="1148379"/>
            </a:xfrm>
            <a:prstGeom prst="roundRect">
              <a:avLst>
                <a:gd name="adj" fmla="val 0"/>
              </a:avLst>
            </a:prstGeom>
            <a:solidFill>
              <a:schemeClr val="tx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333"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Screening sites only</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ja-JP" sz="1333"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(n=25)</a:t>
              </a:r>
              <a:endParaRPr kumimoji="1" lang="en-US" altLang="ja-JP" sz="1333"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49" name="直線矢印コネクタ 21">
              <a:extLst>
                <a:ext uri="{FF2B5EF4-FFF2-40B4-BE49-F238E27FC236}">
                  <a16:creationId xmlns:a16="http://schemas.microsoft.com/office/drawing/2014/main" id="{9AC890B4-1E57-6553-492F-41565A001040}"/>
                </a:ext>
              </a:extLst>
            </p:cNvPr>
            <p:cNvCxnSpPr>
              <a:cxnSpLocks/>
            </p:cNvCxnSpPr>
            <p:nvPr/>
          </p:nvCxnSpPr>
          <p:spPr>
            <a:xfrm flipV="1">
              <a:off x="5684983" y="3790799"/>
              <a:ext cx="0" cy="4047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コネクタ 22">
              <a:extLst>
                <a:ext uri="{FF2B5EF4-FFF2-40B4-BE49-F238E27FC236}">
                  <a16:creationId xmlns:a16="http://schemas.microsoft.com/office/drawing/2014/main" id="{3C1F6DFE-E9F1-1623-BEC3-F76DBF4E0A14}"/>
                </a:ext>
              </a:extLst>
            </p:cNvPr>
            <p:cNvCxnSpPr>
              <a:cxnSpLocks/>
              <a:stCxn id="42" idx="1"/>
            </p:cNvCxnSpPr>
            <p:nvPr/>
          </p:nvCxnSpPr>
          <p:spPr>
            <a:xfrm flipH="1">
              <a:off x="5684983" y="4195555"/>
              <a:ext cx="2115671" cy="0"/>
            </a:xfrm>
            <a:prstGeom prst="line">
              <a:avLst/>
            </a:prstGeom>
            <a:ln w="12700">
              <a:solidFill>
                <a:schemeClr val="tx1"/>
              </a:solidFill>
              <a:prstDash val="sysDash"/>
              <a:headEnd type="triangle"/>
            </a:ln>
          </p:spPr>
          <p:style>
            <a:lnRef idx="1">
              <a:schemeClr val="accent1"/>
            </a:lnRef>
            <a:fillRef idx="0">
              <a:schemeClr val="accent1"/>
            </a:fillRef>
            <a:effectRef idx="0">
              <a:schemeClr val="accent1"/>
            </a:effectRef>
            <a:fontRef idx="minor">
              <a:schemeClr val="tx1"/>
            </a:fontRef>
          </p:style>
        </p:cxnSp>
        <p:cxnSp>
          <p:nvCxnSpPr>
            <p:cNvPr id="51" name="直線コネクタ 23">
              <a:extLst>
                <a:ext uri="{FF2B5EF4-FFF2-40B4-BE49-F238E27FC236}">
                  <a16:creationId xmlns:a16="http://schemas.microsoft.com/office/drawing/2014/main" id="{850710F5-B422-AFF9-1DFE-9653FE0FCDCC}"/>
                </a:ext>
              </a:extLst>
            </p:cNvPr>
            <p:cNvCxnSpPr>
              <a:cxnSpLocks/>
            </p:cNvCxnSpPr>
            <p:nvPr/>
          </p:nvCxnSpPr>
          <p:spPr>
            <a:xfrm flipH="1" flipV="1">
              <a:off x="3540626" y="4195554"/>
              <a:ext cx="2144357"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テキスト ボックス 25">
              <a:extLst>
                <a:ext uri="{FF2B5EF4-FFF2-40B4-BE49-F238E27FC236}">
                  <a16:creationId xmlns:a16="http://schemas.microsoft.com/office/drawing/2014/main" id="{CE62EC1A-7226-47A0-18EE-27851BA01097}"/>
                </a:ext>
              </a:extLst>
            </p:cNvPr>
            <p:cNvSpPr txBox="1"/>
            <p:nvPr/>
          </p:nvSpPr>
          <p:spPr>
            <a:xfrm>
              <a:off x="3639655" y="1961617"/>
              <a:ext cx="934916" cy="796032"/>
            </a:xfrm>
            <a:prstGeom prst="rect">
              <a:avLst/>
            </a:prstGeom>
            <a:noFill/>
            <a:ln>
              <a:noFill/>
            </a:ln>
          </p:spPr>
          <p:txBody>
            <a:bodyPr wrap="square" rtlCol="0" anchor="b">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067" b="1"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HER2 positive</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(IHC 3+ or IHC 2+/ISH+)</a:t>
              </a:r>
              <a:endParaRPr kumimoji="1" lang="ja-JP" altLang="en-US"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3" name="テキスト ボックス 26">
              <a:extLst>
                <a:ext uri="{FF2B5EF4-FFF2-40B4-BE49-F238E27FC236}">
                  <a16:creationId xmlns:a16="http://schemas.microsoft.com/office/drawing/2014/main" id="{ADC4C938-E1D3-665E-28FF-617A8B8B3F2E}"/>
                </a:ext>
              </a:extLst>
            </p:cNvPr>
            <p:cNvSpPr txBox="1"/>
            <p:nvPr/>
          </p:nvSpPr>
          <p:spPr>
            <a:xfrm>
              <a:off x="3648796" y="2793356"/>
              <a:ext cx="916632" cy="970515"/>
            </a:xfrm>
            <a:prstGeom prst="rect">
              <a:avLst/>
            </a:prstGeom>
            <a:noFill/>
            <a:ln>
              <a:noFill/>
            </a:ln>
          </p:spPr>
          <p:txBody>
            <a:bodyPr wrap="square" lIns="0" rIns="0" rtlCol="0" anchor="t">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067" b="1"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HER2-low expression</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(IHC 2+/ISH−, </a:t>
              </a:r>
              <a:br>
                <a:rPr kumimoji="1"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1"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IHC 1+/ISH +/−, </a:t>
              </a:r>
              <a:br>
                <a:rPr kumimoji="1"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1"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IHC 0/ISH+)</a:t>
              </a:r>
              <a:endParaRPr kumimoji="1" lang="ja-JP" altLang="en-US"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4" name="テキスト ボックス 27">
              <a:extLst>
                <a:ext uri="{FF2B5EF4-FFF2-40B4-BE49-F238E27FC236}">
                  <a16:creationId xmlns:a16="http://schemas.microsoft.com/office/drawing/2014/main" id="{045733AE-E2F5-AC71-8C39-2C3A11DC4819}"/>
                </a:ext>
              </a:extLst>
            </p:cNvPr>
            <p:cNvSpPr txBox="1"/>
            <p:nvPr/>
          </p:nvSpPr>
          <p:spPr>
            <a:xfrm>
              <a:off x="3661124" y="4232130"/>
              <a:ext cx="828339" cy="447070"/>
            </a:xfrm>
            <a:prstGeom prst="rect">
              <a:avLst/>
            </a:prstGeom>
            <a:noFill/>
            <a:ln>
              <a:noFill/>
            </a:ln>
          </p:spPr>
          <p:txBody>
            <a:bodyPr wrap="square" rtlCol="0" anchor="b">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067" b="1"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HER2 positive</a:t>
              </a:r>
              <a:endParaRPr kumimoji="1" lang="ja-JP" altLang="en-US" sz="1067" b="1"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5" name="テキスト ボックス 28">
              <a:extLst>
                <a:ext uri="{FF2B5EF4-FFF2-40B4-BE49-F238E27FC236}">
                  <a16:creationId xmlns:a16="http://schemas.microsoft.com/office/drawing/2014/main" id="{FA0DACBF-6311-04AC-A0A1-4FF4C9E4D863}"/>
                </a:ext>
              </a:extLst>
            </p:cNvPr>
            <p:cNvSpPr txBox="1"/>
            <p:nvPr/>
          </p:nvSpPr>
          <p:spPr>
            <a:xfrm>
              <a:off x="7197329" y="2623193"/>
              <a:ext cx="828339" cy="272589"/>
            </a:xfrm>
            <a:prstGeom prst="rect">
              <a:avLst/>
            </a:prstGeom>
            <a:noFill/>
            <a:ln>
              <a:noFill/>
            </a:ln>
          </p:spPr>
          <p:txBody>
            <a:bodyPr wrap="square" rtlCol="0" anchor="ctr">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1"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Eligible</a:t>
              </a:r>
              <a:endParaRPr kumimoji="1" lang="ja-JP" altLang="en-US"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6" name="テキスト ボックス 29">
              <a:extLst>
                <a:ext uri="{FF2B5EF4-FFF2-40B4-BE49-F238E27FC236}">
                  <a16:creationId xmlns:a16="http://schemas.microsoft.com/office/drawing/2014/main" id="{BF382061-7FC6-32C8-B71A-5DD4565DA838}"/>
                </a:ext>
              </a:extLst>
            </p:cNvPr>
            <p:cNvSpPr txBox="1"/>
            <p:nvPr/>
          </p:nvSpPr>
          <p:spPr>
            <a:xfrm>
              <a:off x="7197329" y="3034594"/>
              <a:ext cx="828339" cy="272589"/>
            </a:xfrm>
            <a:prstGeom prst="rect">
              <a:avLst/>
            </a:prstGeom>
            <a:noFill/>
            <a:ln>
              <a:noFill/>
            </a:ln>
          </p:spPr>
          <p:txBody>
            <a:bodyPr wrap="square" rtlCol="0" anchor="ctr">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Ine</a:t>
              </a:r>
              <a:r>
                <a:rPr kumimoji="1"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ligible</a:t>
              </a:r>
              <a:endParaRPr kumimoji="1" lang="ja-JP" altLang="en-US"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7" name="テキスト ボックス 30">
              <a:extLst>
                <a:ext uri="{FF2B5EF4-FFF2-40B4-BE49-F238E27FC236}">
                  <a16:creationId xmlns:a16="http://schemas.microsoft.com/office/drawing/2014/main" id="{045D3B43-65C4-1C36-71CF-090DEA2FFE99}"/>
                </a:ext>
              </a:extLst>
            </p:cNvPr>
            <p:cNvSpPr txBox="1"/>
            <p:nvPr/>
          </p:nvSpPr>
          <p:spPr>
            <a:xfrm>
              <a:off x="4327730" y="3856882"/>
              <a:ext cx="1398487" cy="272589"/>
            </a:xfrm>
            <a:prstGeom prst="rect">
              <a:avLst/>
            </a:prstGeom>
            <a:noFill/>
            <a:ln>
              <a:noFill/>
            </a:ln>
          </p:spPr>
          <p:txBody>
            <a:bodyPr wrap="square" rtlCol="0" anchor="ctr">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1"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Referred to trial sites</a:t>
              </a:r>
              <a:endParaRPr kumimoji="1" lang="ja-JP" altLang="en-US"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8" name="テキスト ボックス 31">
              <a:extLst>
                <a:ext uri="{FF2B5EF4-FFF2-40B4-BE49-F238E27FC236}">
                  <a16:creationId xmlns:a16="http://schemas.microsoft.com/office/drawing/2014/main" id="{834039CD-2655-174C-CAA9-EC5A62CD6B05}"/>
                </a:ext>
              </a:extLst>
            </p:cNvPr>
            <p:cNvSpPr txBox="1"/>
            <p:nvPr/>
          </p:nvSpPr>
          <p:spPr>
            <a:xfrm>
              <a:off x="5693936" y="4186921"/>
              <a:ext cx="2115668" cy="272589"/>
            </a:xfrm>
            <a:prstGeom prst="rect">
              <a:avLst/>
            </a:prstGeom>
            <a:noFill/>
            <a:ln>
              <a:noFill/>
            </a:ln>
          </p:spPr>
          <p:txBody>
            <a:bodyPr wrap="square" rtlCol="0" anchor="ctr">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Not r</a:t>
              </a:r>
              <a:r>
                <a:rPr kumimoji="1" lang="en-US" altLang="ja-JP"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eferred to trial sites</a:t>
              </a:r>
              <a:endParaRPr kumimoji="1" lang="ja-JP" altLang="en-US" sz="1067"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9" name="角丸四角形 15">
              <a:extLst>
                <a:ext uri="{FF2B5EF4-FFF2-40B4-BE49-F238E27FC236}">
                  <a16:creationId xmlns:a16="http://schemas.microsoft.com/office/drawing/2014/main" id="{8A2E88FF-8CBB-569E-13C0-8FFB337BC794}"/>
                </a:ext>
              </a:extLst>
            </p:cNvPr>
            <p:cNvSpPr/>
            <p:nvPr/>
          </p:nvSpPr>
          <p:spPr>
            <a:xfrm>
              <a:off x="2486377" y="1814603"/>
              <a:ext cx="1176935" cy="2788398"/>
            </a:xfrm>
            <a:prstGeom prst="roundRect">
              <a:avLst>
                <a:gd name="adj" fmla="val 538"/>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333" b="1"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HERB pre-</a:t>
              </a:r>
              <a:r>
                <a:rPr kumimoji="1" lang="en-US" altLang="ja-JP" sz="1333" b="1" i="0" u="none" strike="noStrike" kern="1200" cap="none" spc="0" normalizeH="0" baseline="0" noProof="0" err="1">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screening</a:t>
              </a:r>
              <a:endParaRPr kumimoji="1" lang="en-US" altLang="ja-JP" sz="1333" b="1"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1219170" rtl="0" eaLnBrk="1" fontAlgn="base" latinLnBrk="0" hangingPunct="1">
                <a:lnSpc>
                  <a:spcPct val="100000"/>
                </a:lnSpc>
                <a:spcBef>
                  <a:spcPct val="0"/>
                </a:spcBef>
                <a:spcAft>
                  <a:spcPct val="0"/>
                </a:spcAft>
                <a:buClrTx/>
                <a:buSzTx/>
                <a:buFontTx/>
                <a:buNone/>
                <a:tabLst/>
                <a:defRPr/>
              </a:pPr>
              <a:r>
                <a:rPr kumimoji="1" lang="en-US" altLang="ja-JP" sz="1333"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rPr>
                <a:t>(N=300 screened)</a:t>
              </a: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altLang="ja-JP" sz="1333"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121917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3F4444"/>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Tree>
    <p:extLst>
      <p:ext uri="{BB962C8B-B14F-4D97-AF65-F5344CB8AC3E}">
        <p14:creationId xmlns:p14="http://schemas.microsoft.com/office/powerpoint/2010/main" val="16896547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2D68-E522-E9A1-1A84-2DC3CFE1357C}"/>
              </a:ext>
            </a:extLst>
          </p:cNvPr>
          <p:cNvSpPr>
            <a:spLocks noGrp="1"/>
          </p:cNvSpPr>
          <p:nvPr>
            <p:ph type="title"/>
          </p:nvPr>
        </p:nvSpPr>
        <p:spPr>
          <a:xfrm>
            <a:off x="444500" y="282736"/>
            <a:ext cx="11328400" cy="721992"/>
          </a:xfrm>
        </p:spPr>
        <p:txBody>
          <a:bodyPr>
            <a:noAutofit/>
          </a:bodyPr>
          <a:lstStyle/>
          <a:p>
            <a:r>
              <a:rPr lang="en-US" sz="3067">
                <a:latin typeface="Arial"/>
                <a:cs typeface="Arial"/>
              </a:rPr>
              <a:t>HERB: T-</a:t>
            </a:r>
            <a:r>
              <a:rPr lang="en-US" sz="3067" err="1">
                <a:latin typeface="Arial"/>
                <a:cs typeface="Arial"/>
              </a:rPr>
              <a:t>DXd</a:t>
            </a:r>
            <a:r>
              <a:rPr lang="en-US" sz="3067">
                <a:latin typeface="Arial"/>
                <a:cs typeface="Arial"/>
              </a:rPr>
              <a:t> Phase 2 Data From IIS/ESR in HER2-Expressing Patient Population (2L+)</a:t>
            </a:r>
            <a:r>
              <a:rPr lang="en-US" sz="3067" baseline="30000">
                <a:latin typeface="Arial"/>
                <a:cs typeface="Arial"/>
              </a:rPr>
              <a:t>1,2</a:t>
            </a:r>
            <a:endParaRPr lang="en-US" sz="3067" baseline="30000"/>
          </a:p>
        </p:txBody>
      </p:sp>
      <p:graphicFrame>
        <p:nvGraphicFramePr>
          <p:cNvPr id="8" name="Table 14">
            <a:extLst>
              <a:ext uri="{FF2B5EF4-FFF2-40B4-BE49-F238E27FC236}">
                <a16:creationId xmlns:a16="http://schemas.microsoft.com/office/drawing/2014/main" id="{4194F6E6-2F43-FDDA-4EA4-9F32B17E336F}"/>
              </a:ext>
            </a:extLst>
          </p:cNvPr>
          <p:cNvGraphicFramePr>
            <a:graphicFrameLocks/>
          </p:cNvGraphicFramePr>
          <p:nvPr>
            <p:extLst>
              <p:ext uri="{D42A27DB-BD31-4B8C-83A1-F6EECF244321}">
                <p14:modId xmlns:p14="http://schemas.microsoft.com/office/powerpoint/2010/main" val="872725924"/>
              </p:ext>
            </p:extLst>
          </p:nvPr>
        </p:nvGraphicFramePr>
        <p:xfrm>
          <a:off x="2170174" y="1684576"/>
          <a:ext cx="8028940" cy="3489960"/>
        </p:xfrm>
        <a:graphic>
          <a:graphicData uri="http://schemas.openxmlformats.org/drawingml/2006/table">
            <a:tbl>
              <a:tblPr firstRow="1" bandRow="1">
                <a:effectLst/>
                <a:tableStyleId>{2D5ABB26-0587-4C30-8999-92F81FD0307C}</a:tableStyleId>
              </a:tblPr>
              <a:tblGrid>
                <a:gridCol w="2685541">
                  <a:extLst>
                    <a:ext uri="{9D8B030D-6E8A-4147-A177-3AD203B41FA5}">
                      <a16:colId xmlns:a16="http://schemas.microsoft.com/office/drawing/2014/main" val="3026621090"/>
                    </a:ext>
                  </a:extLst>
                </a:gridCol>
                <a:gridCol w="5343399">
                  <a:extLst>
                    <a:ext uri="{9D8B030D-6E8A-4147-A177-3AD203B41FA5}">
                      <a16:colId xmlns:a16="http://schemas.microsoft.com/office/drawing/2014/main" val="755120979"/>
                    </a:ext>
                  </a:extLst>
                </a:gridCol>
              </a:tblGrid>
              <a:tr h="284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a:solidFill>
                            <a:schemeClr val="tx2"/>
                          </a:solidFill>
                          <a:latin typeface="Arial" panose="020B0604020202020204" pitchFamily="34" charset="0"/>
                          <a:ea typeface="+mn-ea"/>
                          <a:cs typeface="+mn-cs"/>
                          <a:sym typeface=""/>
                        </a:rPr>
                        <a:t>Efficacy </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sz="1100" b="0" i="0" u="none" strike="noStrike" kern="1200" cap="none" spc="0" normalizeH="0" baseline="0" noProof="0">
                          <a:solidFill>
                            <a:schemeClr val="tx2"/>
                          </a:solidFill>
                          <a:effectLst/>
                          <a:latin typeface="Arial" panose="020B0604020202020204" pitchFamily="34" charset="0"/>
                          <a:ea typeface="+mn-ea"/>
                          <a:cs typeface="+mn-cs"/>
                          <a:sym typeface=""/>
                        </a:rPr>
                        <a:t>n=30</a:t>
                      </a:r>
                      <a:endParaRPr lang="en-US" sz="1100" b="0" i="0" u="none" strike="noStrike" kern="1200" cap="none" spc="0" normalizeH="0" baseline="0" noProof="0">
                        <a:solidFill>
                          <a:schemeClr val="tx2"/>
                        </a:solidFill>
                        <a:latin typeface="Arial" panose="020B0604020202020204" pitchFamily="34" charset="0"/>
                        <a:ea typeface="+mn-ea"/>
                        <a:cs typeface="+mn-cs"/>
                        <a:sym typeface=""/>
                      </a:endParaRP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909116907"/>
                  </a:ext>
                </a:extLst>
              </a:tr>
              <a:tr h="284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a:solidFill>
                            <a:schemeClr val="tx2"/>
                          </a:solidFill>
                          <a:latin typeface="Arial" panose="020B0604020202020204" pitchFamily="34" charset="0"/>
                          <a:ea typeface="+mn-ea"/>
                          <a:cs typeface="+mn-cs"/>
                          <a:sym typeface=""/>
                        </a:rPr>
                        <a:t>Confirmed ORR % (95% CI)</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pl-PL" sz="1100" b="0" i="0" u="none" strike="noStrike" kern="1200" cap="none" spc="0" normalizeH="0" baseline="0" noProof="0">
                          <a:solidFill>
                            <a:schemeClr val="tx2"/>
                          </a:solidFill>
                          <a:effectLst/>
                          <a:latin typeface="Arial" panose="020B0604020202020204" pitchFamily="34" charset="0"/>
                          <a:ea typeface="+mn-ea"/>
                          <a:cs typeface="+mn-cs"/>
                          <a:sym typeface=""/>
                        </a:rPr>
                        <a:t>30.0 (14.7-49.4) (5.4 mg/kg Q3W</a:t>
                      </a:r>
                      <a:r>
                        <a:rPr kumimoji="1" lang="en-US" sz="1100" b="0" i="0" u="none" strike="noStrike" kern="1200" cap="none" spc="0" normalizeH="0" baseline="0" noProof="0">
                          <a:solidFill>
                            <a:schemeClr val="tx2"/>
                          </a:solidFill>
                          <a:effectLst/>
                          <a:latin typeface="Arial" panose="020B0604020202020204" pitchFamily="34" charset="0"/>
                          <a:ea typeface="+mn-ea"/>
                          <a:cs typeface="+mn-cs"/>
                          <a:sym typeface=""/>
                        </a:rPr>
                        <a:t>)</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8993921"/>
                  </a:ext>
                </a:extLst>
              </a:tr>
              <a:tr h="447040">
                <a:tc>
                  <a:txBody>
                    <a:bodyPr/>
                    <a:lstStyle/>
                    <a:p>
                      <a:pPr marL="274320" marR="0" lvl="0" indent="0" algn="l" defTabSz="6858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a:solidFill>
                            <a:schemeClr val="tx2"/>
                          </a:solidFill>
                          <a:latin typeface="Arial" panose="020B0604020202020204" pitchFamily="34" charset="0"/>
                          <a:ea typeface="+mn-ea"/>
                          <a:cs typeface="+mn-cs"/>
                          <a:sym typeface=""/>
                        </a:rPr>
                        <a:t>IHC 3+ or IHC 2+</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hangingPunct="1">
                        <a:lnSpc>
                          <a:spcPct val="100000"/>
                        </a:lnSpc>
                        <a:spcBef>
                          <a:spcPts val="0"/>
                        </a:spcBef>
                        <a:spcAft>
                          <a:spcPts val="0"/>
                        </a:spcAft>
                        <a:buFontTx/>
                        <a:buNone/>
                      </a:pPr>
                      <a:r>
                        <a:rPr kumimoji="1" lang="en-US" sz="1100" b="0" i="0" u="none" strike="noStrike" kern="1200" cap="none" spc="0" normalizeH="0" baseline="0" noProof="0">
                          <a:solidFill>
                            <a:schemeClr val="tx2"/>
                          </a:solidFill>
                          <a:latin typeface="Arial" panose="020B0604020202020204" pitchFamily="34" charset="0"/>
                          <a:ea typeface="+mn-ea"/>
                          <a:cs typeface="+mn-cs"/>
                          <a:sym typeface=""/>
                        </a:rPr>
                        <a:t>36.4 (17.2-59.3) </a:t>
                      </a:r>
                    </a:p>
                    <a:p>
                      <a:pPr marL="0" marR="0" lvl="0" indent="0" algn="ctr" defTabSz="685800" rtl="0" eaLnBrk="1" fontAlgn="auto" hangingPunct="1">
                        <a:lnSpc>
                          <a:spcPct val="100000"/>
                        </a:lnSpc>
                        <a:spcBef>
                          <a:spcPts val="0"/>
                        </a:spcBef>
                        <a:spcAft>
                          <a:spcPts val="0"/>
                        </a:spcAft>
                        <a:buFontTx/>
                        <a:buNone/>
                      </a:pPr>
                      <a:r>
                        <a:rPr kumimoji="1" lang="en-US" sz="1100" b="0" i="0" u="none" strike="noStrike" kern="1200" cap="none" spc="0" normalizeH="0" baseline="0" noProof="0">
                          <a:solidFill>
                            <a:schemeClr val="tx2"/>
                          </a:solidFill>
                          <a:latin typeface="Arial" panose="020B0604020202020204" pitchFamily="34" charset="0"/>
                          <a:ea typeface="+mn-ea"/>
                          <a:cs typeface="+mn-cs"/>
                          <a:sym typeface=""/>
                        </a:rPr>
                        <a:t>(IHC 3+ or IHC 2+/ISH+)</a:t>
                      </a:r>
                      <a:r>
                        <a:rPr kumimoji="1" lang="en-US" sz="1100" b="0" i="0" u="none" strike="noStrike" kern="1200" cap="none" spc="0" normalizeH="0" baseline="30000" noProof="0">
                          <a:solidFill>
                            <a:schemeClr val="tx2"/>
                          </a:solidFill>
                          <a:latin typeface="Arial" panose="020B0604020202020204" pitchFamily="34" charset="0"/>
                          <a:ea typeface="+mn-ea"/>
                          <a:cs typeface="+mn-cs"/>
                          <a:sym typeface=""/>
                        </a:rPr>
                        <a:t>b</a:t>
                      </a:r>
                      <a:endParaRPr lang="en-US" sz="1100" b="0" i="0" u="none" strike="noStrike" kern="1200" cap="none" spc="0" normalizeH="0" baseline="30000" noProof="0">
                        <a:solidFill>
                          <a:schemeClr val="tx2"/>
                        </a:solidFill>
                        <a:latin typeface="Arial" panose="020B0604020202020204" pitchFamily="34" charset="0"/>
                        <a:ea typeface="+mn-ea"/>
                        <a:cs typeface="+mn-cs"/>
                        <a:sym typeface=""/>
                      </a:endParaRP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80269"/>
                  </a:ext>
                </a:extLst>
              </a:tr>
              <a:tr h="284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a:solidFill>
                            <a:schemeClr val="tx2"/>
                          </a:solidFill>
                          <a:latin typeface="Arial" panose="020B0604020202020204" pitchFamily="34" charset="0"/>
                          <a:ea typeface="+mn-ea"/>
                          <a:cs typeface="+mn-cs"/>
                          <a:sym typeface=""/>
                        </a:rPr>
                        <a:t>Safety</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sz="1100" b="0" i="0" u="none" strike="noStrike" kern="1200" cap="none" spc="0" normalizeH="0" baseline="0" noProof="0">
                          <a:solidFill>
                            <a:schemeClr val="tx2"/>
                          </a:solidFill>
                          <a:effectLst/>
                          <a:latin typeface="Arial" panose="020B0604020202020204" pitchFamily="34" charset="0"/>
                          <a:ea typeface="+mn-ea"/>
                          <a:cs typeface="+mn-cs"/>
                          <a:sym typeface=""/>
                        </a:rPr>
                        <a:t>n=32</a:t>
                      </a:r>
                      <a:endParaRPr lang="en-US" sz="1100" b="0" i="0" u="none" strike="noStrike" kern="1200" cap="none" spc="0" normalizeH="0" baseline="0" noProof="0">
                        <a:solidFill>
                          <a:schemeClr val="tx2"/>
                        </a:solidFill>
                        <a:latin typeface="Arial" panose="020B0604020202020204" pitchFamily="34" charset="0"/>
                        <a:ea typeface="+mn-ea"/>
                        <a:cs typeface="+mn-cs"/>
                        <a:sym typeface=""/>
                      </a:endParaRP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9441444"/>
                  </a:ext>
                </a:extLst>
              </a:tr>
              <a:tr h="609600">
                <a:tc>
                  <a:txBody>
                    <a:bodyPr/>
                    <a:lstStyle/>
                    <a:p>
                      <a:pPr marL="0" marR="0" lvl="0" indent="0" algn="l" defTabSz="685800" rtl="0" eaLnBrk="1" fontAlgn="auto" hangingPunct="1">
                        <a:lnSpc>
                          <a:spcPct val="100000"/>
                        </a:lnSpc>
                        <a:spcBef>
                          <a:spcPts val="0"/>
                        </a:spcBef>
                        <a:spcAft>
                          <a:spcPts val="0"/>
                        </a:spcAft>
                        <a:buFontTx/>
                        <a:buNone/>
                      </a:pPr>
                      <a:r>
                        <a:rPr lang="en-US" sz="1100" b="1" i="0" u="none" strike="noStrike" kern="1200" cap="none" spc="0" normalizeH="0" baseline="0" noProof="0">
                          <a:solidFill>
                            <a:schemeClr val="tx2"/>
                          </a:solidFill>
                          <a:latin typeface="Arial" panose="020B0604020202020204" pitchFamily="34" charset="0"/>
                          <a:ea typeface="+mn-ea"/>
                          <a:cs typeface="+mn-cs"/>
                          <a:sym typeface=""/>
                        </a:rPr>
                        <a:t>TEAEs, n (%)</a:t>
                      </a:r>
                    </a:p>
                    <a:p>
                      <a:pPr marL="274320" marR="0" lvl="0" indent="0" algn="l" defTabSz="685800" rtl="0" eaLnBrk="1" fontAlgn="auto" hangingPunct="1">
                        <a:lnSpc>
                          <a:spcPct val="100000"/>
                        </a:lnSpc>
                        <a:spcBef>
                          <a:spcPts val="0"/>
                        </a:spcBef>
                        <a:spcAft>
                          <a:spcPts val="0"/>
                        </a:spcAft>
                        <a:buFontTx/>
                        <a:buNone/>
                      </a:pPr>
                      <a:r>
                        <a:rPr lang="en-US" sz="1100" b="1" i="0" u="none" strike="noStrike" kern="1200" cap="none" spc="0" normalizeH="0" baseline="0" noProof="0">
                          <a:solidFill>
                            <a:schemeClr val="tx2"/>
                          </a:solidFill>
                          <a:latin typeface="Arial" panose="020B0604020202020204" pitchFamily="34" charset="0"/>
                          <a:ea typeface="+mn-ea"/>
                          <a:cs typeface="+mn-cs"/>
                          <a:sym typeface=""/>
                        </a:rPr>
                        <a:t>All grades</a:t>
                      </a:r>
                    </a:p>
                    <a:p>
                      <a:pPr marL="274320" marR="0" lvl="0" indent="0" algn="l" defTabSz="685800" rtl="0" eaLnBrk="1" fontAlgn="auto" hangingPunct="1">
                        <a:lnSpc>
                          <a:spcPct val="100000"/>
                        </a:lnSpc>
                        <a:spcBef>
                          <a:spcPts val="0"/>
                        </a:spcBef>
                        <a:spcAft>
                          <a:spcPts val="0"/>
                        </a:spcAft>
                        <a:buFontTx/>
                        <a:buNone/>
                      </a:pPr>
                      <a:r>
                        <a:rPr lang="en-US" sz="1100" b="1" i="0" u="none" strike="noStrike" kern="1200" cap="none" spc="0" normalizeH="0" baseline="0" noProof="0">
                          <a:solidFill>
                            <a:schemeClr val="tx2"/>
                          </a:solidFill>
                          <a:latin typeface="Arial" panose="020B0604020202020204" pitchFamily="34" charset="0"/>
                          <a:ea typeface="+mn-ea"/>
                          <a:cs typeface="+mn-cs"/>
                          <a:sym typeface=""/>
                        </a:rPr>
                        <a:t>Grade ≥3</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100" b="0" i="0" u="none" strike="noStrike" kern="1200" cap="none" spc="0" normalizeH="0" baseline="0" noProof="0">
                        <a:solidFill>
                          <a:schemeClr val="tx2"/>
                        </a:solidFill>
                        <a:latin typeface="Arial" panose="020B0604020202020204" pitchFamily="34" charset="0"/>
                        <a:ea typeface="+mn-ea"/>
                        <a:cs typeface="+mn-cs"/>
                        <a:sym typeface=""/>
                      </a:endParaRPr>
                    </a:p>
                    <a:p>
                      <a:pPr marL="0" marR="0" lvl="0" indent="0" algn="ctr" defTabSz="685800" rtl="0" eaLnBrk="1" fontAlgn="auto" hangingPunct="1">
                        <a:lnSpc>
                          <a:spcPct val="100000"/>
                        </a:lnSpc>
                        <a:spcBef>
                          <a:spcPts val="0"/>
                        </a:spcBef>
                        <a:spcAft>
                          <a:spcPts val="0"/>
                        </a:spcAft>
                        <a:buFontTx/>
                        <a:buNone/>
                      </a:pPr>
                      <a:r>
                        <a:rPr lang="en-US" sz="1100" b="0" i="0" u="none" strike="noStrike" kern="1200" cap="none" spc="0" normalizeH="0" baseline="0" noProof="0">
                          <a:solidFill>
                            <a:schemeClr val="tx2"/>
                          </a:solidFill>
                          <a:latin typeface="Arial" panose="020B0604020202020204" pitchFamily="34" charset="0"/>
                          <a:ea typeface="+mn-ea"/>
                          <a:cs typeface="+mn-cs"/>
                          <a:sym typeface=""/>
                        </a:rPr>
                        <a:t>NR</a:t>
                      </a:r>
                      <a:br>
                        <a:rPr lang="en-US" sz="1100" b="0" i="0" u="none" strike="noStrike" kern="1200" cap="none" spc="0" normalizeH="0" baseline="0" noProof="0">
                          <a:solidFill>
                            <a:schemeClr val="tx2"/>
                          </a:solidFill>
                          <a:latin typeface="Arial" panose="020B0604020202020204" pitchFamily="34" charset="0"/>
                          <a:ea typeface="+mn-ea"/>
                          <a:cs typeface="+mn-cs"/>
                          <a:sym typeface=""/>
                        </a:rPr>
                      </a:br>
                      <a:r>
                        <a:rPr lang="en-US" sz="1100" b="0" i="0" u="none" strike="noStrike" kern="1200" cap="none" spc="0" normalizeH="0" baseline="0" noProof="0">
                          <a:solidFill>
                            <a:schemeClr val="tx2"/>
                          </a:solidFill>
                          <a:latin typeface="Arial" panose="020B0604020202020204" pitchFamily="34" charset="0"/>
                          <a:ea typeface="+mn-ea"/>
                          <a:cs typeface="+mn-cs"/>
                          <a:sym typeface=""/>
                        </a:rPr>
                        <a:t>26 (81.3)</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4634263"/>
                  </a:ext>
                </a:extLst>
              </a:tr>
              <a:tr h="2844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a:solidFill>
                            <a:schemeClr val="tx2"/>
                          </a:solidFill>
                          <a:latin typeface="Arial" panose="020B0604020202020204" pitchFamily="34" charset="0"/>
                          <a:ea typeface="+mn-ea"/>
                          <a:cs typeface="+mn-cs"/>
                          <a:sym typeface=""/>
                        </a:rPr>
                        <a:t>Most common AEs (all grades)</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i="0" u="none" strike="noStrike" kern="1200" cap="none" spc="0" normalizeH="0" baseline="0" noProof="0">
                          <a:solidFill>
                            <a:schemeClr val="tx2"/>
                          </a:solidFill>
                          <a:latin typeface="Arial" panose="020B0604020202020204" pitchFamily="34" charset="0"/>
                          <a:ea typeface="+mn-ea"/>
                          <a:cs typeface="+mn-cs"/>
                          <a:sym typeface=""/>
                        </a:rPr>
                        <a:t>Anemia, decreased neutrophil count, decreased white blood cell count</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333008"/>
                  </a:ext>
                </a:extLst>
              </a:tr>
              <a:tr h="4470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a:solidFill>
                            <a:schemeClr val="tx2"/>
                          </a:solidFill>
                          <a:latin typeface="Arial" panose="020B0604020202020204" pitchFamily="34" charset="0"/>
                          <a:ea typeface="+mn-ea"/>
                          <a:cs typeface="+mn-cs"/>
                          <a:sym typeface=""/>
                        </a:rPr>
                        <a:t>TEAEs leading to treatment discontinuation, n (%)</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FFDD"/>
                    </a:solidFill>
                  </a:tcPr>
                </a:tc>
                <a:tc>
                  <a:txBody>
                    <a:bodyPr/>
                    <a:lstStyle/>
                    <a:p>
                      <a:pPr marL="0" marR="0" lvl="0" indent="0" algn="ctr" defTabSz="685800" rtl="0" eaLnBrk="1" fontAlgn="auto" hangingPunct="1">
                        <a:lnSpc>
                          <a:spcPct val="100000"/>
                        </a:lnSpc>
                        <a:spcBef>
                          <a:spcPts val="0"/>
                        </a:spcBef>
                        <a:spcAft>
                          <a:spcPts val="0"/>
                        </a:spcAft>
                        <a:buFontTx/>
                        <a:buNone/>
                      </a:pPr>
                      <a:r>
                        <a:rPr lang="en-US" sz="1100" b="0" i="0" u="none" strike="noStrike" kern="1200" cap="none" spc="0" normalizeH="0" baseline="0" noProof="0">
                          <a:solidFill>
                            <a:schemeClr val="tx2"/>
                          </a:solidFill>
                          <a:latin typeface="Arial" panose="020B0604020202020204" pitchFamily="34" charset="0"/>
                          <a:ea typeface="+mn-ea"/>
                          <a:cs typeface="+mn-cs"/>
                          <a:sym typeface=""/>
                        </a:rPr>
                        <a:t>8 (25.0)</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FFDD"/>
                    </a:solidFill>
                  </a:tcPr>
                </a:tc>
                <a:extLst>
                  <a:ext uri="{0D108BD9-81ED-4DB2-BD59-A6C34878D82A}">
                    <a16:rowId xmlns:a16="http://schemas.microsoft.com/office/drawing/2014/main" val="3824016771"/>
                  </a:ext>
                </a:extLst>
              </a:tr>
              <a:tr h="7721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a:solidFill>
                            <a:schemeClr val="tx2"/>
                          </a:solidFill>
                          <a:latin typeface="Arial" panose="020B0604020202020204" pitchFamily="34" charset="0"/>
                          <a:ea typeface="+mn-ea"/>
                          <a:cs typeface="+mn-cs"/>
                          <a:sym typeface=""/>
                        </a:rPr>
                        <a:t>ILD/</a:t>
                      </a:r>
                      <a:r>
                        <a:rPr lang="en-US" sz="1100" b="1" i="0" u="none" strike="noStrike" kern="1200" cap="none" spc="0" normalizeH="0" baseline="0" noProof="0" err="1">
                          <a:solidFill>
                            <a:schemeClr val="tx2"/>
                          </a:solidFill>
                          <a:latin typeface="Arial" panose="020B0604020202020204" pitchFamily="34" charset="0"/>
                          <a:ea typeface="+mn-ea"/>
                          <a:cs typeface="+mn-cs"/>
                          <a:sym typeface=""/>
                        </a:rPr>
                        <a:t>pneumonitis,</a:t>
                      </a:r>
                      <a:r>
                        <a:rPr lang="en-US" sz="1100" b="1" i="0" u="none" strike="noStrike" kern="1200" cap="none" spc="0" normalizeH="0" baseline="30000" noProof="0" err="1">
                          <a:solidFill>
                            <a:schemeClr val="tx2"/>
                          </a:solidFill>
                          <a:latin typeface="Arial" panose="020B0604020202020204" pitchFamily="34" charset="0"/>
                          <a:ea typeface="+mn-ea"/>
                          <a:cs typeface="+mn-cs"/>
                          <a:sym typeface=""/>
                        </a:rPr>
                        <a:t>a</a:t>
                      </a:r>
                      <a:r>
                        <a:rPr lang="en-US" sz="1100" b="1" i="0" u="none" strike="noStrike" kern="1200" cap="none" spc="0" normalizeH="0" baseline="0" noProof="0">
                          <a:solidFill>
                            <a:schemeClr val="tx2"/>
                          </a:solidFill>
                          <a:latin typeface="Arial" panose="020B0604020202020204" pitchFamily="34" charset="0"/>
                          <a:ea typeface="+mn-ea"/>
                          <a:cs typeface="+mn-cs"/>
                          <a:sym typeface=""/>
                        </a:rPr>
                        <a:t> n (%)</a:t>
                      </a:r>
                    </a:p>
                    <a:p>
                      <a:pPr marL="274320" marR="0" lvl="0" indent="0" algn="l" defTabSz="6858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a:solidFill>
                            <a:schemeClr val="tx2"/>
                          </a:solidFill>
                          <a:latin typeface="Arial" panose="020B0604020202020204" pitchFamily="34" charset="0"/>
                          <a:ea typeface="+mn-ea"/>
                          <a:cs typeface="+mn-cs"/>
                          <a:sym typeface=""/>
                        </a:rPr>
                        <a:t>All grades</a:t>
                      </a:r>
                    </a:p>
                    <a:p>
                      <a:pPr marL="274320" marR="0" lvl="0" indent="0" algn="l" defTabSz="6858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a:solidFill>
                            <a:schemeClr val="tx2"/>
                          </a:solidFill>
                          <a:latin typeface="Arial" panose="020B0604020202020204" pitchFamily="34" charset="0"/>
                          <a:ea typeface="+mn-ea"/>
                          <a:cs typeface="+mn-cs"/>
                          <a:sym typeface=""/>
                        </a:rPr>
                        <a:t>Grade ≥3</a:t>
                      </a:r>
                    </a:p>
                    <a:p>
                      <a:pPr marL="274320" marR="0" lvl="0" indent="0" algn="l" defTabSz="685800" rtl="0" eaLnBrk="1" fontAlgn="auto" latinLnBrk="0" hangingPunct="1">
                        <a:lnSpc>
                          <a:spcPct val="100000"/>
                        </a:lnSpc>
                        <a:spcBef>
                          <a:spcPts val="0"/>
                        </a:spcBef>
                        <a:spcAft>
                          <a:spcPts val="0"/>
                        </a:spcAft>
                        <a:buClrTx/>
                        <a:buSzTx/>
                        <a:buFontTx/>
                        <a:buNone/>
                        <a:tabLst/>
                        <a:defRPr/>
                      </a:pPr>
                      <a:r>
                        <a:rPr lang="en-US" sz="1100" b="1" i="0" u="none" strike="noStrike" kern="1200" cap="none" spc="0" normalizeH="0" baseline="0" noProof="0">
                          <a:solidFill>
                            <a:schemeClr val="tx2"/>
                          </a:solidFill>
                          <a:latin typeface="Arial" panose="020B0604020202020204" pitchFamily="34" charset="0"/>
                          <a:ea typeface="+mn-ea"/>
                          <a:cs typeface="+mn-cs"/>
                          <a:sym typeface=""/>
                        </a:rPr>
                        <a:t>Grade 5</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BFC"/>
                    </a:solidFill>
                  </a:tcPr>
                </a:tc>
                <a:tc>
                  <a:txBody>
                    <a:bodyPr/>
                    <a:lstStyle/>
                    <a:p>
                      <a:pPr marL="0" marR="0" lvl="0" indent="0" algn="ctr" defTabSz="685800" rtl="0" eaLnBrk="1" fontAlgn="auto" hangingPunct="1">
                        <a:lnSpc>
                          <a:spcPct val="100000"/>
                        </a:lnSpc>
                        <a:spcBef>
                          <a:spcPts val="0"/>
                        </a:spcBef>
                        <a:spcAft>
                          <a:spcPts val="0"/>
                        </a:spcAft>
                        <a:buFontTx/>
                        <a:buNone/>
                      </a:pPr>
                      <a:endParaRPr lang="en-US" sz="1100" b="0" i="0" u="none" strike="noStrike" kern="1200" cap="none" spc="0" normalizeH="0" baseline="0" noProof="0">
                        <a:solidFill>
                          <a:schemeClr val="tx2"/>
                        </a:solidFill>
                        <a:latin typeface="Arial" panose="020B0604020202020204" pitchFamily="34" charset="0"/>
                        <a:ea typeface="+mn-ea"/>
                        <a:cs typeface="+mn-cs"/>
                        <a:sym typeface=""/>
                      </a:endParaRPr>
                    </a:p>
                    <a:p>
                      <a:pPr marL="0" marR="0" lvl="0" indent="0" algn="ctr" defTabSz="685800" rtl="0" eaLnBrk="1" fontAlgn="auto" hangingPunct="1">
                        <a:lnSpc>
                          <a:spcPct val="100000"/>
                        </a:lnSpc>
                        <a:spcBef>
                          <a:spcPts val="0"/>
                        </a:spcBef>
                        <a:spcAft>
                          <a:spcPts val="0"/>
                        </a:spcAft>
                        <a:buFontTx/>
                        <a:buNone/>
                      </a:pPr>
                      <a:r>
                        <a:rPr lang="en-US" sz="1100" b="0" i="0" u="none" strike="noStrike" kern="1200" cap="none" spc="0" normalizeH="0" baseline="0" noProof="0">
                          <a:solidFill>
                            <a:schemeClr val="tx2"/>
                          </a:solidFill>
                          <a:latin typeface="Arial" panose="020B0604020202020204" pitchFamily="34" charset="0"/>
                          <a:ea typeface="+mn-ea"/>
                          <a:cs typeface="+mn-cs"/>
                          <a:sym typeface=""/>
                        </a:rPr>
                        <a:t>8 (25.0) </a:t>
                      </a:r>
                      <a:br>
                        <a:rPr lang="en-US" sz="1100" b="0" i="0" u="none" strike="noStrike" kern="1200" cap="none" spc="0" normalizeH="0" baseline="0" noProof="0">
                          <a:solidFill>
                            <a:schemeClr val="tx2"/>
                          </a:solidFill>
                          <a:latin typeface="Arial" panose="020B0604020202020204" pitchFamily="34" charset="0"/>
                          <a:ea typeface="+mn-ea"/>
                          <a:cs typeface="+mn-cs"/>
                          <a:sym typeface=""/>
                        </a:rPr>
                      </a:br>
                      <a:r>
                        <a:rPr lang="en-US" sz="1100" b="0" i="0" u="none" strike="noStrike" kern="1200" cap="none" spc="0" normalizeH="0" baseline="0" noProof="0">
                          <a:solidFill>
                            <a:schemeClr val="tx2"/>
                          </a:solidFill>
                          <a:latin typeface="Arial" panose="020B0604020202020204" pitchFamily="34" charset="0"/>
                          <a:ea typeface="+mn-ea"/>
                          <a:cs typeface="+mn-cs"/>
                          <a:sym typeface=""/>
                        </a:rPr>
                        <a:t>4 (12.5)</a:t>
                      </a:r>
                      <a:endParaRPr lang="en-US" sz="1100" b="0" i="0" u="none" strike="noStrike" kern="1200" cap="none" spc="0" normalizeH="0" baseline="30000" noProof="0">
                        <a:solidFill>
                          <a:schemeClr val="tx2"/>
                        </a:solidFill>
                        <a:latin typeface="Arial" panose="020B0604020202020204" pitchFamily="34" charset="0"/>
                        <a:ea typeface="+mn-ea"/>
                        <a:cs typeface="+mn-cs"/>
                        <a:sym typeface=""/>
                      </a:endParaRPr>
                    </a:p>
                    <a:p>
                      <a:pPr marL="0" marR="0" lvl="0" indent="0" algn="ctr" defTabSz="685800" rtl="0" eaLnBrk="1" fontAlgn="auto" hangingPunct="1">
                        <a:lnSpc>
                          <a:spcPct val="100000"/>
                        </a:lnSpc>
                        <a:spcBef>
                          <a:spcPts val="0"/>
                        </a:spcBef>
                        <a:spcAft>
                          <a:spcPts val="0"/>
                        </a:spcAft>
                        <a:buFontTx/>
                        <a:buNone/>
                      </a:pPr>
                      <a:r>
                        <a:rPr lang="en-US" sz="1100" b="0" i="0" u="none" strike="noStrike" kern="1200" cap="none" spc="0" normalizeH="0" baseline="0" noProof="0">
                          <a:solidFill>
                            <a:schemeClr val="tx2"/>
                          </a:solidFill>
                          <a:latin typeface="Arial" panose="020B0604020202020204" pitchFamily="34" charset="0"/>
                          <a:ea typeface="+mn-ea"/>
                          <a:cs typeface="+mn-cs"/>
                          <a:sym typeface=""/>
                        </a:rPr>
                        <a:t>2 (25.0</a:t>
                      </a:r>
                    </a:p>
                  </a:txBody>
                  <a:tcPr marL="48000" marR="4800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BFC"/>
                    </a:solidFill>
                  </a:tcPr>
                </a:tc>
                <a:extLst>
                  <a:ext uri="{0D108BD9-81ED-4DB2-BD59-A6C34878D82A}">
                    <a16:rowId xmlns:a16="http://schemas.microsoft.com/office/drawing/2014/main" val="376918276"/>
                  </a:ext>
                </a:extLst>
              </a:tr>
            </a:tbl>
          </a:graphicData>
        </a:graphic>
      </p:graphicFrame>
      <p:sp>
        <p:nvSpPr>
          <p:cNvPr id="16" name="Footer Placeholder 3">
            <a:extLst>
              <a:ext uri="{FF2B5EF4-FFF2-40B4-BE49-F238E27FC236}">
                <a16:creationId xmlns:a16="http://schemas.microsoft.com/office/drawing/2014/main" id="{253B149A-5BFE-36DF-F7B8-6DA3BA411DF0}"/>
              </a:ext>
            </a:extLst>
          </p:cNvPr>
          <p:cNvSpPr txBox="1">
            <a:spLocks/>
          </p:cNvSpPr>
          <p:nvPr/>
        </p:nvSpPr>
        <p:spPr>
          <a:xfrm>
            <a:off x="1454356" y="5853272"/>
            <a:ext cx="6994700" cy="721992"/>
          </a:xfrm>
          <a:prstGeom prst="rect">
            <a:avLst/>
          </a:prstGeom>
        </p:spPr>
        <p:txBody>
          <a:bodyPr vert="horz" lIns="0" tIns="0" rIns="121920" bIns="0" rtlCol="0" anchor="b" anchorCtr="0"/>
          <a:lstStyle>
            <a:defPPr>
              <a:defRPr lang="en-US"/>
            </a:defPPr>
            <a:lvl1pPr marL="0" algn="l" defTabSz="457200" rtl="0" eaLnBrk="1" latinLnBrk="0" hangingPunct="1">
              <a:defRPr sz="7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33" i="0" u="none" strike="noStrike" kern="1200" cap="none" spc="0" normalizeH="0" baseline="0" noProof="0">
                <a:ln>
                  <a:noFill/>
                </a:ln>
                <a:solidFill>
                  <a:srgbClr val="3F4444"/>
                </a:solidFill>
                <a:effectLst/>
                <a:uLnTx/>
                <a:uFillTx/>
                <a:latin typeface="Arial"/>
                <a:ea typeface="+mn-ea"/>
                <a:cs typeface="+mn-cs"/>
              </a:rPr>
              <a:t>Data cutoff: July 2021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i="0" u="none" strike="noStrike" kern="1200" cap="none" spc="0" normalizeH="0" baseline="30000" noProof="0" err="1">
                <a:ln>
                  <a:noFill/>
                </a:ln>
                <a:solidFill>
                  <a:srgbClr val="3F4444"/>
                </a:solidFill>
                <a:effectLst/>
                <a:uLnTx/>
                <a:uFillTx/>
                <a:latin typeface="Arial"/>
                <a:ea typeface="+mn-ea"/>
                <a:cs typeface="+mn-cs"/>
              </a:rPr>
              <a:t>a</a:t>
            </a:r>
            <a:r>
              <a:rPr kumimoji="0" lang="en-US" sz="933" i="0" u="none" strike="noStrike" kern="1200" cap="none" spc="0" normalizeH="0" baseline="0" noProof="0" err="1">
                <a:ln>
                  <a:noFill/>
                </a:ln>
                <a:solidFill>
                  <a:srgbClr val="3F4444"/>
                </a:solidFill>
                <a:effectLst/>
                <a:uLnTx/>
                <a:uFillTx/>
                <a:latin typeface="Arial"/>
                <a:ea typeface="+mn-ea"/>
                <a:cs typeface="+mn-cs"/>
              </a:rPr>
              <a:t>ILD</a:t>
            </a:r>
            <a:r>
              <a:rPr kumimoji="0" lang="en-US" sz="933" i="0" u="none" strike="noStrike" kern="1200" cap="none" spc="0" normalizeH="0" baseline="0" noProof="0">
                <a:ln>
                  <a:noFill/>
                </a:ln>
                <a:solidFill>
                  <a:srgbClr val="3F4444"/>
                </a:solidFill>
                <a:effectLst/>
                <a:uLnTx/>
                <a:uFillTx/>
                <a:latin typeface="Arial"/>
                <a:ea typeface="+mn-ea"/>
                <a:cs typeface="+mn-cs"/>
              </a:rPr>
              <a:t>/pneumonitis events were not adjudicated by an independent committee. </a:t>
            </a:r>
            <a:r>
              <a:rPr kumimoji="0" lang="en-US" sz="933" i="0" u="none" strike="noStrike" kern="1200" cap="none" spc="0" normalizeH="0" baseline="30000" noProof="0">
                <a:ln>
                  <a:noFill/>
                </a:ln>
                <a:solidFill>
                  <a:srgbClr val="3F4444"/>
                </a:solidFill>
                <a:effectLst/>
                <a:uLnTx/>
                <a:uFillTx/>
                <a:latin typeface="Arial"/>
                <a:ea typeface="+mn-ea"/>
                <a:cs typeface="+mn-cs"/>
              </a:rPr>
              <a:t>b</a:t>
            </a:r>
            <a:r>
              <a:rPr kumimoji="0" lang="en-GB" sz="933" i="0" u="none" strike="noStrike" kern="1200" cap="none" spc="0" normalizeH="0" baseline="0" noProof="0">
                <a:ln>
                  <a:noFill/>
                </a:ln>
                <a:solidFill>
                  <a:srgbClr val="3F4444"/>
                </a:solidFill>
                <a:effectLst/>
                <a:uLnTx/>
                <a:uFillTx/>
                <a:latin typeface="Arial"/>
                <a:ea typeface="+mn-ea"/>
                <a:cs typeface="+mn-cs"/>
              </a:rPr>
              <a:t>Confirmed ORR in the HER2-low-expressing subgroup (comprising </a:t>
            </a:r>
            <a:r>
              <a:rPr kumimoji="0" lang="en-US" sz="933" i="0" u="none" strike="noStrike" kern="1200" cap="none" spc="0" normalizeH="0" baseline="0" noProof="0">
                <a:ln>
                  <a:noFill/>
                </a:ln>
                <a:solidFill>
                  <a:srgbClr val="3F4444"/>
                </a:solidFill>
                <a:effectLst/>
                <a:uLnTx/>
                <a:uFillTx/>
                <a:latin typeface="Arial"/>
                <a:ea typeface="+mn-ea"/>
                <a:cs typeface="+mn-cs"/>
              </a:rPr>
              <a:t>IHC/ISH 0/+, 1+/-, 1+/+, and 2+/-</a:t>
            </a:r>
            <a:r>
              <a:rPr kumimoji="0" lang="en-GB" sz="933" i="0" u="none" strike="noStrike" kern="1200" cap="none" spc="0" normalizeH="0" baseline="0" noProof="0">
                <a:ln>
                  <a:noFill/>
                </a:ln>
                <a:solidFill>
                  <a:srgbClr val="3F4444"/>
                </a:solidFill>
                <a:effectLst/>
                <a:uLnTx/>
                <a:uFillTx/>
                <a:latin typeface="Arial"/>
                <a:ea typeface="+mn-ea"/>
                <a:cs typeface="+mn-cs"/>
              </a:rPr>
              <a:t>) in the HERB study was </a:t>
            </a:r>
            <a:r>
              <a:rPr kumimoji="0" lang="en-US" sz="933" i="0" u="none" strike="noStrike" kern="1200" cap="none" spc="0" normalizeH="0" baseline="0" noProof="0">
                <a:ln>
                  <a:noFill/>
                </a:ln>
                <a:solidFill>
                  <a:srgbClr val="3F4444"/>
                </a:solidFill>
                <a:effectLst/>
                <a:uLnTx/>
                <a:uFillTx/>
                <a:latin typeface="Arial"/>
                <a:ea typeface="+mn-ea"/>
                <a:cs typeface="+mn-cs"/>
              </a:rPr>
              <a:t>12.5% (95% CI, 0.3‑52.7).</a:t>
            </a:r>
            <a:r>
              <a:rPr kumimoji="0" lang="en-US" sz="933" i="0" u="none" strike="noStrike" kern="1200" cap="none" spc="0" normalizeH="0" baseline="30000" noProof="0">
                <a:ln>
                  <a:noFill/>
                </a:ln>
                <a:solidFill>
                  <a:srgbClr val="3F4444"/>
                </a:solidFill>
                <a:effectLst/>
                <a:uLnTx/>
                <a:uFillTx/>
                <a:latin typeface="Arial"/>
                <a:ea typeface="+mn-ea"/>
                <a:cs typeface="+mn-cs"/>
              </a:rPr>
              <a:t>2</a:t>
            </a:r>
            <a:endParaRPr kumimoji="0" lang="en-GB" sz="933" i="0" u="none" strike="noStrike" kern="1200" cap="none" spc="0" normalizeH="0" baseline="30000" noProof="0">
              <a:ln>
                <a:noFill/>
              </a:ln>
              <a:solidFill>
                <a:srgbClr val="3F4444"/>
              </a:solidFill>
              <a:effectLst/>
              <a:uLnTx/>
              <a:uFillTx/>
              <a:latin typeface="Arial"/>
              <a:ea typeface="+mn-ea"/>
              <a:cs typeface="+mn-cs"/>
            </a:endParaRPr>
          </a:p>
          <a:p>
            <a:pPr lvl="0">
              <a:defRPr/>
            </a:pPr>
            <a:r>
              <a:rPr kumimoji="0" lang="en-US" sz="933" i="0" u="none" strike="noStrike" kern="1200" cap="none" spc="0" normalizeH="0" baseline="0" noProof="0">
                <a:ln>
                  <a:noFill/>
                </a:ln>
                <a:solidFill>
                  <a:srgbClr val="3F4444"/>
                </a:solidFill>
                <a:effectLst/>
                <a:uLnTx/>
                <a:uFillTx/>
                <a:latin typeface="Arial"/>
                <a:ea typeface="+mn-ea"/>
                <a:cs typeface="+mn-cs"/>
              </a:rPr>
              <a:t>1. </a:t>
            </a:r>
            <a:r>
              <a:rPr kumimoji="0" lang="en-US" sz="933" i="0" u="none" strike="noStrike" kern="1200" cap="none" spc="0" normalizeH="0" baseline="0" noProof="0" err="1">
                <a:ln>
                  <a:noFill/>
                </a:ln>
                <a:solidFill>
                  <a:srgbClr val="3F4444"/>
                </a:solidFill>
                <a:effectLst/>
                <a:uLnTx/>
                <a:uFillTx/>
                <a:latin typeface="Arial"/>
                <a:ea typeface="+mn-ea"/>
                <a:cs typeface="+mn-cs"/>
              </a:rPr>
              <a:t>Ohba</a:t>
            </a:r>
            <a:r>
              <a:rPr kumimoji="0" lang="en-US" sz="933" i="0" u="none" strike="noStrike" kern="1200" cap="none" spc="0" normalizeH="0" baseline="0" noProof="0">
                <a:ln>
                  <a:noFill/>
                </a:ln>
                <a:solidFill>
                  <a:srgbClr val="3F4444"/>
                </a:solidFill>
                <a:effectLst/>
                <a:uLnTx/>
                <a:uFillTx/>
                <a:latin typeface="Arial"/>
                <a:ea typeface="+mn-ea"/>
                <a:cs typeface="+mn-cs"/>
              </a:rPr>
              <a:t> A, et al. ASCO 2022. Oral presentation 4006. 2. </a:t>
            </a:r>
            <a:r>
              <a:rPr lang="it-IT" sz="900" err="1">
                <a:solidFill>
                  <a:srgbClr val="3F4444"/>
                </a:solidFill>
                <a:latin typeface="Arial" panose="020B0604020202020204" pitchFamily="34" charset="0"/>
                <a:cs typeface="Arial" panose="020B0604020202020204" pitchFamily="34" charset="0"/>
              </a:rPr>
              <a:t>Ohba</a:t>
            </a:r>
            <a:r>
              <a:rPr lang="it-IT" sz="900">
                <a:solidFill>
                  <a:srgbClr val="3F4444"/>
                </a:solidFill>
                <a:latin typeface="Arial" panose="020B0604020202020204" pitchFamily="34" charset="0"/>
                <a:cs typeface="Arial" panose="020B0604020202020204" pitchFamily="34" charset="0"/>
              </a:rPr>
              <a:t> A, et al. </a:t>
            </a:r>
            <a:r>
              <a:rPr lang="it-IT" sz="900" i="1" err="1">
                <a:solidFill>
                  <a:srgbClr val="3F4444"/>
                </a:solidFill>
                <a:latin typeface="Arial" panose="020B0604020202020204" pitchFamily="34" charset="0"/>
                <a:cs typeface="Arial" panose="020B0604020202020204" pitchFamily="34" charset="0"/>
              </a:rPr>
              <a:t>J</a:t>
            </a:r>
            <a:r>
              <a:rPr lang="it-IT" sz="900" i="1">
                <a:solidFill>
                  <a:srgbClr val="3F4444"/>
                </a:solidFill>
                <a:latin typeface="Arial" panose="020B0604020202020204" pitchFamily="34" charset="0"/>
                <a:cs typeface="Arial" panose="020B0604020202020204" pitchFamily="34" charset="0"/>
              </a:rPr>
              <a:t> Clin </a:t>
            </a:r>
            <a:r>
              <a:rPr lang="it-IT" sz="900" i="1" err="1">
                <a:solidFill>
                  <a:srgbClr val="3F4444"/>
                </a:solidFill>
                <a:latin typeface="Arial" panose="020B0604020202020204" pitchFamily="34" charset="0"/>
                <a:cs typeface="Arial" panose="020B0604020202020204" pitchFamily="34" charset="0"/>
              </a:rPr>
              <a:t>Oncol</a:t>
            </a:r>
            <a:r>
              <a:rPr lang="it-IT" sz="900">
                <a:solidFill>
                  <a:srgbClr val="3F4444"/>
                </a:solidFill>
                <a:latin typeface="Arial" panose="020B0604020202020204" pitchFamily="34" charset="0"/>
                <a:cs typeface="Arial" panose="020B0604020202020204" pitchFamily="34" charset="0"/>
              </a:rPr>
              <a:t>. 2022;40(16):4006</a:t>
            </a:r>
            <a:r>
              <a:rPr lang="it-IT" sz="900">
                <a:solidFill>
                  <a:schemeClr val="tx1"/>
                </a:solidFill>
                <a:latin typeface="Arial" panose="020B0604020202020204" pitchFamily="34" charset="0"/>
                <a:cs typeface="Arial" panose="020B0604020202020204" pitchFamily="34" charset="0"/>
              </a:rPr>
              <a:t>.</a:t>
            </a:r>
            <a:endParaRPr kumimoji="0" lang="en-US" sz="933" i="0" u="none" strike="noStrike" kern="1200" cap="none" spc="0" normalizeH="0" baseline="0" noProof="0">
              <a:ln>
                <a:noFill/>
              </a:ln>
              <a:solidFill>
                <a:schemeClr val="tx1"/>
              </a:solidFill>
              <a:effectLst/>
              <a:uLnTx/>
              <a:uFillTx/>
              <a:latin typeface="Arial"/>
              <a:ea typeface="+mn-ea"/>
              <a:cs typeface="+mn-cs"/>
            </a:endParaRPr>
          </a:p>
        </p:txBody>
      </p:sp>
      <p:sp>
        <p:nvSpPr>
          <p:cNvPr id="4" name="TextBox 3">
            <a:extLst>
              <a:ext uri="{FF2B5EF4-FFF2-40B4-BE49-F238E27FC236}">
                <a16:creationId xmlns:a16="http://schemas.microsoft.com/office/drawing/2014/main" id="{8D2C9C17-A552-C452-47BC-E59C706C3CF8}"/>
              </a:ext>
            </a:extLst>
          </p:cNvPr>
          <p:cNvSpPr txBox="1"/>
          <p:nvPr/>
        </p:nvSpPr>
        <p:spPr>
          <a:xfrm>
            <a:off x="2170174" y="1283346"/>
            <a:ext cx="7673419" cy="369332"/>
          </a:xfrm>
          <a:prstGeom prst="rect">
            <a:avLst/>
          </a:prstGeom>
          <a:noFill/>
        </p:spPr>
        <p:txBody>
          <a:bodyPr wrap="square" rtlCol="0">
            <a:spAutoFit/>
          </a:bodyPr>
          <a:lstStyle/>
          <a:p>
            <a:r>
              <a:rPr lang="en-US" b="1">
                <a:solidFill>
                  <a:srgbClr val="007DC3"/>
                </a:solidFill>
              </a:rPr>
              <a:t>Tumor Type: Unresectable or Recurrent BTC</a:t>
            </a:r>
            <a:endParaRPr lang="en-US" sz="1200" b="1">
              <a:solidFill>
                <a:srgbClr val="007DC3"/>
              </a:solidFill>
            </a:endParaRPr>
          </a:p>
        </p:txBody>
      </p:sp>
      <p:sp>
        <p:nvSpPr>
          <p:cNvPr id="5" name="Rectangle: Rounded Corners 4">
            <a:extLst>
              <a:ext uri="{FF2B5EF4-FFF2-40B4-BE49-F238E27FC236}">
                <a16:creationId xmlns:a16="http://schemas.microsoft.com/office/drawing/2014/main" id="{3E2AEBA5-0B6A-9731-4813-47F92AFD130D}"/>
              </a:ext>
            </a:extLst>
          </p:cNvPr>
          <p:cNvSpPr/>
          <p:nvPr/>
        </p:nvSpPr>
        <p:spPr>
          <a:xfrm>
            <a:off x="2160747" y="5183963"/>
            <a:ext cx="3188093" cy="426720"/>
          </a:xfrm>
          <a:prstGeom prst="roundRect">
            <a:avLst>
              <a:gd name="adj" fmla="val 0"/>
            </a:avLst>
          </a:prstGeom>
          <a:solidFill>
            <a:srgbClr val="D6EDFF"/>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marL="228594" marR="0" lvl="0" indent="-228594" algn="l" defTabSz="914400" rtl="0" eaLnBrk="1" fontAlgn="auto" latinLnBrk="0" hangingPunct="1">
              <a:lnSpc>
                <a:spcPct val="100000"/>
              </a:lnSpc>
              <a:spcBef>
                <a:spcPts val="0"/>
              </a:spcBef>
              <a:spcAft>
                <a:spcPts val="0"/>
              </a:spcAft>
              <a:buClr>
                <a:srgbClr val="2BB9CA"/>
              </a:buClr>
              <a:buSzTx/>
              <a:buFont typeface="Arial" panose="020B0604020202020204" pitchFamily="34" charset="0"/>
              <a:buChar char="•"/>
              <a:tabLst/>
              <a:defRPr/>
            </a:pPr>
            <a:r>
              <a:rPr kumimoji="0" lang="en-US" sz="1200" b="0" i="0" u="none" strike="noStrike" kern="1200" cap="none" spc="0" normalizeH="0" baseline="0" noProof="0">
                <a:ln>
                  <a:noFill/>
                </a:ln>
                <a:solidFill>
                  <a:srgbClr val="3F4444"/>
                </a:solidFill>
                <a:effectLst/>
                <a:uLnTx/>
                <a:uFillTx/>
                <a:latin typeface="Arial" panose="020B0604020202020204" pitchFamily="34" charset="0"/>
                <a:ea typeface="+mn-ea"/>
                <a:cs typeface="+mn-cs"/>
              </a:rPr>
              <a:t>Median treatment duration: not reported</a:t>
            </a:r>
          </a:p>
        </p:txBody>
      </p:sp>
    </p:spTree>
    <p:extLst>
      <p:ext uri="{BB962C8B-B14F-4D97-AF65-F5344CB8AC3E}">
        <p14:creationId xmlns:p14="http://schemas.microsoft.com/office/powerpoint/2010/main" val="36200318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6FA8B-ED50-4DC4-92BE-6A41963E598B}"/>
              </a:ext>
            </a:extLst>
          </p:cNvPr>
          <p:cNvSpPr>
            <a:spLocks noGrp="1"/>
          </p:cNvSpPr>
          <p:nvPr>
            <p:ph type="title" idx="4294967295"/>
          </p:nvPr>
        </p:nvSpPr>
        <p:spPr>
          <a:xfrm>
            <a:off x="414779" y="-77755"/>
            <a:ext cx="10515600" cy="1325563"/>
          </a:xfrm>
        </p:spPr>
        <p:txBody>
          <a:bodyPr>
            <a:normAutofit/>
          </a:bodyPr>
          <a:lstStyle/>
          <a:p>
            <a:r>
              <a:rPr lang="en-US" sz="4000"/>
              <a:t>HERIZON-BTC-01: Study Design</a:t>
            </a:r>
          </a:p>
        </p:txBody>
      </p:sp>
      <p:sp>
        <p:nvSpPr>
          <p:cNvPr id="6" name="Content Placeholder 4">
            <a:extLst>
              <a:ext uri="{FF2B5EF4-FFF2-40B4-BE49-F238E27FC236}">
                <a16:creationId xmlns:a16="http://schemas.microsoft.com/office/drawing/2014/main" id="{93545087-53D7-63B6-5461-9081C082231C}"/>
              </a:ext>
            </a:extLst>
          </p:cNvPr>
          <p:cNvSpPr txBox="1">
            <a:spLocks/>
          </p:cNvSpPr>
          <p:nvPr/>
        </p:nvSpPr>
        <p:spPr>
          <a:xfrm>
            <a:off x="668871" y="1424999"/>
            <a:ext cx="3258024" cy="3620633"/>
          </a:xfrm>
          <a:prstGeom prst="roundRect">
            <a:avLst>
              <a:gd name="adj" fmla="val 0"/>
            </a:avLst>
          </a:prstGeom>
          <a:solidFill>
            <a:schemeClr val="accent2"/>
          </a:solidFill>
          <a:ln/>
        </p:spPr>
        <p:style>
          <a:lnRef idx="1">
            <a:schemeClr val="accent4"/>
          </a:lnRef>
          <a:fillRef idx="3">
            <a:schemeClr val="accent4"/>
          </a:fillRef>
          <a:effectRef idx="2">
            <a:schemeClr val="accent4"/>
          </a:effectRef>
          <a:fontRef idx="minor">
            <a:schemeClr val="lt1"/>
          </a:fontRef>
        </p:style>
        <p:txBody>
          <a:bodyPr lIns="182880" tIns="182832" rIns="182880" bIns="91416"/>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600"/>
              </a:spcBef>
              <a:spcAft>
                <a:spcPts val="600"/>
              </a:spcAft>
              <a:buClr>
                <a:prstClr val="white"/>
              </a:buClr>
              <a:buSzTx/>
              <a:buFont typeface="Arial" panose="020B0604020202020204" pitchFamily="34" charset="0"/>
              <a:buNone/>
              <a:tabLst/>
              <a:defRPr/>
            </a:pPr>
            <a:r>
              <a:rPr kumimoji="0" lang="en-US" sz="1800" b="1" i="0" u="none" strike="noStrike" kern="1200" cap="none" spc="0" normalizeH="0" baseline="0" noProof="0">
                <a:ln>
                  <a:noFill/>
                </a:ln>
                <a:solidFill>
                  <a:srgbClr val="FFFFFF">
                    <a:lumMod val="95000"/>
                  </a:srgbClr>
                </a:solidFill>
                <a:effectLst/>
                <a:uLnTx/>
                <a:uFillTx/>
                <a:latin typeface="Helvetica" pitchFamily="2" charset="0"/>
                <a:ea typeface="+mn-ea"/>
                <a:cs typeface="Arial" panose="020B0604020202020204" pitchFamily="34" charset="0"/>
              </a:rPr>
              <a:t>Key Eligibility Criteria</a:t>
            </a:r>
          </a:p>
          <a:p>
            <a:pPr marL="233293" marR="0" lvl="0" indent="-174573" algn="l" defTabSz="914126" rtl="0" eaLnBrk="1" fontAlgn="auto" latinLnBrk="0" hangingPunct="1">
              <a:lnSpc>
                <a:spcPct val="100000"/>
              </a:lnSpc>
              <a:spcBef>
                <a:spcPts val="40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a:ln>
                  <a:noFill/>
                </a:ln>
                <a:solidFill>
                  <a:srgbClr val="FFFFFF">
                    <a:lumMod val="95000"/>
                  </a:srgbClr>
                </a:solidFill>
                <a:effectLst/>
                <a:uLnTx/>
                <a:uFillTx/>
                <a:latin typeface="Helvetica" pitchFamily="2" charset="0"/>
                <a:ea typeface="+mn-ea"/>
                <a:cs typeface="Arial" panose="020B0604020202020204" pitchFamily="34" charset="0"/>
              </a:rPr>
              <a:t>Locally advanced or metastatic BTC</a:t>
            </a:r>
            <a:r>
              <a:rPr kumimoji="0" lang="en-US" sz="1600" b="0" i="0" u="none" strike="noStrike" kern="1200" cap="none" spc="0" normalizeH="0" baseline="30000" noProof="0">
                <a:ln>
                  <a:noFill/>
                </a:ln>
                <a:solidFill>
                  <a:srgbClr val="FFFFFF">
                    <a:lumMod val="95000"/>
                  </a:srgbClr>
                </a:solidFill>
                <a:effectLst/>
                <a:uLnTx/>
                <a:uFillTx/>
                <a:latin typeface="Helvetica" pitchFamily="2" charset="0"/>
                <a:ea typeface="+mn-ea"/>
                <a:cs typeface="Arial" panose="020B0604020202020204" pitchFamily="34" charset="0"/>
              </a:rPr>
              <a:t>1</a:t>
            </a:r>
            <a:r>
              <a:rPr kumimoji="0" lang="en-US" sz="1600" b="0" i="0" u="none" strike="noStrike" kern="1200" cap="none" spc="0" normalizeH="0" baseline="0" noProof="0">
                <a:ln>
                  <a:noFill/>
                </a:ln>
                <a:solidFill>
                  <a:srgbClr val="FFFFFF">
                    <a:lumMod val="95000"/>
                  </a:srgbClr>
                </a:solidFill>
                <a:effectLst/>
                <a:uLnTx/>
                <a:uFillTx/>
                <a:latin typeface="Helvetica" pitchFamily="2" charset="0"/>
                <a:ea typeface="+mn-ea"/>
                <a:cs typeface="Arial" panose="020B0604020202020204" pitchFamily="34" charset="0"/>
              </a:rPr>
              <a:t> </a:t>
            </a:r>
          </a:p>
          <a:p>
            <a:pPr marL="233293" marR="0" lvl="0" indent="-174573" algn="l" defTabSz="914126" rtl="0" eaLnBrk="1" fontAlgn="auto" latinLnBrk="0" hangingPunct="1">
              <a:lnSpc>
                <a:spcPct val="100000"/>
              </a:lnSpc>
              <a:spcBef>
                <a:spcPts val="40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a:ln>
                  <a:noFill/>
                </a:ln>
                <a:solidFill>
                  <a:srgbClr val="FFFFFF">
                    <a:lumMod val="95000"/>
                  </a:srgbClr>
                </a:solidFill>
                <a:effectLst/>
                <a:uLnTx/>
                <a:uFillTx/>
                <a:latin typeface="Helvetica" pitchFamily="2" charset="0"/>
                <a:ea typeface="+mn-ea"/>
                <a:cs typeface="Arial" panose="020B0604020202020204" pitchFamily="34" charset="0"/>
              </a:rPr>
              <a:t>Tissue required to confirm HER2 status by central lab</a:t>
            </a:r>
          </a:p>
          <a:p>
            <a:pPr marL="233293" marR="0" lvl="0" indent="-174573" algn="l" defTabSz="914126" rtl="0" eaLnBrk="1" fontAlgn="auto" latinLnBrk="0" hangingPunct="1">
              <a:lnSpc>
                <a:spcPct val="100000"/>
              </a:lnSpc>
              <a:spcBef>
                <a:spcPts val="40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a:ln>
                  <a:noFill/>
                </a:ln>
                <a:solidFill>
                  <a:srgbClr val="FFFFFF">
                    <a:lumMod val="95000"/>
                  </a:srgbClr>
                </a:solidFill>
                <a:effectLst/>
                <a:uLnTx/>
                <a:uFillTx/>
                <a:latin typeface="Helvetica" pitchFamily="2" charset="0"/>
                <a:ea typeface="+mn-ea"/>
                <a:cs typeface="Arial" panose="020B0604020202020204" pitchFamily="34" charset="0"/>
              </a:rPr>
              <a:t>Progressed after treatment with a gemcitabine-containing regimen </a:t>
            </a:r>
          </a:p>
          <a:p>
            <a:pPr marL="233293" marR="0" lvl="0" indent="-174573" algn="l" defTabSz="914126" rtl="0" eaLnBrk="1" fontAlgn="auto" latinLnBrk="0" hangingPunct="1">
              <a:lnSpc>
                <a:spcPct val="100000"/>
              </a:lnSpc>
              <a:spcBef>
                <a:spcPts val="40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a:ln>
                  <a:noFill/>
                </a:ln>
                <a:solidFill>
                  <a:srgbClr val="FFFFFF">
                    <a:lumMod val="95000"/>
                  </a:srgbClr>
                </a:solidFill>
                <a:effectLst/>
                <a:uLnTx/>
                <a:uFillTx/>
                <a:latin typeface="Helvetica" pitchFamily="2" charset="0"/>
                <a:ea typeface="+mn-ea"/>
                <a:cs typeface="Arial" panose="020B0604020202020204" pitchFamily="34" charset="0"/>
              </a:rPr>
              <a:t>No prior HER2-targeted therapies</a:t>
            </a:r>
          </a:p>
          <a:p>
            <a:pPr marL="233293" marR="0" lvl="0" indent="-174573" algn="l" defTabSz="914126" rtl="0" eaLnBrk="1" fontAlgn="auto" latinLnBrk="0" hangingPunct="1">
              <a:lnSpc>
                <a:spcPct val="100000"/>
              </a:lnSpc>
              <a:spcBef>
                <a:spcPts val="40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a:ln>
                  <a:noFill/>
                </a:ln>
                <a:solidFill>
                  <a:srgbClr val="FFFFFF">
                    <a:lumMod val="95000"/>
                  </a:srgbClr>
                </a:solidFill>
                <a:effectLst/>
                <a:uLnTx/>
                <a:uFillTx/>
                <a:latin typeface="Helvetica" pitchFamily="2" charset="0"/>
                <a:ea typeface="+mn-ea"/>
                <a:cs typeface="Arial" panose="020B0604020202020204" pitchFamily="34" charset="0"/>
              </a:rPr>
              <a:t>ECOG PS of 0 or 1</a:t>
            </a:r>
          </a:p>
        </p:txBody>
      </p:sp>
      <p:sp>
        <p:nvSpPr>
          <p:cNvPr id="30" name="AutoShape 2">
            <a:extLst>
              <a:ext uri="{FF2B5EF4-FFF2-40B4-BE49-F238E27FC236}">
                <a16:creationId xmlns:a16="http://schemas.microsoft.com/office/drawing/2014/main" id="{B01F7689-58DF-0B87-95F1-0EC19595B8B7}"/>
              </a:ext>
            </a:extLst>
          </p:cNvPr>
          <p:cNvSpPr>
            <a:spLocks noChangeAspect="1" noChangeArrowheads="1"/>
          </p:cNvSpPr>
          <p:nvPr/>
        </p:nvSpPr>
        <p:spPr bwMode="auto">
          <a:xfrm>
            <a:off x="5943641" y="2978846"/>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96563222-44F1-5C13-D4FA-062ED8B6381C}"/>
              </a:ext>
            </a:extLst>
          </p:cNvPr>
          <p:cNvSpPr txBox="1"/>
          <p:nvPr/>
        </p:nvSpPr>
        <p:spPr>
          <a:xfrm>
            <a:off x="440179" y="867309"/>
            <a:ext cx="11244805" cy="400110"/>
          </a:xfrm>
          <a:prstGeom prst="rect">
            <a:avLst/>
          </a:prstGeom>
          <a:noFill/>
        </p:spPr>
        <p:txBody>
          <a:bodyPr wrap="square">
            <a:spAutoFit/>
          </a:bodyPr>
          <a:lstStyle/>
          <a:p>
            <a:pPr marR="0" lvl="0" algn="l" defTabSz="914126" rtl="0" eaLnBrk="1" fontAlgn="auto" latinLnBrk="0" hangingPunct="1">
              <a:lnSpc>
                <a:spcPct val="100000"/>
              </a:lnSpc>
              <a:spcBef>
                <a:spcPts val="0"/>
              </a:spcBef>
              <a:spcAft>
                <a:spcPts val="300"/>
              </a:spcAft>
              <a:buClr>
                <a:srgbClr val="70528F"/>
              </a:buClr>
              <a:buSzTx/>
              <a:tabLst/>
              <a:defRPr/>
            </a:pPr>
            <a:r>
              <a:rPr kumimoji="0" lang="en-US" sz="2000" b="0" i="0" u="none" strike="noStrike" kern="1200" cap="none" spc="0" normalizeH="0" baseline="0" noProof="0">
                <a:ln>
                  <a:noFill/>
                </a:ln>
                <a:solidFill>
                  <a:srgbClr val="646464">
                    <a:lumMod val="75000"/>
                  </a:srgbClr>
                </a:solidFill>
                <a:effectLst/>
                <a:uLnTx/>
                <a:uFillTx/>
                <a:latin typeface="Helvetica" pitchFamily="2" charset="0"/>
                <a:ea typeface="+mn-ea"/>
                <a:cs typeface="+mn-cs"/>
              </a:rPr>
              <a:t>Phase 2b study of </a:t>
            </a:r>
            <a:r>
              <a:rPr kumimoji="0" lang="en-US" sz="2000" b="0" i="0" u="none" strike="noStrike" kern="1200" cap="none" spc="0" normalizeH="0" baseline="0" noProof="0" err="1">
                <a:ln>
                  <a:noFill/>
                </a:ln>
                <a:solidFill>
                  <a:srgbClr val="646464">
                    <a:lumMod val="75000"/>
                  </a:srgbClr>
                </a:solidFill>
                <a:effectLst/>
                <a:uLnTx/>
                <a:uFillTx/>
                <a:latin typeface="Helvetica" pitchFamily="2" charset="0"/>
                <a:ea typeface="+mn-ea"/>
                <a:cs typeface="+mn-cs"/>
              </a:rPr>
              <a:t>zanidatamab</a:t>
            </a:r>
            <a:r>
              <a:rPr kumimoji="0" lang="en-US" sz="2000" b="0" i="0" u="none" strike="noStrike" kern="1200" cap="none" spc="0" normalizeH="0" baseline="0" noProof="0">
                <a:ln>
                  <a:noFill/>
                </a:ln>
                <a:solidFill>
                  <a:srgbClr val="646464">
                    <a:lumMod val="75000"/>
                  </a:srgbClr>
                </a:solidFill>
                <a:effectLst/>
                <a:uLnTx/>
                <a:uFillTx/>
                <a:latin typeface="Helvetica" pitchFamily="2" charset="0"/>
                <a:ea typeface="+mn-ea"/>
                <a:cs typeface="+mn-cs"/>
              </a:rPr>
              <a:t> monotherapy in patients with HER2-amplified BTC</a:t>
            </a:r>
          </a:p>
        </p:txBody>
      </p:sp>
      <p:sp>
        <p:nvSpPr>
          <p:cNvPr id="8" name="TextBox 7">
            <a:extLst>
              <a:ext uri="{FF2B5EF4-FFF2-40B4-BE49-F238E27FC236}">
                <a16:creationId xmlns:a16="http://schemas.microsoft.com/office/drawing/2014/main" id="{03BD64C0-A070-F19D-79B8-49425BB32F94}"/>
              </a:ext>
            </a:extLst>
          </p:cNvPr>
          <p:cNvSpPr txBox="1"/>
          <p:nvPr/>
        </p:nvSpPr>
        <p:spPr>
          <a:xfrm>
            <a:off x="634193" y="5041805"/>
            <a:ext cx="3258024" cy="24622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srgbClr val="000000">
                    <a:lumMod val="75000"/>
                    <a:lumOff val="25000"/>
                  </a:srgbClr>
                </a:solidFill>
                <a:effectLst/>
                <a:uLnTx/>
                <a:uFillTx/>
                <a:latin typeface="Helvetica" pitchFamily="2" charset="0"/>
                <a:ea typeface="+mn-ea"/>
                <a:cs typeface="+mn-cs"/>
              </a:rPr>
              <a:t>1</a:t>
            </a:r>
            <a: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Excludes ampullary.</a:t>
            </a:r>
          </a:p>
        </p:txBody>
      </p:sp>
      <p:sp>
        <p:nvSpPr>
          <p:cNvPr id="4" name="TextBox 3">
            <a:extLst>
              <a:ext uri="{FF2B5EF4-FFF2-40B4-BE49-F238E27FC236}">
                <a16:creationId xmlns:a16="http://schemas.microsoft.com/office/drawing/2014/main" id="{B7716D87-4F25-E6D4-A7CF-949577BCC26C}"/>
              </a:ext>
            </a:extLst>
          </p:cNvPr>
          <p:cNvSpPr txBox="1"/>
          <p:nvPr/>
        </p:nvSpPr>
        <p:spPr>
          <a:xfrm>
            <a:off x="1581150" y="6458618"/>
            <a:ext cx="9772650"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75000"/>
                    <a:lumOff val="25000"/>
                  </a:srgbClr>
                </a:solidFill>
                <a:effectLst/>
                <a:uLnTx/>
                <a:uFillTx/>
                <a:latin typeface="Helvetica" panose="020B0604020202020204" pitchFamily="34" charset="0"/>
                <a:ea typeface="+mn-ea"/>
                <a:cs typeface="Helvetica" panose="020B0604020202020204" pitchFamily="34" charset="0"/>
              </a:rPr>
              <a:t>1. Harding JJ, et al. </a:t>
            </a:r>
            <a:r>
              <a:rPr kumimoji="0" lang="en-US" sz="1000" b="0" i="1" u="none" strike="noStrike" kern="1200" cap="none" spc="0" normalizeH="0" baseline="0" noProof="0">
                <a:ln>
                  <a:noFill/>
                </a:ln>
                <a:solidFill>
                  <a:srgbClr val="000000">
                    <a:lumMod val="75000"/>
                    <a:lumOff val="25000"/>
                  </a:srgbClr>
                </a:solidFill>
                <a:effectLst/>
                <a:uLnTx/>
                <a:uFillTx/>
                <a:latin typeface="Helvetica" panose="020B0604020202020204" pitchFamily="34" charset="0"/>
                <a:ea typeface="+mn-ea"/>
                <a:cs typeface="Helvetica" panose="020B0604020202020204" pitchFamily="34" charset="0"/>
              </a:rPr>
              <a:t>Lancet Oncol</a:t>
            </a:r>
            <a:r>
              <a:rPr kumimoji="0" lang="en-US" sz="1000" b="0" i="0" u="none" strike="noStrike" kern="1200" cap="none" spc="0" normalizeH="0" baseline="0" noProof="0">
                <a:ln>
                  <a:noFill/>
                </a:ln>
                <a:solidFill>
                  <a:srgbClr val="000000">
                    <a:lumMod val="75000"/>
                    <a:lumOff val="25000"/>
                  </a:srgbClr>
                </a:solidFill>
                <a:effectLst/>
                <a:uLnTx/>
                <a:uFillTx/>
                <a:latin typeface="Helvetica" panose="020B0604020202020204" pitchFamily="34" charset="0"/>
                <a:ea typeface="+mn-ea"/>
                <a:cs typeface="Helvetica" panose="020B0604020202020204" pitchFamily="34" charset="0"/>
              </a:rPr>
              <a:t>. 2023;24(7):772-782. 2. Pant S, et al. </a:t>
            </a:r>
            <a:r>
              <a:rPr kumimoji="0" lang="en-US" sz="1000" b="0" i="1" u="none" strike="noStrike" kern="1200" cap="none" spc="0" normalizeH="0" baseline="0" noProof="0">
                <a:ln>
                  <a:noFill/>
                </a:ln>
                <a:solidFill>
                  <a:srgbClr val="000000">
                    <a:lumMod val="75000"/>
                    <a:lumOff val="25000"/>
                  </a:srgbClr>
                </a:solidFill>
                <a:effectLst/>
                <a:uLnTx/>
                <a:uFillTx/>
                <a:latin typeface="Helvetica" panose="020B0604020202020204" pitchFamily="34" charset="0"/>
                <a:ea typeface="+mn-ea"/>
                <a:cs typeface="Helvetica" panose="020B0604020202020204" pitchFamily="34" charset="0"/>
              </a:rPr>
              <a:t>J Clin Oncol</a:t>
            </a:r>
            <a:r>
              <a:rPr kumimoji="0" lang="en-US" sz="1000" b="0" i="0" u="none" strike="noStrike" kern="1200" cap="none" spc="0" normalizeH="0" baseline="0" noProof="0">
                <a:ln>
                  <a:noFill/>
                </a:ln>
                <a:solidFill>
                  <a:srgbClr val="000000">
                    <a:lumMod val="75000"/>
                    <a:lumOff val="25000"/>
                  </a:srgbClr>
                </a:solidFill>
                <a:effectLst/>
                <a:uLnTx/>
                <a:uFillTx/>
                <a:latin typeface="Helvetica" panose="020B0604020202020204" pitchFamily="34" charset="0"/>
                <a:ea typeface="+mn-ea"/>
                <a:cs typeface="Helvetica" panose="020B0604020202020204" pitchFamily="34" charset="0"/>
              </a:rPr>
              <a:t>. 2023;41(16_suppl):4008.</a:t>
            </a:r>
            <a:endParaRPr kumimoji="0" lang="en-US" sz="1000" b="0" i="1" u="none" strike="noStrike" kern="1200" cap="none" spc="0" normalizeH="0" baseline="0" noProof="0">
              <a:ln>
                <a:noFill/>
              </a:ln>
              <a:solidFill>
                <a:srgbClr val="000000">
                  <a:lumMod val="75000"/>
                  <a:lumOff val="25000"/>
                </a:srgbClr>
              </a:solidFill>
              <a:effectLst/>
              <a:uLnTx/>
              <a:uFillTx/>
              <a:latin typeface="Helvetica" panose="020B0604020202020204" pitchFamily="34" charset="0"/>
              <a:ea typeface="+mn-ea"/>
              <a:cs typeface="Helvetica" panose="020B0604020202020204" pitchFamily="34" charset="0"/>
            </a:endParaRPr>
          </a:p>
        </p:txBody>
      </p:sp>
      <p:sp>
        <p:nvSpPr>
          <p:cNvPr id="9" name="AutoShape 2">
            <a:extLst>
              <a:ext uri="{FF2B5EF4-FFF2-40B4-BE49-F238E27FC236}">
                <a16:creationId xmlns:a16="http://schemas.microsoft.com/office/drawing/2014/main" id="{328BD6F4-D80D-C65E-7B43-36CD8433F2FB}"/>
              </a:ext>
            </a:extLst>
          </p:cNvPr>
          <p:cNvSpPr>
            <a:spLocks noChangeAspect="1" noChangeArrowheads="1"/>
          </p:cNvSpPr>
          <p:nvPr/>
        </p:nvSpPr>
        <p:spPr bwMode="auto">
          <a:xfrm>
            <a:off x="5945230" y="2978847"/>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Helvetica" pitchFamily="2" charset="0"/>
              <a:ea typeface="+mn-ea"/>
              <a:cs typeface="+mn-cs"/>
            </a:endParaRPr>
          </a:p>
        </p:txBody>
      </p:sp>
      <p:sp>
        <p:nvSpPr>
          <p:cNvPr id="11" name="Rounded Rectangle 6">
            <a:extLst>
              <a:ext uri="{FF2B5EF4-FFF2-40B4-BE49-F238E27FC236}">
                <a16:creationId xmlns:a16="http://schemas.microsoft.com/office/drawing/2014/main" id="{CED003C7-9BB6-13BF-1790-DA9BF35E00C1}"/>
              </a:ext>
            </a:extLst>
          </p:cNvPr>
          <p:cNvSpPr/>
          <p:nvPr/>
        </p:nvSpPr>
        <p:spPr>
          <a:xfrm>
            <a:off x="3983063" y="2362133"/>
            <a:ext cx="2266887" cy="1842868"/>
          </a:xfrm>
          <a:prstGeom prst="roundRect">
            <a:avLst>
              <a:gd name="adj" fmla="val 0"/>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274320" rIns="18288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pitchFamily="2" charset="0"/>
                <a:ea typeface="+mn-ea"/>
                <a:cs typeface="+mn-cs"/>
              </a:rPr>
              <a:t>Patient with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pitchFamily="2" charset="0"/>
                <a:ea typeface="+mn-ea"/>
                <a:cs typeface="+mn-cs"/>
              </a:rPr>
              <a:t>HER2-amplified BTC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ea typeface="+mn-ea"/>
                <a:cs typeface="+mn-cs"/>
              </a:rPr>
              <a:t>Cohort 1 (HER2 positive): </a:t>
            </a: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ea typeface="+mn-ea"/>
                <a:cs typeface="+mn-cs"/>
              </a:rPr>
              <a:t>IHC 2+ or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elvetica" pitchFamily="2" charset="0"/>
                <a:ea typeface="+mn-ea"/>
                <a:cs typeface="+mn-cs"/>
              </a:rPr>
              <a:t>Cohort 2: </a:t>
            </a:r>
          </a:p>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Helvetica" pitchFamily="2" charset="0"/>
                <a:ea typeface="+mn-ea"/>
                <a:cs typeface="+mn-cs"/>
              </a:rPr>
              <a:t> IHC 0 or 1+</a:t>
            </a:r>
          </a:p>
        </p:txBody>
      </p:sp>
      <p:cxnSp>
        <p:nvCxnSpPr>
          <p:cNvPr id="21" name="Straight Arrow Connector 20">
            <a:extLst>
              <a:ext uri="{FF2B5EF4-FFF2-40B4-BE49-F238E27FC236}">
                <a16:creationId xmlns:a16="http://schemas.microsoft.com/office/drawing/2014/main" id="{F9F47F5A-B31E-D8DB-5808-615B6DB4752A}"/>
              </a:ext>
            </a:extLst>
          </p:cNvPr>
          <p:cNvCxnSpPr>
            <a:cxnSpLocks/>
            <a:stCxn id="11" idx="3"/>
          </p:cNvCxnSpPr>
          <p:nvPr/>
        </p:nvCxnSpPr>
        <p:spPr>
          <a:xfrm>
            <a:off x="6249950" y="3283567"/>
            <a:ext cx="288157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9180908-BAC0-427E-1A14-D0DA2C5F402D}"/>
              </a:ext>
            </a:extLst>
          </p:cNvPr>
          <p:cNvSpPr txBox="1"/>
          <p:nvPr/>
        </p:nvSpPr>
        <p:spPr>
          <a:xfrm>
            <a:off x="6282608" y="3422509"/>
            <a:ext cx="132464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227768"/>
                </a:solidFill>
                <a:effectLst/>
                <a:uLnTx/>
                <a:uFillTx/>
                <a:latin typeface="Helvetica" pitchFamily="2" charset="0"/>
                <a:ea typeface="+mn-ea"/>
                <a:cs typeface="+mn-cs"/>
              </a:rPr>
              <a:t>Zanidatamab</a:t>
            </a:r>
            <a:r>
              <a:rPr kumimoji="0" lang="en-US" sz="1400" b="0" i="0" u="none" strike="noStrike" kern="1200" cap="none" spc="0" normalizeH="0" baseline="0" noProof="0">
                <a:ln>
                  <a:noFill/>
                </a:ln>
                <a:solidFill>
                  <a:srgbClr val="227768"/>
                </a:solidFill>
                <a:effectLst/>
                <a:uLnTx/>
                <a:uFillTx/>
                <a:latin typeface="Helvetica" pitchFamily="2" charset="0"/>
                <a:ea typeface="+mn-ea"/>
                <a:cs typeface="+mn-cs"/>
              </a:rPr>
              <a:t> 20 mg/kg IV* (Q2W)</a:t>
            </a:r>
          </a:p>
        </p:txBody>
      </p:sp>
      <p:sp>
        <p:nvSpPr>
          <p:cNvPr id="24" name="Rectangle 23">
            <a:extLst>
              <a:ext uri="{FF2B5EF4-FFF2-40B4-BE49-F238E27FC236}">
                <a16:creationId xmlns:a16="http://schemas.microsoft.com/office/drawing/2014/main" id="{BB6F21F2-B80B-2FDC-9332-2E146E6A19D8}"/>
              </a:ext>
            </a:extLst>
          </p:cNvPr>
          <p:cNvSpPr/>
          <p:nvPr/>
        </p:nvSpPr>
        <p:spPr>
          <a:xfrm>
            <a:off x="6514932" y="3150073"/>
            <a:ext cx="45719" cy="3047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3B1B9B5C-C798-0826-4160-B402D78DC890}"/>
              </a:ext>
            </a:extLst>
          </p:cNvPr>
          <p:cNvSpPr/>
          <p:nvPr/>
        </p:nvSpPr>
        <p:spPr>
          <a:xfrm>
            <a:off x="7251766" y="3143358"/>
            <a:ext cx="45719" cy="3036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pitchFamily="2" charset="0"/>
              <a:ea typeface="+mn-ea"/>
              <a:cs typeface="+mn-cs"/>
            </a:endParaRPr>
          </a:p>
        </p:txBody>
      </p:sp>
      <p:sp>
        <p:nvSpPr>
          <p:cNvPr id="28" name="TextBox 27">
            <a:extLst>
              <a:ext uri="{FF2B5EF4-FFF2-40B4-BE49-F238E27FC236}">
                <a16:creationId xmlns:a16="http://schemas.microsoft.com/office/drawing/2014/main" id="{B21A7287-7444-2376-4044-B854357396DF}"/>
              </a:ext>
            </a:extLst>
          </p:cNvPr>
          <p:cNvSpPr txBox="1"/>
          <p:nvPr/>
        </p:nvSpPr>
        <p:spPr>
          <a:xfrm>
            <a:off x="6290597" y="2827659"/>
            <a:ext cx="56137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646464"/>
                </a:solidFill>
                <a:effectLst/>
                <a:uLnTx/>
                <a:uFillTx/>
                <a:latin typeface="Helvetica" pitchFamily="2" charset="0"/>
                <a:ea typeface="+mn-ea"/>
                <a:cs typeface="+mn-cs"/>
              </a:rPr>
              <a:t>Day 1</a:t>
            </a:r>
          </a:p>
        </p:txBody>
      </p:sp>
      <p:sp>
        <p:nvSpPr>
          <p:cNvPr id="29" name="TextBox 28">
            <a:extLst>
              <a:ext uri="{FF2B5EF4-FFF2-40B4-BE49-F238E27FC236}">
                <a16:creationId xmlns:a16="http://schemas.microsoft.com/office/drawing/2014/main" id="{7213E283-1658-4729-74F0-E777782B8543}"/>
              </a:ext>
            </a:extLst>
          </p:cNvPr>
          <p:cNvSpPr txBox="1"/>
          <p:nvPr/>
        </p:nvSpPr>
        <p:spPr>
          <a:xfrm>
            <a:off x="7005544" y="2826423"/>
            <a:ext cx="63991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646464"/>
                </a:solidFill>
                <a:effectLst/>
                <a:uLnTx/>
                <a:uFillTx/>
                <a:latin typeface="Helvetica" pitchFamily="2" charset="0"/>
                <a:ea typeface="+mn-ea"/>
                <a:cs typeface="+mn-cs"/>
              </a:rPr>
              <a:t>Day 15</a:t>
            </a:r>
          </a:p>
        </p:txBody>
      </p:sp>
      <p:sp>
        <p:nvSpPr>
          <p:cNvPr id="31" name="Left Bracket 30">
            <a:extLst>
              <a:ext uri="{FF2B5EF4-FFF2-40B4-BE49-F238E27FC236}">
                <a16:creationId xmlns:a16="http://schemas.microsoft.com/office/drawing/2014/main" id="{62C8F329-87CF-22D4-DE71-22A1591A5937}"/>
              </a:ext>
            </a:extLst>
          </p:cNvPr>
          <p:cNvSpPr/>
          <p:nvPr/>
        </p:nvSpPr>
        <p:spPr>
          <a:xfrm rot="5400000">
            <a:off x="6896417" y="2236629"/>
            <a:ext cx="98473" cy="101334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6464"/>
              </a:solidFill>
              <a:effectLst/>
              <a:uLnTx/>
              <a:uFillTx/>
              <a:latin typeface="Helvetica" pitchFamily="2" charset="0"/>
              <a:ea typeface="+mn-ea"/>
              <a:cs typeface="+mn-cs"/>
            </a:endParaRPr>
          </a:p>
        </p:txBody>
      </p:sp>
      <p:sp>
        <p:nvSpPr>
          <p:cNvPr id="32" name="TextBox 31">
            <a:extLst>
              <a:ext uri="{FF2B5EF4-FFF2-40B4-BE49-F238E27FC236}">
                <a16:creationId xmlns:a16="http://schemas.microsoft.com/office/drawing/2014/main" id="{E7924600-56DA-F03E-AB43-CECDA1EE9143}"/>
              </a:ext>
            </a:extLst>
          </p:cNvPr>
          <p:cNvSpPr txBox="1"/>
          <p:nvPr/>
        </p:nvSpPr>
        <p:spPr>
          <a:xfrm>
            <a:off x="6383843" y="2335154"/>
            <a:ext cx="122341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Helvetica" pitchFamily="2" charset="0"/>
                <a:ea typeface="+mn-ea"/>
                <a:cs typeface="+mn-cs"/>
              </a:rPr>
              <a:t>28-Day Cycles</a:t>
            </a:r>
          </a:p>
        </p:txBody>
      </p:sp>
      <p:cxnSp>
        <p:nvCxnSpPr>
          <p:cNvPr id="33" name="Straight Connector 32">
            <a:extLst>
              <a:ext uri="{FF2B5EF4-FFF2-40B4-BE49-F238E27FC236}">
                <a16:creationId xmlns:a16="http://schemas.microsoft.com/office/drawing/2014/main" id="{3B05CB2C-5EFF-BB6D-A66C-EBF44AF89CEA}"/>
              </a:ext>
            </a:extLst>
          </p:cNvPr>
          <p:cNvCxnSpPr>
            <a:cxnSpLocks/>
          </p:cNvCxnSpPr>
          <p:nvPr/>
        </p:nvCxnSpPr>
        <p:spPr>
          <a:xfrm flipV="1">
            <a:off x="8474622" y="3158006"/>
            <a:ext cx="0" cy="274320"/>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1F88409E-02F7-7F49-613C-19511821D0E6}"/>
              </a:ext>
            </a:extLst>
          </p:cNvPr>
          <p:cNvSpPr txBox="1"/>
          <p:nvPr/>
        </p:nvSpPr>
        <p:spPr>
          <a:xfrm>
            <a:off x="7784369" y="2460045"/>
            <a:ext cx="1380507"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Helvetica" pitchFamily="2" charset="0"/>
                <a:ea typeface="+mn-ea"/>
                <a:cs typeface="+mn-cs"/>
              </a:rPr>
              <a:t>Every 8 weeks: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Helvetica" pitchFamily="2" charset="0"/>
                <a:ea typeface="+mn-ea"/>
                <a:cs typeface="+mn-cs"/>
              </a:rPr>
              <a:t>CT/MRI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Helvetica" pitchFamily="2" charset="0"/>
                <a:ea typeface="+mn-ea"/>
                <a:cs typeface="+mn-cs"/>
              </a:rPr>
              <a:t>Per RECIST v1.1</a:t>
            </a:r>
          </a:p>
        </p:txBody>
      </p:sp>
      <p:sp>
        <p:nvSpPr>
          <p:cNvPr id="36" name="Rounded Rectangle 26">
            <a:extLst>
              <a:ext uri="{FF2B5EF4-FFF2-40B4-BE49-F238E27FC236}">
                <a16:creationId xmlns:a16="http://schemas.microsoft.com/office/drawing/2014/main" id="{38440F79-FD5E-F6D7-7BC2-644B928098E1}"/>
              </a:ext>
            </a:extLst>
          </p:cNvPr>
          <p:cNvSpPr/>
          <p:nvPr/>
        </p:nvSpPr>
        <p:spPr>
          <a:xfrm>
            <a:off x="9251907" y="1839248"/>
            <a:ext cx="2679621" cy="2270946"/>
          </a:xfrm>
          <a:prstGeom prst="roundRect">
            <a:avLst>
              <a:gd name="adj" fmla="val 0"/>
            </a:avLst>
          </a:prstGeom>
          <a:ln w="28575"/>
        </p:spPr>
        <p:style>
          <a:lnRef idx="2">
            <a:schemeClr val="accent1"/>
          </a:lnRef>
          <a:fillRef idx="1">
            <a:schemeClr val="lt1"/>
          </a:fillRef>
          <a:effectRef idx="0">
            <a:schemeClr val="accent1"/>
          </a:effectRef>
          <a:fontRef idx="minor">
            <a:schemeClr val="dk1"/>
          </a:fontRef>
        </p:style>
        <p:txBody>
          <a:bodyPr lIns="18288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Helvetica" pitchFamily="2" charset="0"/>
                <a:ea typeface="+mn-ea"/>
                <a:cs typeface="+mn-cs"/>
              </a:rPr>
              <a:t>Primary Endpoint: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(Assessed in Cohort 1)</a:t>
            </a:r>
          </a:p>
          <a:p>
            <a:pPr marL="285750" marR="0" lvl="0" indent="-285750" algn="l" defTabSz="457200" rtl="0" eaLnBrk="1" fontAlgn="auto" latinLnBrk="0" hangingPunct="1">
              <a:lnSpc>
                <a:spcPct val="100000"/>
              </a:lnSpc>
              <a:spcBef>
                <a:spcPts val="0"/>
              </a:spcBef>
              <a:spcAft>
                <a:spcPts val="0"/>
              </a:spcAft>
              <a:buClr>
                <a:srgbClr val="70528F"/>
              </a:buClr>
              <a:buSzTx/>
              <a:buFont typeface="Arial" panose="020B0604020202020204" pitchFamily="34" charset="0"/>
              <a:buChar char="•"/>
              <a:tabLst/>
              <a:defRPr/>
            </a:pPr>
            <a:r>
              <a:rPr kumimoji="0" lang="en-US" sz="1200" b="0" i="0" u="none" strike="noStrike" kern="1200" cap="none" spc="0" normalizeH="0" baseline="0" noProof="0" err="1">
                <a:ln>
                  <a:noFill/>
                </a:ln>
                <a:solidFill>
                  <a:srgbClr val="000000">
                    <a:lumMod val="75000"/>
                    <a:lumOff val="25000"/>
                  </a:srgbClr>
                </a:solidFill>
                <a:effectLst/>
                <a:uLnTx/>
                <a:uFillTx/>
                <a:latin typeface="Helvetica" pitchFamily="2" charset="0"/>
                <a:ea typeface="+mn-ea"/>
                <a:cs typeface="+mn-cs"/>
              </a:rPr>
              <a:t>cORR</a:t>
            </a:r>
            <a:r>
              <a:rPr kumimoji="0" lang="en-US" sz="12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 per ICR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Helvetica" pitchFamily="2" charset="0"/>
                <a:ea typeface="+mn-ea"/>
                <a:cs typeface="+mn-cs"/>
              </a:rPr>
              <a:t>Select Secondary Endpoints:</a:t>
            </a:r>
          </a:p>
          <a:p>
            <a:pPr marL="285750" marR="0" lvl="0" indent="-285750" algn="l" defTabSz="457200" rtl="0" eaLnBrk="1" fontAlgn="auto" latinLnBrk="0" hangingPunct="1">
              <a:lnSpc>
                <a:spcPct val="100000"/>
              </a:lnSpc>
              <a:spcBef>
                <a:spcPts val="0"/>
              </a:spcBef>
              <a:spcAft>
                <a:spcPts val="0"/>
              </a:spcAft>
              <a:buClr>
                <a:srgbClr val="70528F"/>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DOR</a:t>
            </a:r>
          </a:p>
          <a:p>
            <a:pPr marL="285750" marR="0" lvl="0" indent="-285750" algn="l" defTabSz="457200" rtl="0" eaLnBrk="1" fontAlgn="auto" latinLnBrk="0" hangingPunct="1">
              <a:lnSpc>
                <a:spcPct val="100000"/>
              </a:lnSpc>
              <a:spcBef>
                <a:spcPts val="0"/>
              </a:spcBef>
              <a:spcAft>
                <a:spcPts val="0"/>
              </a:spcAft>
              <a:buClr>
                <a:srgbClr val="70528F"/>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DCR</a:t>
            </a:r>
          </a:p>
          <a:p>
            <a:pPr marL="285750" marR="0" lvl="0" indent="-285750" algn="l" defTabSz="457200" rtl="0" eaLnBrk="1" fontAlgn="auto" latinLnBrk="0" hangingPunct="1">
              <a:lnSpc>
                <a:spcPct val="100000"/>
              </a:lnSpc>
              <a:spcBef>
                <a:spcPts val="0"/>
              </a:spcBef>
              <a:spcAft>
                <a:spcPts val="0"/>
              </a:spcAft>
              <a:buClr>
                <a:srgbClr val="70528F"/>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PFS</a:t>
            </a:r>
          </a:p>
          <a:p>
            <a:pPr marL="285750" marR="0" lvl="0" indent="-285750" algn="l" defTabSz="457200" rtl="0" eaLnBrk="1" fontAlgn="auto" latinLnBrk="0" hangingPunct="1">
              <a:lnSpc>
                <a:spcPct val="100000"/>
              </a:lnSpc>
              <a:spcBef>
                <a:spcPts val="0"/>
              </a:spcBef>
              <a:spcAft>
                <a:spcPts val="0"/>
              </a:spcAft>
              <a:buClr>
                <a:srgbClr val="70528F"/>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OS</a:t>
            </a:r>
          </a:p>
          <a:p>
            <a:pPr marL="285750" marR="0" lvl="0" indent="-285750" algn="l" defTabSz="457200" rtl="0" eaLnBrk="1" fontAlgn="auto" latinLnBrk="0" hangingPunct="1">
              <a:lnSpc>
                <a:spcPct val="100000"/>
              </a:lnSpc>
              <a:spcBef>
                <a:spcPts val="0"/>
              </a:spcBef>
              <a:spcAft>
                <a:spcPts val="0"/>
              </a:spcAft>
              <a:buClr>
                <a:srgbClr val="70528F"/>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Frequency &amp; severity of AEs</a:t>
            </a:r>
          </a:p>
          <a:p>
            <a:pPr marL="285750" marR="0" lvl="0" indent="-285750" algn="l" defTabSz="457200" rtl="0" eaLnBrk="1" fontAlgn="auto" latinLnBrk="0" hangingPunct="1">
              <a:lnSpc>
                <a:spcPct val="100000"/>
              </a:lnSpc>
              <a:spcBef>
                <a:spcPts val="0"/>
              </a:spcBef>
              <a:spcAft>
                <a:spcPts val="0"/>
              </a:spcAft>
              <a:buClr>
                <a:srgbClr val="70528F"/>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Frequency of SAEs &amp; deaths</a:t>
            </a:r>
          </a:p>
        </p:txBody>
      </p:sp>
      <p:sp>
        <p:nvSpPr>
          <p:cNvPr id="39" name="TextBox 38">
            <a:extLst>
              <a:ext uri="{FF2B5EF4-FFF2-40B4-BE49-F238E27FC236}">
                <a16:creationId xmlns:a16="http://schemas.microsoft.com/office/drawing/2014/main" id="{79C1EF7C-DA91-347E-9C6A-435F9B9ABC41}"/>
              </a:ext>
            </a:extLst>
          </p:cNvPr>
          <p:cNvSpPr txBox="1"/>
          <p:nvPr/>
        </p:nvSpPr>
        <p:spPr>
          <a:xfrm>
            <a:off x="6290597" y="4157965"/>
            <a:ext cx="371608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*With mandatory premedication for IRR prophylaxis.</a:t>
            </a:r>
          </a:p>
        </p:txBody>
      </p:sp>
    </p:spTree>
    <p:extLst>
      <p:ext uri="{BB962C8B-B14F-4D97-AF65-F5344CB8AC3E}">
        <p14:creationId xmlns:p14="http://schemas.microsoft.com/office/powerpoint/2010/main" val="1718021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6FA8B-ED50-4DC4-92BE-6A41963E598B}"/>
              </a:ext>
            </a:extLst>
          </p:cNvPr>
          <p:cNvSpPr>
            <a:spLocks noGrp="1"/>
          </p:cNvSpPr>
          <p:nvPr>
            <p:ph type="title" idx="4294967295"/>
          </p:nvPr>
        </p:nvSpPr>
        <p:spPr>
          <a:xfrm>
            <a:off x="470082" y="0"/>
            <a:ext cx="10515600" cy="1325563"/>
          </a:xfrm>
        </p:spPr>
        <p:txBody>
          <a:bodyPr>
            <a:noAutofit/>
          </a:bodyPr>
          <a:lstStyle/>
          <a:p>
            <a:r>
              <a:rPr lang="en-US" sz="2400"/>
              <a:t>HERIZON-BTC-01: </a:t>
            </a:r>
            <a:r>
              <a:rPr lang="en-US" sz="2400">
                <a:cs typeface="Arial"/>
              </a:rPr>
              <a:t>Disease Response in Patients With HER2-Positive BTC (Cohort 1)</a:t>
            </a:r>
          </a:p>
        </p:txBody>
      </p:sp>
      <p:graphicFrame>
        <p:nvGraphicFramePr>
          <p:cNvPr id="4" name="Content Placeholder 16">
            <a:extLst>
              <a:ext uri="{FF2B5EF4-FFF2-40B4-BE49-F238E27FC236}">
                <a16:creationId xmlns:a16="http://schemas.microsoft.com/office/drawing/2014/main" id="{269CC269-2394-A3D6-FB5F-F0818F9F5309}"/>
              </a:ext>
            </a:extLst>
          </p:cNvPr>
          <p:cNvGraphicFramePr>
            <a:graphicFrameLocks/>
          </p:cNvGraphicFramePr>
          <p:nvPr>
            <p:extLst>
              <p:ext uri="{D42A27DB-BD31-4B8C-83A1-F6EECF244321}">
                <p14:modId xmlns:p14="http://schemas.microsoft.com/office/powerpoint/2010/main" val="1134743154"/>
              </p:ext>
            </p:extLst>
          </p:nvPr>
        </p:nvGraphicFramePr>
        <p:xfrm>
          <a:off x="890452" y="1185417"/>
          <a:ext cx="10095230" cy="3739146"/>
        </p:xfrm>
        <a:graphic>
          <a:graphicData uri="http://schemas.openxmlformats.org/drawingml/2006/table">
            <a:tbl>
              <a:tblPr firstRow="1" bandRow="1">
                <a:tableStyleId>{5C22544A-7EE6-4342-B048-85BDC9FD1C3A}</a:tableStyleId>
              </a:tblPr>
              <a:tblGrid>
                <a:gridCol w="5047615">
                  <a:extLst>
                    <a:ext uri="{9D8B030D-6E8A-4147-A177-3AD203B41FA5}">
                      <a16:colId xmlns:a16="http://schemas.microsoft.com/office/drawing/2014/main" val="3819937111"/>
                    </a:ext>
                  </a:extLst>
                </a:gridCol>
                <a:gridCol w="5047615">
                  <a:extLst>
                    <a:ext uri="{9D8B030D-6E8A-4147-A177-3AD203B41FA5}">
                      <a16:colId xmlns:a16="http://schemas.microsoft.com/office/drawing/2014/main" val="1341763397"/>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a:solidFill>
                            <a:schemeClr val="bg1"/>
                          </a:solidFill>
                          <a:latin typeface="Arial" panose="020B0604020202020204" pitchFamily="34" charset="0"/>
                          <a:cs typeface="Arial" panose="020B0604020202020204" pitchFamily="34" charset="0"/>
                        </a:rPr>
                        <a:t>Disease Response Endpoints</a:t>
                      </a:r>
                      <a:r>
                        <a:rPr lang="en-US" sz="1400" baseline="30000">
                          <a:solidFill>
                            <a:schemeClr val="bg1"/>
                          </a:solidFill>
                          <a:latin typeface="Arial" panose="020B0604020202020204" pitchFamily="34" charset="0"/>
                          <a:cs typeface="Arial" panose="020B0604020202020204" pitchFamily="34" charset="0"/>
                        </a:rPr>
                        <a:t>a</a:t>
                      </a:r>
                    </a:p>
                  </a:txBody>
                  <a:tcPr marL="45720" marR="45720" anchor="ctr"/>
                </a:tc>
                <a:tc>
                  <a:txBody>
                    <a:bodyPr/>
                    <a:lstStyle/>
                    <a:p>
                      <a:pPr algn="ctr"/>
                      <a:r>
                        <a:rPr lang="en-US" sz="1400">
                          <a:solidFill>
                            <a:schemeClr val="bg1"/>
                          </a:solidFill>
                          <a:latin typeface="Arial" panose="020B0604020202020204" pitchFamily="34" charset="0"/>
                          <a:cs typeface="Arial" panose="020B0604020202020204" pitchFamily="34" charset="0"/>
                        </a:rPr>
                        <a:t>Cohort 1 (n = 80)</a:t>
                      </a:r>
                    </a:p>
                  </a:txBody>
                  <a:tcPr marL="45720" marR="45720" anchor="ctr"/>
                </a:tc>
                <a:extLst>
                  <a:ext uri="{0D108BD9-81ED-4DB2-BD59-A6C34878D82A}">
                    <a16:rowId xmlns:a16="http://schemas.microsoft.com/office/drawing/2014/main" val="1775212149"/>
                  </a:ext>
                </a:extLst>
              </a:tr>
              <a:tr h="3180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1400">
                          <a:solidFill>
                            <a:schemeClr val="tx1">
                              <a:lumMod val="75000"/>
                            </a:schemeClr>
                          </a:solidFill>
                          <a:latin typeface="Arial" panose="020B0604020202020204" pitchFamily="34" charset="0"/>
                          <a:cs typeface="Arial" panose="020B0604020202020204" pitchFamily="34" charset="0"/>
                        </a:rPr>
                        <a:t> cORR,</a:t>
                      </a:r>
                      <a:r>
                        <a:rPr lang="en-US" sz="1400" kern="1200" baseline="30000">
                          <a:solidFill>
                            <a:schemeClr val="tx1">
                              <a:lumMod val="50000"/>
                            </a:schemeClr>
                          </a:solidFill>
                          <a:latin typeface="Arial" panose="020B0604020202020204" pitchFamily="34" charset="0"/>
                          <a:cs typeface="Arial" panose="020B0604020202020204" pitchFamily="34" charset="0"/>
                        </a:rPr>
                        <a:t>b </a:t>
                      </a:r>
                      <a:r>
                        <a:rPr lang="en-US" sz="1400">
                          <a:solidFill>
                            <a:schemeClr val="tx1">
                              <a:lumMod val="75000"/>
                            </a:schemeClr>
                          </a:solidFill>
                          <a:latin typeface="Arial" panose="020B0604020202020204" pitchFamily="34" charset="0"/>
                          <a:cs typeface="Arial" panose="020B0604020202020204" pitchFamily="34" charset="0"/>
                        </a:rPr>
                        <a:t>n (%) [95% Cl]</a:t>
                      </a:r>
                    </a:p>
                  </a:txBody>
                  <a:tcPr marL="45720" marR="45720" anchor="ctr"/>
                </a:tc>
                <a:tc>
                  <a:txBody>
                    <a:bodyPr/>
                    <a:lstStyle/>
                    <a:p>
                      <a:pPr algn="ctr"/>
                      <a:r>
                        <a:rPr lang="en-US" sz="1400">
                          <a:solidFill>
                            <a:schemeClr val="tx1">
                              <a:lumMod val="75000"/>
                            </a:schemeClr>
                          </a:solidFill>
                          <a:latin typeface="Arial" panose="020B0604020202020204" pitchFamily="34" charset="0"/>
                          <a:cs typeface="Arial" panose="020B0604020202020204" pitchFamily="34" charset="0"/>
                        </a:rPr>
                        <a:t>33 (41.3) [30.4, 52.8]</a:t>
                      </a:r>
                    </a:p>
                  </a:txBody>
                  <a:tcPr marL="45720" marR="45720" anchor="ctr"/>
                </a:tc>
                <a:extLst>
                  <a:ext uri="{0D108BD9-81ED-4DB2-BD59-A6C34878D82A}">
                    <a16:rowId xmlns:a16="http://schemas.microsoft.com/office/drawing/2014/main" val="3192507407"/>
                  </a:ext>
                </a:extLst>
              </a:tr>
              <a:tr h="3180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57200" marR="0" lvl="1" indent="0" algn="l"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Complete response, n (%)</a:t>
                      </a:r>
                    </a:p>
                  </a:txBody>
                  <a:tcPr marL="45720" marR="45720" anchor="ctr"/>
                </a:tc>
                <a:tc>
                  <a:txBody>
                    <a:bodyPr/>
                    <a:lstStyle/>
                    <a:p>
                      <a:pPr marL="457017" marR="0" lvl="1" indent="0" algn="ctr"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2 (2.5)</a:t>
                      </a:r>
                    </a:p>
                  </a:txBody>
                  <a:tcPr marL="45720" marR="45720" anchor="ctr"/>
                </a:tc>
                <a:extLst>
                  <a:ext uri="{0D108BD9-81ED-4DB2-BD59-A6C34878D82A}">
                    <a16:rowId xmlns:a16="http://schemas.microsoft.com/office/drawing/2014/main" val="1804754477"/>
                  </a:ext>
                </a:extLst>
              </a:tr>
              <a:tr h="3180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57200" marR="0" lvl="1" indent="0" algn="l"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Partial response, n (%)</a:t>
                      </a:r>
                    </a:p>
                  </a:txBody>
                  <a:tcPr marL="45720" marR="45720" anchor="ctr"/>
                </a:tc>
                <a:tc>
                  <a:txBody>
                    <a:bodyPr/>
                    <a:lstStyle/>
                    <a:p>
                      <a:pPr marL="457017" marR="0" lvl="1" indent="0" algn="ctr"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31 (38.8)</a:t>
                      </a:r>
                    </a:p>
                  </a:txBody>
                  <a:tcPr marL="45720" marR="45720" anchor="ctr"/>
                </a:tc>
                <a:extLst>
                  <a:ext uri="{0D108BD9-81ED-4DB2-BD59-A6C34878D82A}">
                    <a16:rowId xmlns:a16="http://schemas.microsoft.com/office/drawing/2014/main" val="2109512571"/>
                  </a:ext>
                </a:extLst>
              </a:tr>
              <a:tr h="318016">
                <a:tc>
                  <a:txBody>
                    <a:bodyPr/>
                    <a:lstStyle/>
                    <a:p>
                      <a:pPr marL="457017" marR="0" lvl="1" indent="0" algn="l"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Stable disease, n (%)</a:t>
                      </a:r>
                    </a:p>
                  </a:txBody>
                  <a:tcPr marL="45720" marR="45720" anchor="ctr"/>
                </a:tc>
                <a:tc>
                  <a:txBody>
                    <a:bodyPr/>
                    <a:lstStyle/>
                    <a:p>
                      <a:pPr marL="457017" marR="0" lvl="1" indent="0" algn="ctr"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22 (27.5)</a:t>
                      </a:r>
                    </a:p>
                  </a:txBody>
                  <a:tcPr marL="45720" marR="45720" anchor="ctr"/>
                </a:tc>
                <a:extLst>
                  <a:ext uri="{0D108BD9-81ED-4DB2-BD59-A6C34878D82A}">
                    <a16:rowId xmlns:a16="http://schemas.microsoft.com/office/drawing/2014/main" val="4193218915"/>
                  </a:ext>
                </a:extLst>
              </a:tr>
              <a:tr h="318016">
                <a:tc>
                  <a:txBody>
                    <a:bodyPr/>
                    <a:lstStyle/>
                    <a:p>
                      <a:pPr marL="457017" marR="0" lvl="1" indent="0" algn="l"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Progressive disease, n (%)</a:t>
                      </a:r>
                    </a:p>
                  </a:txBody>
                  <a:tcPr marL="45720" marR="45720" anchor="ctr"/>
                </a:tc>
                <a:tc>
                  <a:txBody>
                    <a:bodyPr/>
                    <a:lstStyle/>
                    <a:p>
                      <a:pPr marL="457017" marR="0" lvl="1" indent="0" algn="ctr"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24 (30.0)</a:t>
                      </a:r>
                    </a:p>
                  </a:txBody>
                  <a:tcPr marL="45720" marR="45720" anchor="ctr"/>
                </a:tc>
                <a:extLst>
                  <a:ext uri="{0D108BD9-81ED-4DB2-BD59-A6C34878D82A}">
                    <a16:rowId xmlns:a16="http://schemas.microsoft.com/office/drawing/2014/main" val="206603395"/>
                  </a:ext>
                </a:extLst>
              </a:tr>
              <a:tr h="318016">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 DCR,</a:t>
                      </a:r>
                      <a:r>
                        <a:rPr lang="en-US" sz="1400" kern="1200" baseline="30000">
                          <a:solidFill>
                            <a:schemeClr val="tx1">
                              <a:lumMod val="50000"/>
                            </a:schemeClr>
                          </a:solidFill>
                          <a:latin typeface="Arial" panose="020B0604020202020204" pitchFamily="34" charset="0"/>
                          <a:cs typeface="Arial" panose="020B0604020202020204" pitchFamily="34" charset="0"/>
                        </a:rPr>
                        <a:t>c</a:t>
                      </a:r>
                      <a:r>
                        <a:rPr lang="en-US" sz="1400" kern="1200" baseline="0">
                          <a:solidFill>
                            <a:schemeClr val="tx1">
                              <a:lumMod val="50000"/>
                            </a:schemeClr>
                          </a:solidFill>
                          <a:latin typeface="Arial" panose="020B0604020202020204" pitchFamily="34" charset="0"/>
                          <a:cs typeface="Arial" panose="020B0604020202020204" pitchFamily="34" charset="0"/>
                        </a:rPr>
                        <a:t> </a:t>
                      </a:r>
                      <a:r>
                        <a:rPr lang="en-US" sz="1400">
                          <a:solidFill>
                            <a:schemeClr val="tx1">
                              <a:lumMod val="75000"/>
                            </a:schemeClr>
                          </a:solidFill>
                          <a:latin typeface="Arial" panose="020B0604020202020204" pitchFamily="34" charset="0"/>
                          <a:cs typeface="Arial" panose="020B0604020202020204" pitchFamily="34" charset="0"/>
                        </a:rPr>
                        <a:t>n (%) [95% Cl]</a:t>
                      </a:r>
                    </a:p>
                  </a:txBody>
                  <a:tcPr marL="45720" marR="45720"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55 (68.8) [57.4, 78.7]</a:t>
                      </a:r>
                    </a:p>
                  </a:txBody>
                  <a:tcPr marL="45720" marR="45720" anchor="ctr"/>
                </a:tc>
                <a:extLst>
                  <a:ext uri="{0D108BD9-81ED-4DB2-BD59-A6C34878D82A}">
                    <a16:rowId xmlns:a16="http://schemas.microsoft.com/office/drawing/2014/main" val="1851980860"/>
                  </a:ext>
                </a:extLst>
              </a:tr>
              <a:tr h="3180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 CBR,</a:t>
                      </a:r>
                      <a:r>
                        <a:rPr lang="en-US" sz="1400" kern="1200" baseline="30000">
                          <a:solidFill>
                            <a:schemeClr val="tx1">
                              <a:lumMod val="50000"/>
                            </a:schemeClr>
                          </a:solidFill>
                          <a:latin typeface="Arial" panose="020B0604020202020204" pitchFamily="34" charset="0"/>
                          <a:cs typeface="Arial" panose="020B0604020202020204" pitchFamily="34" charset="0"/>
                        </a:rPr>
                        <a:t>d</a:t>
                      </a:r>
                      <a:r>
                        <a:rPr lang="en-US" sz="1400" kern="1200" baseline="0">
                          <a:solidFill>
                            <a:schemeClr val="tx1">
                              <a:lumMod val="50000"/>
                            </a:schemeClr>
                          </a:solidFill>
                          <a:latin typeface="Arial" panose="020B0604020202020204" pitchFamily="34" charset="0"/>
                          <a:cs typeface="Arial" panose="020B0604020202020204" pitchFamily="34" charset="0"/>
                        </a:rPr>
                        <a:t> </a:t>
                      </a:r>
                      <a:r>
                        <a:rPr lang="en-US" sz="1400">
                          <a:solidFill>
                            <a:schemeClr val="tx1">
                              <a:lumMod val="75000"/>
                            </a:schemeClr>
                          </a:solidFill>
                          <a:latin typeface="Arial" panose="020B0604020202020204" pitchFamily="34" charset="0"/>
                          <a:cs typeface="Arial" panose="020B0604020202020204" pitchFamily="34" charset="0"/>
                        </a:rPr>
                        <a:t>n (%) [95% Cl]</a:t>
                      </a:r>
                    </a:p>
                  </a:txBody>
                  <a:tcPr marL="45720" marR="45720"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kern="1200">
                          <a:solidFill>
                            <a:schemeClr val="tx1">
                              <a:lumMod val="75000"/>
                            </a:schemeClr>
                          </a:solidFill>
                          <a:latin typeface="Arial" panose="020B0604020202020204" pitchFamily="34" charset="0"/>
                          <a:cs typeface="Arial" panose="020B0604020202020204" pitchFamily="34" charset="0"/>
                        </a:rPr>
                        <a:t>38 (47.5) [36.2, 59.0]</a:t>
                      </a:r>
                      <a:endParaRPr lang="en-US" sz="1400">
                        <a:solidFill>
                          <a:schemeClr val="tx1">
                            <a:lumMod val="75000"/>
                          </a:schemeClr>
                        </a:solidFill>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3462308680"/>
                  </a:ext>
                </a:extLst>
              </a:tr>
              <a:tr h="479297">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 cORR by HER2 expression,</a:t>
                      </a:r>
                      <a:r>
                        <a:rPr lang="en-US" sz="1400" kern="1200" baseline="30000">
                          <a:solidFill>
                            <a:schemeClr val="tx1">
                              <a:lumMod val="50000"/>
                            </a:schemeClr>
                          </a:solidFill>
                          <a:latin typeface="Arial" panose="020B0604020202020204" pitchFamily="34" charset="0"/>
                          <a:cs typeface="Arial" panose="020B0604020202020204" pitchFamily="34" charset="0"/>
                        </a:rPr>
                        <a:t>e </a:t>
                      </a:r>
                      <a:r>
                        <a:rPr lang="en-US" sz="1400">
                          <a:solidFill>
                            <a:schemeClr val="tx1">
                              <a:lumMod val="75000"/>
                            </a:schemeClr>
                          </a:solidFill>
                          <a:latin typeface="Arial" panose="020B0604020202020204" pitchFamily="34" charset="0"/>
                          <a:cs typeface="Arial" panose="020B0604020202020204" pitchFamily="34" charset="0"/>
                        </a:rPr>
                        <a:t>%</a:t>
                      </a:r>
                    </a:p>
                    <a:p>
                      <a:pPr marL="0" marR="0" lvl="0" indent="0" algn="l"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 (pre-planned subgroup analysis)</a:t>
                      </a:r>
                      <a:endParaRPr lang="en-US" sz="1400" i="1">
                        <a:solidFill>
                          <a:schemeClr val="tx1">
                            <a:lumMod val="75000"/>
                          </a:schemeClr>
                        </a:solidFill>
                        <a:latin typeface="Arial" panose="020B0604020202020204" pitchFamily="34" charset="0"/>
                        <a:cs typeface="Arial" panose="020B0604020202020204" pitchFamily="34" charset="0"/>
                      </a:endParaRPr>
                    </a:p>
                  </a:txBody>
                  <a:tcPr marL="45720" marR="45720"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400">
                        <a:solidFill>
                          <a:schemeClr val="tx1">
                            <a:lumMod val="75000"/>
                          </a:schemeClr>
                        </a:solidFill>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2063412628"/>
                  </a:ext>
                </a:extLst>
              </a:tr>
              <a:tr h="318016">
                <a:tc>
                  <a:txBody>
                    <a:bodyPr/>
                    <a:lstStyle/>
                    <a:p>
                      <a:pPr marL="457017" marR="0" lvl="1" indent="0" algn="l"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HER2 IHC3+</a:t>
                      </a:r>
                    </a:p>
                  </a:txBody>
                  <a:tcPr marL="45720" marR="45720"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51.6%</a:t>
                      </a:r>
                    </a:p>
                  </a:txBody>
                  <a:tcPr marL="45720" marR="45720" anchor="ctr"/>
                </a:tc>
                <a:extLst>
                  <a:ext uri="{0D108BD9-81ED-4DB2-BD59-A6C34878D82A}">
                    <a16:rowId xmlns:a16="http://schemas.microsoft.com/office/drawing/2014/main" val="1393192094"/>
                  </a:ext>
                </a:extLst>
              </a:tr>
              <a:tr h="372058">
                <a:tc>
                  <a:txBody>
                    <a:bodyPr/>
                    <a:lstStyle/>
                    <a:p>
                      <a:pPr marL="457017" marR="0" lvl="1" indent="0" algn="l" defTabSz="342900" rtl="0" eaLnBrk="1" fontAlgn="auto" latinLnBrk="0" hangingPunct="1">
                        <a:lnSpc>
                          <a:spcPct val="100000"/>
                        </a:lnSpc>
                        <a:spcBef>
                          <a:spcPts val="0"/>
                        </a:spcBef>
                        <a:spcAft>
                          <a:spcPts val="0"/>
                        </a:spcAft>
                        <a:buClrTx/>
                        <a:buSzTx/>
                        <a:buFontTx/>
                        <a:buNone/>
                        <a:tabLst/>
                        <a:defRPr/>
                      </a:pPr>
                      <a:r>
                        <a:rPr lang="en-US" sz="1400" kern="1200">
                          <a:solidFill>
                            <a:schemeClr val="tx1">
                              <a:lumMod val="75000"/>
                            </a:schemeClr>
                          </a:solidFill>
                          <a:latin typeface="Arial" panose="020B0604020202020204" pitchFamily="34" charset="0"/>
                          <a:cs typeface="Arial" panose="020B0604020202020204" pitchFamily="34" charset="0"/>
                        </a:rPr>
                        <a:t>HER2 IHC2+</a:t>
                      </a:r>
                      <a:endParaRPr lang="en-US" sz="1400" kern="1200">
                        <a:solidFill>
                          <a:schemeClr val="tx1">
                            <a:lumMod val="75000"/>
                          </a:schemeClr>
                        </a:solidFill>
                        <a:latin typeface="Arial" panose="020B0604020202020204" pitchFamily="34" charset="0"/>
                        <a:ea typeface="+mn-ea"/>
                        <a:cs typeface="Arial" panose="020B0604020202020204" pitchFamily="34" charset="0"/>
                      </a:endParaRPr>
                    </a:p>
                  </a:txBody>
                  <a:tcPr marL="45720" marR="45720"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a:solidFill>
                            <a:schemeClr val="tx1">
                              <a:lumMod val="75000"/>
                            </a:schemeClr>
                          </a:solidFill>
                          <a:latin typeface="Arial" panose="020B0604020202020204" pitchFamily="34" charset="0"/>
                          <a:cs typeface="Arial" panose="020B0604020202020204" pitchFamily="34" charset="0"/>
                        </a:rPr>
                        <a:t>5.6%</a:t>
                      </a:r>
                    </a:p>
                  </a:txBody>
                  <a:tcPr marL="45720" marR="45720" anchor="ctr"/>
                </a:tc>
                <a:extLst>
                  <a:ext uri="{0D108BD9-81ED-4DB2-BD59-A6C34878D82A}">
                    <a16:rowId xmlns:a16="http://schemas.microsoft.com/office/drawing/2014/main" val="1880693972"/>
                  </a:ext>
                </a:extLst>
              </a:tr>
            </a:tbl>
          </a:graphicData>
        </a:graphic>
      </p:graphicFrame>
      <p:sp>
        <p:nvSpPr>
          <p:cNvPr id="8" name="TextBox 7">
            <a:extLst>
              <a:ext uri="{FF2B5EF4-FFF2-40B4-BE49-F238E27FC236}">
                <a16:creationId xmlns:a16="http://schemas.microsoft.com/office/drawing/2014/main" id="{08AA8707-F3F3-618D-0B0E-DCF10EDA1FB5}"/>
              </a:ext>
            </a:extLst>
          </p:cNvPr>
          <p:cNvSpPr txBox="1"/>
          <p:nvPr/>
        </p:nvSpPr>
        <p:spPr>
          <a:xfrm>
            <a:off x="1314449" y="5776289"/>
            <a:ext cx="8729883"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Data cutoff for this analysis was July 28, 2023.</a:t>
            </a:r>
            <a:br>
              <a:rPr kumimoji="0" lang="en-US" sz="1000" b="0" i="0" u="none" strike="noStrike" kern="1200" cap="none" spc="0" normalizeH="0" baseline="30000" noProof="0">
                <a:ln>
                  <a:noFill/>
                </a:ln>
                <a:solidFill>
                  <a:srgbClr val="000000">
                    <a:lumMod val="75000"/>
                    <a:lumOff val="25000"/>
                  </a:srgbClr>
                </a:solidFill>
                <a:effectLst/>
                <a:uLnTx/>
                <a:uFillTx/>
                <a:latin typeface="Helvetica" pitchFamily="2" charset="0"/>
                <a:ea typeface="+mn-ea"/>
                <a:cs typeface="+mn-cs"/>
              </a:rPr>
            </a:br>
            <a:r>
              <a:rPr kumimoji="0" lang="en-US" sz="1000" b="0" i="0" u="none" strike="noStrike" kern="1200" cap="none" spc="0" normalizeH="0" baseline="30000" noProof="0" err="1">
                <a:ln>
                  <a:noFill/>
                </a:ln>
                <a:solidFill>
                  <a:srgbClr val="000000">
                    <a:lumMod val="75000"/>
                    <a:lumOff val="25000"/>
                  </a:srgbClr>
                </a:solidFill>
                <a:effectLst/>
                <a:uLnTx/>
                <a:uFillTx/>
                <a:latin typeface="Helvetica" pitchFamily="2" charset="0"/>
                <a:ea typeface="+mn-ea"/>
                <a:cs typeface="+mn-cs"/>
              </a:rPr>
              <a:t>a</a:t>
            </a:r>
            <a:r>
              <a:rPr kumimoji="0" lang="en-US" sz="1000" b="0" i="0" u="none" strike="noStrike" kern="1200" cap="none" spc="0" normalizeH="0" baseline="0" noProof="0" err="1">
                <a:ln>
                  <a:noFill/>
                </a:ln>
                <a:solidFill>
                  <a:srgbClr val="000000">
                    <a:lumMod val="75000"/>
                    <a:lumOff val="25000"/>
                  </a:srgbClr>
                </a:solidFill>
                <a:effectLst/>
                <a:uLnTx/>
                <a:uFillTx/>
                <a:latin typeface="Helvetica" pitchFamily="2" charset="0"/>
                <a:ea typeface="+mn-ea"/>
                <a:cs typeface="+mn-cs"/>
              </a:rPr>
              <a:t>Efficacy</a:t>
            </a:r>
            <a: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 analysis (</a:t>
            </a:r>
            <a:r>
              <a:rPr kumimoji="0" lang="en-US" sz="1000" b="0" i="0" u="none" strike="noStrike" kern="1200" cap="none" spc="0" normalizeH="0" baseline="0" noProof="0" err="1">
                <a:ln>
                  <a:noFill/>
                </a:ln>
                <a:solidFill>
                  <a:srgbClr val="000000">
                    <a:lumMod val="75000"/>
                    <a:lumOff val="25000"/>
                  </a:srgbClr>
                </a:solidFill>
                <a:effectLst/>
                <a:uLnTx/>
                <a:uFillTx/>
                <a:latin typeface="Helvetica" pitchFamily="2" charset="0"/>
                <a:ea typeface="+mn-ea"/>
                <a:cs typeface="+mn-cs"/>
              </a:rPr>
              <a:t>ie</a:t>
            </a:r>
            <a: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 all patients in cohort 1 who received any dose of </a:t>
            </a:r>
            <a:r>
              <a:rPr kumimoji="0" lang="en-US" sz="1000" b="0" i="0" u="none" strike="noStrike" kern="1200" cap="none" spc="0" normalizeH="0" baseline="0" noProof="0" err="1">
                <a:ln>
                  <a:noFill/>
                </a:ln>
                <a:solidFill>
                  <a:srgbClr val="000000">
                    <a:lumMod val="75000"/>
                    <a:lumOff val="25000"/>
                  </a:srgbClr>
                </a:solidFill>
                <a:effectLst/>
                <a:uLnTx/>
                <a:uFillTx/>
                <a:latin typeface="Helvetica" pitchFamily="2" charset="0"/>
                <a:ea typeface="+mn-ea"/>
                <a:cs typeface="+mn-cs"/>
              </a:rPr>
              <a:t>zanidatamab</a:t>
            </a:r>
            <a: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 per ICR. </a:t>
            </a:r>
            <a:r>
              <a:rPr kumimoji="0" lang="en-US" sz="1000" b="0" i="0" u="none" strike="noStrike" kern="1200" cap="none" spc="0" normalizeH="0" baseline="30000" noProof="0" err="1">
                <a:ln>
                  <a:noFill/>
                </a:ln>
                <a:solidFill>
                  <a:srgbClr val="000000">
                    <a:lumMod val="75000"/>
                    <a:lumOff val="25000"/>
                  </a:srgbClr>
                </a:solidFill>
                <a:effectLst/>
                <a:uLnTx/>
                <a:uFillTx/>
                <a:latin typeface="Helvetica" pitchFamily="2" charset="0"/>
                <a:ea typeface="+mn-ea"/>
                <a:cs typeface="+mn-cs"/>
              </a:rPr>
              <a:t>b</a:t>
            </a:r>
            <a:r>
              <a:rPr kumimoji="0" lang="en-US" sz="1000" b="0" i="0" u="none" strike="noStrike" kern="1200" cap="none" spc="0" normalizeH="0" baseline="0" noProof="0" err="1">
                <a:ln>
                  <a:noFill/>
                </a:ln>
                <a:solidFill>
                  <a:srgbClr val="000000">
                    <a:lumMod val="75000"/>
                    <a:lumOff val="25000"/>
                  </a:srgbClr>
                </a:solidFill>
                <a:effectLst/>
                <a:uLnTx/>
                <a:uFillTx/>
                <a:latin typeface="Helvetica" pitchFamily="2" charset="0"/>
                <a:ea typeface="+mn-ea"/>
                <a:cs typeface="+mn-cs"/>
              </a:rPr>
              <a:t>One</a:t>
            </a:r>
            <a: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 patient was not evaluable. </a:t>
            </a:r>
            <a:r>
              <a:rPr kumimoji="0" lang="en-US" sz="1000" b="0" i="0" u="none" strike="noStrike" kern="1200" cap="none" spc="0" normalizeH="0" baseline="30000" noProof="0" err="1">
                <a:ln>
                  <a:noFill/>
                </a:ln>
                <a:solidFill>
                  <a:srgbClr val="000000">
                    <a:lumMod val="75000"/>
                    <a:lumOff val="25000"/>
                  </a:srgbClr>
                </a:solidFill>
                <a:effectLst/>
                <a:uLnTx/>
                <a:uFillTx/>
                <a:latin typeface="Helvetica" pitchFamily="2" charset="0"/>
                <a:ea typeface="+mn-ea"/>
                <a:cs typeface="+mn-cs"/>
              </a:rPr>
              <a:t>c</a:t>
            </a:r>
            <a:r>
              <a:rPr kumimoji="0" lang="en-US" sz="1000" b="0" i="0" u="none" strike="noStrike" kern="1200" cap="none" spc="0" normalizeH="0" baseline="0" noProof="0" err="1">
                <a:ln>
                  <a:noFill/>
                </a:ln>
                <a:solidFill>
                  <a:srgbClr val="000000">
                    <a:lumMod val="75000"/>
                    <a:lumOff val="25000"/>
                  </a:srgbClr>
                </a:solidFill>
                <a:effectLst/>
                <a:uLnTx/>
                <a:uFillTx/>
                <a:latin typeface="Helvetica" pitchFamily="2" charset="0"/>
                <a:ea typeface="+mn-ea"/>
                <a:cs typeface="+mn-cs"/>
              </a:rPr>
              <a:t>Best</a:t>
            </a:r>
            <a: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 overall response of stable disease or confirmed complete response or partial response. </a:t>
            </a:r>
            <a:r>
              <a:rPr kumimoji="0" lang="en-US" sz="1000" b="0" i="0" u="none" strike="noStrike" kern="1200" cap="none" spc="0" normalizeH="0" baseline="30000" noProof="0">
                <a:ln>
                  <a:noFill/>
                </a:ln>
                <a:solidFill>
                  <a:srgbClr val="000000">
                    <a:lumMod val="75000"/>
                    <a:lumOff val="25000"/>
                  </a:srgbClr>
                </a:solidFill>
                <a:effectLst/>
                <a:uLnTx/>
                <a:uFillTx/>
                <a:latin typeface="Helvetica" pitchFamily="2" charset="0"/>
                <a:ea typeface="+mn-ea"/>
                <a:cs typeface="+mn-cs"/>
              </a:rPr>
              <a:t>d </a:t>
            </a:r>
            <a: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Stable disease ≥24 weeks or confirmed best overall response of complete response or partial response. </a:t>
            </a:r>
            <a:r>
              <a:rPr kumimoji="0" lang="en-US" sz="1000" b="0" i="0" u="none" strike="noStrike" kern="1200" cap="none" spc="0" normalizeH="0" baseline="30000" noProof="0" err="1">
                <a:ln>
                  <a:noFill/>
                </a:ln>
                <a:solidFill>
                  <a:srgbClr val="000000">
                    <a:lumMod val="75000"/>
                    <a:lumOff val="25000"/>
                  </a:srgbClr>
                </a:solidFill>
                <a:effectLst/>
                <a:uLnTx/>
                <a:uFillTx/>
                <a:latin typeface="Helvetica" pitchFamily="2" charset="0"/>
                <a:ea typeface="+mn-ea"/>
                <a:cs typeface="+mn-cs"/>
              </a:rPr>
              <a:t>e</a:t>
            </a:r>
            <a:r>
              <a:rPr kumimoji="0" lang="en-US" sz="1000" b="0" i="0" u="none" strike="noStrike" kern="1200" cap="none" spc="0" normalizeH="0" baseline="0" noProof="0" err="1">
                <a:ln>
                  <a:noFill/>
                </a:ln>
                <a:solidFill>
                  <a:srgbClr val="000000">
                    <a:lumMod val="75000"/>
                    <a:lumOff val="25000"/>
                  </a:srgbClr>
                </a:solidFill>
                <a:effectLst/>
                <a:uLnTx/>
                <a:uFillTx/>
                <a:latin typeface="Helvetica" pitchFamily="2" charset="0"/>
                <a:ea typeface="+mn-ea"/>
                <a:cs typeface="+mn-cs"/>
              </a:rPr>
              <a:t>The</a:t>
            </a:r>
            <a: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t> trial was not designed to detect treatment effects by HER2 status, in a preplanned subgroup analysis.  </a:t>
            </a:r>
            <a:b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rPr>
            </a:br>
            <a: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Helvetica" panose="020B0604020202020204" pitchFamily="34" charset="0"/>
              </a:rPr>
              <a:t>Pant S, et al. ASCO 2024. Abstract 4091.</a:t>
            </a:r>
            <a:endPar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CFDAB4B1-10AF-E0D9-2E4B-F4F4D9815687}"/>
              </a:ext>
            </a:extLst>
          </p:cNvPr>
          <p:cNvSpPr txBox="1"/>
          <p:nvPr/>
        </p:nvSpPr>
        <p:spPr>
          <a:xfrm>
            <a:off x="890452" y="5022828"/>
            <a:ext cx="10095230" cy="52322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70528F"/>
              </a:buClr>
              <a:buSzTx/>
              <a:buFont typeface="Arial" panose="020B0604020202020204" pitchFamily="34" charset="0"/>
              <a:buChar char="•"/>
              <a:tabLst/>
              <a:defRPr/>
            </a:pPr>
            <a:r>
              <a:rPr kumimoji="0" lang="en-US" sz="1400" b="0" i="0" u="none" strike="noStrike" kern="1200" cap="none" spc="0" normalizeH="0" baseline="0" noProof="0">
                <a:ln>
                  <a:noFill/>
                </a:ln>
                <a:solidFill>
                  <a:srgbClr val="646464">
                    <a:lumMod val="75000"/>
                  </a:srgbClr>
                </a:solidFill>
                <a:effectLst/>
                <a:uLnTx/>
                <a:uFillTx/>
                <a:latin typeface="Helvetica" pitchFamily="2" charset="0"/>
                <a:ea typeface="+mn-ea"/>
                <a:cs typeface="+mn-cs"/>
              </a:rPr>
              <a:t>The median (range) duration of follow-up was 21.9 (16-34) months</a:t>
            </a:r>
          </a:p>
          <a:p>
            <a:pPr marL="285750" marR="0" lvl="0" indent="-285750" algn="l" defTabSz="457200" rtl="0" eaLnBrk="1" fontAlgn="auto" latinLnBrk="0" hangingPunct="1">
              <a:lnSpc>
                <a:spcPct val="100000"/>
              </a:lnSpc>
              <a:spcBef>
                <a:spcPts val="0"/>
              </a:spcBef>
              <a:spcAft>
                <a:spcPts val="0"/>
              </a:spcAft>
              <a:buClr>
                <a:srgbClr val="70528F"/>
              </a:buClr>
              <a:buSzTx/>
              <a:buFont typeface="Arial" panose="020B0604020202020204" pitchFamily="34" charset="0"/>
              <a:buChar char="•"/>
              <a:tabLst/>
              <a:defRPr/>
            </a:pPr>
            <a:r>
              <a:rPr kumimoji="0" lang="en-US" sz="1400" b="0" i="0" u="none" strike="noStrike" kern="1200" cap="none" spc="0" normalizeH="0" baseline="0" noProof="0" err="1">
                <a:ln>
                  <a:noFill/>
                </a:ln>
                <a:solidFill>
                  <a:srgbClr val="646464">
                    <a:lumMod val="75000"/>
                  </a:srgbClr>
                </a:solidFill>
                <a:effectLst/>
                <a:uLnTx/>
                <a:uFillTx/>
                <a:latin typeface="Helvetica" pitchFamily="2" charset="0"/>
                <a:ea typeface="+mn-ea"/>
                <a:cs typeface="+mn-cs"/>
              </a:rPr>
              <a:t>Zanidatamab</a:t>
            </a:r>
            <a:r>
              <a:rPr kumimoji="0" lang="en-US" sz="1400" b="0" i="0" u="none" strike="noStrike" kern="1200" cap="none" spc="0" normalizeH="0" baseline="0" noProof="0">
                <a:ln>
                  <a:noFill/>
                </a:ln>
                <a:solidFill>
                  <a:srgbClr val="646464">
                    <a:lumMod val="75000"/>
                  </a:srgbClr>
                </a:solidFill>
                <a:effectLst/>
                <a:uLnTx/>
                <a:uFillTx/>
                <a:latin typeface="Helvetica" pitchFamily="2" charset="0"/>
                <a:ea typeface="+mn-ea"/>
                <a:cs typeface="+mn-cs"/>
              </a:rPr>
              <a:t> treatment was ongoing for 9 (11%) patients, and 11 (14%) patients were in survival follow-up</a:t>
            </a:r>
          </a:p>
        </p:txBody>
      </p:sp>
    </p:spTree>
    <p:extLst>
      <p:ext uri="{BB962C8B-B14F-4D97-AF65-F5344CB8AC3E}">
        <p14:creationId xmlns:p14="http://schemas.microsoft.com/office/powerpoint/2010/main" val="1113653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B2029-6364-08D6-13A4-24F4A4972B5E}"/>
              </a:ext>
            </a:extLst>
          </p:cNvPr>
          <p:cNvSpPr>
            <a:spLocks noGrp="1"/>
          </p:cNvSpPr>
          <p:nvPr>
            <p:ph type="title" idx="4294967295"/>
          </p:nvPr>
        </p:nvSpPr>
        <p:spPr>
          <a:xfrm>
            <a:off x="1187778" y="394013"/>
            <a:ext cx="10515600" cy="871538"/>
          </a:xfrm>
        </p:spPr>
        <p:txBody>
          <a:bodyPr>
            <a:noAutofit/>
          </a:bodyPr>
          <a:lstStyle/>
          <a:p>
            <a:r>
              <a:rPr lang="en-US" sz="3600"/>
              <a:t>HERIZON-BTC-01: Duration of Response in Patients With HER2-Positive BTC (Cohort 1)</a:t>
            </a:r>
          </a:p>
        </p:txBody>
      </p:sp>
      <p:pic>
        <p:nvPicPr>
          <p:cNvPr id="5" name="Picture 4">
            <a:extLst>
              <a:ext uri="{FF2B5EF4-FFF2-40B4-BE49-F238E27FC236}">
                <a16:creationId xmlns:a16="http://schemas.microsoft.com/office/drawing/2014/main" id="{62790E1A-EC62-4DA7-818F-24E6EF3D992F}"/>
              </a:ext>
            </a:extLst>
          </p:cNvPr>
          <p:cNvPicPr>
            <a:picLocks noChangeAspect="1"/>
          </p:cNvPicPr>
          <p:nvPr/>
        </p:nvPicPr>
        <p:blipFill>
          <a:blip r:embed="rId3"/>
          <a:stretch>
            <a:fillRect/>
          </a:stretch>
        </p:blipFill>
        <p:spPr>
          <a:xfrm>
            <a:off x="1823399" y="1561130"/>
            <a:ext cx="6780342" cy="4407222"/>
          </a:xfrm>
          <a:prstGeom prst="rect">
            <a:avLst/>
          </a:prstGeom>
        </p:spPr>
      </p:pic>
      <p:sp>
        <p:nvSpPr>
          <p:cNvPr id="7" name="TextBox 6">
            <a:extLst>
              <a:ext uri="{FF2B5EF4-FFF2-40B4-BE49-F238E27FC236}">
                <a16:creationId xmlns:a16="http://schemas.microsoft.com/office/drawing/2014/main" id="{CC62BEE3-45BD-33B1-45B7-B5E3FCDD72F6}"/>
              </a:ext>
            </a:extLst>
          </p:cNvPr>
          <p:cNvSpPr txBox="1"/>
          <p:nvPr/>
        </p:nvSpPr>
        <p:spPr>
          <a:xfrm>
            <a:off x="1428750" y="6263932"/>
            <a:ext cx="5501776" cy="400110"/>
          </a:xfrm>
          <a:prstGeom prst="rect">
            <a:avLst/>
          </a:prstGeom>
          <a:noFill/>
        </p:spPr>
        <p:txBody>
          <a:bodyPr wrap="square">
            <a:spAutoFit/>
          </a:bodyPr>
          <a:lstStyle/>
          <a:p>
            <a:pPr defTabSz="457200">
              <a:defRPr/>
            </a:pPr>
            <a:r>
              <a:rPr lang="en-US" sz="1000">
                <a:solidFill>
                  <a:srgbClr val="000000">
                    <a:lumMod val="75000"/>
                    <a:lumOff val="25000"/>
                  </a:srgbClr>
                </a:solidFill>
                <a:latin typeface="Helvetica" pitchFamily="2" charset="0"/>
              </a:rPr>
              <a:t>Data cutoff for this analysis was July 28, 2023.</a:t>
            </a:r>
            <a:b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Helvetica" panose="020B0604020202020204" pitchFamily="34" charset="0"/>
              </a:rPr>
            </a:br>
            <a:r>
              <a:rPr kumimoji="0" lang="en-US" sz="1000" b="0" i="0" u="none" strike="noStrike" kern="1200" cap="none" spc="0" normalizeH="0" baseline="0" noProof="0">
                <a:ln>
                  <a:noFill/>
                </a:ln>
                <a:solidFill>
                  <a:srgbClr val="000000">
                    <a:lumMod val="75000"/>
                    <a:lumOff val="25000"/>
                  </a:srgbClr>
                </a:solidFill>
                <a:effectLst/>
                <a:uLnTx/>
                <a:uFillTx/>
                <a:latin typeface="Helvetica" pitchFamily="2" charset="0"/>
                <a:ea typeface="+mn-ea"/>
                <a:cs typeface="Helvetica" panose="020B0604020202020204" pitchFamily="34" charset="0"/>
              </a:rPr>
              <a:t>Pant S, et al. ASCO 2024. Abstract 4091.</a:t>
            </a:r>
          </a:p>
        </p:txBody>
      </p:sp>
      <p:sp>
        <p:nvSpPr>
          <p:cNvPr id="9" name="Rectangle 8">
            <a:extLst>
              <a:ext uri="{FF2B5EF4-FFF2-40B4-BE49-F238E27FC236}">
                <a16:creationId xmlns:a16="http://schemas.microsoft.com/office/drawing/2014/main" id="{0C17CAA9-119B-31FC-63F0-AC31E300EA1A}"/>
              </a:ext>
            </a:extLst>
          </p:cNvPr>
          <p:cNvSpPr/>
          <p:nvPr/>
        </p:nvSpPr>
        <p:spPr>
          <a:xfrm>
            <a:off x="6283451" y="2358488"/>
            <a:ext cx="2320290" cy="1017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panose="020B0604020202020204"/>
              <a:ea typeface="+mn-ea"/>
              <a:cs typeface="+mn-cs"/>
            </a:endParaRPr>
          </a:p>
        </p:txBody>
      </p:sp>
      <p:sp>
        <p:nvSpPr>
          <p:cNvPr id="11" name="TextBox 10">
            <a:extLst>
              <a:ext uri="{FF2B5EF4-FFF2-40B4-BE49-F238E27FC236}">
                <a16:creationId xmlns:a16="http://schemas.microsoft.com/office/drawing/2014/main" id="{6589F7DC-0B96-25A8-ECE5-5638D0CB4FC2}"/>
              </a:ext>
            </a:extLst>
          </p:cNvPr>
          <p:cNvSpPr txBox="1"/>
          <p:nvPr/>
        </p:nvSpPr>
        <p:spPr>
          <a:xfrm>
            <a:off x="7244691" y="2220416"/>
            <a:ext cx="3407072" cy="1015663"/>
          </a:xfrm>
          <a:prstGeom prst="roundRect">
            <a:avLst>
              <a:gd name="adj" fmla="val 0"/>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wrap="square" tIns="91440" bIns="9144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itchFamily="2" charset="0"/>
                <a:ea typeface="+mn-ea"/>
                <a:cs typeface="+mn-cs"/>
              </a:rPr>
              <a:t>The median DOR, months (95% CI):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itchFamily="2" charset="0"/>
                <a:ea typeface="+mn-ea"/>
                <a:cs typeface="+mn-cs"/>
              </a:rPr>
              <a:t>14.9 (7.4-NR)</a:t>
            </a:r>
          </a:p>
        </p:txBody>
      </p:sp>
    </p:spTree>
    <p:extLst>
      <p:ext uri="{BB962C8B-B14F-4D97-AF65-F5344CB8AC3E}">
        <p14:creationId xmlns:p14="http://schemas.microsoft.com/office/powerpoint/2010/main" val="25260175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2D68-E522-E9A1-1A84-2DC3CFE1357C}"/>
              </a:ext>
            </a:extLst>
          </p:cNvPr>
          <p:cNvSpPr>
            <a:spLocks noGrp="1"/>
          </p:cNvSpPr>
          <p:nvPr>
            <p:ph type="title"/>
          </p:nvPr>
        </p:nvSpPr>
        <p:spPr>
          <a:xfrm>
            <a:off x="838200" y="365125"/>
            <a:ext cx="10515600" cy="1337066"/>
          </a:xfrm>
        </p:spPr>
        <p:txBody>
          <a:bodyPr>
            <a:noAutofit/>
          </a:bodyPr>
          <a:lstStyle/>
          <a:p>
            <a:r>
              <a:rPr lang="en-US"/>
              <a:t>Additional Studies in HER2-Expressing Patient Populations (2L+): Salivary Gland Carcinoma – Study Design</a:t>
            </a:r>
          </a:p>
        </p:txBody>
      </p:sp>
      <p:sp>
        <p:nvSpPr>
          <p:cNvPr id="16" name="Footer Placeholder 3">
            <a:extLst>
              <a:ext uri="{FF2B5EF4-FFF2-40B4-BE49-F238E27FC236}">
                <a16:creationId xmlns:a16="http://schemas.microsoft.com/office/drawing/2014/main" id="{253B149A-5BFE-36DF-F7B8-6DA3BA411DF0}"/>
              </a:ext>
            </a:extLst>
          </p:cNvPr>
          <p:cNvSpPr txBox="1">
            <a:spLocks/>
          </p:cNvSpPr>
          <p:nvPr/>
        </p:nvSpPr>
        <p:spPr>
          <a:xfrm>
            <a:off x="1546225" y="6060738"/>
            <a:ext cx="6233209" cy="622637"/>
          </a:xfrm>
          <a:prstGeom prst="rect">
            <a:avLst/>
          </a:prstGeom>
        </p:spPr>
        <p:txBody>
          <a:bodyPr vert="horz" lIns="0" tIns="0" rIns="121920" bIns="0" rtlCol="0" anchor="b" anchorCtr="0"/>
          <a:lstStyle>
            <a:defPPr>
              <a:defRPr lang="en-US"/>
            </a:defPPr>
            <a:lvl1pPr marL="0" algn="l" defTabSz="457200" rtl="0" eaLnBrk="1" latinLnBrk="0" hangingPunct="1">
              <a:defRPr sz="7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i="0" u="none" strike="noStrike" kern="1200" cap="none" spc="0" normalizeH="0" baseline="0" noProof="0">
                <a:ln>
                  <a:noFill/>
                </a:ln>
                <a:solidFill>
                  <a:srgbClr val="3F4444"/>
                </a:solidFill>
                <a:effectLst/>
                <a:uLnTx/>
                <a:uFillTx/>
                <a:latin typeface="Arial"/>
                <a:ea typeface="+mn-ea"/>
                <a:cs typeface="+mn-cs"/>
              </a:rPr>
              <a:t>1. </a:t>
            </a:r>
            <a:r>
              <a:rPr kumimoji="0" lang="en-US" sz="933" b="0" i="0" u="none" strike="noStrike" kern="1200" cap="none" spc="0" normalizeH="0" baseline="0" noProof="0">
                <a:ln>
                  <a:noFill/>
                </a:ln>
                <a:solidFill>
                  <a:srgbClr val="3F4444"/>
                </a:solidFill>
                <a:effectLst/>
                <a:uLnTx/>
                <a:uFillTx/>
                <a:latin typeface="Arial"/>
                <a:ea typeface="+mn-ea"/>
                <a:cs typeface="+mn-cs"/>
              </a:rPr>
              <a:t>Takahashi S, et al.</a:t>
            </a:r>
            <a:r>
              <a:rPr kumimoji="0" lang="en-US" sz="933" b="1" i="0" u="none" strike="noStrike" kern="1200" cap="none" spc="0" normalizeH="0" baseline="0" noProof="0">
                <a:ln>
                  <a:noFill/>
                </a:ln>
                <a:solidFill>
                  <a:srgbClr val="3F4444"/>
                </a:solidFill>
                <a:effectLst/>
                <a:uLnTx/>
                <a:uFillTx/>
                <a:latin typeface="Arial"/>
                <a:ea typeface="+mn-ea"/>
                <a:cs typeface="+mn-cs"/>
              </a:rPr>
              <a:t> </a:t>
            </a:r>
            <a:r>
              <a:rPr kumimoji="0" lang="en-US" sz="933" b="0" i="1" u="none" strike="noStrike" kern="1200" cap="none" spc="0" normalizeH="0" baseline="0" noProof="0" err="1">
                <a:ln>
                  <a:noFill/>
                </a:ln>
                <a:solidFill>
                  <a:srgbClr val="3F4444"/>
                </a:solidFill>
                <a:effectLst/>
                <a:uLnTx/>
                <a:uFillTx/>
                <a:latin typeface="Arial"/>
                <a:ea typeface="+mn-ea"/>
                <a:cs typeface="+mn-cs"/>
              </a:rPr>
              <a:t>Jpn</a:t>
            </a:r>
            <a:r>
              <a:rPr kumimoji="0" lang="en-US" sz="933" b="0" i="1" u="none" strike="noStrike" kern="1200" cap="none" spc="0" normalizeH="0" baseline="0" noProof="0">
                <a:ln>
                  <a:noFill/>
                </a:ln>
                <a:solidFill>
                  <a:srgbClr val="3F4444"/>
                </a:solidFill>
                <a:effectLst/>
                <a:uLnTx/>
                <a:uFillTx/>
                <a:latin typeface="Arial"/>
                <a:ea typeface="+mn-ea"/>
                <a:cs typeface="+mn-cs"/>
              </a:rPr>
              <a:t> J Clin Oncol.</a:t>
            </a:r>
            <a:r>
              <a:rPr kumimoji="0" lang="en-US" sz="933" b="0" i="0" u="none" strike="noStrike" kern="1200" cap="none" spc="0" normalizeH="0" baseline="0" noProof="0">
                <a:ln>
                  <a:noFill/>
                </a:ln>
                <a:solidFill>
                  <a:srgbClr val="3F4444"/>
                </a:solidFill>
                <a:effectLst/>
                <a:uLnTx/>
                <a:uFillTx/>
                <a:latin typeface="Arial"/>
                <a:ea typeface="+mn-ea"/>
                <a:cs typeface="+mn-cs"/>
              </a:rPr>
              <a:t> 2024;54(4):434-443. </a:t>
            </a:r>
            <a:r>
              <a:rPr kumimoji="0" lang="en-US" sz="933" i="0" u="none" strike="noStrike" kern="1200" cap="none" spc="0" normalizeH="0" baseline="0" noProof="0">
                <a:ln>
                  <a:noFill/>
                </a:ln>
                <a:solidFill>
                  <a:srgbClr val="3F4444"/>
                </a:solidFill>
                <a:effectLst/>
                <a:uLnTx/>
                <a:uFillTx/>
                <a:latin typeface="Arial"/>
                <a:ea typeface="+mn-ea"/>
                <a:cs typeface="+mn-cs"/>
              </a:rPr>
              <a:t>2</a:t>
            </a:r>
            <a:r>
              <a:rPr kumimoji="0" lang="en-US" sz="933" b="1" i="0" u="none" strike="noStrike" kern="1200" cap="none" spc="0" normalizeH="0" baseline="0" noProof="0">
                <a:ln>
                  <a:noFill/>
                </a:ln>
                <a:solidFill>
                  <a:srgbClr val="3F4444"/>
                </a:solidFill>
                <a:effectLst/>
                <a:uLnTx/>
                <a:uFillTx/>
                <a:latin typeface="Arial"/>
                <a:ea typeface="+mn-ea"/>
                <a:cs typeface="+mn-cs"/>
              </a:rPr>
              <a:t>. </a:t>
            </a:r>
            <a:r>
              <a:rPr kumimoji="0" lang="fr-FR" sz="933" b="0" i="0" u="none" strike="noStrike" kern="1200" cap="none" spc="0" normalizeH="0" baseline="0" noProof="0">
                <a:ln>
                  <a:noFill/>
                </a:ln>
                <a:solidFill>
                  <a:srgbClr val="3F4444"/>
                </a:solidFill>
                <a:effectLst/>
                <a:uLnTx/>
                <a:uFillTx/>
                <a:latin typeface="Arial"/>
                <a:ea typeface="+mn-ea"/>
                <a:cs typeface="+mn-cs"/>
              </a:rPr>
              <a:t>Doi </a:t>
            </a:r>
            <a:r>
              <a:rPr kumimoji="0" lang="fr-FR" sz="933" b="0" i="0" u="none" strike="noStrike" kern="1200" cap="none" spc="0" normalizeH="0" baseline="0" noProof="0" err="1">
                <a:ln>
                  <a:noFill/>
                </a:ln>
                <a:solidFill>
                  <a:srgbClr val="3F4444"/>
                </a:solidFill>
                <a:effectLst/>
                <a:uLnTx/>
                <a:uFillTx/>
                <a:latin typeface="Arial"/>
                <a:ea typeface="+mn-ea"/>
                <a:cs typeface="+mn-cs"/>
              </a:rPr>
              <a:t>T</a:t>
            </a:r>
            <a:r>
              <a:rPr kumimoji="0" lang="fr-FR" sz="933" b="0" i="0" u="none" strike="noStrike" kern="1200" cap="none" spc="0" normalizeH="0" baseline="0" noProof="0">
                <a:ln>
                  <a:noFill/>
                </a:ln>
                <a:solidFill>
                  <a:srgbClr val="3F4444"/>
                </a:solidFill>
                <a:effectLst/>
                <a:uLnTx/>
                <a:uFillTx/>
                <a:latin typeface="Arial"/>
                <a:ea typeface="+mn-ea"/>
                <a:cs typeface="+mn-cs"/>
              </a:rPr>
              <a:t>, et al. </a:t>
            </a:r>
            <a:r>
              <a:rPr kumimoji="0" lang="fr-FR" sz="933" b="0" i="1" u="none" strike="noStrike" kern="1200" cap="none" spc="0" normalizeH="0" baseline="0" noProof="0">
                <a:ln>
                  <a:noFill/>
                </a:ln>
                <a:solidFill>
                  <a:srgbClr val="3F4444"/>
                </a:solidFill>
                <a:effectLst/>
                <a:uLnTx/>
                <a:uFillTx/>
                <a:latin typeface="Arial"/>
                <a:ea typeface="+mn-ea"/>
                <a:cs typeface="+mn-cs"/>
              </a:rPr>
              <a:t>Lancet </a:t>
            </a:r>
            <a:r>
              <a:rPr kumimoji="0" lang="fr-FR" sz="933" b="0" i="1" u="none" strike="noStrike" kern="1200" cap="none" spc="0" normalizeH="0" baseline="0" noProof="0" err="1">
                <a:ln>
                  <a:noFill/>
                </a:ln>
                <a:solidFill>
                  <a:srgbClr val="3F4444"/>
                </a:solidFill>
                <a:effectLst/>
                <a:uLnTx/>
                <a:uFillTx/>
                <a:latin typeface="Arial"/>
                <a:ea typeface="+mn-ea"/>
                <a:cs typeface="+mn-cs"/>
              </a:rPr>
              <a:t>Oncol</a:t>
            </a:r>
            <a:r>
              <a:rPr kumimoji="0" lang="fr-FR" sz="933" b="0" i="0" u="none" strike="noStrike" kern="1200" cap="none" spc="0" normalizeH="0" baseline="0" noProof="0">
                <a:ln>
                  <a:noFill/>
                </a:ln>
                <a:solidFill>
                  <a:srgbClr val="3F4444"/>
                </a:solidFill>
                <a:effectLst/>
                <a:uLnTx/>
                <a:uFillTx/>
                <a:latin typeface="Arial"/>
                <a:ea typeface="+mn-ea"/>
                <a:cs typeface="+mn-cs"/>
              </a:rPr>
              <a:t>. 2017;18(11):1512-1522. </a:t>
            </a:r>
            <a:r>
              <a:rPr kumimoji="0" lang="en-US" sz="933" b="1" i="0" u="none" strike="noStrike" kern="1200" cap="none" spc="0" normalizeH="0" baseline="0" noProof="0">
                <a:ln>
                  <a:noFill/>
                </a:ln>
                <a:solidFill>
                  <a:srgbClr val="3F4444"/>
                </a:solidFill>
                <a:effectLst/>
                <a:uLnTx/>
                <a:uFillTx/>
                <a:latin typeface="Arial"/>
                <a:ea typeface="+mn-ea"/>
                <a:cs typeface="+mn-cs"/>
              </a:rPr>
              <a:t>3. </a:t>
            </a:r>
            <a:r>
              <a:rPr kumimoji="0" lang="en-US" sz="933" b="0" i="0" u="none" strike="noStrike" kern="1200" cap="none" spc="0" normalizeH="0" baseline="0" noProof="0">
                <a:ln>
                  <a:noFill/>
                </a:ln>
                <a:solidFill>
                  <a:srgbClr val="3F4444"/>
                </a:solidFill>
                <a:effectLst/>
                <a:uLnTx/>
                <a:uFillTx/>
                <a:latin typeface="Arial"/>
                <a:ea typeface="+mn-ea"/>
                <a:cs typeface="+mn-cs"/>
              </a:rPr>
              <a:t>Takahashi S, et al. </a:t>
            </a:r>
            <a:r>
              <a:rPr kumimoji="0" lang="en-US" sz="933" b="0" i="1" u="none" strike="noStrike" kern="1200" cap="none" spc="0" normalizeH="0" baseline="0" noProof="0">
                <a:ln>
                  <a:noFill/>
                </a:ln>
                <a:solidFill>
                  <a:srgbClr val="3F4444"/>
                </a:solidFill>
                <a:effectLst/>
                <a:uLnTx/>
                <a:uFillTx/>
                <a:latin typeface="Arial"/>
                <a:ea typeface="+mn-ea"/>
                <a:cs typeface="+mn-cs"/>
              </a:rPr>
              <a:t>Clin Cancer Res</a:t>
            </a:r>
            <a:r>
              <a:rPr kumimoji="0" lang="en-US" sz="933" b="0" i="0" u="none" strike="noStrike" kern="1200" cap="none" spc="0" normalizeH="0" baseline="0" noProof="0">
                <a:ln>
                  <a:noFill/>
                </a:ln>
                <a:solidFill>
                  <a:srgbClr val="3F4444"/>
                </a:solidFill>
                <a:effectLst/>
                <a:uLnTx/>
                <a:uFillTx/>
                <a:latin typeface="Arial"/>
                <a:ea typeface="+mn-ea"/>
                <a:cs typeface="+mn-cs"/>
              </a:rPr>
              <a:t>. 2021;27(21):5771-5780.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3F4444"/>
              </a:solidFill>
              <a:effectLst/>
              <a:uLnTx/>
              <a:uFillTx/>
              <a:latin typeface="Arial"/>
              <a:ea typeface="+mn-ea"/>
              <a:cs typeface="+mn-cs"/>
            </a:endParaRPr>
          </a:p>
        </p:txBody>
      </p:sp>
      <p:graphicFrame>
        <p:nvGraphicFramePr>
          <p:cNvPr id="3" name="Content Placeholder 7">
            <a:extLst>
              <a:ext uri="{FF2B5EF4-FFF2-40B4-BE49-F238E27FC236}">
                <a16:creationId xmlns:a16="http://schemas.microsoft.com/office/drawing/2014/main" id="{3B1FDE3E-4A29-4766-7540-076E7B576710}"/>
              </a:ext>
            </a:extLst>
          </p:cNvPr>
          <p:cNvGraphicFramePr>
            <a:graphicFrameLocks/>
          </p:cNvGraphicFramePr>
          <p:nvPr>
            <p:extLst>
              <p:ext uri="{D42A27DB-BD31-4B8C-83A1-F6EECF244321}">
                <p14:modId xmlns:p14="http://schemas.microsoft.com/office/powerpoint/2010/main" val="4164959049"/>
              </p:ext>
            </p:extLst>
          </p:nvPr>
        </p:nvGraphicFramePr>
        <p:xfrm>
          <a:off x="577526" y="2025648"/>
          <a:ext cx="11036947" cy="3246105"/>
        </p:xfrm>
        <a:graphic>
          <a:graphicData uri="http://schemas.openxmlformats.org/drawingml/2006/table">
            <a:tbl>
              <a:tblPr firstRow="1" bandRow="1">
                <a:tableStyleId>{FABFCF23-3B69-468F-B69F-88F6DE6A72F2}</a:tableStyleId>
              </a:tblPr>
              <a:tblGrid>
                <a:gridCol w="1469327">
                  <a:extLst>
                    <a:ext uri="{9D8B030D-6E8A-4147-A177-3AD203B41FA5}">
                      <a16:colId xmlns:a16="http://schemas.microsoft.com/office/drawing/2014/main" val="20000"/>
                    </a:ext>
                  </a:extLst>
                </a:gridCol>
                <a:gridCol w="1191768">
                  <a:extLst>
                    <a:ext uri="{9D8B030D-6E8A-4147-A177-3AD203B41FA5}">
                      <a16:colId xmlns:a16="http://schemas.microsoft.com/office/drawing/2014/main" val="4163668711"/>
                    </a:ext>
                  </a:extLst>
                </a:gridCol>
                <a:gridCol w="2745759">
                  <a:extLst>
                    <a:ext uri="{9D8B030D-6E8A-4147-A177-3AD203B41FA5}">
                      <a16:colId xmlns:a16="http://schemas.microsoft.com/office/drawing/2014/main" val="1851726669"/>
                    </a:ext>
                  </a:extLst>
                </a:gridCol>
                <a:gridCol w="1249240">
                  <a:extLst>
                    <a:ext uri="{9D8B030D-6E8A-4147-A177-3AD203B41FA5}">
                      <a16:colId xmlns:a16="http://schemas.microsoft.com/office/drawing/2014/main" val="371716597"/>
                    </a:ext>
                  </a:extLst>
                </a:gridCol>
                <a:gridCol w="1074549">
                  <a:extLst>
                    <a:ext uri="{9D8B030D-6E8A-4147-A177-3AD203B41FA5}">
                      <a16:colId xmlns:a16="http://schemas.microsoft.com/office/drawing/2014/main" val="4116397834"/>
                    </a:ext>
                  </a:extLst>
                </a:gridCol>
                <a:gridCol w="1529165">
                  <a:extLst>
                    <a:ext uri="{9D8B030D-6E8A-4147-A177-3AD203B41FA5}">
                      <a16:colId xmlns:a16="http://schemas.microsoft.com/office/drawing/2014/main" val="291428835"/>
                    </a:ext>
                  </a:extLst>
                </a:gridCol>
                <a:gridCol w="1777139">
                  <a:extLst>
                    <a:ext uri="{9D8B030D-6E8A-4147-A177-3AD203B41FA5}">
                      <a16:colId xmlns:a16="http://schemas.microsoft.com/office/drawing/2014/main" val="271047833"/>
                    </a:ext>
                  </a:extLst>
                </a:gridCol>
              </a:tblGrid>
              <a:tr h="594355">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baseline="0">
                          <a:solidFill>
                            <a:schemeClr val="tx2"/>
                          </a:solidFill>
                          <a:latin typeface="+mn-lt"/>
                        </a:rPr>
                        <a:t>Therapy/trial name</a:t>
                      </a:r>
                      <a:endParaRPr lang="en-US" sz="1200" b="1" baseline="30000">
                        <a:solidFill>
                          <a:schemeClr val="tx2"/>
                        </a:solidFill>
                        <a:latin typeface="+mn-lt"/>
                        <a:cs typeface="Calibri" panose="020F0502020204030204" pitchFamily="34" charset="0"/>
                      </a:endParaRPr>
                    </a:p>
                  </a:txBody>
                  <a:tcPr marL="89988" marR="45715" marT="22857" marB="22857" anchor="ctr">
                    <a:lnL w="12700" cmpd="sng">
                      <a:noFill/>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0">
                          <a:solidFill>
                            <a:schemeClr val="tx2"/>
                          </a:solidFill>
                          <a:effectLst/>
                          <a:latin typeface="+mn-lt"/>
                          <a:ea typeface="MS Mincho" panose="02020609040205080304" pitchFamily="49" charset="-128"/>
                          <a:cs typeface="Arial" panose="020B0604020202020204" pitchFamily="34" charset="0"/>
                        </a:rPr>
                        <a:t>Study design</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0">
                          <a:solidFill>
                            <a:schemeClr val="tx2"/>
                          </a:solidFill>
                          <a:effectLst/>
                          <a:latin typeface="+mn-lt"/>
                          <a:ea typeface="MS Mincho" panose="02020609040205080304" pitchFamily="49" charset="-128"/>
                          <a:cs typeface="Arial" panose="020B0604020202020204" pitchFamily="34" charset="0"/>
                        </a:rPr>
                        <a:t>Patient population</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0">
                          <a:solidFill>
                            <a:schemeClr val="tx2"/>
                          </a:solidFill>
                          <a:effectLst/>
                          <a:latin typeface="+mn-lt"/>
                          <a:ea typeface="MS Mincho" panose="02020609040205080304" pitchFamily="49" charset="-128"/>
                          <a:cs typeface="Arial" panose="020B0604020202020204" pitchFamily="34" charset="0"/>
                        </a:rPr>
                        <a:t>N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0">
                          <a:solidFill>
                            <a:schemeClr val="tx2"/>
                          </a:solidFill>
                          <a:effectLst/>
                          <a:latin typeface="+mn-lt"/>
                          <a:ea typeface="MS Mincho" panose="02020609040205080304" pitchFamily="49" charset="-128"/>
                          <a:cs typeface="Arial" panose="020B0604020202020204" pitchFamily="34" charset="0"/>
                        </a:rPr>
                        <a:t>(Total / Salivary gland cancer)</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0">
                          <a:solidFill>
                            <a:schemeClr val="tx2"/>
                          </a:solidFill>
                          <a:effectLst/>
                          <a:latin typeface="+mn-lt"/>
                          <a:ea typeface="MS Mincho" panose="02020609040205080304" pitchFamily="49" charset="-128"/>
                          <a:cs typeface="Arial" panose="020B0604020202020204" pitchFamily="34" charset="0"/>
                        </a:rPr>
                        <a:t>Study drug</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1" i="0">
                          <a:solidFill>
                            <a:schemeClr val="tx2"/>
                          </a:solidFill>
                          <a:effectLst/>
                          <a:latin typeface="+mn-lt"/>
                          <a:ea typeface="MS Mincho" panose="02020609040205080304" pitchFamily="49" charset="-128"/>
                          <a:cs typeface="Arial" panose="020B0604020202020204" pitchFamily="34" charset="0"/>
                        </a:rPr>
                        <a:t> Key primary  endpoints</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1" i="0">
                          <a:solidFill>
                            <a:schemeClr val="tx2"/>
                          </a:solidFill>
                          <a:effectLst/>
                          <a:latin typeface="+mn-lt"/>
                          <a:ea typeface="MS Mincho" panose="02020609040205080304" pitchFamily="49" charset="-128"/>
                          <a:cs typeface="Arial" panose="020B0604020202020204" pitchFamily="34" charset="0"/>
                        </a:rPr>
                        <a:t>Key secondary  endpoints</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08755">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0">
                          <a:solidFill>
                            <a:schemeClr val="tx2"/>
                          </a:solidFill>
                          <a:effectLst/>
                          <a:latin typeface="+mn-lt"/>
                          <a:ea typeface="MS Mincho" panose="02020609040205080304" pitchFamily="49" charset="-128"/>
                        </a:rPr>
                        <a:t>DS8201-A-J101</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0">
                          <a:solidFill>
                            <a:schemeClr val="tx2"/>
                          </a:solidFill>
                          <a:effectLst/>
                          <a:latin typeface="+mn-lt"/>
                          <a:ea typeface="MS Mincho" panose="02020609040205080304" pitchFamily="49" charset="-128"/>
                        </a:rPr>
                        <a:t>(NCT02564900)</a:t>
                      </a:r>
                      <a:r>
                        <a:rPr lang="en-US" sz="1200" b="0" baseline="30000">
                          <a:solidFill>
                            <a:schemeClr val="tx2"/>
                          </a:solidFill>
                          <a:effectLst/>
                          <a:latin typeface="+mn-lt"/>
                          <a:ea typeface="MS Mincho" panose="02020609040205080304" pitchFamily="49" charset="-128"/>
                        </a:rPr>
                        <a:t>1,2</a:t>
                      </a:r>
                    </a:p>
                  </a:txBody>
                  <a:tcPr marL="89988" marR="45715" marT="22857" marB="22857"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7E0"/>
                    </a:solidFill>
                  </a:tcPr>
                </a:tc>
                <a:tc>
                  <a:txBody>
                    <a:bodyPr/>
                    <a:lstStyle/>
                    <a:p>
                      <a:pPr marL="0" marR="0" algn="ctr">
                        <a:lnSpc>
                          <a:spcPct val="100000"/>
                        </a:lnSpc>
                        <a:spcBef>
                          <a:spcPts val="0"/>
                        </a:spcBef>
                        <a:spcAft>
                          <a:spcPts val="0"/>
                        </a:spcAft>
                      </a:pPr>
                      <a:r>
                        <a:rPr lang="en-US" sz="1200" baseline="0">
                          <a:solidFill>
                            <a:schemeClr val="tx2"/>
                          </a:solidFill>
                          <a:effectLst/>
                          <a:latin typeface="+mn-lt"/>
                          <a:ea typeface="MS Mincho" panose="02020609040205080304" pitchFamily="49" charset="-128"/>
                        </a:rPr>
                        <a:t>Phase 1, non-randomized, open-label, and multiple-dose study</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7E0"/>
                    </a:solidFill>
                  </a:tcPr>
                </a:tc>
                <a:tc>
                  <a:txBody>
                    <a:bodyPr/>
                    <a:lstStyle/>
                    <a:p>
                      <a:pPr marL="0" marR="0" algn="ctr">
                        <a:lnSpc>
                          <a:spcPct val="100000"/>
                        </a:lnSpc>
                        <a:spcBef>
                          <a:spcPts val="0"/>
                        </a:spcBef>
                        <a:spcAft>
                          <a:spcPts val="0"/>
                        </a:spcAft>
                      </a:pPr>
                      <a:r>
                        <a:rPr lang="en-US" sz="1200" baseline="0">
                          <a:solidFill>
                            <a:schemeClr val="tx2"/>
                          </a:solidFill>
                          <a:effectLst/>
                          <a:latin typeface="+mn-lt"/>
                          <a:ea typeface="MS Mincho" panose="02020609040205080304" pitchFamily="49" charset="-128"/>
                        </a:rPr>
                        <a:t>Patients enrolled into multiple cohorts based on cancer type and HER2 status.</a:t>
                      </a:r>
                    </a:p>
                    <a:p>
                      <a:pPr marL="0" marR="0" algn="ctr">
                        <a:lnSpc>
                          <a:spcPct val="100000"/>
                        </a:lnSpc>
                        <a:spcBef>
                          <a:spcPts val="0"/>
                        </a:spcBef>
                        <a:spcAft>
                          <a:spcPts val="0"/>
                        </a:spcAft>
                      </a:pPr>
                      <a:r>
                        <a:rPr lang="en-US" sz="1200" baseline="0">
                          <a:solidFill>
                            <a:schemeClr val="tx2"/>
                          </a:solidFill>
                          <a:effectLst/>
                          <a:latin typeface="+mn-lt"/>
                          <a:ea typeface="MS Mincho" panose="02020609040205080304" pitchFamily="49" charset="-128"/>
                        </a:rPr>
                        <a:t>One of the cohorts included patients with HER2-expressing solid tumors (non-breast /non-gastric cancer) or mutated solid tumors, including salivary gland cancer</a:t>
                      </a:r>
                      <a:endParaRPr lang="en-US" sz="1200" baseline="30000">
                        <a:solidFill>
                          <a:schemeClr val="tx2"/>
                        </a:solidFill>
                        <a:effectLst/>
                        <a:latin typeface="+mn-lt"/>
                        <a:ea typeface="MS Mincho" panose="02020609040205080304" pitchFamily="49" charset="-128"/>
                      </a:endParaRP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7E0"/>
                    </a:solidFill>
                  </a:tcPr>
                </a:tc>
                <a:tc>
                  <a:txBody>
                    <a:bodyPr/>
                    <a:lstStyle/>
                    <a:p>
                      <a:pPr marL="0" marR="0" algn="ctr">
                        <a:lnSpc>
                          <a:spcPct val="100000"/>
                        </a:lnSpc>
                        <a:spcBef>
                          <a:spcPts val="0"/>
                        </a:spcBef>
                        <a:spcAft>
                          <a:spcPts val="0"/>
                        </a:spcAft>
                      </a:pPr>
                      <a:r>
                        <a:rPr lang="en-US" sz="1200" baseline="0">
                          <a:solidFill>
                            <a:schemeClr val="tx2"/>
                          </a:solidFill>
                          <a:effectLst/>
                          <a:latin typeface="+mn-lt"/>
                          <a:ea typeface="MS Mincho" panose="02020609040205080304" pitchFamily="49" charset="-128"/>
                        </a:rPr>
                        <a:t>292/17</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7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aseline="0">
                          <a:solidFill>
                            <a:schemeClr val="tx2"/>
                          </a:solidFill>
                          <a:effectLst/>
                          <a:latin typeface="+mn-lt"/>
                          <a:ea typeface="MS Mincho" panose="02020609040205080304" pitchFamily="49" charset="-128"/>
                        </a:rPr>
                        <a:t>T-</a:t>
                      </a:r>
                      <a:r>
                        <a:rPr lang="en-US" sz="1200" baseline="0" err="1">
                          <a:solidFill>
                            <a:schemeClr val="tx2"/>
                          </a:solidFill>
                          <a:effectLst/>
                          <a:latin typeface="+mn-lt"/>
                          <a:ea typeface="MS Mincho" panose="02020609040205080304" pitchFamily="49" charset="-128"/>
                        </a:rPr>
                        <a:t>DXd</a:t>
                      </a:r>
                      <a:r>
                        <a:rPr lang="en-US" sz="1200" baseline="0">
                          <a:solidFill>
                            <a:schemeClr val="tx2"/>
                          </a:solidFill>
                          <a:effectLst/>
                          <a:latin typeface="+mn-lt"/>
                          <a:ea typeface="MS Mincho" panose="02020609040205080304" pitchFamily="49" charset="-128"/>
                        </a:rPr>
                        <a:t> 6.4mg/kg for patients with salivary gland cancer</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7E0"/>
                    </a:solidFill>
                  </a:tcPr>
                </a:tc>
                <a:tc>
                  <a:txBody>
                    <a:bodyPr/>
                    <a:lstStyle/>
                    <a:p>
                      <a:pPr marL="0" marR="0" algn="ctr">
                        <a:lnSpc>
                          <a:spcPct val="100000"/>
                        </a:lnSpc>
                        <a:spcBef>
                          <a:spcPts val="0"/>
                        </a:spcBef>
                        <a:spcAft>
                          <a:spcPts val="0"/>
                        </a:spcAft>
                      </a:pPr>
                      <a:r>
                        <a:rPr lang="en-US" sz="1200" baseline="0">
                          <a:solidFill>
                            <a:schemeClr val="tx2"/>
                          </a:solidFill>
                          <a:effectLst/>
                          <a:latin typeface="+mn-lt"/>
                          <a:ea typeface="MS Mincho" panose="02020609040205080304" pitchFamily="49" charset="-128"/>
                        </a:rPr>
                        <a:t>Safety and RP2D</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7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aseline="0">
                          <a:solidFill>
                            <a:schemeClr val="tx2"/>
                          </a:solidFill>
                          <a:effectLst/>
                          <a:latin typeface="+mn-lt"/>
                          <a:ea typeface="MS Mincho" panose="02020609040205080304" pitchFamily="49" charset="-128"/>
                        </a:rPr>
                        <a:t>ORR (per RECIST v1.1), </a:t>
                      </a:r>
                      <a:r>
                        <a:rPr lang="en-US" sz="1200" baseline="0" err="1">
                          <a:solidFill>
                            <a:schemeClr val="tx2"/>
                          </a:solidFill>
                          <a:effectLst/>
                          <a:latin typeface="+mn-lt"/>
                          <a:ea typeface="MS Mincho" panose="02020609040205080304" pitchFamily="49" charset="-128"/>
                        </a:rPr>
                        <a:t>DoR</a:t>
                      </a:r>
                      <a:r>
                        <a:rPr lang="en-US" sz="1200" baseline="0">
                          <a:solidFill>
                            <a:schemeClr val="tx2"/>
                          </a:solidFill>
                          <a:effectLst/>
                          <a:latin typeface="+mn-lt"/>
                          <a:ea typeface="MS Mincho" panose="02020609040205080304" pitchFamily="49" charset="-128"/>
                        </a:rPr>
                        <a:t>, TTR, DCR, PFS, and best percentage change in the sum of diameters of target lesions</a:t>
                      </a:r>
                      <a:endParaRPr lang="en-US" sz="1200" baseline="30000">
                        <a:solidFill>
                          <a:schemeClr val="tx2"/>
                        </a:solidFill>
                        <a:effectLst/>
                        <a:latin typeface="+mn-lt"/>
                        <a:ea typeface="MS Mincho" panose="02020609040205080304" pitchFamily="49" charset="-128"/>
                      </a:endParaRP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D7E0"/>
                    </a:solidFill>
                  </a:tcPr>
                </a:tc>
                <a:extLst>
                  <a:ext uri="{0D108BD9-81ED-4DB2-BD59-A6C34878D82A}">
                    <a16:rowId xmlns:a16="http://schemas.microsoft.com/office/drawing/2014/main" val="2255088934"/>
                  </a:ext>
                </a:extLst>
              </a:tr>
              <a:tr h="1142995">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0">
                          <a:solidFill>
                            <a:schemeClr val="tx2"/>
                          </a:solidFill>
                          <a:effectLst/>
                          <a:latin typeface="+mn-lt"/>
                          <a:ea typeface="MS Mincho" panose="02020609040205080304" pitchFamily="49" charset="-128"/>
                        </a:rPr>
                        <a:t>DS8201-A-A104</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0">
                          <a:solidFill>
                            <a:schemeClr val="tx2"/>
                          </a:solidFill>
                          <a:effectLst/>
                          <a:latin typeface="+mn-lt"/>
                          <a:ea typeface="MS Mincho" panose="02020609040205080304" pitchFamily="49" charset="-128"/>
                        </a:rPr>
                        <a:t>(NCT03383692)</a:t>
                      </a:r>
                      <a:r>
                        <a:rPr lang="en-US" sz="1200" b="0" baseline="30000">
                          <a:solidFill>
                            <a:schemeClr val="tx2"/>
                          </a:solidFill>
                          <a:effectLst/>
                          <a:latin typeface="+mn-lt"/>
                          <a:ea typeface="MS Mincho" panose="02020609040205080304" pitchFamily="49" charset="-128"/>
                        </a:rPr>
                        <a:t>1,3</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200" b="0" baseline="0">
                        <a:solidFill>
                          <a:schemeClr val="tx2"/>
                        </a:solidFill>
                        <a:effectLst/>
                        <a:latin typeface="+mn-lt"/>
                        <a:ea typeface="MS Mincho" panose="02020609040205080304" pitchFamily="49" charset="-128"/>
                      </a:endParaRPr>
                    </a:p>
                  </a:txBody>
                  <a:tcPr marL="89988" marR="45715" marT="22857" marB="22857"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200">
                          <a:solidFill>
                            <a:schemeClr val="tx2"/>
                          </a:solidFill>
                          <a:effectLst/>
                          <a:latin typeface="+mn-lt"/>
                          <a:ea typeface="MS Mincho" panose="02020609040205080304" pitchFamily="49" charset="-128"/>
                        </a:rPr>
                        <a:t>Phase 1, open-label, single-sequence crossover study</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200" baseline="0">
                          <a:solidFill>
                            <a:schemeClr val="tx2"/>
                          </a:solidFill>
                          <a:effectLst/>
                          <a:latin typeface="+mn-lt"/>
                          <a:ea typeface="MS Mincho" panose="02020609040205080304" pitchFamily="49" charset="-128"/>
                        </a:rPr>
                        <a:t>Patients with HER2-expressing (IHC 3+/2+/1+) unresectable or metastatic solid tumors, refractory or intolerant to ≥1 prior systemic chemotherapy regimen or for which no standard treatment was available</a:t>
                      </a: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200" baseline="0">
                          <a:solidFill>
                            <a:schemeClr val="tx2"/>
                          </a:solidFill>
                          <a:effectLst/>
                          <a:latin typeface="+mn-lt"/>
                          <a:ea typeface="MS Mincho" panose="02020609040205080304" pitchFamily="49" charset="-128"/>
                        </a:rPr>
                        <a:t>40/9 </a:t>
                      </a:r>
                      <a:endParaRPr lang="en-US" sz="1200" baseline="30000">
                        <a:solidFill>
                          <a:schemeClr val="tx2"/>
                        </a:solidFill>
                        <a:effectLst/>
                        <a:latin typeface="+mn-lt"/>
                        <a:ea typeface="MS Mincho" panose="02020609040205080304" pitchFamily="49" charset="-128"/>
                      </a:endParaRP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200" baseline="0">
                          <a:solidFill>
                            <a:schemeClr val="tx2"/>
                          </a:solidFill>
                          <a:effectLst/>
                          <a:latin typeface="+mn-lt"/>
                          <a:ea typeface="MS Mincho" panose="02020609040205080304" pitchFamily="49" charset="-128"/>
                        </a:rPr>
                        <a:t>T-</a:t>
                      </a:r>
                      <a:r>
                        <a:rPr lang="en-US" sz="1200" baseline="0" err="1">
                          <a:solidFill>
                            <a:schemeClr val="tx2"/>
                          </a:solidFill>
                          <a:effectLst/>
                          <a:latin typeface="+mn-lt"/>
                          <a:ea typeface="MS Mincho" panose="02020609040205080304" pitchFamily="49" charset="-128"/>
                        </a:rPr>
                        <a:t>DXd</a:t>
                      </a:r>
                      <a:r>
                        <a:rPr lang="en-US" sz="1200" baseline="0">
                          <a:solidFill>
                            <a:schemeClr val="tx2"/>
                          </a:solidFill>
                          <a:effectLst/>
                          <a:latin typeface="+mn-lt"/>
                          <a:ea typeface="MS Mincho" panose="02020609040205080304" pitchFamily="49" charset="-128"/>
                        </a:rPr>
                        <a:t> 5.4mg/kg</a:t>
                      </a:r>
                      <a:endParaRPr lang="en-US" sz="1200" baseline="30000">
                        <a:solidFill>
                          <a:schemeClr val="tx2"/>
                        </a:solidFill>
                        <a:effectLst/>
                        <a:latin typeface="+mn-lt"/>
                        <a:ea typeface="MS Mincho" panose="02020609040205080304" pitchFamily="49" charset="-128"/>
                      </a:endParaRP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aseline="0" err="1">
                          <a:solidFill>
                            <a:schemeClr val="tx2"/>
                          </a:solidFill>
                          <a:effectLst/>
                          <a:latin typeface="+mn-lt"/>
                          <a:ea typeface="MS Mincho" panose="02020609040205080304" pitchFamily="49" charset="-128"/>
                        </a:rPr>
                        <a:t>C</a:t>
                      </a:r>
                      <a:r>
                        <a:rPr lang="en-US" sz="1200" baseline="-25000" err="1">
                          <a:solidFill>
                            <a:schemeClr val="tx2"/>
                          </a:solidFill>
                          <a:effectLst/>
                          <a:latin typeface="+mn-lt"/>
                          <a:ea typeface="MS Mincho" panose="02020609040205080304" pitchFamily="49" charset="-128"/>
                        </a:rPr>
                        <a:t>max</a:t>
                      </a:r>
                      <a:r>
                        <a:rPr lang="en-US" sz="1200" baseline="0">
                          <a:solidFill>
                            <a:schemeClr val="tx2"/>
                          </a:solidFill>
                          <a:effectLst/>
                          <a:latin typeface="+mn-lt"/>
                          <a:ea typeface="MS Mincho" panose="02020609040205080304" pitchFamily="49" charset="-128"/>
                        </a:rPr>
                        <a:t> and AUC</a:t>
                      </a:r>
                      <a:r>
                        <a:rPr lang="en-US" sz="1200" baseline="-25000">
                          <a:solidFill>
                            <a:schemeClr val="tx2"/>
                          </a:solidFill>
                          <a:effectLst/>
                          <a:latin typeface="+mn-lt"/>
                          <a:ea typeface="MS Mincho" panose="02020609040205080304" pitchFamily="49" charset="-128"/>
                        </a:rPr>
                        <a:t>17d</a:t>
                      </a:r>
                      <a:endParaRPr lang="en-US" sz="1200" baseline="0">
                        <a:solidFill>
                          <a:schemeClr val="tx2"/>
                        </a:solidFill>
                        <a:effectLst/>
                        <a:latin typeface="+mn-lt"/>
                        <a:ea typeface="MS Mincho" panose="02020609040205080304" pitchFamily="49" charset="-128"/>
                      </a:endParaRPr>
                    </a:p>
                    <a:p>
                      <a:pPr marL="0" marR="0" algn="ctr">
                        <a:lnSpc>
                          <a:spcPct val="100000"/>
                        </a:lnSpc>
                        <a:spcBef>
                          <a:spcPts val="0"/>
                        </a:spcBef>
                        <a:spcAft>
                          <a:spcPts val="0"/>
                        </a:spcAft>
                      </a:pPr>
                      <a:endParaRPr lang="en-US" sz="1200" baseline="30000">
                        <a:solidFill>
                          <a:schemeClr val="tx2"/>
                        </a:solidFill>
                        <a:effectLst/>
                        <a:latin typeface="+mn-lt"/>
                        <a:ea typeface="MS Mincho" panose="02020609040205080304" pitchFamily="49" charset="-128"/>
                      </a:endParaRP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aseline="0">
                          <a:solidFill>
                            <a:schemeClr val="tx2"/>
                          </a:solidFill>
                          <a:effectLst/>
                          <a:latin typeface="+mn-lt"/>
                          <a:ea typeface="MS Mincho" panose="02020609040205080304" pitchFamily="49" charset="-128"/>
                        </a:rPr>
                        <a:t>ORR (per RECIST v1.1), </a:t>
                      </a:r>
                      <a:r>
                        <a:rPr lang="en-US" sz="1200" baseline="0" err="1">
                          <a:solidFill>
                            <a:schemeClr val="tx2"/>
                          </a:solidFill>
                          <a:effectLst/>
                          <a:latin typeface="+mn-lt"/>
                          <a:ea typeface="MS Mincho" panose="02020609040205080304" pitchFamily="49" charset="-128"/>
                        </a:rPr>
                        <a:t>DoR</a:t>
                      </a:r>
                      <a:r>
                        <a:rPr lang="en-US" sz="1200" baseline="0">
                          <a:solidFill>
                            <a:schemeClr val="tx2"/>
                          </a:solidFill>
                          <a:effectLst/>
                          <a:latin typeface="+mn-lt"/>
                          <a:ea typeface="MS Mincho" panose="02020609040205080304" pitchFamily="49" charset="-128"/>
                        </a:rPr>
                        <a:t>, TTR, DCR, CBR, PFS, best percentage change in the sum of diameters of target lesions, and safety</a:t>
                      </a:r>
                      <a:endParaRPr lang="en-US" sz="1200" baseline="30000">
                        <a:solidFill>
                          <a:schemeClr val="tx2"/>
                        </a:solidFill>
                        <a:effectLst/>
                        <a:latin typeface="+mn-lt"/>
                        <a:ea typeface="MS Mincho" panose="02020609040205080304" pitchFamily="49" charset="-128"/>
                      </a:endParaRPr>
                    </a:p>
                  </a:txBody>
                  <a:tcPr marL="45715" marR="45715" marT="22857" marB="2285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89963708"/>
                  </a:ext>
                </a:extLst>
              </a:tr>
            </a:tbl>
          </a:graphicData>
        </a:graphic>
      </p:graphicFrame>
    </p:spTree>
    <p:extLst>
      <p:ext uri="{BB962C8B-B14F-4D97-AF65-F5344CB8AC3E}">
        <p14:creationId xmlns:p14="http://schemas.microsoft.com/office/powerpoint/2010/main" val="14397702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2D68-E522-E9A1-1A84-2DC3CFE1357C}"/>
              </a:ext>
            </a:extLst>
          </p:cNvPr>
          <p:cNvSpPr>
            <a:spLocks noGrp="1"/>
          </p:cNvSpPr>
          <p:nvPr>
            <p:ph type="title"/>
          </p:nvPr>
        </p:nvSpPr>
        <p:spPr>
          <a:xfrm>
            <a:off x="838200" y="365125"/>
            <a:ext cx="8770034" cy="871393"/>
          </a:xfrm>
        </p:spPr>
        <p:txBody>
          <a:bodyPr>
            <a:noAutofit/>
          </a:bodyPr>
          <a:lstStyle/>
          <a:p>
            <a:r>
              <a:rPr lang="en-US" sz="3067">
                <a:latin typeface="Arial"/>
                <a:cs typeface="Arial"/>
              </a:rPr>
              <a:t>T-</a:t>
            </a:r>
            <a:r>
              <a:rPr lang="en-US" sz="3067" err="1">
                <a:latin typeface="Arial"/>
                <a:cs typeface="Arial"/>
              </a:rPr>
              <a:t>DXd</a:t>
            </a:r>
            <a:r>
              <a:rPr lang="en-US" sz="3067">
                <a:latin typeface="Arial"/>
                <a:cs typeface="Arial"/>
              </a:rPr>
              <a:t> Data From Additional Studies in HER2-Expressing Patient Populations (2L+): Salivary Gland Carcinoma</a:t>
            </a:r>
            <a:endParaRPr lang="en-US" sz="3067"/>
          </a:p>
        </p:txBody>
      </p:sp>
      <p:graphicFrame>
        <p:nvGraphicFramePr>
          <p:cNvPr id="8" name="Table 14">
            <a:extLst>
              <a:ext uri="{FF2B5EF4-FFF2-40B4-BE49-F238E27FC236}">
                <a16:creationId xmlns:a16="http://schemas.microsoft.com/office/drawing/2014/main" id="{4194F6E6-2F43-FDDA-4EA4-9F32B17E336F}"/>
              </a:ext>
            </a:extLst>
          </p:cNvPr>
          <p:cNvGraphicFramePr>
            <a:graphicFrameLocks/>
          </p:cNvGraphicFramePr>
          <p:nvPr>
            <p:extLst>
              <p:ext uri="{D42A27DB-BD31-4B8C-83A1-F6EECF244321}">
                <p14:modId xmlns:p14="http://schemas.microsoft.com/office/powerpoint/2010/main" val="1439373773"/>
              </p:ext>
            </p:extLst>
          </p:nvPr>
        </p:nvGraphicFramePr>
        <p:xfrm>
          <a:off x="431800" y="1960952"/>
          <a:ext cx="11328400" cy="3048000"/>
        </p:xfrm>
        <a:graphic>
          <a:graphicData uri="http://schemas.openxmlformats.org/drawingml/2006/table">
            <a:tbl>
              <a:tblPr firstRow="1" bandRow="1">
                <a:effectLst/>
                <a:tableStyleId>{2D5ABB26-0587-4C30-8999-92F81FD0307C}</a:tableStyleId>
              </a:tblPr>
              <a:tblGrid>
                <a:gridCol w="4745681">
                  <a:extLst>
                    <a:ext uri="{9D8B030D-6E8A-4147-A177-3AD203B41FA5}">
                      <a16:colId xmlns:a16="http://schemas.microsoft.com/office/drawing/2014/main" val="3026621090"/>
                    </a:ext>
                  </a:extLst>
                </a:gridCol>
                <a:gridCol w="6582719">
                  <a:extLst>
                    <a:ext uri="{9D8B030D-6E8A-4147-A177-3AD203B41FA5}">
                      <a16:colId xmlns:a16="http://schemas.microsoft.com/office/drawing/2014/main" val="755120979"/>
                    </a:ext>
                  </a:extLst>
                </a:gridCol>
              </a:tblGrid>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a:solidFill>
                            <a:schemeClr val="tx2"/>
                          </a:solidFill>
                          <a:latin typeface="Arial" panose="020B0604020202020204" pitchFamily="34" charset="0"/>
                          <a:ea typeface="+mn-ea"/>
                          <a:cs typeface="+mn-cs"/>
                          <a:sym typeface=""/>
                        </a:rPr>
                        <a:t>Efficacy </a:t>
                      </a:r>
                    </a:p>
                  </a:txBody>
                  <a:tcPr marL="48000" marR="4800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solidFill>
                            <a:schemeClr val="tx2"/>
                          </a:solidFill>
                          <a:effectLst/>
                          <a:latin typeface="Arial" panose="020B0604020202020204" pitchFamily="34" charset="0"/>
                          <a:ea typeface="+mn-ea"/>
                          <a:cs typeface="+mn-cs"/>
                          <a:sym typeface=""/>
                        </a:rPr>
                        <a:t>n=17</a:t>
                      </a:r>
                    </a:p>
                  </a:txBody>
                  <a:tcPr marL="48000" marR="4800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909116907"/>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a:solidFill>
                            <a:schemeClr val="tx2"/>
                          </a:solidFill>
                          <a:latin typeface="Arial" panose="020B0604020202020204" pitchFamily="34" charset="0"/>
                          <a:ea typeface="+mn-ea"/>
                          <a:cs typeface="+mn-cs"/>
                          <a:sym typeface=""/>
                        </a:rPr>
                        <a:t>Confirmed ORR % (95% CI)</a:t>
                      </a:r>
                    </a:p>
                  </a:txBody>
                  <a:tcPr marL="48000" marR="4800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solidFill>
                            <a:schemeClr val="tx2"/>
                          </a:solidFill>
                          <a:effectLst/>
                          <a:latin typeface="Arial" panose="020B0604020202020204" pitchFamily="34" charset="0"/>
                          <a:ea typeface="+mn-ea"/>
                          <a:cs typeface="+mn-cs"/>
                          <a:sym typeface=""/>
                        </a:rPr>
                        <a:t>58.8 (32.9-81.6) (pooled analysis: 5.4 or 6.4 mg/kg Q3W)</a:t>
                      </a:r>
                    </a:p>
                  </a:txBody>
                  <a:tcPr marL="48000" marR="4800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8993921"/>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a:solidFill>
                            <a:schemeClr val="tx2"/>
                          </a:solidFill>
                          <a:latin typeface="Arial" panose="020B0604020202020204" pitchFamily="34" charset="0"/>
                          <a:ea typeface="+mn-ea"/>
                          <a:cs typeface="+mn-cs"/>
                          <a:sym typeface=""/>
                        </a:rPr>
                        <a:t>Safety</a:t>
                      </a:r>
                    </a:p>
                  </a:txBody>
                  <a:tcPr marL="48000" marR="4800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a:solidFill>
                            <a:schemeClr val="tx2"/>
                          </a:solidFill>
                          <a:effectLst/>
                          <a:latin typeface="Arial" panose="020B0604020202020204" pitchFamily="34" charset="0"/>
                          <a:ea typeface="+mn-ea"/>
                          <a:cs typeface="+mn-cs"/>
                          <a:sym typeface=""/>
                        </a:rPr>
                        <a:t>n=17</a:t>
                      </a:r>
                    </a:p>
                  </a:txBody>
                  <a:tcPr marL="48000" marR="4800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9441444"/>
                  </a:ext>
                </a:extLst>
              </a:tr>
              <a:tr h="670560">
                <a:tc>
                  <a:txBody>
                    <a:bodyPr/>
                    <a:lstStyle/>
                    <a:p>
                      <a:pPr marL="0" marR="0" lvl="0" indent="0" algn="l" defTabSz="685800" rtl="0" eaLnBrk="1" fontAlgn="auto" hangingPunct="1">
                        <a:lnSpc>
                          <a:spcPct val="100000"/>
                        </a:lnSpc>
                        <a:spcBef>
                          <a:spcPts val="0"/>
                        </a:spcBef>
                        <a:spcAft>
                          <a:spcPts val="0"/>
                        </a:spcAft>
                        <a:buFontTx/>
                        <a:buNone/>
                      </a:pPr>
                      <a:r>
                        <a:rPr lang="en-US" sz="1200" b="1" i="0" u="none" strike="noStrike" kern="1200" cap="none" spc="0" normalizeH="0" baseline="0" noProof="0">
                          <a:solidFill>
                            <a:schemeClr val="tx2"/>
                          </a:solidFill>
                          <a:latin typeface="Arial" panose="020B0604020202020204" pitchFamily="34" charset="0"/>
                          <a:ea typeface="+mn-ea"/>
                          <a:cs typeface="+mn-cs"/>
                          <a:sym typeface=""/>
                        </a:rPr>
                        <a:t>TEAEs, n (%)</a:t>
                      </a:r>
                    </a:p>
                    <a:p>
                      <a:pPr marL="274320" marR="0" lvl="0" indent="0" algn="l" defTabSz="685800" rtl="0" eaLnBrk="1" fontAlgn="auto" hangingPunct="1">
                        <a:lnSpc>
                          <a:spcPct val="100000"/>
                        </a:lnSpc>
                        <a:spcBef>
                          <a:spcPts val="0"/>
                        </a:spcBef>
                        <a:spcAft>
                          <a:spcPts val="0"/>
                        </a:spcAft>
                        <a:buFontTx/>
                        <a:buNone/>
                      </a:pPr>
                      <a:r>
                        <a:rPr lang="en-US" sz="1200" b="1" i="0" u="none" strike="noStrike" kern="1200" cap="none" spc="0" normalizeH="0" baseline="0" noProof="0">
                          <a:solidFill>
                            <a:schemeClr val="tx2"/>
                          </a:solidFill>
                          <a:latin typeface="Arial" panose="020B0604020202020204" pitchFamily="34" charset="0"/>
                          <a:ea typeface="+mn-ea"/>
                          <a:cs typeface="+mn-cs"/>
                          <a:sym typeface=""/>
                        </a:rPr>
                        <a:t>All grades</a:t>
                      </a:r>
                    </a:p>
                    <a:p>
                      <a:pPr marL="274320" marR="0" lvl="0" indent="0" algn="l" defTabSz="685800" rtl="0" eaLnBrk="1" fontAlgn="auto" hangingPunct="1">
                        <a:lnSpc>
                          <a:spcPct val="100000"/>
                        </a:lnSpc>
                        <a:spcBef>
                          <a:spcPts val="0"/>
                        </a:spcBef>
                        <a:spcAft>
                          <a:spcPts val="0"/>
                        </a:spcAft>
                        <a:buFontTx/>
                        <a:buNone/>
                      </a:pPr>
                      <a:r>
                        <a:rPr lang="en-US" sz="1200" b="1" i="0" u="none" strike="noStrike" kern="1200" cap="none" spc="0" normalizeH="0" baseline="0" noProof="0">
                          <a:solidFill>
                            <a:schemeClr val="tx2"/>
                          </a:solidFill>
                          <a:latin typeface="Arial" panose="020B0604020202020204" pitchFamily="34" charset="0"/>
                          <a:ea typeface="+mn-ea"/>
                          <a:cs typeface="+mn-cs"/>
                          <a:sym typeface=""/>
                        </a:rPr>
                        <a:t>Grade ≥3</a:t>
                      </a:r>
                    </a:p>
                  </a:txBody>
                  <a:tcPr marL="48000" marR="4800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u="none" strike="noStrike" kern="1200" cap="none" spc="0" normalizeH="0" baseline="0" noProof="0">
                          <a:solidFill>
                            <a:schemeClr val="tx2"/>
                          </a:solidFill>
                          <a:latin typeface="Arial" panose="020B0604020202020204" pitchFamily="34" charset="0"/>
                          <a:ea typeface="+mn-ea"/>
                          <a:cs typeface="+mn-cs"/>
                          <a:sym typeface=""/>
                        </a:rPr>
                        <a:t>17 (100)</a:t>
                      </a:r>
                      <a:br>
                        <a:rPr lang="en-US" sz="1200" b="0" i="0" u="none" strike="noStrike" kern="1200" cap="none" spc="0" normalizeH="0" baseline="0" noProof="0">
                          <a:solidFill>
                            <a:schemeClr val="tx2"/>
                          </a:solidFill>
                          <a:latin typeface="Arial" panose="020B0604020202020204" pitchFamily="34" charset="0"/>
                          <a:ea typeface="+mn-ea"/>
                          <a:cs typeface="+mn-cs"/>
                          <a:sym typeface=""/>
                        </a:rPr>
                      </a:br>
                      <a:r>
                        <a:rPr lang="en-US" sz="1200" b="0" i="0" u="none" strike="noStrike" kern="1200" cap="none" spc="0" normalizeH="0" baseline="0" noProof="0">
                          <a:solidFill>
                            <a:schemeClr val="tx2"/>
                          </a:solidFill>
                          <a:latin typeface="Arial" panose="020B0604020202020204" pitchFamily="34" charset="0"/>
                          <a:ea typeface="+mn-ea"/>
                          <a:cs typeface="+mn-cs"/>
                          <a:sym typeface=""/>
                        </a:rPr>
                        <a:t>13 (76.5)</a:t>
                      </a:r>
                    </a:p>
                  </a:txBody>
                  <a:tcPr marL="48000" marR="4800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4634263"/>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a:solidFill>
                            <a:schemeClr val="tx2"/>
                          </a:solidFill>
                          <a:latin typeface="Arial" panose="020B0604020202020204" pitchFamily="34" charset="0"/>
                          <a:ea typeface="+mn-ea"/>
                          <a:cs typeface="+mn-cs"/>
                          <a:sym typeface=""/>
                        </a:rPr>
                        <a:t>TEAEs leading to treatment discontinuation, n (%)</a:t>
                      </a:r>
                    </a:p>
                  </a:txBody>
                  <a:tcPr marL="48000" marR="4800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u="none" strike="noStrike" kern="1200" cap="none" spc="0" normalizeH="0" baseline="0" noProof="0">
                          <a:solidFill>
                            <a:schemeClr val="tx2"/>
                          </a:solidFill>
                          <a:latin typeface="Arial" panose="020B0604020202020204" pitchFamily="34" charset="0"/>
                          <a:ea typeface="+mn-ea"/>
                          <a:cs typeface="+mn-cs"/>
                          <a:sym typeface=""/>
                        </a:rPr>
                        <a:t>6 (35.3)</a:t>
                      </a:r>
                    </a:p>
                  </a:txBody>
                  <a:tcPr marL="48000" marR="4800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24016771"/>
                  </a:ext>
                </a:extLst>
              </a:tr>
              <a:tr h="3048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a:solidFill>
                            <a:schemeClr val="tx2"/>
                          </a:solidFill>
                          <a:latin typeface="Arial" panose="020B0604020202020204" pitchFamily="34" charset="0"/>
                          <a:ea typeface="+mn-ea"/>
                          <a:cs typeface="+mn-cs"/>
                          <a:sym typeface=""/>
                        </a:rPr>
                        <a:t>Most common AEs (all grades)</a:t>
                      </a:r>
                    </a:p>
                  </a:txBody>
                  <a:tcPr marL="48000" marR="4800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u="none" strike="noStrike" kern="1200" cap="none" spc="0" normalizeH="0" baseline="0" noProof="0">
                          <a:solidFill>
                            <a:schemeClr val="tx2"/>
                          </a:solidFill>
                          <a:latin typeface="Arial" panose="020B0604020202020204" pitchFamily="34" charset="0"/>
                          <a:ea typeface="+mn-ea"/>
                          <a:cs typeface="+mn-cs"/>
                          <a:sym typeface=""/>
                        </a:rPr>
                        <a:t>Decreased appetite, nausea, decreased neutrophil count</a:t>
                      </a:r>
                    </a:p>
                  </a:txBody>
                  <a:tcPr marL="48000" marR="4800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2721387"/>
                  </a:ext>
                </a:extLst>
              </a:tr>
              <a:tr h="8534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err="1">
                          <a:solidFill>
                            <a:schemeClr val="tx2"/>
                          </a:solidFill>
                          <a:latin typeface="Arial" panose="020B0604020202020204" pitchFamily="34" charset="0"/>
                          <a:ea typeface="+mn-ea"/>
                          <a:cs typeface="+mn-cs"/>
                          <a:sym typeface=""/>
                        </a:rPr>
                        <a:t>ILD,</a:t>
                      </a:r>
                      <a:r>
                        <a:rPr lang="en-US" sz="1200" b="1" i="0" u="none" strike="noStrike" kern="1200" cap="none" spc="0" normalizeH="0" baseline="30000" noProof="0" err="1">
                          <a:solidFill>
                            <a:schemeClr val="tx2"/>
                          </a:solidFill>
                          <a:latin typeface="Arial" panose="020B0604020202020204" pitchFamily="34" charset="0"/>
                          <a:ea typeface="+mn-ea"/>
                          <a:cs typeface="+mn-cs"/>
                          <a:sym typeface=""/>
                        </a:rPr>
                        <a:t>a</a:t>
                      </a:r>
                      <a:r>
                        <a:rPr lang="en-US" sz="1200" b="1" i="0" u="none" strike="noStrike" kern="1200" cap="none" spc="0" normalizeH="0" baseline="0" noProof="0">
                          <a:solidFill>
                            <a:schemeClr val="tx2"/>
                          </a:solidFill>
                          <a:latin typeface="Arial" panose="020B0604020202020204" pitchFamily="34" charset="0"/>
                          <a:ea typeface="+mn-ea"/>
                          <a:cs typeface="+mn-cs"/>
                          <a:sym typeface=""/>
                        </a:rPr>
                        <a:t> n (%)</a:t>
                      </a:r>
                    </a:p>
                    <a:p>
                      <a:pPr marL="274320" marR="0" lvl="0" indent="0" algn="l" defTabSz="6858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a:solidFill>
                            <a:schemeClr val="tx2"/>
                          </a:solidFill>
                          <a:latin typeface="Arial" panose="020B0604020202020204" pitchFamily="34" charset="0"/>
                          <a:ea typeface="+mn-ea"/>
                          <a:cs typeface="+mn-cs"/>
                          <a:sym typeface=""/>
                        </a:rPr>
                        <a:t>All grades</a:t>
                      </a:r>
                    </a:p>
                    <a:p>
                      <a:pPr marL="274320" marR="0" lvl="0" indent="0" algn="l" defTabSz="6858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a:solidFill>
                            <a:schemeClr val="tx2"/>
                          </a:solidFill>
                          <a:latin typeface="Arial" panose="020B0604020202020204" pitchFamily="34" charset="0"/>
                          <a:ea typeface="+mn-ea"/>
                          <a:cs typeface="+mn-cs"/>
                          <a:sym typeface=""/>
                        </a:rPr>
                        <a:t>Grade ≥3</a:t>
                      </a:r>
                    </a:p>
                    <a:p>
                      <a:pPr marL="274320" marR="0" lvl="0" indent="0" algn="l" defTabSz="685800" rtl="0" eaLnBrk="1" fontAlgn="auto" latinLnBrk="0" hangingPunct="1">
                        <a:lnSpc>
                          <a:spcPct val="100000"/>
                        </a:lnSpc>
                        <a:spcBef>
                          <a:spcPts val="0"/>
                        </a:spcBef>
                        <a:spcAft>
                          <a:spcPts val="0"/>
                        </a:spcAft>
                        <a:buClrTx/>
                        <a:buSzTx/>
                        <a:buFontTx/>
                        <a:buNone/>
                        <a:tabLst/>
                        <a:defRPr/>
                      </a:pPr>
                      <a:r>
                        <a:rPr lang="en-US" sz="1200" b="1" i="0" u="none" strike="noStrike" kern="1200" cap="none" spc="0" normalizeH="0" baseline="0" noProof="0">
                          <a:solidFill>
                            <a:schemeClr val="tx2"/>
                          </a:solidFill>
                          <a:latin typeface="Arial" panose="020B0604020202020204" pitchFamily="34" charset="0"/>
                          <a:ea typeface="+mn-ea"/>
                          <a:cs typeface="+mn-cs"/>
                          <a:sym typeface=""/>
                        </a:rPr>
                        <a:t>Grade 5</a:t>
                      </a:r>
                    </a:p>
                  </a:txBody>
                  <a:tcPr marL="48000" marR="4800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685800" rtl="0" eaLnBrk="1" fontAlgn="auto" hangingPunct="1">
                        <a:lnSpc>
                          <a:spcPct val="100000"/>
                        </a:lnSpc>
                        <a:spcBef>
                          <a:spcPts val="0"/>
                        </a:spcBef>
                        <a:spcAft>
                          <a:spcPts val="0"/>
                        </a:spcAft>
                        <a:buFontTx/>
                        <a:buNone/>
                      </a:pPr>
                      <a:endParaRPr lang="en-US" sz="1200" b="0" i="0" u="none" strike="noStrike" kern="1200" cap="none" spc="0" normalizeH="0" baseline="0" noProof="0">
                        <a:solidFill>
                          <a:schemeClr val="tx2"/>
                        </a:solidFill>
                        <a:latin typeface="Arial" panose="020B0604020202020204" pitchFamily="34" charset="0"/>
                        <a:ea typeface="+mn-ea"/>
                        <a:cs typeface="+mn-cs"/>
                        <a:sym typeface=""/>
                      </a:endParaRPr>
                    </a:p>
                    <a:p>
                      <a:pPr marL="0" marR="0" lvl="0" indent="0" algn="ctr" defTabSz="685800" rtl="0" eaLnBrk="1" fontAlgn="auto" hangingPunct="1">
                        <a:lnSpc>
                          <a:spcPct val="100000"/>
                        </a:lnSpc>
                        <a:spcBef>
                          <a:spcPts val="0"/>
                        </a:spcBef>
                        <a:spcAft>
                          <a:spcPts val="0"/>
                        </a:spcAft>
                        <a:buFontTx/>
                        <a:buNone/>
                      </a:pPr>
                      <a:r>
                        <a:rPr lang="en-US" sz="1200" b="0" i="0" u="none" strike="noStrike" kern="1200" cap="none" spc="0" normalizeH="0" baseline="0" noProof="0">
                          <a:solidFill>
                            <a:schemeClr val="tx2"/>
                          </a:solidFill>
                          <a:latin typeface="Arial" panose="020B0604020202020204" pitchFamily="34" charset="0"/>
                          <a:ea typeface="+mn-ea"/>
                          <a:cs typeface="+mn-cs"/>
                          <a:sym typeface=""/>
                        </a:rPr>
                        <a:t>5 (29.4)</a:t>
                      </a:r>
                    </a:p>
                    <a:p>
                      <a:pPr marL="0" marR="0" lvl="0" indent="0" algn="ctr" defTabSz="685800" rtl="0" eaLnBrk="1" fontAlgn="auto" hangingPunct="1">
                        <a:lnSpc>
                          <a:spcPct val="100000"/>
                        </a:lnSpc>
                        <a:spcBef>
                          <a:spcPts val="0"/>
                        </a:spcBef>
                        <a:spcAft>
                          <a:spcPts val="0"/>
                        </a:spcAft>
                        <a:buFontTx/>
                        <a:buNone/>
                      </a:pPr>
                      <a:r>
                        <a:rPr lang="en-US" sz="1200" b="0" i="0" u="none" strike="noStrike" kern="1200" cap="none" spc="0" normalizeH="0" baseline="0" noProof="0">
                          <a:solidFill>
                            <a:schemeClr val="tx2"/>
                          </a:solidFill>
                          <a:latin typeface="Arial" panose="020B0604020202020204" pitchFamily="34" charset="0"/>
                          <a:ea typeface="+mn-ea"/>
                          <a:cs typeface="+mn-cs"/>
                          <a:sym typeface=""/>
                        </a:rPr>
                        <a:t>1 (5.9%)</a:t>
                      </a:r>
                      <a:br>
                        <a:rPr lang="en-US" sz="1200" b="0" i="0" u="none" strike="noStrike" kern="1200" cap="none" spc="0" normalizeH="0" baseline="0" noProof="0">
                          <a:solidFill>
                            <a:schemeClr val="tx2"/>
                          </a:solidFill>
                          <a:latin typeface="Arial" panose="020B0604020202020204" pitchFamily="34" charset="0"/>
                          <a:ea typeface="+mn-ea"/>
                          <a:cs typeface="+mn-cs"/>
                          <a:sym typeface=""/>
                        </a:rPr>
                      </a:br>
                      <a:r>
                        <a:rPr lang="en-US" sz="1200" b="0" i="0" u="none" strike="noStrike" kern="1200" cap="none" spc="0" normalizeH="0" baseline="0" noProof="0">
                          <a:solidFill>
                            <a:schemeClr val="tx2"/>
                          </a:solidFill>
                          <a:latin typeface="Arial" panose="020B0604020202020204" pitchFamily="34" charset="0"/>
                          <a:ea typeface="+mn-ea"/>
                          <a:cs typeface="+mn-cs"/>
                          <a:sym typeface=""/>
                        </a:rPr>
                        <a:t>0</a:t>
                      </a:r>
                    </a:p>
                  </a:txBody>
                  <a:tcPr marL="48000" marR="48000"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6918276"/>
                  </a:ext>
                </a:extLst>
              </a:tr>
            </a:tbl>
          </a:graphicData>
        </a:graphic>
      </p:graphicFrame>
      <p:sp>
        <p:nvSpPr>
          <p:cNvPr id="16" name="Footer Placeholder 3">
            <a:extLst>
              <a:ext uri="{FF2B5EF4-FFF2-40B4-BE49-F238E27FC236}">
                <a16:creationId xmlns:a16="http://schemas.microsoft.com/office/drawing/2014/main" id="{253B149A-5BFE-36DF-F7B8-6DA3BA411DF0}"/>
              </a:ext>
            </a:extLst>
          </p:cNvPr>
          <p:cNvSpPr txBox="1">
            <a:spLocks/>
          </p:cNvSpPr>
          <p:nvPr/>
        </p:nvSpPr>
        <p:spPr>
          <a:xfrm>
            <a:off x="1514476" y="6001692"/>
            <a:ext cx="6039876" cy="622637"/>
          </a:xfrm>
          <a:prstGeom prst="rect">
            <a:avLst/>
          </a:prstGeom>
        </p:spPr>
        <p:txBody>
          <a:bodyPr vert="horz" lIns="0" tIns="0" rIns="121920" bIns="0" rtlCol="0" anchor="b" anchorCtr="0"/>
          <a:lstStyle>
            <a:defPPr>
              <a:defRPr lang="en-US"/>
            </a:defPPr>
            <a:lvl1pPr marL="0" algn="l" defTabSz="457200" rtl="0" eaLnBrk="1" latinLnBrk="0" hangingPunct="1">
              <a:defRPr sz="7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i="0" u="none" strike="noStrike" kern="1200" cap="none" spc="0" normalizeH="0" baseline="30000" noProof="0" err="1">
                <a:ln>
                  <a:noFill/>
                </a:ln>
                <a:solidFill>
                  <a:srgbClr val="3F4444"/>
                </a:solidFill>
                <a:effectLst/>
                <a:uLnTx/>
                <a:uFillTx/>
                <a:latin typeface="Arial"/>
                <a:ea typeface="+mn-ea"/>
                <a:cs typeface="+mn-cs"/>
              </a:rPr>
              <a:t>a</a:t>
            </a:r>
            <a:r>
              <a:rPr kumimoji="0" lang="en-US" sz="933" i="0" u="none" strike="noStrike" kern="1200" cap="none" spc="0" normalizeH="0" baseline="0" noProof="0" err="1">
                <a:ln>
                  <a:noFill/>
                </a:ln>
                <a:solidFill>
                  <a:srgbClr val="3F4444"/>
                </a:solidFill>
                <a:effectLst/>
                <a:uLnTx/>
                <a:uFillTx/>
                <a:latin typeface="Arial"/>
                <a:ea typeface="+mn-ea"/>
                <a:cs typeface="+mn-cs"/>
              </a:rPr>
              <a:t>ILD</a:t>
            </a:r>
            <a:r>
              <a:rPr kumimoji="0" lang="en-US" sz="933" i="0" u="none" strike="noStrike" kern="1200" cap="none" spc="0" normalizeH="0" baseline="0" noProof="0">
                <a:ln>
                  <a:noFill/>
                </a:ln>
                <a:solidFill>
                  <a:srgbClr val="3F4444"/>
                </a:solidFill>
                <a:effectLst/>
                <a:uLnTx/>
                <a:uFillTx/>
                <a:latin typeface="Arial"/>
                <a:ea typeface="+mn-ea"/>
                <a:cs typeface="+mn-cs"/>
              </a:rPr>
              <a:t>/pneumonitis events were adjudicated and drug related.</a:t>
            </a:r>
            <a:br>
              <a:rPr kumimoji="0" lang="en-US" sz="933" i="0" u="none" strike="noStrike" kern="1200" cap="none" spc="0" normalizeH="0" baseline="0" noProof="0">
                <a:ln>
                  <a:noFill/>
                </a:ln>
                <a:solidFill>
                  <a:srgbClr val="3F4444"/>
                </a:solidFill>
                <a:effectLst/>
                <a:uLnTx/>
                <a:uFillTx/>
                <a:latin typeface="Arial"/>
                <a:ea typeface="+mn-ea"/>
                <a:cs typeface="+mn-cs"/>
              </a:rPr>
            </a:br>
            <a:r>
              <a:rPr kumimoji="0" lang="en-US" sz="933" i="0" u="none" strike="noStrike" kern="1200" cap="none" spc="0" normalizeH="0" baseline="30000" noProof="0" err="1">
                <a:ln>
                  <a:noFill/>
                </a:ln>
                <a:solidFill>
                  <a:srgbClr val="3F4444"/>
                </a:solidFill>
                <a:effectLst/>
                <a:uLnTx/>
                <a:uFillTx/>
                <a:latin typeface="Arial"/>
                <a:ea typeface="+mn-ea"/>
                <a:cs typeface="+mn-cs"/>
              </a:rPr>
              <a:t>b</a:t>
            </a:r>
            <a:r>
              <a:rPr kumimoji="0" lang="en-US" sz="933" i="0" u="none" strike="noStrike" kern="1200" cap="none" spc="0" normalizeH="0" baseline="0" noProof="0" err="1">
                <a:ln>
                  <a:noFill/>
                </a:ln>
                <a:solidFill>
                  <a:srgbClr val="3F4444"/>
                </a:solidFill>
                <a:effectLst/>
                <a:uLnTx/>
                <a:uFillTx/>
                <a:latin typeface="Arial"/>
                <a:ea typeface="+mn-ea"/>
                <a:cs typeface="+mn-cs"/>
              </a:rPr>
              <a:t>Patients</a:t>
            </a:r>
            <a:r>
              <a:rPr kumimoji="0" lang="en-US" sz="933" i="0" u="none" strike="noStrike" kern="1200" cap="none" spc="0" normalizeH="0" baseline="0" noProof="0">
                <a:ln>
                  <a:noFill/>
                </a:ln>
                <a:solidFill>
                  <a:srgbClr val="3F4444"/>
                </a:solidFill>
                <a:effectLst/>
                <a:uLnTx/>
                <a:uFillTx/>
                <a:latin typeface="Arial"/>
                <a:ea typeface="+mn-ea"/>
                <a:cs typeface="+mn-cs"/>
              </a:rPr>
              <a:t> were not required to have had prior treatment in the pooled analysis; however, the median (range) number of prior systemic therapy lines in the pooled analysis was 1 (0-6).</a:t>
            </a:r>
            <a:r>
              <a:rPr kumimoji="0" lang="en-US" sz="933" i="0" u="none" strike="noStrike" kern="1200" cap="none" spc="0" normalizeH="0" baseline="30000" noProof="0">
                <a:ln>
                  <a:noFill/>
                </a:ln>
                <a:solidFill>
                  <a:srgbClr val="3F4444"/>
                </a:solidFill>
                <a:effectLst/>
                <a:uLnTx/>
                <a:uFillTx/>
                <a:latin typeface="Arial"/>
                <a:ea typeface="+mn-ea"/>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i="0" u="none" strike="noStrike" kern="1200" cap="none" spc="0" normalizeH="0" baseline="0" noProof="0">
                <a:ln>
                  <a:noFill/>
                </a:ln>
                <a:solidFill>
                  <a:srgbClr val="3F4444"/>
                </a:solidFill>
                <a:effectLst/>
                <a:uLnTx/>
                <a:uFillTx/>
                <a:latin typeface="Arial"/>
                <a:ea typeface="+mn-ea"/>
                <a:cs typeface="+mn-cs"/>
              </a:rPr>
              <a:t>1. Takahashi S, et al. </a:t>
            </a:r>
            <a:r>
              <a:rPr kumimoji="0" lang="en-US" sz="933" i="1" u="none" strike="noStrike" kern="1200" cap="none" spc="0" normalizeH="0" baseline="0" noProof="0" err="1">
                <a:ln>
                  <a:noFill/>
                </a:ln>
                <a:solidFill>
                  <a:srgbClr val="3F4444"/>
                </a:solidFill>
                <a:effectLst/>
                <a:uLnTx/>
                <a:uFillTx/>
                <a:latin typeface="Arial"/>
                <a:ea typeface="+mn-ea"/>
                <a:cs typeface="+mn-cs"/>
              </a:rPr>
              <a:t>Jpn</a:t>
            </a:r>
            <a:r>
              <a:rPr kumimoji="0" lang="en-US" sz="933" i="1" u="none" strike="noStrike" kern="1200" cap="none" spc="0" normalizeH="0" baseline="0" noProof="0">
                <a:ln>
                  <a:noFill/>
                </a:ln>
                <a:solidFill>
                  <a:srgbClr val="3F4444"/>
                </a:solidFill>
                <a:effectLst/>
                <a:uLnTx/>
                <a:uFillTx/>
                <a:latin typeface="Arial"/>
                <a:ea typeface="+mn-ea"/>
                <a:cs typeface="+mn-cs"/>
              </a:rPr>
              <a:t> J Clin Oncol.</a:t>
            </a:r>
            <a:r>
              <a:rPr kumimoji="0" lang="en-US" sz="933" i="0" u="none" strike="noStrike" kern="1200" cap="none" spc="0" normalizeH="0" baseline="0" noProof="0">
                <a:ln>
                  <a:noFill/>
                </a:ln>
                <a:solidFill>
                  <a:srgbClr val="3F4444"/>
                </a:solidFill>
                <a:effectLst/>
                <a:uLnTx/>
                <a:uFillTx/>
                <a:latin typeface="Arial"/>
                <a:ea typeface="+mn-ea"/>
                <a:cs typeface="+mn-cs"/>
              </a:rPr>
              <a:t> 2024;54(4):434-443.</a:t>
            </a:r>
          </a:p>
        </p:txBody>
      </p:sp>
      <p:sp>
        <p:nvSpPr>
          <p:cNvPr id="4" name="Rectangle: Rounded Corners 3">
            <a:extLst>
              <a:ext uri="{FF2B5EF4-FFF2-40B4-BE49-F238E27FC236}">
                <a16:creationId xmlns:a16="http://schemas.microsoft.com/office/drawing/2014/main" id="{53174A62-CC8D-0E6D-8C60-B9D7E604EE9C}"/>
              </a:ext>
            </a:extLst>
          </p:cNvPr>
          <p:cNvSpPr/>
          <p:nvPr/>
        </p:nvSpPr>
        <p:spPr>
          <a:xfrm>
            <a:off x="431800" y="5166559"/>
            <a:ext cx="11328400" cy="426720"/>
          </a:xfrm>
          <a:prstGeom prst="roundRect">
            <a:avLst>
              <a:gd name="adj" fmla="val 0"/>
            </a:avLst>
          </a:prstGeom>
          <a:solidFill>
            <a:srgbClr val="D6EDFF"/>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marL="228594" marR="0" lvl="0" indent="-228594" algn="l" defTabSz="914400" rtl="0" eaLnBrk="1" fontAlgn="auto" latinLnBrk="0" hangingPunct="1">
              <a:lnSpc>
                <a:spcPct val="100000"/>
              </a:lnSpc>
              <a:spcBef>
                <a:spcPts val="0"/>
              </a:spcBef>
              <a:spcAft>
                <a:spcPts val="0"/>
              </a:spcAft>
              <a:buClr>
                <a:srgbClr val="2BB9CA"/>
              </a:buClr>
              <a:buSzTx/>
              <a:buFont typeface="Arial" panose="020B0604020202020204" pitchFamily="34" charset="0"/>
              <a:buChar char="•"/>
              <a:tabLst/>
              <a:defRPr/>
            </a:pPr>
            <a:r>
              <a:rPr kumimoji="0" lang="en-US" sz="1200" b="0" i="0" u="none" strike="noStrike" kern="1200" cap="none" spc="0" normalizeH="0" baseline="0" noProof="0">
                <a:ln>
                  <a:noFill/>
                </a:ln>
                <a:solidFill>
                  <a:srgbClr val="3F4444"/>
                </a:solidFill>
                <a:effectLst/>
                <a:uLnTx/>
                <a:uFillTx/>
                <a:latin typeface="Arial" panose="020B0604020202020204" pitchFamily="34" charset="0"/>
                <a:ea typeface="+mn-ea"/>
                <a:cs typeface="+mn-cs"/>
              </a:rPr>
              <a:t>Median treatment duration: not reported</a:t>
            </a:r>
          </a:p>
          <a:p>
            <a:pPr marL="228594" marR="0" lvl="0" indent="-228594" algn="l" defTabSz="914400" rtl="0" eaLnBrk="1" fontAlgn="auto" latinLnBrk="0" hangingPunct="1">
              <a:lnSpc>
                <a:spcPct val="100000"/>
              </a:lnSpc>
              <a:spcBef>
                <a:spcPts val="0"/>
              </a:spcBef>
              <a:spcAft>
                <a:spcPts val="0"/>
              </a:spcAft>
              <a:buClr>
                <a:srgbClr val="2BB9CA"/>
              </a:buClr>
              <a:buSzTx/>
              <a:buFont typeface="Arial" panose="020B0604020202020204" pitchFamily="34" charset="0"/>
              <a:buChar char="•"/>
              <a:tabLst/>
              <a:defRPr/>
            </a:pPr>
            <a:r>
              <a:rPr kumimoji="0" lang="en-US" sz="1200" b="0" i="0" u="none" strike="noStrike" kern="1200" cap="none" spc="0" normalizeH="0" baseline="0" noProof="0">
                <a:ln>
                  <a:noFill/>
                </a:ln>
                <a:solidFill>
                  <a:srgbClr val="3F4444"/>
                </a:solidFill>
                <a:effectLst/>
                <a:uLnTx/>
                <a:uFillTx/>
                <a:latin typeface="Arial" panose="020B0604020202020204" pitchFamily="34" charset="0"/>
                <a:ea typeface="+mn-ea"/>
                <a:cs typeface="+mn-cs"/>
              </a:rPr>
              <a:t>Median follow-up duration (pooled analysis): 12.0 months (range, 2.3−34.8)</a:t>
            </a:r>
          </a:p>
        </p:txBody>
      </p:sp>
      <p:sp>
        <p:nvSpPr>
          <p:cNvPr id="3" name="TextBox 2">
            <a:extLst>
              <a:ext uri="{FF2B5EF4-FFF2-40B4-BE49-F238E27FC236}">
                <a16:creationId xmlns:a16="http://schemas.microsoft.com/office/drawing/2014/main" id="{34977EA5-9A33-FDE1-2D44-AD528D3267D3}"/>
              </a:ext>
            </a:extLst>
          </p:cNvPr>
          <p:cNvSpPr txBox="1"/>
          <p:nvPr/>
        </p:nvSpPr>
        <p:spPr>
          <a:xfrm>
            <a:off x="431800" y="1376177"/>
            <a:ext cx="5243136" cy="584775"/>
          </a:xfrm>
          <a:prstGeom prst="rect">
            <a:avLst/>
          </a:prstGeom>
          <a:noFill/>
        </p:spPr>
        <p:txBody>
          <a:bodyPr wrap="square" rtlCol="0">
            <a:spAutoFit/>
          </a:bodyPr>
          <a:lstStyle/>
          <a:p>
            <a:br>
              <a:rPr lang="en-US" b="1">
                <a:solidFill>
                  <a:srgbClr val="007DC3"/>
                </a:solidFill>
              </a:rPr>
            </a:br>
            <a:r>
              <a:rPr lang="en-US" sz="1400" b="1">
                <a:solidFill>
                  <a:srgbClr val="007DC3"/>
                </a:solidFill>
              </a:rPr>
              <a:t>Two Phase 1 studies: DS8201-A-J101 and DS8201-A-A104</a:t>
            </a:r>
            <a:r>
              <a:rPr lang="en-US" sz="1400" b="1" baseline="30000">
                <a:solidFill>
                  <a:srgbClr val="007DC3"/>
                </a:solidFill>
              </a:rPr>
              <a:t>1,b</a:t>
            </a:r>
            <a:endParaRPr lang="en-US" sz="1200" b="1" baseline="30000">
              <a:solidFill>
                <a:srgbClr val="007DC3"/>
              </a:solidFill>
            </a:endParaRPr>
          </a:p>
        </p:txBody>
      </p:sp>
    </p:spTree>
    <p:extLst>
      <p:ext uri="{BB962C8B-B14F-4D97-AF65-F5344CB8AC3E}">
        <p14:creationId xmlns:p14="http://schemas.microsoft.com/office/powerpoint/2010/main" val="7606540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F98D6D-E420-B95C-90B6-67F717E1073A}"/>
              </a:ext>
            </a:extLst>
          </p:cNvPr>
          <p:cNvPicPr>
            <a:picLocks noChangeAspect="1"/>
          </p:cNvPicPr>
          <p:nvPr/>
        </p:nvPicPr>
        <p:blipFill>
          <a:blip r:embed="rId3"/>
          <a:srcRect t="-356" b="25427"/>
          <a:stretch>
            <a:fillRect/>
          </a:stretch>
        </p:blipFill>
        <p:spPr>
          <a:xfrm>
            <a:off x="1208690" y="1347788"/>
            <a:ext cx="9774620" cy="4162424"/>
          </a:xfrm>
          <a:prstGeom prst="rect">
            <a:avLst/>
          </a:prstGeom>
        </p:spPr>
      </p:pic>
      <p:sp>
        <p:nvSpPr>
          <p:cNvPr id="6" name="Title 5">
            <a:extLst>
              <a:ext uri="{FF2B5EF4-FFF2-40B4-BE49-F238E27FC236}">
                <a16:creationId xmlns:a16="http://schemas.microsoft.com/office/drawing/2014/main" id="{08171F11-7B82-301A-AE68-9025E59C393B}"/>
              </a:ext>
            </a:extLst>
          </p:cNvPr>
          <p:cNvSpPr>
            <a:spLocks noGrp="1"/>
          </p:cNvSpPr>
          <p:nvPr>
            <p:ph type="title"/>
          </p:nvPr>
        </p:nvSpPr>
        <p:spPr/>
        <p:txBody>
          <a:bodyPr/>
          <a:lstStyle/>
          <a:p>
            <a:r>
              <a:rPr lang="en-US"/>
              <a:t>DESTINY-Gastric04</a:t>
            </a:r>
          </a:p>
        </p:txBody>
      </p:sp>
    </p:spTree>
    <p:extLst>
      <p:ext uri="{BB962C8B-B14F-4D97-AF65-F5344CB8AC3E}">
        <p14:creationId xmlns:p14="http://schemas.microsoft.com/office/powerpoint/2010/main" val="5932755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373444-147D-A5EE-5B73-44CD2AFE9A3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7537A42-1CC7-55FE-DA44-F7615B2015F4}"/>
              </a:ext>
            </a:extLst>
          </p:cNvPr>
          <p:cNvSpPr>
            <a:spLocks noGrp="1"/>
          </p:cNvSpPr>
          <p:nvPr>
            <p:ph type="title"/>
          </p:nvPr>
        </p:nvSpPr>
        <p:spPr/>
        <p:txBody>
          <a:bodyPr/>
          <a:lstStyle/>
          <a:p>
            <a:r>
              <a:rPr lang="en-US"/>
              <a:t>DESTINY-Gastric04</a:t>
            </a:r>
          </a:p>
        </p:txBody>
      </p:sp>
      <p:sp>
        <p:nvSpPr>
          <p:cNvPr id="4" name="Footer Placeholder 3">
            <a:extLst>
              <a:ext uri="{FF2B5EF4-FFF2-40B4-BE49-F238E27FC236}">
                <a16:creationId xmlns:a16="http://schemas.microsoft.com/office/drawing/2014/main" id="{20EEADFC-8A38-B96F-4189-EC583509CCFA}"/>
              </a:ext>
            </a:extLst>
          </p:cNvPr>
          <p:cNvSpPr>
            <a:spLocks noGrp="1"/>
          </p:cNvSpPr>
          <p:nvPr>
            <p:ph type="ftr" sz="quarter" idx="3"/>
          </p:nvPr>
        </p:nvSpPr>
        <p:spPr/>
        <p:txBody>
          <a:bodyPr/>
          <a:lstStyle/>
          <a:p>
            <a:endParaRPr lang="en-GB"/>
          </a:p>
        </p:txBody>
      </p:sp>
      <p:grpSp>
        <p:nvGrpSpPr>
          <p:cNvPr id="11" name="Group 10">
            <a:extLst>
              <a:ext uri="{FF2B5EF4-FFF2-40B4-BE49-F238E27FC236}">
                <a16:creationId xmlns:a16="http://schemas.microsoft.com/office/drawing/2014/main" id="{013713A7-1C9C-ED96-BECE-6CDA0EF496BC}"/>
              </a:ext>
            </a:extLst>
          </p:cNvPr>
          <p:cNvGrpSpPr/>
          <p:nvPr/>
        </p:nvGrpSpPr>
        <p:grpSpPr>
          <a:xfrm>
            <a:off x="5784783" y="1737659"/>
            <a:ext cx="6407217" cy="3207252"/>
            <a:chOff x="4796113" y="1838970"/>
            <a:chExt cx="6442987" cy="3253407"/>
          </a:xfrm>
        </p:grpSpPr>
        <p:pic>
          <p:nvPicPr>
            <p:cNvPr id="7" name="Picture 6">
              <a:extLst>
                <a:ext uri="{FF2B5EF4-FFF2-40B4-BE49-F238E27FC236}">
                  <a16:creationId xmlns:a16="http://schemas.microsoft.com/office/drawing/2014/main" id="{8D7073A5-565D-72E4-F1C0-51D8BAAF87DA}"/>
                </a:ext>
              </a:extLst>
            </p:cNvPr>
            <p:cNvPicPr>
              <a:picLocks noChangeAspect="1"/>
            </p:cNvPicPr>
            <p:nvPr/>
          </p:nvPicPr>
          <p:blipFill>
            <a:blip r:embed="rId3"/>
            <a:srcRect r="3415" b="13934"/>
            <a:stretch>
              <a:fillRect/>
            </a:stretch>
          </p:blipFill>
          <p:spPr>
            <a:xfrm>
              <a:off x="4796113" y="1838970"/>
              <a:ext cx="6442987" cy="3253407"/>
            </a:xfrm>
            <a:prstGeom prst="rect">
              <a:avLst/>
            </a:prstGeom>
          </p:spPr>
        </p:pic>
        <p:sp>
          <p:nvSpPr>
            <p:cNvPr id="8" name="Rectangle 7">
              <a:extLst>
                <a:ext uri="{FF2B5EF4-FFF2-40B4-BE49-F238E27FC236}">
                  <a16:creationId xmlns:a16="http://schemas.microsoft.com/office/drawing/2014/main" id="{5C699A07-6FBA-403B-9709-D6AAB43DA2E3}"/>
                </a:ext>
              </a:extLst>
            </p:cNvPr>
            <p:cNvSpPr/>
            <p:nvPr/>
          </p:nvSpPr>
          <p:spPr>
            <a:xfrm>
              <a:off x="10469077" y="1846920"/>
              <a:ext cx="760396" cy="4908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31603EF-D138-A0A5-F065-51DC20CEDCD6}"/>
              </a:ext>
            </a:extLst>
          </p:cNvPr>
          <p:cNvGrpSpPr/>
          <p:nvPr/>
        </p:nvGrpSpPr>
        <p:grpSpPr>
          <a:xfrm>
            <a:off x="77003" y="1776159"/>
            <a:ext cx="5861787" cy="2964650"/>
            <a:chOff x="3074777" y="975221"/>
            <a:chExt cx="5861787" cy="2964650"/>
          </a:xfrm>
        </p:grpSpPr>
        <p:pic>
          <p:nvPicPr>
            <p:cNvPr id="5" name="Picture 4">
              <a:extLst>
                <a:ext uri="{FF2B5EF4-FFF2-40B4-BE49-F238E27FC236}">
                  <a16:creationId xmlns:a16="http://schemas.microsoft.com/office/drawing/2014/main" id="{EE6240A9-2EBE-5DFD-9714-DD74398B2270}"/>
                </a:ext>
              </a:extLst>
            </p:cNvPr>
            <p:cNvPicPr>
              <a:picLocks noChangeAspect="1"/>
            </p:cNvPicPr>
            <p:nvPr/>
          </p:nvPicPr>
          <p:blipFill>
            <a:blip r:embed="rId4"/>
            <a:srcRect l="2569" r="5405" b="17266"/>
            <a:stretch>
              <a:fillRect/>
            </a:stretch>
          </p:blipFill>
          <p:spPr>
            <a:xfrm>
              <a:off x="3074777" y="975221"/>
              <a:ext cx="5861787" cy="2964650"/>
            </a:xfrm>
            <a:prstGeom prst="rect">
              <a:avLst/>
            </a:prstGeom>
          </p:spPr>
        </p:pic>
        <p:sp>
          <p:nvSpPr>
            <p:cNvPr id="9" name="Rectangle 8">
              <a:extLst>
                <a:ext uri="{FF2B5EF4-FFF2-40B4-BE49-F238E27FC236}">
                  <a16:creationId xmlns:a16="http://schemas.microsoft.com/office/drawing/2014/main" id="{26DAD2F6-46F4-EADD-5034-A394A77B9A39}"/>
                </a:ext>
              </a:extLst>
            </p:cNvPr>
            <p:cNvSpPr/>
            <p:nvPr/>
          </p:nvSpPr>
          <p:spPr>
            <a:xfrm>
              <a:off x="8164318" y="1031876"/>
              <a:ext cx="760396" cy="4908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056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01267F-5139-4240-3642-9E9DB47E47D6}"/>
              </a:ext>
            </a:extLst>
          </p:cNvPr>
          <p:cNvSpPr>
            <a:spLocks noGrp="1"/>
          </p:cNvSpPr>
          <p:nvPr>
            <p:ph type="title"/>
          </p:nvPr>
        </p:nvSpPr>
        <p:spPr>
          <a:xfrm>
            <a:off x="838200" y="285232"/>
            <a:ext cx="10515600" cy="871538"/>
          </a:xfrm>
        </p:spPr>
        <p:txBody>
          <a:bodyPr/>
          <a:lstStyle/>
          <a:p>
            <a:r>
              <a:rPr lang="en-US" dirty="0"/>
              <a:t>Evolving Categories of HER2 Expression</a:t>
            </a:r>
          </a:p>
        </p:txBody>
      </p:sp>
      <p:sp>
        <p:nvSpPr>
          <p:cNvPr id="2" name="Footer Placeholder 5">
            <a:extLst>
              <a:ext uri="{FF2B5EF4-FFF2-40B4-BE49-F238E27FC236}">
                <a16:creationId xmlns:a16="http://schemas.microsoft.com/office/drawing/2014/main" id="{E5724F65-57F6-644B-A08A-0A811BC84636}"/>
              </a:ext>
            </a:extLst>
          </p:cNvPr>
          <p:cNvSpPr>
            <a:spLocks noGrp="1"/>
          </p:cNvSpPr>
          <p:nvPr>
            <p:ph type="ftr" sz="quarter" idx="3"/>
          </p:nvPr>
        </p:nvSpPr>
        <p:spPr>
          <a:xfrm>
            <a:off x="1401417" y="5964383"/>
            <a:ext cx="9223513" cy="642566"/>
          </a:xfrm>
        </p:spPr>
        <p:txBody>
          <a:bodyPr/>
          <a:lstStyle/>
          <a:p>
            <a:r>
              <a:rPr lang="en-US"/>
              <a:t>Image adapted from </a:t>
            </a:r>
            <a:r>
              <a:rPr lang="en-US" err="1"/>
              <a:t>Marchiò</a:t>
            </a:r>
            <a:r>
              <a:rPr lang="en-US"/>
              <a:t> C, et al. </a:t>
            </a:r>
            <a:r>
              <a:rPr lang="en-US" i="1"/>
              <a:t>Semin Cancer Biol. </a:t>
            </a:r>
            <a:r>
              <a:rPr lang="en-US"/>
              <a:t>2021;72:123-135.</a:t>
            </a:r>
          </a:p>
        </p:txBody>
      </p:sp>
      <p:sp>
        <p:nvSpPr>
          <p:cNvPr id="7" name="TextBox 6">
            <a:extLst>
              <a:ext uri="{FF2B5EF4-FFF2-40B4-BE49-F238E27FC236}">
                <a16:creationId xmlns:a16="http://schemas.microsoft.com/office/drawing/2014/main" id="{5781B1BA-107E-2C33-20B9-3010104F0C8E}"/>
              </a:ext>
            </a:extLst>
          </p:cNvPr>
          <p:cNvSpPr txBox="1"/>
          <p:nvPr/>
        </p:nvSpPr>
        <p:spPr>
          <a:xfrm>
            <a:off x="3150716" y="3042516"/>
            <a:ext cx="683022" cy="307777"/>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IHC 0</a:t>
            </a:r>
          </a:p>
        </p:txBody>
      </p:sp>
      <p:sp>
        <p:nvSpPr>
          <p:cNvPr id="10" name="TextBox 9">
            <a:extLst>
              <a:ext uri="{FF2B5EF4-FFF2-40B4-BE49-F238E27FC236}">
                <a16:creationId xmlns:a16="http://schemas.microsoft.com/office/drawing/2014/main" id="{2A036CC4-5F56-4985-BF48-2665DCFFB94C}"/>
              </a:ext>
            </a:extLst>
          </p:cNvPr>
          <p:cNvSpPr txBox="1"/>
          <p:nvPr/>
        </p:nvSpPr>
        <p:spPr>
          <a:xfrm>
            <a:off x="5128308" y="3042516"/>
            <a:ext cx="798409" cy="307777"/>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IHC 1+</a:t>
            </a:r>
          </a:p>
        </p:txBody>
      </p:sp>
      <p:sp>
        <p:nvSpPr>
          <p:cNvPr id="11" name="TextBox 10">
            <a:extLst>
              <a:ext uri="{FF2B5EF4-FFF2-40B4-BE49-F238E27FC236}">
                <a16:creationId xmlns:a16="http://schemas.microsoft.com/office/drawing/2014/main" id="{6F26F485-E36C-2216-812F-C5DB4208B3DC}"/>
              </a:ext>
            </a:extLst>
          </p:cNvPr>
          <p:cNvSpPr txBox="1"/>
          <p:nvPr/>
        </p:nvSpPr>
        <p:spPr>
          <a:xfrm>
            <a:off x="7108175" y="3001747"/>
            <a:ext cx="798409" cy="307777"/>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IHC 2+</a:t>
            </a:r>
          </a:p>
        </p:txBody>
      </p:sp>
      <p:sp>
        <p:nvSpPr>
          <p:cNvPr id="12" name="TextBox 11">
            <a:extLst>
              <a:ext uri="{FF2B5EF4-FFF2-40B4-BE49-F238E27FC236}">
                <a16:creationId xmlns:a16="http://schemas.microsoft.com/office/drawing/2014/main" id="{A31E09A6-A8A9-29E1-A3F8-E8DA67C646E2}"/>
              </a:ext>
            </a:extLst>
          </p:cNvPr>
          <p:cNvSpPr txBox="1"/>
          <p:nvPr/>
        </p:nvSpPr>
        <p:spPr>
          <a:xfrm>
            <a:off x="9158950" y="3001747"/>
            <a:ext cx="798409" cy="307777"/>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IHC 3+</a:t>
            </a:r>
          </a:p>
        </p:txBody>
      </p:sp>
      <p:sp>
        <p:nvSpPr>
          <p:cNvPr id="13" name="TextBox 12">
            <a:extLst>
              <a:ext uri="{FF2B5EF4-FFF2-40B4-BE49-F238E27FC236}">
                <a16:creationId xmlns:a16="http://schemas.microsoft.com/office/drawing/2014/main" id="{171E29E6-D861-3F7E-76EA-0B2262703D51}"/>
              </a:ext>
            </a:extLst>
          </p:cNvPr>
          <p:cNvSpPr txBox="1"/>
          <p:nvPr/>
        </p:nvSpPr>
        <p:spPr>
          <a:xfrm>
            <a:off x="7257279" y="3326599"/>
            <a:ext cx="500198" cy="307777"/>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ISH</a:t>
            </a:r>
          </a:p>
        </p:txBody>
      </p:sp>
      <p:sp>
        <p:nvSpPr>
          <p:cNvPr id="14" name="Rectangle 13">
            <a:extLst>
              <a:ext uri="{FF2B5EF4-FFF2-40B4-BE49-F238E27FC236}">
                <a16:creationId xmlns:a16="http://schemas.microsoft.com/office/drawing/2014/main" id="{5C241A43-BA92-363C-7183-FC9676ED3250}"/>
              </a:ext>
            </a:extLst>
          </p:cNvPr>
          <p:cNvSpPr/>
          <p:nvPr/>
        </p:nvSpPr>
        <p:spPr>
          <a:xfrm>
            <a:off x="4075095" y="5113577"/>
            <a:ext cx="4246661" cy="3154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HER2-Low</a:t>
            </a:r>
          </a:p>
        </p:txBody>
      </p:sp>
      <p:sp>
        <p:nvSpPr>
          <p:cNvPr id="15" name="Arrow: Right 14">
            <a:extLst>
              <a:ext uri="{FF2B5EF4-FFF2-40B4-BE49-F238E27FC236}">
                <a16:creationId xmlns:a16="http://schemas.microsoft.com/office/drawing/2014/main" id="{D9FB7BB0-B21B-640A-57D5-968B585D3EAD}"/>
              </a:ext>
            </a:extLst>
          </p:cNvPr>
          <p:cNvSpPr/>
          <p:nvPr/>
        </p:nvSpPr>
        <p:spPr>
          <a:xfrm rot="10800000">
            <a:off x="1615783" y="3970687"/>
            <a:ext cx="6705971" cy="645995"/>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70BFA38-640A-E8E6-B9DD-7EF279E6E2ED}"/>
              </a:ext>
            </a:extLst>
          </p:cNvPr>
          <p:cNvSpPr txBox="1"/>
          <p:nvPr/>
        </p:nvSpPr>
        <p:spPr>
          <a:xfrm>
            <a:off x="2032833" y="4137997"/>
            <a:ext cx="1602298" cy="307777"/>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HER2-Negative</a:t>
            </a:r>
          </a:p>
        </p:txBody>
      </p:sp>
      <p:sp>
        <p:nvSpPr>
          <p:cNvPr id="17" name="Arrow: Right 16">
            <a:extLst>
              <a:ext uri="{FF2B5EF4-FFF2-40B4-BE49-F238E27FC236}">
                <a16:creationId xmlns:a16="http://schemas.microsoft.com/office/drawing/2014/main" id="{A606D897-FB01-818E-4C36-DD7AC0D0A5A1}"/>
              </a:ext>
            </a:extLst>
          </p:cNvPr>
          <p:cNvSpPr/>
          <p:nvPr/>
        </p:nvSpPr>
        <p:spPr>
          <a:xfrm>
            <a:off x="8418604" y="3968616"/>
            <a:ext cx="2650379" cy="64599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55A5F54-9EC2-B184-A556-C38A94032540}"/>
              </a:ext>
            </a:extLst>
          </p:cNvPr>
          <p:cNvSpPr txBox="1"/>
          <p:nvPr/>
        </p:nvSpPr>
        <p:spPr>
          <a:xfrm>
            <a:off x="8971754" y="4135921"/>
            <a:ext cx="1508538" cy="307777"/>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HER2-Positive</a:t>
            </a:r>
          </a:p>
        </p:txBody>
      </p:sp>
      <p:cxnSp>
        <p:nvCxnSpPr>
          <p:cNvPr id="19" name="Straight Connector 18">
            <a:extLst>
              <a:ext uri="{FF2B5EF4-FFF2-40B4-BE49-F238E27FC236}">
                <a16:creationId xmlns:a16="http://schemas.microsoft.com/office/drawing/2014/main" id="{6993CC01-A97C-8EC9-9F28-C2869BF63E8F}"/>
              </a:ext>
            </a:extLst>
          </p:cNvPr>
          <p:cNvCxnSpPr>
            <a:cxnSpLocks/>
          </p:cNvCxnSpPr>
          <p:nvPr/>
        </p:nvCxnSpPr>
        <p:spPr>
          <a:xfrm>
            <a:off x="7507380" y="3255967"/>
            <a:ext cx="0" cy="103865"/>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Connector: Elbow 19">
            <a:extLst>
              <a:ext uri="{FF2B5EF4-FFF2-40B4-BE49-F238E27FC236}">
                <a16:creationId xmlns:a16="http://schemas.microsoft.com/office/drawing/2014/main" id="{BE278EAA-AED2-8261-8C39-5AAF1995996F}"/>
              </a:ext>
            </a:extLst>
          </p:cNvPr>
          <p:cNvCxnSpPr>
            <a:cxnSpLocks/>
          </p:cNvCxnSpPr>
          <p:nvPr/>
        </p:nvCxnSpPr>
        <p:spPr>
          <a:xfrm rot="5400000">
            <a:off x="6788649" y="3143797"/>
            <a:ext cx="267248" cy="1170211"/>
          </a:xfrm>
          <a:prstGeom prst="bentConnector3">
            <a:avLst/>
          </a:prstGeom>
          <a:ln w="28575"/>
        </p:spPr>
        <p:style>
          <a:lnRef idx="1">
            <a:schemeClr val="dk1"/>
          </a:lnRef>
          <a:fillRef idx="0">
            <a:schemeClr val="dk1"/>
          </a:fillRef>
          <a:effectRef idx="0">
            <a:schemeClr val="dk1"/>
          </a:effectRef>
          <a:fontRef idx="minor">
            <a:schemeClr val="tx1"/>
          </a:fontRef>
        </p:style>
      </p:cxnSp>
      <p:cxnSp>
        <p:nvCxnSpPr>
          <p:cNvPr id="21" name="Connector: Elbow 20">
            <a:extLst>
              <a:ext uri="{FF2B5EF4-FFF2-40B4-BE49-F238E27FC236}">
                <a16:creationId xmlns:a16="http://schemas.microsoft.com/office/drawing/2014/main" id="{4265A7A3-474B-7E20-C56B-D5CAE0B541DA}"/>
              </a:ext>
            </a:extLst>
          </p:cNvPr>
          <p:cNvCxnSpPr>
            <a:cxnSpLocks/>
          </p:cNvCxnSpPr>
          <p:nvPr/>
        </p:nvCxnSpPr>
        <p:spPr>
          <a:xfrm rot="16200000" flipH="1">
            <a:off x="7957648" y="3145007"/>
            <a:ext cx="267248" cy="1167791"/>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98C10264-5CD5-8500-069F-32E52ABC31AF}"/>
              </a:ext>
            </a:extLst>
          </p:cNvPr>
          <p:cNvSpPr/>
          <p:nvPr/>
        </p:nvSpPr>
        <p:spPr>
          <a:xfrm>
            <a:off x="2402707" y="5113197"/>
            <a:ext cx="1623964" cy="3154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HER2-Ultralow</a:t>
            </a:r>
          </a:p>
        </p:txBody>
      </p:sp>
      <p:sp>
        <p:nvSpPr>
          <p:cNvPr id="23" name="Rectangle 22">
            <a:extLst>
              <a:ext uri="{FF2B5EF4-FFF2-40B4-BE49-F238E27FC236}">
                <a16:creationId xmlns:a16="http://schemas.microsoft.com/office/drawing/2014/main" id="{280195DE-E5B9-ADD1-C1B8-5ECD2337DE8C}"/>
              </a:ext>
            </a:extLst>
          </p:cNvPr>
          <p:cNvSpPr/>
          <p:nvPr/>
        </p:nvSpPr>
        <p:spPr>
          <a:xfrm>
            <a:off x="5759432" y="3740983"/>
            <a:ext cx="1155501" cy="465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92929"/>
                </a:solidFill>
                <a:effectLst/>
                <a:uLnTx/>
                <a:uFillTx/>
                <a:latin typeface="Arial" panose="020B0604020202020204" pitchFamily="34" charset="0"/>
                <a:cs typeface="Arial" panose="020B0604020202020204" pitchFamily="34" charset="0"/>
              </a:rPr>
              <a:t>ISH-</a:t>
            </a:r>
          </a:p>
        </p:txBody>
      </p:sp>
      <p:sp>
        <p:nvSpPr>
          <p:cNvPr id="24" name="Rectangle 23">
            <a:extLst>
              <a:ext uri="{FF2B5EF4-FFF2-40B4-BE49-F238E27FC236}">
                <a16:creationId xmlns:a16="http://schemas.microsoft.com/office/drawing/2014/main" id="{7572F9A9-57DB-E68E-1614-2CD37170ADEA}"/>
              </a:ext>
            </a:extLst>
          </p:cNvPr>
          <p:cNvSpPr/>
          <p:nvPr/>
        </p:nvSpPr>
        <p:spPr>
          <a:xfrm>
            <a:off x="8096825" y="3740983"/>
            <a:ext cx="1155501" cy="465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92929"/>
                </a:solidFill>
                <a:effectLst/>
                <a:uLnTx/>
                <a:uFillTx/>
                <a:latin typeface="Arial" panose="020B0604020202020204" pitchFamily="34" charset="0"/>
                <a:cs typeface="Arial" panose="020B0604020202020204" pitchFamily="34" charset="0"/>
              </a:rPr>
              <a:t>ISH+</a:t>
            </a:r>
          </a:p>
        </p:txBody>
      </p:sp>
      <p:sp>
        <p:nvSpPr>
          <p:cNvPr id="25" name="Arrow: Right 24">
            <a:extLst>
              <a:ext uri="{FF2B5EF4-FFF2-40B4-BE49-F238E27FC236}">
                <a16:creationId xmlns:a16="http://schemas.microsoft.com/office/drawing/2014/main" id="{BFCE0E54-70D8-9BDC-5489-58A817967652}"/>
              </a:ext>
            </a:extLst>
          </p:cNvPr>
          <p:cNvSpPr/>
          <p:nvPr/>
        </p:nvSpPr>
        <p:spPr>
          <a:xfrm rot="10800000">
            <a:off x="1617450" y="4947936"/>
            <a:ext cx="724312" cy="645995"/>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8910DE88-62EE-BB1A-BC8D-E34686C68C5A}"/>
              </a:ext>
            </a:extLst>
          </p:cNvPr>
          <p:cNvSpPr txBox="1"/>
          <p:nvPr/>
        </p:nvSpPr>
        <p:spPr>
          <a:xfrm>
            <a:off x="1505720" y="5120614"/>
            <a:ext cx="1067476" cy="307777"/>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IHC 0</a:t>
            </a:r>
          </a:p>
        </p:txBody>
      </p:sp>
      <p:sp>
        <p:nvSpPr>
          <p:cNvPr id="27" name="Arrow: Right 26">
            <a:extLst>
              <a:ext uri="{FF2B5EF4-FFF2-40B4-BE49-F238E27FC236}">
                <a16:creationId xmlns:a16="http://schemas.microsoft.com/office/drawing/2014/main" id="{46BFD926-11A7-7BE8-55DF-41E55F9F44BF}"/>
              </a:ext>
            </a:extLst>
          </p:cNvPr>
          <p:cNvSpPr/>
          <p:nvPr/>
        </p:nvSpPr>
        <p:spPr>
          <a:xfrm>
            <a:off x="8418604" y="4947259"/>
            <a:ext cx="2650379" cy="64599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1D45B460-6B74-E043-7E38-47109943981E}"/>
              </a:ext>
            </a:extLst>
          </p:cNvPr>
          <p:cNvSpPr txBox="1"/>
          <p:nvPr/>
        </p:nvSpPr>
        <p:spPr>
          <a:xfrm>
            <a:off x="8971754" y="5119618"/>
            <a:ext cx="1508538" cy="307777"/>
          </a:xfrm>
          <a:prstGeom prst="rect">
            <a:avLst/>
          </a:prstGeom>
          <a:noFill/>
        </p:spPr>
        <p:txBody>
          <a:bodyPr wrap="square" rtlCol="0">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HER2-Positive</a:t>
            </a:r>
          </a:p>
        </p:txBody>
      </p:sp>
      <p:sp>
        <p:nvSpPr>
          <p:cNvPr id="29" name="TextBox 28">
            <a:extLst>
              <a:ext uri="{FF2B5EF4-FFF2-40B4-BE49-F238E27FC236}">
                <a16:creationId xmlns:a16="http://schemas.microsoft.com/office/drawing/2014/main" id="{415C0320-7106-A84E-D3E1-BDC441990768}"/>
              </a:ext>
            </a:extLst>
          </p:cNvPr>
          <p:cNvSpPr txBox="1"/>
          <p:nvPr/>
        </p:nvSpPr>
        <p:spPr>
          <a:xfrm>
            <a:off x="459231" y="3619613"/>
            <a:ext cx="265037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92929"/>
                </a:solidFill>
                <a:effectLst/>
                <a:uLnTx/>
                <a:uFillTx/>
                <a:latin typeface="Arial" panose="020B0604020202020204" pitchFamily="34" charset="0"/>
                <a:cs typeface="Arial" panose="020B0604020202020204" pitchFamily="34" charset="0"/>
              </a:rPr>
              <a:t>Initial 2-category system</a:t>
            </a:r>
          </a:p>
        </p:txBody>
      </p:sp>
      <p:sp>
        <p:nvSpPr>
          <p:cNvPr id="30" name="TextBox 29">
            <a:extLst>
              <a:ext uri="{FF2B5EF4-FFF2-40B4-BE49-F238E27FC236}">
                <a16:creationId xmlns:a16="http://schemas.microsoft.com/office/drawing/2014/main" id="{961CE51A-81E9-EB22-DE92-AE400439F3BB}"/>
              </a:ext>
            </a:extLst>
          </p:cNvPr>
          <p:cNvSpPr txBox="1"/>
          <p:nvPr/>
        </p:nvSpPr>
        <p:spPr>
          <a:xfrm>
            <a:off x="459231" y="4655093"/>
            <a:ext cx="3175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92929"/>
                </a:solidFill>
                <a:effectLst/>
                <a:uLnTx/>
                <a:uFillTx/>
                <a:latin typeface="Arial" panose="020B0604020202020204" pitchFamily="34" charset="0"/>
                <a:cs typeface="Arial" panose="020B0604020202020204" pitchFamily="34" charset="0"/>
              </a:rPr>
              <a:t>Updated 4-category system</a:t>
            </a:r>
          </a:p>
        </p:txBody>
      </p:sp>
      <p:pic>
        <p:nvPicPr>
          <p:cNvPr id="31" name="Picture 30">
            <a:extLst>
              <a:ext uri="{FF2B5EF4-FFF2-40B4-BE49-F238E27FC236}">
                <a16:creationId xmlns:a16="http://schemas.microsoft.com/office/drawing/2014/main" id="{E9C2B2A1-0212-3DC0-CFC0-B114F0A94C98}"/>
              </a:ext>
            </a:extLst>
          </p:cNvPr>
          <p:cNvPicPr>
            <a:picLocks noChangeAspect="1"/>
          </p:cNvPicPr>
          <p:nvPr/>
        </p:nvPicPr>
        <p:blipFill>
          <a:blip r:embed="rId3"/>
          <a:stretch>
            <a:fillRect/>
          </a:stretch>
        </p:blipFill>
        <p:spPr>
          <a:xfrm>
            <a:off x="2402707" y="999409"/>
            <a:ext cx="8149630" cy="2039052"/>
          </a:xfrm>
          <a:prstGeom prst="rect">
            <a:avLst/>
          </a:prstGeom>
        </p:spPr>
      </p:pic>
      <p:sp>
        <p:nvSpPr>
          <p:cNvPr id="32" name="TextBox 31">
            <a:extLst>
              <a:ext uri="{FF2B5EF4-FFF2-40B4-BE49-F238E27FC236}">
                <a16:creationId xmlns:a16="http://schemas.microsoft.com/office/drawing/2014/main" id="{D183F2F4-4B9E-51DB-5368-1389213CDFCC}"/>
              </a:ext>
            </a:extLst>
          </p:cNvPr>
          <p:cNvSpPr txBox="1"/>
          <p:nvPr/>
        </p:nvSpPr>
        <p:spPr>
          <a:xfrm>
            <a:off x="459231" y="5415162"/>
            <a:ext cx="13134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Membrane staining</a:t>
            </a:r>
          </a:p>
        </p:txBody>
      </p:sp>
      <p:sp>
        <p:nvSpPr>
          <p:cNvPr id="33" name="TextBox 32">
            <a:extLst>
              <a:ext uri="{FF2B5EF4-FFF2-40B4-BE49-F238E27FC236}">
                <a16:creationId xmlns:a16="http://schemas.microsoft.com/office/drawing/2014/main" id="{473FDFBF-31D4-99C5-1466-B742719F1183}"/>
              </a:ext>
            </a:extLst>
          </p:cNvPr>
          <p:cNvSpPr txBox="1"/>
          <p:nvPr/>
        </p:nvSpPr>
        <p:spPr>
          <a:xfrm>
            <a:off x="1708962" y="5593224"/>
            <a:ext cx="11792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Absent</a:t>
            </a:r>
          </a:p>
        </p:txBody>
      </p:sp>
      <p:sp>
        <p:nvSpPr>
          <p:cNvPr id="34" name="TextBox 33">
            <a:extLst>
              <a:ext uri="{FF2B5EF4-FFF2-40B4-BE49-F238E27FC236}">
                <a16:creationId xmlns:a16="http://schemas.microsoft.com/office/drawing/2014/main" id="{730D1726-80F3-C1EA-4261-BCF580B73F13}"/>
              </a:ext>
            </a:extLst>
          </p:cNvPr>
          <p:cNvSpPr txBox="1"/>
          <p:nvPr/>
        </p:nvSpPr>
        <p:spPr>
          <a:xfrm>
            <a:off x="2325487" y="5485502"/>
            <a:ext cx="159271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chemeClr val="accent1"/>
                </a:solidFill>
                <a:effectLst/>
                <a:uLnTx/>
                <a:uFillTx/>
                <a:latin typeface="Arial" panose="020B0604020202020204" pitchFamily="34" charset="0"/>
                <a:cs typeface="Arial" panose="020B0604020202020204" pitchFamily="34" charset="0"/>
              </a:rPr>
              <a:t>Faint, incomplete staining in ≤10% tumor cells</a:t>
            </a:r>
          </a:p>
        </p:txBody>
      </p:sp>
      <p:sp>
        <p:nvSpPr>
          <p:cNvPr id="35" name="TextBox 34">
            <a:extLst>
              <a:ext uri="{FF2B5EF4-FFF2-40B4-BE49-F238E27FC236}">
                <a16:creationId xmlns:a16="http://schemas.microsoft.com/office/drawing/2014/main" id="{18A2A8A6-5CA5-D4F5-E28C-8F5E621FB696}"/>
              </a:ext>
            </a:extLst>
          </p:cNvPr>
          <p:cNvSpPr txBox="1"/>
          <p:nvPr/>
        </p:nvSpPr>
        <p:spPr>
          <a:xfrm>
            <a:off x="4034664" y="5485502"/>
            <a:ext cx="20760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57B23"/>
                </a:solidFill>
                <a:effectLst/>
                <a:uLnTx/>
                <a:uFillTx/>
                <a:latin typeface="Arial" panose="020B0604020202020204" pitchFamily="34" charset="0"/>
                <a:cs typeface="Arial" panose="020B0604020202020204" pitchFamily="34" charset="0"/>
              </a:rPr>
              <a:t>Faint, incomplete staining in &gt;10% tumor cells</a:t>
            </a:r>
          </a:p>
        </p:txBody>
      </p:sp>
      <p:sp>
        <p:nvSpPr>
          <p:cNvPr id="36" name="TextBox 35">
            <a:extLst>
              <a:ext uri="{FF2B5EF4-FFF2-40B4-BE49-F238E27FC236}">
                <a16:creationId xmlns:a16="http://schemas.microsoft.com/office/drawing/2014/main" id="{996D5DEA-80A2-C5BD-1A6C-B113BED4C67B}"/>
              </a:ext>
            </a:extLst>
          </p:cNvPr>
          <p:cNvSpPr txBox="1"/>
          <p:nvPr/>
        </p:nvSpPr>
        <p:spPr>
          <a:xfrm>
            <a:off x="6180210" y="5485502"/>
            <a:ext cx="24224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57B23"/>
                </a:solidFill>
                <a:effectLst/>
                <a:uLnTx/>
                <a:uFillTx/>
                <a:latin typeface="Arial" panose="020B0604020202020204" pitchFamily="34" charset="0"/>
                <a:cs typeface="Arial" panose="020B0604020202020204" pitchFamily="34" charset="0"/>
              </a:rPr>
              <a:t>Weak to moderate complete staining in &gt;10% tumor cells</a:t>
            </a:r>
          </a:p>
        </p:txBody>
      </p:sp>
    </p:spTree>
    <p:extLst>
      <p:ext uri="{BB962C8B-B14F-4D97-AF65-F5344CB8AC3E}">
        <p14:creationId xmlns:p14="http://schemas.microsoft.com/office/powerpoint/2010/main" val="36552159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4AD98-1C1A-BBDC-C277-22A7A91F78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8EBC28-B7B2-07FC-F767-81E3935CD9FF}"/>
              </a:ext>
            </a:extLst>
          </p:cNvPr>
          <p:cNvSpPr>
            <a:spLocks noGrp="1"/>
          </p:cNvSpPr>
          <p:nvPr>
            <p:ph type="title"/>
          </p:nvPr>
        </p:nvSpPr>
        <p:spPr/>
        <p:txBody>
          <a:bodyPr/>
          <a:lstStyle/>
          <a:p>
            <a:r>
              <a:rPr lang="en-US"/>
              <a:t>Case 4</a:t>
            </a:r>
          </a:p>
        </p:txBody>
      </p:sp>
      <p:sp>
        <p:nvSpPr>
          <p:cNvPr id="6" name="Subtitle 5">
            <a:extLst>
              <a:ext uri="{FF2B5EF4-FFF2-40B4-BE49-F238E27FC236}">
                <a16:creationId xmlns:a16="http://schemas.microsoft.com/office/drawing/2014/main" id="{F2D5E733-4DFA-2E84-2005-1A097F529167}"/>
              </a:ext>
            </a:extLst>
          </p:cNvPr>
          <p:cNvSpPr>
            <a:spLocks noGrp="1"/>
          </p:cNvSpPr>
          <p:nvPr>
            <p:ph type="body" idx="1"/>
          </p:nvPr>
        </p:nvSpPr>
        <p:spPr/>
        <p:txBody>
          <a:bodyPr/>
          <a:lstStyle/>
          <a:p>
            <a:r>
              <a:rPr lang="en-US"/>
              <a:t>Genitourinary Cancer</a:t>
            </a:r>
          </a:p>
        </p:txBody>
      </p:sp>
    </p:spTree>
    <p:extLst>
      <p:ext uri="{BB962C8B-B14F-4D97-AF65-F5344CB8AC3E}">
        <p14:creationId xmlns:p14="http://schemas.microsoft.com/office/powerpoint/2010/main" val="27031955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7B112-357C-AE13-C229-882057A89CA9}"/>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E5F1D5D8-56DB-334A-B119-51350297D802}"/>
              </a:ext>
            </a:extLst>
          </p:cNvPr>
          <p:cNvSpPr>
            <a:spLocks noGrp="1"/>
          </p:cNvSpPr>
          <p:nvPr>
            <p:ph type="body" sz="quarter" idx="21"/>
          </p:nvPr>
        </p:nvSpPr>
        <p:spPr>
          <a:xfrm>
            <a:off x="1095285" y="1106040"/>
            <a:ext cx="9996049" cy="284041"/>
          </a:xfrm>
        </p:spPr>
        <p:txBody>
          <a:bodyPr>
            <a:normAutofit fontScale="92500" lnSpcReduction="10000"/>
          </a:bodyPr>
          <a:lstStyle/>
          <a:p>
            <a:r>
              <a:rPr lang="en-US"/>
              <a:t>70-YEAR-OLD PATIENT</a:t>
            </a:r>
          </a:p>
        </p:txBody>
      </p:sp>
      <p:sp>
        <p:nvSpPr>
          <p:cNvPr id="52" name="Text Placeholder 21">
            <a:extLst>
              <a:ext uri="{FF2B5EF4-FFF2-40B4-BE49-F238E27FC236}">
                <a16:creationId xmlns:a16="http://schemas.microsoft.com/office/drawing/2014/main" id="{E69C2C58-F92F-0E14-64BE-644C73E17109}"/>
              </a:ext>
            </a:extLst>
          </p:cNvPr>
          <p:cNvSpPr>
            <a:spLocks noGrp="1"/>
          </p:cNvSpPr>
          <p:nvPr>
            <p:ph type="body" sz="quarter" idx="22"/>
          </p:nvPr>
        </p:nvSpPr>
        <p:spPr>
          <a:xfrm>
            <a:off x="1370013" y="1460328"/>
            <a:ext cx="4464050" cy="284162"/>
          </a:xfrm>
        </p:spPr>
        <p:txBody>
          <a:bodyPr/>
          <a:lstStyle/>
          <a:p>
            <a:r>
              <a:rPr lang="en-US"/>
              <a:t>Presentation</a:t>
            </a:r>
          </a:p>
        </p:txBody>
      </p:sp>
      <p:sp>
        <p:nvSpPr>
          <p:cNvPr id="53" name="Title 14">
            <a:extLst>
              <a:ext uri="{FF2B5EF4-FFF2-40B4-BE49-F238E27FC236}">
                <a16:creationId xmlns:a16="http://schemas.microsoft.com/office/drawing/2014/main" id="{C82589C8-870E-C76F-91DE-FCB63749188D}"/>
              </a:ext>
            </a:extLst>
          </p:cNvPr>
          <p:cNvSpPr>
            <a:spLocks noGrp="1"/>
          </p:cNvSpPr>
          <p:nvPr>
            <p:ph type="title"/>
          </p:nvPr>
        </p:nvSpPr>
        <p:spPr>
          <a:xfrm>
            <a:off x="1106864" y="521208"/>
            <a:ext cx="9262872" cy="576072"/>
          </a:xfrm>
        </p:spPr>
        <p:txBody>
          <a:bodyPr/>
          <a:lstStyle/>
          <a:p>
            <a:r>
              <a:rPr lang="en-US"/>
              <a:t>Case Study Introduction</a:t>
            </a:r>
          </a:p>
        </p:txBody>
      </p:sp>
      <p:sp>
        <p:nvSpPr>
          <p:cNvPr id="54" name="Content Placeholder 25">
            <a:extLst>
              <a:ext uri="{FF2B5EF4-FFF2-40B4-BE49-F238E27FC236}">
                <a16:creationId xmlns:a16="http://schemas.microsoft.com/office/drawing/2014/main" id="{AFC7E410-46BC-DD6C-F9A1-7F9AE0BD7B23}"/>
              </a:ext>
            </a:extLst>
          </p:cNvPr>
          <p:cNvSpPr>
            <a:spLocks noGrp="1"/>
          </p:cNvSpPr>
          <p:nvPr>
            <p:ph idx="1"/>
          </p:nvPr>
        </p:nvSpPr>
        <p:spPr>
          <a:xfrm>
            <a:off x="1379538" y="1745911"/>
            <a:ext cx="4716462" cy="1973017"/>
          </a:xfrm>
        </p:spPr>
        <p:txBody>
          <a:bodyPr>
            <a:noAutofit/>
          </a:bodyPr>
          <a:lstStyle/>
          <a:p>
            <a:r>
              <a:rPr lang="en-US" altLang="en-US" sz="1400"/>
              <a:t>Presented with hematuria and diagnosed with non-muscle invasive bladder cancer (NMIBC)</a:t>
            </a:r>
          </a:p>
          <a:p>
            <a:r>
              <a:rPr lang="en-US" altLang="en-US" sz="1400"/>
              <a:t>Initially treated with BCG, but then had a recurrence with muscle-invasive bladder cancer</a:t>
            </a:r>
          </a:p>
          <a:p>
            <a:r>
              <a:rPr lang="en-US" altLang="en-US" sz="1400"/>
              <a:t>Scans show no enlarged lymph nodes or distant metastases (cT3N0M0)</a:t>
            </a:r>
          </a:p>
          <a:p>
            <a:r>
              <a:rPr lang="en-US" altLang="en-US" sz="1400"/>
              <a:t>Cisplatin/gemcitabine given for 4 cycles as neoadjuvant treatment followed by radical cystectomy (ypT1N0)</a:t>
            </a:r>
          </a:p>
          <a:p>
            <a:r>
              <a:rPr lang="en-US" altLang="en-US" sz="1400"/>
              <a:t>Surveillance scans 1-year following radical cystectomy show a new liver lesion suspicious for metastatic disease and enlarged retroperitoneal lymph nodes </a:t>
            </a:r>
          </a:p>
          <a:p>
            <a:r>
              <a:rPr lang="en-US" altLang="en-US" sz="1400"/>
              <a:t>Liver lesion biopsy confirms </a:t>
            </a:r>
            <a:r>
              <a:rPr lang="en-US" altLang="en-US" sz="1400" err="1"/>
              <a:t>mUC</a:t>
            </a:r>
            <a:endParaRPr lang="en-US" altLang="en-US" sz="1400"/>
          </a:p>
          <a:p>
            <a:endParaRPr lang="en-US" altLang="en-US" sz="1400"/>
          </a:p>
          <a:p>
            <a:endParaRPr lang="en-US" altLang="en-US" sz="1400"/>
          </a:p>
        </p:txBody>
      </p:sp>
      <p:sp>
        <p:nvSpPr>
          <p:cNvPr id="4" name="Text Placeholder 21">
            <a:extLst>
              <a:ext uri="{FF2B5EF4-FFF2-40B4-BE49-F238E27FC236}">
                <a16:creationId xmlns:a16="http://schemas.microsoft.com/office/drawing/2014/main" id="{8311F453-DFB6-A10B-700F-D71E4A9D7D89}"/>
              </a:ext>
            </a:extLst>
          </p:cNvPr>
          <p:cNvSpPr txBox="1">
            <a:spLocks/>
          </p:cNvSpPr>
          <p:nvPr/>
        </p:nvSpPr>
        <p:spPr>
          <a:xfrm>
            <a:off x="6128749" y="3748506"/>
            <a:ext cx="4464050" cy="94664"/>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a:ln>
                  <a:noFill/>
                </a:ln>
                <a:solidFill>
                  <a:srgbClr val="367BBE"/>
                </a:solidFill>
                <a:effectLst/>
                <a:uLnTx/>
                <a:uFillTx/>
                <a:latin typeface="Arial"/>
                <a:cs typeface="Arial"/>
                <a:sym typeface="Arial"/>
              </a:rPr>
              <a:t>Pertinent Labs</a:t>
            </a:r>
          </a:p>
        </p:txBody>
      </p:sp>
      <p:sp>
        <p:nvSpPr>
          <p:cNvPr id="5" name="Content Placeholder 25">
            <a:extLst>
              <a:ext uri="{FF2B5EF4-FFF2-40B4-BE49-F238E27FC236}">
                <a16:creationId xmlns:a16="http://schemas.microsoft.com/office/drawing/2014/main" id="{DE439FB8-67CD-8C15-75EF-7227491BC732}"/>
              </a:ext>
            </a:extLst>
          </p:cNvPr>
          <p:cNvSpPr txBox="1">
            <a:spLocks/>
          </p:cNvSpPr>
          <p:nvPr/>
        </p:nvSpPr>
        <p:spPr>
          <a:xfrm>
            <a:off x="6138273" y="4034089"/>
            <a:ext cx="4943535" cy="1547259"/>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400" b="0" i="0" u="none" strike="noStrike" kern="1200" cap="none" spc="0" normalizeH="0" baseline="0" noProof="0">
                <a:ln>
                  <a:noFill/>
                </a:ln>
                <a:solidFill>
                  <a:srgbClr val="FFFFFF"/>
                </a:solidFill>
                <a:effectLst/>
                <a:uLnTx/>
                <a:uFillTx/>
                <a:latin typeface="Arial"/>
                <a:cs typeface="Arial"/>
                <a:sym typeface="Arial"/>
              </a:rPr>
              <a:t>Hemoglobin 11.7 g/dL</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400" b="0" i="0" u="none" strike="noStrike" kern="1200" cap="none" spc="0" normalizeH="0" baseline="0" noProof="0">
                <a:ln>
                  <a:noFill/>
                </a:ln>
                <a:solidFill>
                  <a:srgbClr val="FFFFFF"/>
                </a:solidFill>
                <a:effectLst/>
                <a:uLnTx/>
                <a:uFillTx/>
                <a:latin typeface="Arial"/>
                <a:cs typeface="Arial"/>
                <a:sym typeface="Arial"/>
              </a:rPr>
              <a:t>Creatinine 1.5 mg/dL</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400" b="0" i="0" u="none" strike="noStrike" kern="1200" cap="none" spc="0" normalizeH="0" baseline="0" noProof="0">
                <a:ln>
                  <a:noFill/>
                </a:ln>
                <a:solidFill>
                  <a:srgbClr val="FFFFFF"/>
                </a:solidFill>
                <a:effectLst/>
                <a:uLnTx/>
                <a:uFillTx/>
                <a:latin typeface="Arial"/>
                <a:cs typeface="Arial"/>
                <a:sym typeface="Arial"/>
              </a:rPr>
              <a:t>Rest of CBC and metabolic panel within normal limits</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400" b="0" i="0" u="none" strike="noStrike" kern="1200" cap="none" spc="0" normalizeH="0" baseline="0" noProof="0">
                <a:ln>
                  <a:noFill/>
                </a:ln>
                <a:solidFill>
                  <a:srgbClr val="FFFFFF"/>
                </a:solidFill>
                <a:effectLst/>
                <a:uLnTx/>
                <a:uFillTx/>
                <a:latin typeface="Arial"/>
                <a:cs typeface="Arial"/>
                <a:sym typeface="Arial"/>
              </a:rPr>
              <a:t>HbA1C (2 months ago): 7.5% </a:t>
            </a:r>
          </a:p>
        </p:txBody>
      </p:sp>
      <p:sp>
        <p:nvSpPr>
          <p:cNvPr id="8" name="Text Placeholder 21">
            <a:extLst>
              <a:ext uri="{FF2B5EF4-FFF2-40B4-BE49-F238E27FC236}">
                <a16:creationId xmlns:a16="http://schemas.microsoft.com/office/drawing/2014/main" id="{7045BCB5-940A-AD38-4055-9A7297876535}"/>
              </a:ext>
            </a:extLst>
          </p:cNvPr>
          <p:cNvSpPr txBox="1">
            <a:spLocks/>
          </p:cNvSpPr>
          <p:nvPr/>
        </p:nvSpPr>
        <p:spPr>
          <a:xfrm>
            <a:off x="6138273" y="1460328"/>
            <a:ext cx="4464050" cy="284162"/>
          </a:xfrm>
          <a:prstGeom prst="rect">
            <a:avLst/>
          </a:prstGeom>
        </p:spPr>
        <p:txBody>
          <a:bodyPr vert="horz" lIns="91440" tIns="45720" rIns="91440" bIns="45720" rtlCol="0">
            <a:noAutofit/>
          </a:bodyPr>
          <a:lstStyle>
            <a:lvl1pPr marL="0" marR="0" indent="0" algn="l" defTabSz="694944" rtl="0" eaLnBrk="1" fontAlgn="auto" latinLnBrk="0" hangingPunct="1">
              <a:lnSpc>
                <a:spcPct val="100000"/>
              </a:lnSpc>
              <a:spcBef>
                <a:spcPts val="700"/>
              </a:spcBef>
              <a:spcAft>
                <a:spcPts val="600"/>
              </a:spcAft>
              <a:buClr>
                <a:srgbClr val="BCBCF7"/>
              </a:buClr>
              <a:buSzPct val="100000"/>
              <a:buFont typeface="Arial"/>
              <a:buNone/>
              <a:tabLst/>
              <a:defRPr kumimoji="0" lang="en-US" sz="1600" b="1" i="0" u="none" strike="noStrike" cap="none" spc="0" normalizeH="0" baseline="0">
                <a:ln>
                  <a:noFill/>
                </a:ln>
                <a:solidFill>
                  <a:srgbClr val="367BBE"/>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0" marR="0" lvl="0" indent="0" algn="l" defTabSz="694944" rtl="0" eaLnBrk="1" fontAlgn="auto" latinLnBrk="0" hangingPunct="1">
              <a:lnSpc>
                <a:spcPct val="100000"/>
              </a:lnSpc>
              <a:spcBef>
                <a:spcPts val="700"/>
              </a:spcBef>
              <a:spcAft>
                <a:spcPts val="600"/>
              </a:spcAft>
              <a:buClr>
                <a:srgbClr val="BCBCF7"/>
              </a:buClr>
              <a:buSzPct val="100000"/>
              <a:buFont typeface="Arial"/>
              <a:buNone/>
              <a:tabLst/>
              <a:defRPr/>
            </a:pPr>
            <a:r>
              <a:rPr kumimoji="0" lang="en-US" sz="1600" b="1" i="0" u="none" strike="noStrike" kern="0" cap="none" spc="0" normalizeH="0" baseline="0" noProof="0">
                <a:ln>
                  <a:noFill/>
                </a:ln>
                <a:solidFill>
                  <a:srgbClr val="367BBE"/>
                </a:solidFill>
                <a:effectLst/>
                <a:uLnTx/>
                <a:uFillTx/>
                <a:latin typeface="Arial"/>
                <a:cs typeface="Arial"/>
                <a:sym typeface="Arial"/>
              </a:rPr>
              <a:t>Past Medical History/Comorbidities</a:t>
            </a:r>
          </a:p>
        </p:txBody>
      </p:sp>
      <p:sp>
        <p:nvSpPr>
          <p:cNvPr id="9" name="Content Placeholder 25">
            <a:extLst>
              <a:ext uri="{FF2B5EF4-FFF2-40B4-BE49-F238E27FC236}">
                <a16:creationId xmlns:a16="http://schemas.microsoft.com/office/drawing/2014/main" id="{09D00373-C079-4712-374A-96830AD02628}"/>
              </a:ext>
            </a:extLst>
          </p:cNvPr>
          <p:cNvSpPr txBox="1">
            <a:spLocks/>
          </p:cNvSpPr>
          <p:nvPr/>
        </p:nvSpPr>
        <p:spPr>
          <a:xfrm>
            <a:off x="6147798" y="1745912"/>
            <a:ext cx="4725987" cy="1687433"/>
          </a:xfrm>
          <a:prstGeom prst="rect">
            <a:avLst/>
          </a:prstGeom>
        </p:spPr>
        <p:txBody>
          <a:bodyPr vert="horz" lIns="91440" tIns="45720" rIns="91440" bIns="45720" rtlCol="0">
            <a:normAutofit fontScale="85000" lnSpcReduction="10000"/>
          </a:bodyPr>
          <a:lstStyle>
            <a:lvl1pPr marL="295275" marR="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600" b="0" i="0" u="none" strike="noStrike" cap="none" spc="0" normalizeH="0" baseline="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400" b="0" i="0" u="none" strike="noStrike" cap="none" spc="0" normalizeH="0" baseline="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tab pos="450850" algn="l"/>
              </a:tabLst>
              <a:defRPr kumimoji="0" lang="en-US" sz="1200" b="0" i="0" u="none" strike="noStrike" cap="none" spc="0" normalizeH="0" baseline="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DC983B"/>
              </a:buClr>
              <a:buSzPct val="100000"/>
              <a:buFont typeface="Arial"/>
              <a:buChar char="•"/>
              <a:tabLst/>
              <a:defRPr kumimoji="0" lang="en-US" sz="1100" b="0" i="0" u="none" strike="noStrike" cap="none" spc="0" normalizeH="0" baseline="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a:lstStyle>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a:ln>
                  <a:noFill/>
                </a:ln>
                <a:solidFill>
                  <a:srgbClr val="FFFFFF"/>
                </a:solidFill>
                <a:effectLst/>
                <a:uLnTx/>
                <a:uFillTx/>
                <a:latin typeface="Arial"/>
                <a:cs typeface="Arial"/>
                <a:sym typeface="Arial"/>
              </a:rPr>
              <a:t>Hypertension</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a:ln>
                  <a:noFill/>
                </a:ln>
                <a:solidFill>
                  <a:srgbClr val="FFFFFF"/>
                </a:solidFill>
                <a:effectLst/>
                <a:uLnTx/>
                <a:uFillTx/>
                <a:latin typeface="Arial"/>
                <a:cs typeface="Arial"/>
                <a:sym typeface="Arial"/>
              </a:rPr>
              <a:t>Hyperlipidemia</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a:ln>
                  <a:noFill/>
                </a:ln>
                <a:solidFill>
                  <a:srgbClr val="FFFFFF"/>
                </a:solidFill>
                <a:effectLst/>
                <a:uLnTx/>
                <a:uFillTx/>
                <a:latin typeface="Arial"/>
                <a:cs typeface="Arial"/>
                <a:sym typeface="Arial"/>
              </a:rPr>
              <a:t>Diabetes (not on insulin)</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a:ln>
                  <a:noFill/>
                </a:ln>
                <a:solidFill>
                  <a:srgbClr val="FFFFFF"/>
                </a:solidFill>
                <a:effectLst/>
                <a:uLnTx/>
                <a:uFillTx/>
                <a:latin typeface="Arial"/>
                <a:cs typeface="Arial"/>
                <a:sym typeface="Arial"/>
              </a:rPr>
              <a:t>Coronary artery disease (stent placed 7 years ago)</a:t>
            </a:r>
          </a:p>
          <a:p>
            <a:pPr marL="295275" marR="0" lvl="0" indent="-295275" algn="l" defTabSz="914400" rtl="0" eaLnBrk="1" fontAlgn="auto" latinLnBrk="0" hangingPunct="1">
              <a:lnSpc>
                <a:spcPct val="100000"/>
              </a:lnSpc>
              <a:spcBef>
                <a:spcPts val="400"/>
              </a:spcBef>
              <a:spcAft>
                <a:spcPts val="600"/>
              </a:spcAft>
              <a:buClr>
                <a:srgbClr val="DC983B"/>
              </a:buClr>
              <a:buSzPct val="100000"/>
              <a:buFont typeface="Arial"/>
              <a:buChar char="•"/>
              <a:tabLst/>
              <a:defRPr/>
            </a:pPr>
            <a:r>
              <a:rPr kumimoji="0" lang="en-US" sz="1600" b="0" i="0" u="none" strike="noStrike" kern="1200" cap="none" spc="0" normalizeH="0" baseline="0" noProof="0">
                <a:ln>
                  <a:noFill/>
                </a:ln>
                <a:solidFill>
                  <a:srgbClr val="FFFFFF"/>
                </a:solidFill>
                <a:effectLst/>
                <a:uLnTx/>
                <a:uFillTx/>
                <a:latin typeface="Arial"/>
                <a:cs typeface="Arial"/>
                <a:sym typeface="Arial"/>
              </a:rPr>
              <a:t>Chronic kidney disease (stage 3)</a:t>
            </a:r>
          </a:p>
        </p:txBody>
      </p:sp>
    </p:spTree>
    <p:extLst>
      <p:ext uri="{BB962C8B-B14F-4D97-AF65-F5344CB8AC3E}">
        <p14:creationId xmlns:p14="http://schemas.microsoft.com/office/powerpoint/2010/main" val="3607181227"/>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4DA4C-DF03-7795-2954-8BAE6829ADC0}"/>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AC5C1D63-37ED-A8CE-F630-07DC84226385}"/>
              </a:ext>
            </a:extLst>
          </p:cNvPr>
          <p:cNvSpPr>
            <a:spLocks noGrp="1"/>
          </p:cNvSpPr>
          <p:nvPr>
            <p:ph type="body" sz="quarter" idx="21"/>
          </p:nvPr>
        </p:nvSpPr>
        <p:spPr>
          <a:xfrm>
            <a:off x="1095285" y="1106040"/>
            <a:ext cx="9996049" cy="284041"/>
          </a:xfrm>
        </p:spPr>
        <p:txBody>
          <a:bodyPr>
            <a:normAutofit fontScale="92500" lnSpcReduction="10000"/>
          </a:bodyPr>
          <a:lstStyle/>
          <a:p>
            <a:r>
              <a:rPr lang="en-US"/>
              <a:t>70-YEAR-OLD PATIENT</a:t>
            </a:r>
          </a:p>
        </p:txBody>
      </p:sp>
      <p:sp>
        <p:nvSpPr>
          <p:cNvPr id="52" name="Text Placeholder 21">
            <a:extLst>
              <a:ext uri="{FF2B5EF4-FFF2-40B4-BE49-F238E27FC236}">
                <a16:creationId xmlns:a16="http://schemas.microsoft.com/office/drawing/2014/main" id="{A3000FD1-913A-2CE3-C91B-BD0570C00CD3}"/>
              </a:ext>
            </a:extLst>
          </p:cNvPr>
          <p:cNvSpPr>
            <a:spLocks noGrp="1"/>
          </p:cNvSpPr>
          <p:nvPr>
            <p:ph type="body" sz="quarter" idx="22"/>
          </p:nvPr>
        </p:nvSpPr>
        <p:spPr>
          <a:xfrm>
            <a:off x="1370013" y="1460328"/>
            <a:ext cx="4464050" cy="284162"/>
          </a:xfrm>
        </p:spPr>
        <p:txBody>
          <a:bodyPr/>
          <a:lstStyle/>
          <a:p>
            <a:r>
              <a:rPr lang="en-US"/>
              <a:t>Treatment and Follow-Up</a:t>
            </a:r>
          </a:p>
        </p:txBody>
      </p:sp>
      <p:sp>
        <p:nvSpPr>
          <p:cNvPr id="53" name="Title 14">
            <a:extLst>
              <a:ext uri="{FF2B5EF4-FFF2-40B4-BE49-F238E27FC236}">
                <a16:creationId xmlns:a16="http://schemas.microsoft.com/office/drawing/2014/main" id="{B9DD0B17-6816-3B16-9A1B-97A1B6F0B4A1}"/>
              </a:ext>
            </a:extLst>
          </p:cNvPr>
          <p:cNvSpPr>
            <a:spLocks noGrp="1"/>
          </p:cNvSpPr>
          <p:nvPr>
            <p:ph type="title"/>
          </p:nvPr>
        </p:nvSpPr>
        <p:spPr>
          <a:xfrm>
            <a:off x="1106864" y="521208"/>
            <a:ext cx="9262872" cy="576072"/>
          </a:xfrm>
        </p:spPr>
        <p:txBody>
          <a:bodyPr/>
          <a:lstStyle/>
          <a:p>
            <a:r>
              <a:rPr lang="en-US"/>
              <a:t>Case Study Clinical Course</a:t>
            </a:r>
          </a:p>
        </p:txBody>
      </p:sp>
      <p:sp>
        <p:nvSpPr>
          <p:cNvPr id="54" name="Content Placeholder 25">
            <a:extLst>
              <a:ext uri="{FF2B5EF4-FFF2-40B4-BE49-F238E27FC236}">
                <a16:creationId xmlns:a16="http://schemas.microsoft.com/office/drawing/2014/main" id="{D5BA596A-28EF-566C-B300-2EE0200EEF57}"/>
              </a:ext>
            </a:extLst>
          </p:cNvPr>
          <p:cNvSpPr>
            <a:spLocks noGrp="1"/>
          </p:cNvSpPr>
          <p:nvPr>
            <p:ph idx="1"/>
          </p:nvPr>
        </p:nvSpPr>
        <p:spPr>
          <a:xfrm>
            <a:off x="1379538" y="1745911"/>
            <a:ext cx="9174162" cy="1973017"/>
          </a:xfrm>
        </p:spPr>
        <p:txBody>
          <a:bodyPr>
            <a:noAutofit/>
          </a:bodyPr>
          <a:lstStyle/>
          <a:p>
            <a:r>
              <a:rPr lang="en-US"/>
              <a:t>Patient starts treatment with </a:t>
            </a:r>
            <a:r>
              <a:rPr lang="en-US" err="1"/>
              <a:t>enfortumab</a:t>
            </a:r>
            <a:r>
              <a:rPr lang="en-US"/>
              <a:t> vedotin + pembrolizumab </a:t>
            </a:r>
          </a:p>
          <a:p>
            <a:r>
              <a:rPr lang="en-US"/>
              <a:t>Initial scans shows a partial response and patient continues on treatment</a:t>
            </a:r>
          </a:p>
          <a:p>
            <a:r>
              <a:rPr lang="en-US"/>
              <a:t>Scans 12 months after start of EV + pembrolizumab unfortunately show disease progression</a:t>
            </a:r>
          </a:p>
          <a:p>
            <a:r>
              <a:rPr lang="en-US"/>
              <a:t>Patient then starts treatment with carboplatin and gemcitabine chemotherapy but experiences disease progression again following completion of 6 cycles</a:t>
            </a:r>
          </a:p>
          <a:p>
            <a:r>
              <a:rPr lang="en-US"/>
              <a:t>Metastatic liver lesion is biopsied and HER2 testing in this sample shows IHC 3+ expression; NGS reveals no FGFR3 alterations in the tumor</a:t>
            </a:r>
          </a:p>
        </p:txBody>
      </p:sp>
    </p:spTree>
    <p:extLst>
      <p:ext uri="{BB962C8B-B14F-4D97-AF65-F5344CB8AC3E}">
        <p14:creationId xmlns:p14="http://schemas.microsoft.com/office/powerpoint/2010/main" val="2141693951"/>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652B0-1FBE-C733-710D-7A2E30AFA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9CF3C-99AA-55BE-D496-BD151D25B7E1}"/>
              </a:ext>
            </a:extLst>
          </p:cNvPr>
          <p:cNvSpPr>
            <a:spLocks noGrp="1"/>
          </p:cNvSpPr>
          <p:nvPr>
            <p:ph type="title"/>
          </p:nvPr>
        </p:nvSpPr>
        <p:spPr/>
        <p:txBody>
          <a:bodyPr>
            <a:normAutofit/>
          </a:bodyPr>
          <a:lstStyle/>
          <a:p>
            <a:r>
              <a:rPr lang="en-US"/>
              <a:t>Case Study Audience Question</a:t>
            </a:r>
          </a:p>
        </p:txBody>
      </p:sp>
      <p:sp>
        <p:nvSpPr>
          <p:cNvPr id="3" name="Content Placeholder 2">
            <a:extLst>
              <a:ext uri="{FF2B5EF4-FFF2-40B4-BE49-F238E27FC236}">
                <a16:creationId xmlns:a16="http://schemas.microsoft.com/office/drawing/2014/main" id="{2FFFCEBA-00F9-331E-6DB0-1965C832D4F7}"/>
              </a:ext>
            </a:extLst>
          </p:cNvPr>
          <p:cNvSpPr>
            <a:spLocks noGrp="1"/>
          </p:cNvSpPr>
          <p:nvPr>
            <p:ph idx="1"/>
          </p:nvPr>
        </p:nvSpPr>
        <p:spPr/>
        <p:txBody>
          <a:bodyPr/>
          <a:lstStyle/>
          <a:p>
            <a:pPr marL="0" indent="0">
              <a:buNone/>
            </a:pPr>
            <a:r>
              <a:rPr lang="en-US"/>
              <a:t>Based on current evidence, which of the following would you recommend as the most appropriate next treatment?</a:t>
            </a:r>
          </a:p>
          <a:p>
            <a:pPr marL="914400" lvl="1" indent="-457200">
              <a:buFont typeface="+mj-lt"/>
              <a:buAutoNum type="alphaLcParenR"/>
            </a:pPr>
            <a:r>
              <a:rPr lang="en-US" altLang="en-US"/>
              <a:t>Docetaxel </a:t>
            </a:r>
          </a:p>
          <a:p>
            <a:pPr marL="914400" lvl="1" indent="-457200">
              <a:buFont typeface="+mj-lt"/>
              <a:buAutoNum type="alphaLcParenR"/>
            </a:pPr>
            <a:r>
              <a:rPr lang="en-US" altLang="en-US"/>
              <a:t>Sacituzumab </a:t>
            </a:r>
            <a:r>
              <a:rPr lang="en-US" altLang="en-US" err="1"/>
              <a:t>govitecan</a:t>
            </a:r>
            <a:endParaRPr lang="en-US" altLang="en-US"/>
          </a:p>
          <a:p>
            <a:pPr marL="914400" lvl="1" indent="-457200">
              <a:buFont typeface="+mj-lt"/>
              <a:buAutoNum type="alphaLcParenR"/>
            </a:pPr>
            <a:r>
              <a:rPr lang="en-US" altLang="en-US"/>
              <a:t>Trastuzumab deruxtecan</a:t>
            </a:r>
          </a:p>
          <a:p>
            <a:pPr marL="914400" lvl="1" indent="-457200">
              <a:buFont typeface="+mj-lt"/>
              <a:buAutoNum type="alphaLcParenR"/>
            </a:pPr>
            <a:r>
              <a:rPr lang="en-US" altLang="en-US"/>
              <a:t>Erdafitinib</a:t>
            </a:r>
          </a:p>
          <a:p>
            <a:pPr marL="914400" lvl="1" indent="-457200">
              <a:buFont typeface="+mj-lt"/>
              <a:buAutoNum type="alphaLcParenR"/>
            </a:pPr>
            <a:r>
              <a:rPr lang="en-US" altLang="en-US"/>
              <a:t>Avelumab</a:t>
            </a:r>
          </a:p>
          <a:p>
            <a:pPr marL="914400" lvl="1" indent="-457200">
              <a:buFont typeface="+mj-lt"/>
              <a:buAutoNum type="alphaLcParenR"/>
            </a:pPr>
            <a:r>
              <a:rPr lang="en-US" altLang="en-US"/>
              <a:t>Unsure</a:t>
            </a:r>
          </a:p>
        </p:txBody>
      </p:sp>
    </p:spTree>
    <p:extLst>
      <p:ext uri="{BB962C8B-B14F-4D97-AF65-F5344CB8AC3E}">
        <p14:creationId xmlns:p14="http://schemas.microsoft.com/office/powerpoint/2010/main" val="42870686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317F0-9159-13BA-B17E-DD57F18EB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3490AB-4B8D-2B57-BA2D-E6070A544E3F}"/>
              </a:ext>
            </a:extLst>
          </p:cNvPr>
          <p:cNvSpPr>
            <a:spLocks noGrp="1"/>
          </p:cNvSpPr>
          <p:nvPr>
            <p:ph type="title"/>
          </p:nvPr>
        </p:nvSpPr>
        <p:spPr/>
        <p:txBody>
          <a:bodyPr>
            <a:normAutofit/>
          </a:bodyPr>
          <a:lstStyle/>
          <a:p>
            <a:r>
              <a:rPr lang="en-US"/>
              <a:t>Case Study Rationale for Best/Correct Answer</a:t>
            </a:r>
          </a:p>
        </p:txBody>
      </p:sp>
      <p:sp>
        <p:nvSpPr>
          <p:cNvPr id="3" name="Content Placeholder 2">
            <a:extLst>
              <a:ext uri="{FF2B5EF4-FFF2-40B4-BE49-F238E27FC236}">
                <a16:creationId xmlns:a16="http://schemas.microsoft.com/office/drawing/2014/main" id="{F6AF171D-99C6-4608-B971-ABD9B5A2F3EC}"/>
              </a:ext>
            </a:extLst>
          </p:cNvPr>
          <p:cNvSpPr>
            <a:spLocks noGrp="1"/>
          </p:cNvSpPr>
          <p:nvPr>
            <p:ph idx="1"/>
          </p:nvPr>
        </p:nvSpPr>
        <p:spPr/>
        <p:txBody>
          <a:bodyPr/>
          <a:lstStyle/>
          <a:p>
            <a:r>
              <a:rPr lang="en-US">
                <a:solidFill>
                  <a:srgbClr val="161616"/>
                </a:solidFill>
                <a:latin typeface="+mj-lt"/>
              </a:rPr>
              <a:t>Trastuzumab deruxtecan is the most appropriate next treatment</a:t>
            </a:r>
          </a:p>
          <a:p>
            <a:r>
              <a:rPr lang="en-US">
                <a:solidFill>
                  <a:srgbClr val="161616"/>
                </a:solidFill>
                <a:latin typeface="+mj-lt"/>
              </a:rPr>
              <a:t>This patient has had multiple prior therapies, and the tumor has HER2 IHC 3+ expression</a:t>
            </a:r>
          </a:p>
          <a:p>
            <a:r>
              <a:rPr lang="en-US">
                <a:solidFill>
                  <a:srgbClr val="161616"/>
                </a:solidFill>
                <a:latin typeface="+mj-lt"/>
              </a:rPr>
              <a:t>This aligns with the FDA tumor-agnostic indication for HER2-positive solid tumors after prior systemic therapy when there are no satisfactory alternatives</a:t>
            </a:r>
          </a:p>
          <a:p>
            <a:endParaRPr lang="en-US">
              <a:latin typeface="+mj-lt"/>
            </a:endParaRPr>
          </a:p>
        </p:txBody>
      </p:sp>
    </p:spTree>
    <p:extLst>
      <p:ext uri="{BB962C8B-B14F-4D97-AF65-F5344CB8AC3E}">
        <p14:creationId xmlns:p14="http://schemas.microsoft.com/office/powerpoint/2010/main" val="7807573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D73CD-AD36-C7E4-33C2-BA43D91213E7}"/>
            </a:ext>
          </a:extLst>
        </p:cNvPr>
        <p:cNvGrpSpPr/>
        <p:nvPr/>
      </p:nvGrpSpPr>
      <p:grpSpPr>
        <a:xfrm>
          <a:off x="0" y="0"/>
          <a:ext cx="0" cy="0"/>
          <a:chOff x="0" y="0"/>
          <a:chExt cx="0" cy="0"/>
        </a:xfrm>
      </p:grpSpPr>
      <p:sp>
        <p:nvSpPr>
          <p:cNvPr id="51" name="Text Placeholder 16">
            <a:extLst>
              <a:ext uri="{FF2B5EF4-FFF2-40B4-BE49-F238E27FC236}">
                <a16:creationId xmlns:a16="http://schemas.microsoft.com/office/drawing/2014/main" id="{1FF54F5A-7E09-0790-1FF2-70FEB626FB44}"/>
              </a:ext>
            </a:extLst>
          </p:cNvPr>
          <p:cNvSpPr>
            <a:spLocks noGrp="1"/>
          </p:cNvSpPr>
          <p:nvPr>
            <p:ph type="body" sz="quarter" idx="21"/>
          </p:nvPr>
        </p:nvSpPr>
        <p:spPr>
          <a:xfrm>
            <a:off x="1095285" y="1106040"/>
            <a:ext cx="9996049" cy="284041"/>
          </a:xfrm>
        </p:spPr>
        <p:txBody>
          <a:bodyPr>
            <a:normAutofit fontScale="92500" lnSpcReduction="10000"/>
          </a:bodyPr>
          <a:lstStyle/>
          <a:p>
            <a:r>
              <a:rPr lang="en-US"/>
              <a:t>70-YEAR-OLD PATIENT</a:t>
            </a:r>
          </a:p>
        </p:txBody>
      </p:sp>
      <p:sp>
        <p:nvSpPr>
          <p:cNvPr id="52" name="Text Placeholder 21">
            <a:extLst>
              <a:ext uri="{FF2B5EF4-FFF2-40B4-BE49-F238E27FC236}">
                <a16:creationId xmlns:a16="http://schemas.microsoft.com/office/drawing/2014/main" id="{26892FA0-8693-A2EF-2B8F-5519B68E0F1A}"/>
              </a:ext>
            </a:extLst>
          </p:cNvPr>
          <p:cNvSpPr>
            <a:spLocks noGrp="1"/>
          </p:cNvSpPr>
          <p:nvPr>
            <p:ph type="body" sz="quarter" idx="22"/>
          </p:nvPr>
        </p:nvSpPr>
        <p:spPr>
          <a:xfrm>
            <a:off x="1370013" y="1460328"/>
            <a:ext cx="4464050" cy="284162"/>
          </a:xfrm>
        </p:spPr>
        <p:txBody>
          <a:bodyPr/>
          <a:lstStyle/>
          <a:p>
            <a:r>
              <a:rPr lang="en-US"/>
              <a:t>Treatment Course</a:t>
            </a:r>
          </a:p>
          <a:p>
            <a:endParaRPr lang="en-US"/>
          </a:p>
        </p:txBody>
      </p:sp>
      <p:sp>
        <p:nvSpPr>
          <p:cNvPr id="53" name="Title 14">
            <a:extLst>
              <a:ext uri="{FF2B5EF4-FFF2-40B4-BE49-F238E27FC236}">
                <a16:creationId xmlns:a16="http://schemas.microsoft.com/office/drawing/2014/main" id="{0C02B9BB-8CE0-9842-C3CF-DCCB982CCBA3}"/>
              </a:ext>
            </a:extLst>
          </p:cNvPr>
          <p:cNvSpPr>
            <a:spLocks noGrp="1"/>
          </p:cNvSpPr>
          <p:nvPr>
            <p:ph type="title"/>
          </p:nvPr>
        </p:nvSpPr>
        <p:spPr>
          <a:xfrm>
            <a:off x="1106864" y="521208"/>
            <a:ext cx="9262872" cy="576072"/>
          </a:xfrm>
        </p:spPr>
        <p:txBody>
          <a:bodyPr/>
          <a:lstStyle/>
          <a:p>
            <a:r>
              <a:rPr lang="en-US"/>
              <a:t>Case Study Conclusion</a:t>
            </a:r>
          </a:p>
        </p:txBody>
      </p:sp>
      <p:sp>
        <p:nvSpPr>
          <p:cNvPr id="54" name="Content Placeholder 25">
            <a:extLst>
              <a:ext uri="{FF2B5EF4-FFF2-40B4-BE49-F238E27FC236}">
                <a16:creationId xmlns:a16="http://schemas.microsoft.com/office/drawing/2014/main" id="{9B2B4D50-EA63-45B8-256B-3965F717B8F0}"/>
              </a:ext>
            </a:extLst>
          </p:cNvPr>
          <p:cNvSpPr>
            <a:spLocks noGrp="1"/>
          </p:cNvSpPr>
          <p:nvPr>
            <p:ph idx="1"/>
          </p:nvPr>
        </p:nvSpPr>
        <p:spPr>
          <a:xfrm>
            <a:off x="1379538" y="1745911"/>
            <a:ext cx="9174162" cy="1973017"/>
          </a:xfrm>
        </p:spPr>
        <p:txBody>
          <a:bodyPr>
            <a:noAutofit/>
          </a:bodyPr>
          <a:lstStyle/>
          <a:p>
            <a:r>
              <a:rPr lang="en-US"/>
              <a:t>Patient started on treatment with trastuzumab deruxtecan at 5.4 mg/kg IV every 3 weeks</a:t>
            </a:r>
          </a:p>
          <a:p>
            <a:r>
              <a:rPr lang="en-US"/>
              <a:t>Partial response on scans after 4 cycles (3 months) of treatment</a:t>
            </a:r>
          </a:p>
          <a:p>
            <a:r>
              <a:rPr lang="en-US"/>
              <a:t>Continues on treatment with trastuzumab deruxtecan </a:t>
            </a:r>
          </a:p>
          <a:p>
            <a:r>
              <a:rPr lang="en-US"/>
              <a:t>Treatment course complicated by anemia requiring transfusions</a:t>
            </a:r>
          </a:p>
        </p:txBody>
      </p:sp>
    </p:spTree>
    <p:extLst>
      <p:ext uri="{BB962C8B-B14F-4D97-AF65-F5344CB8AC3E}">
        <p14:creationId xmlns:p14="http://schemas.microsoft.com/office/powerpoint/2010/main" val="974781131"/>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0D3DB-68EF-77CC-4173-BD624C3650CC}"/>
              </a:ext>
            </a:extLst>
          </p:cNvPr>
          <p:cNvSpPr>
            <a:spLocks noGrp="1"/>
          </p:cNvSpPr>
          <p:nvPr>
            <p:ph type="title"/>
          </p:nvPr>
        </p:nvSpPr>
        <p:spPr/>
        <p:txBody>
          <a:bodyPr>
            <a:normAutofit fontScale="90000"/>
          </a:bodyPr>
          <a:lstStyle/>
          <a:p>
            <a:r>
              <a:rPr lang="en-US"/>
              <a:t>Clinical Takeaways from Broad Tumor-Agnostic HER2 Treatment</a:t>
            </a:r>
          </a:p>
        </p:txBody>
      </p:sp>
      <p:sp>
        <p:nvSpPr>
          <p:cNvPr id="3" name="Content Placeholder 2">
            <a:extLst>
              <a:ext uri="{FF2B5EF4-FFF2-40B4-BE49-F238E27FC236}">
                <a16:creationId xmlns:a16="http://schemas.microsoft.com/office/drawing/2014/main" id="{44B26037-B66D-2F83-81CC-9E42E6CA442C}"/>
              </a:ext>
            </a:extLst>
          </p:cNvPr>
          <p:cNvSpPr>
            <a:spLocks noGrp="1"/>
          </p:cNvSpPr>
          <p:nvPr>
            <p:ph idx="1"/>
          </p:nvPr>
        </p:nvSpPr>
        <p:spPr/>
        <p:txBody>
          <a:bodyPr/>
          <a:lstStyle/>
          <a:p>
            <a:r>
              <a:rPr lang="en-US"/>
              <a:t>HER2 IHC testing critical for patient identification</a:t>
            </a:r>
          </a:p>
          <a:p>
            <a:r>
              <a:rPr lang="en-US"/>
              <a:t>Include HER2 IHC testing as part of initial biomarker workup for all patients with metastatic solid tumors</a:t>
            </a:r>
          </a:p>
          <a:p>
            <a:r>
              <a:rPr lang="en-US"/>
              <a:t>Consider T-</a:t>
            </a:r>
            <a:r>
              <a:rPr lang="en-US" err="1"/>
              <a:t>DXd</a:t>
            </a:r>
            <a:r>
              <a:rPr lang="en-US"/>
              <a:t> in previously treated patients with HER2+ metastatic solid tumors</a:t>
            </a:r>
          </a:p>
          <a:p>
            <a:pPr lvl="1"/>
            <a:r>
              <a:rPr lang="en-US"/>
              <a:t>Recommended across multiple metastatic solid tumors in NCCN Guidelines</a:t>
            </a:r>
          </a:p>
          <a:p>
            <a:pPr lvl="1"/>
            <a:r>
              <a:rPr lang="en-US" dirty="0"/>
              <a:t>Some guidelines allow for T-</a:t>
            </a:r>
            <a:r>
              <a:rPr lang="en-US" dirty="0" err="1"/>
              <a:t>DXd</a:t>
            </a:r>
            <a:r>
              <a:rPr lang="en-US" dirty="0"/>
              <a:t> in HER2 IHC 3+ or IHC 2+/ISH+; check individual guideline recommendations</a:t>
            </a:r>
          </a:p>
          <a:p>
            <a:endParaRPr lang="en-US"/>
          </a:p>
        </p:txBody>
      </p:sp>
    </p:spTree>
    <p:extLst>
      <p:ext uri="{BB962C8B-B14F-4D97-AF65-F5344CB8AC3E}">
        <p14:creationId xmlns:p14="http://schemas.microsoft.com/office/powerpoint/2010/main" val="18798889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85EB-E4E4-DFD2-0433-BB74C6D0264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DBADC86-1349-952C-8A64-45E44E9B7993}"/>
              </a:ext>
            </a:extLst>
          </p:cNvPr>
          <p:cNvSpPr>
            <a:spLocks noGrp="1"/>
          </p:cNvSpPr>
          <p:nvPr>
            <p:ph type="title"/>
          </p:nvPr>
        </p:nvSpPr>
        <p:spPr/>
        <p:txBody>
          <a:bodyPr/>
          <a:lstStyle/>
          <a:p>
            <a:r>
              <a:rPr lang="en-US"/>
              <a:t>Glossary</a:t>
            </a:r>
          </a:p>
        </p:txBody>
      </p:sp>
      <p:sp>
        <p:nvSpPr>
          <p:cNvPr id="10" name="Content Placeholder 9">
            <a:extLst>
              <a:ext uri="{FF2B5EF4-FFF2-40B4-BE49-F238E27FC236}">
                <a16:creationId xmlns:a16="http://schemas.microsoft.com/office/drawing/2014/main" id="{6108722C-6530-D27F-530C-180D11422EF1}"/>
              </a:ext>
            </a:extLst>
          </p:cNvPr>
          <p:cNvSpPr>
            <a:spLocks noGrp="1"/>
          </p:cNvSpPr>
          <p:nvPr>
            <p:ph idx="4294967295"/>
          </p:nvPr>
        </p:nvSpPr>
        <p:spPr>
          <a:xfrm>
            <a:off x="838200" y="1236663"/>
            <a:ext cx="10934700" cy="4557712"/>
          </a:xfrm>
        </p:spPr>
        <p:txBody>
          <a:bodyPr numCol="2">
            <a:noAutofit/>
          </a:bodyPr>
          <a:lstStyle/>
          <a:p>
            <a:pPr marL="0" indent="0">
              <a:buNone/>
            </a:pPr>
            <a:r>
              <a:rPr lang="en-US" sz="1400" dirty="0"/>
              <a:t>ADC, antibody-drug </a:t>
            </a:r>
            <a:r>
              <a:rPr lang="en-US" sz="1400" dirty="0" err="1"/>
              <a:t>congjugate</a:t>
            </a:r>
            <a:endParaRPr lang="en-US" sz="1400" dirty="0"/>
          </a:p>
          <a:p>
            <a:pPr marL="0" indent="0">
              <a:buNone/>
            </a:pPr>
            <a:r>
              <a:rPr lang="en-US" sz="1400" dirty="0"/>
              <a:t>adj, adjuvant</a:t>
            </a:r>
          </a:p>
          <a:p>
            <a:pPr marL="0" indent="0">
              <a:buNone/>
            </a:pPr>
            <a:r>
              <a:rPr lang="en-US" sz="1400" dirty="0"/>
              <a:t>ASCO, American Society of Clinical Oncology</a:t>
            </a:r>
          </a:p>
          <a:p>
            <a:pPr marL="0" indent="0">
              <a:buNone/>
            </a:pPr>
            <a:r>
              <a:rPr lang="en-US" sz="1400" dirty="0"/>
              <a:t>BTC, biliary tract cancer</a:t>
            </a:r>
          </a:p>
          <a:p>
            <a:pPr marL="0" indent="0">
              <a:buNone/>
            </a:pPr>
            <a:r>
              <a:rPr lang="en-US" sz="1400" dirty="0"/>
              <a:t>CAP, College of American Pathologists</a:t>
            </a:r>
          </a:p>
          <a:p>
            <a:pPr marL="0" indent="0">
              <a:buNone/>
            </a:pPr>
            <a:r>
              <a:rPr lang="en-US" sz="1400" dirty="0"/>
              <a:t>ctDNA, circulating tumor DNA</a:t>
            </a:r>
          </a:p>
          <a:p>
            <a:pPr marL="0" indent="0">
              <a:buNone/>
            </a:pPr>
            <a:r>
              <a:rPr lang="en-US" sz="1400" dirty="0" err="1"/>
              <a:t>dMMR</a:t>
            </a:r>
            <a:r>
              <a:rPr lang="en-US" sz="1400" dirty="0"/>
              <a:t>, mismatch repair deficient</a:t>
            </a:r>
          </a:p>
          <a:p>
            <a:pPr marL="0" indent="0">
              <a:buNone/>
            </a:pPr>
            <a:r>
              <a:rPr lang="en-US" sz="1400" dirty="0"/>
              <a:t>EBRT, external beam radiation therapy</a:t>
            </a:r>
          </a:p>
          <a:p>
            <a:pPr marL="0" indent="0">
              <a:buNone/>
            </a:pPr>
            <a:r>
              <a:rPr lang="en-US" sz="1400" dirty="0"/>
              <a:t>ECOG PS, Eastern Cooperative Oncology Group performance score</a:t>
            </a:r>
          </a:p>
          <a:p>
            <a:pPr marL="0" indent="0">
              <a:buNone/>
            </a:pPr>
            <a:r>
              <a:rPr lang="en-US" sz="1400" dirty="0"/>
              <a:t>ESMO, European Society for Medical Oncology</a:t>
            </a:r>
          </a:p>
          <a:p>
            <a:pPr marL="0" indent="0">
              <a:buNone/>
            </a:pPr>
            <a:r>
              <a:rPr lang="en-US" sz="1400" dirty="0"/>
              <a:t>FISH, fluorescence in situ hybridization</a:t>
            </a:r>
          </a:p>
          <a:p>
            <a:pPr marL="0" indent="0">
              <a:buNone/>
            </a:pPr>
            <a:r>
              <a:rPr lang="en-US" sz="1400" dirty="0"/>
              <a:t>HER2, human epidermal growth factor receptor 2</a:t>
            </a:r>
          </a:p>
          <a:p>
            <a:pPr marL="0" indent="0">
              <a:buNone/>
            </a:pPr>
            <a:r>
              <a:rPr lang="en-US" sz="1400" dirty="0"/>
              <a:t>IHC, immunohistochemistry</a:t>
            </a:r>
          </a:p>
          <a:p>
            <a:pPr marL="0" indent="0">
              <a:buNone/>
            </a:pPr>
            <a:r>
              <a:rPr lang="en-US" sz="1400" dirty="0"/>
              <a:t>ILD, interstitial lung disease</a:t>
            </a:r>
          </a:p>
          <a:p>
            <a:pPr marL="0" indent="0">
              <a:buNone/>
            </a:pPr>
            <a:endParaRPr lang="en-US" sz="1400" dirty="0"/>
          </a:p>
          <a:p>
            <a:pPr marL="0" indent="0">
              <a:buNone/>
            </a:pPr>
            <a:r>
              <a:rPr lang="en-US" sz="1400" dirty="0"/>
              <a:t>ISH, in situ hybridization</a:t>
            </a:r>
          </a:p>
          <a:p>
            <a:pPr marL="0" indent="0">
              <a:buNone/>
            </a:pPr>
            <a:r>
              <a:rPr lang="en-US" sz="1400" dirty="0" err="1"/>
              <a:t>mAb</a:t>
            </a:r>
            <a:r>
              <a:rPr lang="en-US" sz="1400" dirty="0"/>
              <a:t>, monoclonal antibody</a:t>
            </a:r>
          </a:p>
          <a:p>
            <a:pPr marL="0" indent="0">
              <a:buNone/>
            </a:pPr>
            <a:r>
              <a:rPr lang="en-US" sz="1400" dirty="0" err="1"/>
              <a:t>mBC</a:t>
            </a:r>
            <a:r>
              <a:rPr lang="en-US" sz="1400" dirty="0"/>
              <a:t>, metastatic breast cancer</a:t>
            </a:r>
          </a:p>
          <a:p>
            <a:pPr marL="0" indent="0">
              <a:buNone/>
            </a:pPr>
            <a:r>
              <a:rPr lang="en-US" sz="1400" dirty="0"/>
              <a:t>mCRC, metastatic colorectal cancer</a:t>
            </a:r>
          </a:p>
          <a:p>
            <a:pPr marL="0" indent="0">
              <a:buNone/>
            </a:pPr>
            <a:r>
              <a:rPr lang="en-US" sz="1400" dirty="0" err="1"/>
              <a:t>mG</a:t>
            </a:r>
            <a:r>
              <a:rPr lang="en-US" sz="1400" dirty="0"/>
              <a:t>/GEJ, metastatic gastric/gastroesophageal junction cancer</a:t>
            </a:r>
          </a:p>
          <a:p>
            <a:pPr marL="0" indent="0">
              <a:buNone/>
            </a:pPr>
            <a:r>
              <a:rPr lang="en-US" sz="1400" dirty="0" err="1"/>
              <a:t>mNSCLC</a:t>
            </a:r>
            <a:r>
              <a:rPr lang="en-US" sz="1400" dirty="0"/>
              <a:t>, metastatic non-small cell lung cancer</a:t>
            </a:r>
          </a:p>
          <a:p>
            <a:pPr marL="0" indent="0">
              <a:buNone/>
            </a:pPr>
            <a:r>
              <a:rPr lang="en-US" sz="1400" dirty="0"/>
              <a:t>MSI-H, microsatellite instability-high</a:t>
            </a:r>
          </a:p>
          <a:p>
            <a:pPr marL="0" indent="0">
              <a:buNone/>
            </a:pPr>
            <a:r>
              <a:rPr lang="en-US" sz="1400" dirty="0" err="1"/>
              <a:t>neoadj</a:t>
            </a:r>
            <a:r>
              <a:rPr lang="en-US" sz="1400" dirty="0"/>
              <a:t>, neoadjuvant</a:t>
            </a:r>
          </a:p>
          <a:p>
            <a:pPr marL="0" indent="0">
              <a:buNone/>
            </a:pPr>
            <a:r>
              <a:rPr lang="en-US" sz="1400" dirty="0"/>
              <a:t>NTRK, neurotrophic tyrosine receptor kinase</a:t>
            </a:r>
          </a:p>
          <a:p>
            <a:pPr marL="0" indent="0">
              <a:buNone/>
            </a:pPr>
            <a:r>
              <a:rPr lang="en-US" sz="1400" dirty="0" err="1"/>
              <a:t>pRASwt</a:t>
            </a:r>
            <a:r>
              <a:rPr lang="en-US" sz="1400" dirty="0"/>
              <a:t>, RAS wild type</a:t>
            </a:r>
          </a:p>
          <a:p>
            <a:pPr marL="0" indent="0">
              <a:buNone/>
            </a:pPr>
            <a:r>
              <a:rPr lang="en-US" sz="1400" dirty="0"/>
              <a:t>PROC, platinum-resistant ovarian cancer</a:t>
            </a:r>
          </a:p>
          <a:p>
            <a:pPr marL="0" indent="0">
              <a:buNone/>
            </a:pPr>
            <a:r>
              <a:rPr lang="en-US" sz="1400" dirty="0"/>
              <a:t>PSOC, platinum-sensitive ovarian cancer</a:t>
            </a:r>
          </a:p>
          <a:p>
            <a:pPr marL="0" indent="0">
              <a:buNone/>
            </a:pPr>
            <a:r>
              <a:rPr lang="en-US" sz="1400" dirty="0"/>
              <a:t>RET, rearranged during transfection</a:t>
            </a:r>
          </a:p>
          <a:p>
            <a:pPr marL="0" indent="0">
              <a:buNone/>
            </a:pPr>
            <a:r>
              <a:rPr lang="en-US" sz="1400" dirty="0"/>
              <a:t>TKI,  tyrosine kinase inhibitor</a:t>
            </a:r>
          </a:p>
          <a:p>
            <a:pPr marL="0" indent="0">
              <a:buNone/>
            </a:pPr>
            <a:r>
              <a:rPr lang="en-US" sz="1400" dirty="0"/>
              <a:t>TMB, tumor mutation burden</a:t>
            </a:r>
          </a:p>
        </p:txBody>
      </p:sp>
    </p:spTree>
    <p:extLst>
      <p:ext uri="{BB962C8B-B14F-4D97-AF65-F5344CB8AC3E}">
        <p14:creationId xmlns:p14="http://schemas.microsoft.com/office/powerpoint/2010/main" val="27230647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B0F4FAA5-AD3D-F242-ADFB-4453DB559076}" vid="{E4D0CC48-92F2-AD4A-BAF9-8C7FBF6695DE}"/>
    </a:ext>
  </a:extLst>
</a:theme>
</file>

<file path=ppt/theme/theme2.xml><?xml version="1.0" encoding="utf-8"?>
<a:theme xmlns:a="http://schemas.openxmlformats.org/drawingml/2006/main" name="1_CaseStudies">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 val="1"/>
          </a:ext>
        </a:extLst>
      </a:spPr>
      <a:bodyPr lIns="45719" rIns="45719">
        <a:normAutofit/>
      </a:bodyPr>
      <a:lstStyle>
        <a:defPPr algn="l">
          <a:defRPr dirty="0"/>
        </a:defPPr>
      </a:lstStyle>
    </a:txDef>
  </a:objectDefaults>
  <a:extraClrSchemeLst/>
  <a:extLst>
    <a:ext uri="{05A4C25C-085E-4340-85A3-A5531E510DB2}">
      <thm15:themeFamily xmlns:thm15="http://schemas.microsoft.com/office/thememl/2012/main" name="CaseStudies" id="{830C4863-59FC-4544-A172-B6DCCF7A5D59}" vid="{C1D551D9-8F1C-2B4D-9A6C-012368448A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MO Congress">
    <a:dk1>
      <a:srgbClr val="000000"/>
    </a:dk1>
    <a:lt1>
      <a:srgbClr val="FFFFFF"/>
    </a:lt1>
    <a:dk2>
      <a:srgbClr val="026C72"/>
    </a:dk2>
    <a:lt2>
      <a:srgbClr val="FFFFFF"/>
    </a:lt2>
    <a:accent1>
      <a:srgbClr val="3D9DA0"/>
    </a:accent1>
    <a:accent2>
      <a:srgbClr val="595959"/>
    </a:accent2>
    <a:accent3>
      <a:srgbClr val="C9473E"/>
    </a:accent3>
    <a:accent4>
      <a:srgbClr val="32502D"/>
    </a:accent4>
    <a:accent5>
      <a:srgbClr val="8795A0"/>
    </a:accent5>
    <a:accent6>
      <a:srgbClr val="1E325F"/>
    </a:accent6>
    <a:hlink>
      <a:srgbClr val="000000"/>
    </a:hlink>
    <a:folHlink>
      <a:srgbClr val="000000"/>
    </a:folHlink>
  </a:clrScheme>
  <a:fontScheme name="ESMO Congre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BFF5399A36924B821C76D851CEDD6D" ma:contentTypeVersion="47" ma:contentTypeDescription="Create a new document." ma:contentTypeScope="" ma:versionID="6cf5051a38ef30d07a97c7a90fb6b175">
  <xsd:schema xmlns:xsd="http://www.w3.org/2001/XMLSchema" xmlns:xs="http://www.w3.org/2001/XMLSchema" xmlns:p="http://schemas.microsoft.com/office/2006/metadata/properties" xmlns:ns2="6d36001d-906c-42d8-9280-446ac03b1c48" xmlns:ns3="7fe5661d-035d-439d-a6ba-f97d4b402455" targetNamespace="http://schemas.microsoft.com/office/2006/metadata/properties" ma:root="true" ma:fieldsID="9c9d19cce87b3789ab2dacd5eb9a3399" ns2:_="" ns3:_="">
    <xsd:import namespace="6d36001d-906c-42d8-9280-446ac03b1c48"/>
    <xsd:import namespace="7fe5661d-035d-439d-a6ba-f97d4b402455"/>
    <xsd:element name="properties">
      <xsd:complexType>
        <xsd:sequence>
          <xsd:element name="documentManagement">
            <xsd:complexType>
              <xsd:all>
                <xsd:element ref="ns2:k7f9d3a4703b40dd85626795c271c875" minOccurs="0"/>
                <xsd:element ref="ns2:TaxCatchAll" minOccurs="0"/>
                <xsd:element ref="ns2:aec9593b9aef438a83de6b1b34161499" minOccurs="0"/>
                <xsd:element ref="ns2:Opportunity_x0020_Number_x0020_"/>
                <xsd:element ref="ns2:m14df94e8e7c4cce830e51c272cc2d9c" minOccurs="0"/>
                <xsd:element ref="ns2:aa680e92a1d245a0a6b58205b432afd7" minOccurs="0"/>
                <xsd:element ref="ns2:j7bff3f86c6e47f9ae99a2d10c8c7749" minOccurs="0"/>
                <xsd:element ref="ns2:fd29a5ad75ea4010bd5087d53840a2e5" minOccurs="0"/>
                <xsd:element ref="ns2:m2ce0a529c0c4170ae055dea480a0d9d" minOccurs="0"/>
                <xsd:element ref="ns2:o4e0cc1c61e94069b6a8551b22c742a1" minOccurs="0"/>
                <xsd:element ref="ns2:h17b8e17546742428aecc4bb79eff81d" minOccurs="0"/>
                <xsd:element ref="ns2:jb4291d51d504da0b34e0839496c2755" minOccurs="0"/>
                <xsd:element ref="ns2:Opportunity_x0020_Number" minOccurs="0"/>
                <xsd:element ref="ns3:MediaServiceMetadata" minOccurs="0"/>
                <xsd:element ref="ns3:MediaServiceFastMetadata" minOccurs="0"/>
                <xsd:element ref="ns3:MediaServiceSearchProperties" minOccurs="0"/>
                <xsd:element ref="ns2:o61eb13c65c94533811de2ca5672ae2d" minOccurs="0"/>
                <xsd:element ref="ns3:MediaServiceDateTaken" minOccurs="0"/>
                <xsd:element ref="ns3:lcf76f155ced4ddcb4097134ff3c332f" minOccurs="0"/>
                <xsd:element ref="ns3:MediaServiceGenerationTime" minOccurs="0"/>
                <xsd:element ref="ns3:MediaServiceEventHashCode" minOccurs="0"/>
                <xsd:element ref="ns3:MediaServiceOCR"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k7f9d3a4703b40dd85626795c271c875" ma:index="9" nillable="true" ma:taxonomy="true" ma:internalName="k7f9d3a4703b40dd85626795c271c875" ma:taxonomyFieldName="Project_x0020_Lead" ma:displayName="Project Lead" ma:readOnly="false" ma:default="" ma:fieldId="{47f9d3a4-703b-40dd-8562-6795c271c875}" ma:taxonomyMulti="true" ma:sspId="8c65fd77-5e27-4e0a-8152-efffb3417915" ma:termSetId="ad729d48-8de6-41af-9ed2-fa142d308aed"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12" nillable="true" ma:taxonomy="true" ma:internalName="aec9593b9aef438a83de6b1b34161499" ma:taxonomyFieldName="Scientific_x0020_Affairs" ma:displayName="Scientific Affairs" ma:readOnly="false" ma:default="" ma:fieldId="{aec9593b-9aef-438a-83de-6b1b34161499}" ma:sspId="8c65fd77-5e27-4e0a-8152-efffb3417915" ma:termSetId="f13c10fe-b0c3-48a7-bf7b-6437ac87d817" ma:anchorId="00000000-0000-0000-0000-000000000000" ma:open="false" ma:isKeyword="false">
      <xsd:complexType>
        <xsd:sequence>
          <xsd:element ref="pc:Terms" minOccurs="0" maxOccurs="1"/>
        </xsd:sequence>
      </xsd:complexType>
    </xsd:element>
    <xsd:element name="Opportunity_x0020_Number_x0020_" ma:index="13" ma:displayName="Opportunity Number " ma:default="" ma:indexed="true" ma:internalName="Opportunity_x0020_Number_x0020_">
      <xsd:simpleType>
        <xsd:restriction base="dms:Text">
          <xsd:maxLength value="255"/>
        </xsd:restriction>
      </xsd:simpleType>
    </xsd:element>
    <xsd:element name="m14df94e8e7c4cce830e51c272cc2d9c" ma:index="15" nillable="true" ma:taxonomy="true" ma:internalName="m14df94e8e7c4cce830e51c272cc2d9c" ma:taxonomyFieldName="USH_x0020_Subsidiary1" ma:displayName="USH Subsidiary" ma:readOnly="false" ma:default="" ma:fieldId="{614df94e-8e7c-4cce-830e-51c272cc2d9c}" ma:sspId="8c65fd77-5e27-4e0a-8152-efffb3417915" ma:termSetId="0a660219-f341-4f98-b205-afdb1498cc10" ma:anchorId="00000000-0000-0000-0000-000000000000" ma:open="false" ma:isKeyword="false">
      <xsd:complexType>
        <xsd:sequence>
          <xsd:element ref="pc:Terms" minOccurs="0" maxOccurs="1"/>
        </xsd:sequence>
      </xsd:complexType>
    </xsd:element>
    <xsd:element name="aa680e92a1d245a0a6b58205b432afd7" ma:index="17" nillable="true" ma:taxonomy="true" ma:internalName="aa680e92a1d245a0a6b58205b432afd7" ma:taxonomyFieldName="Supporter_x0020_Name" ma:displayName="Supporter Name" ma:readOnly="false" ma:default="" ma:fieldId="{aa680e92-a1d2-45a0-a6b5-8205b432afd7}" ma:sspId="8c65fd77-5e27-4e0a-8152-efffb3417915" ma:termSetId="68c66213-f1f9-4c2c-8400-4fa8701a1d11" ma:anchorId="00000000-0000-0000-0000-000000000000" ma:open="false" ma:isKeyword="false">
      <xsd:complexType>
        <xsd:sequence>
          <xsd:element ref="pc:Terms" minOccurs="0" maxOccurs="1"/>
        </xsd:sequence>
      </xsd:complexType>
    </xsd:element>
    <xsd:element name="j7bff3f86c6e47f9ae99a2d10c8c7749" ma:index="19" nillable="true" ma:taxonomy="true" ma:internalName="j7bff3f86c6e47f9ae99a2d10c8c7749" ma:taxonomyFieldName="Initiative_x0020_Lead" ma:displayName="Initiative Lead" ma:readOnly="false" ma:default="" ma:fieldId="{37bff3f8-6c6e-47f9-ae99-a2d10c8c7749}" ma:sspId="8c65fd77-5e27-4e0a-8152-efffb3417915" ma:termSetId="19b47b81-2f3d-468b-8a4c-261f3af1d5e1" ma:anchorId="00000000-0000-0000-0000-000000000000" ma:open="false" ma:isKeyword="false">
      <xsd:complexType>
        <xsd:sequence>
          <xsd:element ref="pc:Terms" minOccurs="0" maxOccurs="1"/>
        </xsd:sequence>
      </xsd:complexType>
    </xsd:element>
    <xsd:element name="fd29a5ad75ea4010bd5087d53840a2e5" ma:index="21" nillable="true" ma:taxonomy="true" ma:internalName="fd29a5ad75ea4010bd5087d53840a2e5" ma:taxonomyFieldName="Medical_x0020_Strategist" ma:displayName="Medical Strategist" ma:default="" ma:fieldId="{fd29a5ad-75ea-4010-bd50-87d53840a2e5}" ma:sspId="8c65fd77-5e27-4e0a-8152-efffb3417915" ma:termSetId="a3437979-2b2f-4e62-b8da-224d4fbbd686" ma:anchorId="00000000-0000-0000-0000-000000000000" ma:open="false" ma:isKeyword="false">
      <xsd:complexType>
        <xsd:sequence>
          <xsd:element ref="pc:Terms" minOccurs="0" maxOccurs="1"/>
        </xsd:sequence>
      </xsd:complexType>
    </xsd:element>
    <xsd:element name="m2ce0a529c0c4170ae055dea480a0d9d" ma:index="23" nillable="true" ma:taxonomy="true" ma:internalName="m2ce0a529c0c4170ae055dea480a0d9d" ma:taxonomyFieldName="Product_x0020_Type" ma:displayName="Product Type" ma:readOnly="false" ma:default="" ma:fieldId="{62ce0a52-9c0c-4170-ae05-5dea480a0d9d}" ma:sspId="8c65fd77-5e27-4e0a-8152-efffb3417915" ma:termSetId="401074b2-685b-48cd-a7c4-a9af609bf681" ma:anchorId="00000000-0000-0000-0000-000000000000" ma:open="false" ma:isKeyword="false">
      <xsd:complexType>
        <xsd:sequence>
          <xsd:element ref="pc:Terms" minOccurs="0" maxOccurs="1"/>
        </xsd:sequence>
      </xsd:complexType>
    </xsd:element>
    <xsd:element name="o4e0cc1c61e94069b6a8551b22c742a1" ma:index="25" nillable="true" ma:taxonomy="true" ma:internalName="o4e0cc1c61e94069b6a8551b22c742a1" ma:taxonomyFieldName="Project_x0020_Item" ma:displayName="Project Item" ma:readOnly="false" ma:default="" ma:fieldId="{84e0cc1c-61e9-4069-b6a8-551b22c742a1}" ma:sspId="8c65fd77-5e27-4e0a-8152-efffb3417915" ma:termSetId="96d9c3b1-e9aa-482f-83eb-dc28aba6625e" ma:anchorId="00000000-0000-0000-0000-000000000000" ma:open="false" ma:isKeyword="false">
      <xsd:complexType>
        <xsd:sequence>
          <xsd:element ref="pc:Terms" minOccurs="0" maxOccurs="1"/>
        </xsd:sequence>
      </xsd:complexType>
    </xsd:element>
    <xsd:element name="h17b8e17546742428aecc4bb79eff81d" ma:index="27" nillable="true" ma:taxonomy="true" ma:internalName="h17b8e17546742428aecc4bb79eff81d" ma:taxonomyFieldName="Therapeutic_x0020_Area" ma:displayName="Therapeutic Area" ma:readOnly="false" ma:default="" ma:fieldId="{117b8e17-5467-4242-8aec-c4bb79eff81d}" ma:sspId="8c65fd77-5e27-4e0a-8152-efffb3417915" ma:termSetId="0c7923f5-cfc4-4fef-acbc-3c8959049cb5" ma:anchorId="00000000-0000-0000-0000-000000000000" ma:open="false" ma:isKeyword="false">
      <xsd:complexType>
        <xsd:sequence>
          <xsd:element ref="pc:Terms" minOccurs="0" maxOccurs="1"/>
        </xsd:sequence>
      </xsd:complexType>
    </xsd:element>
    <xsd:element name="jb4291d51d504da0b34e0839496c2755" ma:index="29" nillable="true" ma:taxonomy="true" ma:internalName="jb4291d51d504da0b34e0839496c2755" ma:taxonomyFieldName="USH_x0020_Subsidiary" ma:displayName="USH Subsidiary" ma:readOnly="false" ma:default="" ma:fieldId="{3b4291d5-1d50-4da0-b34e-0839496c2755}" ma:sspId="8c65fd77-5e27-4e0a-8152-efffb3417915" ma:termSetId="0a660219-f341-4f98-b205-afdb1498cc10" ma:anchorId="00000000-0000-0000-0000-000000000000" ma:open="false" ma:isKeyword="false">
      <xsd:complexType>
        <xsd:sequence>
          <xsd:element ref="pc:Terms" minOccurs="0" maxOccurs="1"/>
        </xsd:sequence>
      </xsd:complexType>
    </xsd:element>
    <xsd:element name="Opportunity_x0020_Number" ma:index="30" nillable="true" ma:displayName="Opportunity Number" ma:default="" ma:internalName="Opportunity_x0020_Number" ma:readOnly="false" ma:percentage="FALSE">
      <xsd:simpleType>
        <xsd:restriction base="dms:Number"/>
      </xsd:simpleType>
    </xsd:element>
    <xsd:element name="o61eb13c65c94533811de2ca5672ae2d" ma:index="34" nillable="true" ma:taxonomy="true" ma:internalName="o61eb13c65c94533811de2ca5672ae2d" ma:taxonomyFieldName="Project_x0020_Lead1" ma:displayName="Project Lead" ma:readOnly="false" ma:default="" ma:fieldId="{861eb13c-65c9-4533-811d-e2ca5672ae2d}" ma:sspId="8c65fd77-5e27-4e0a-8152-efffb3417915" ma:termSetId="ad729d48-8de6-41af-9ed2-fa142d308ae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fe5661d-035d-439d-a6ba-f97d4b402455"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DateTaken" ma:index="36" nillable="true" ma:displayName="MediaServiceDateTaken" ma:hidden="true" ma:indexed="true" ma:internalName="MediaServiceDateTaken" ma:readOnly="true">
      <xsd:simpleType>
        <xsd:restriction base="dms:Text"/>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OCR" ma:index="41" nillable="true" ma:displayName="Extracted Text" ma:internalName="MediaServiceOCR" ma:readOnly="true">
      <xsd:simpleType>
        <xsd:restriction base="dms:Note">
          <xsd:maxLength value="255"/>
        </xsd:restriction>
      </xsd:simpleType>
    </xsd:element>
    <xsd:element name="MediaLengthInSeconds" ma:index="42" nillable="true" ma:displayName="MediaLengthInSeconds" ma:hidden="true" ma:internalName="MediaLengthInSeconds" ma:readOnly="true">
      <xsd:simpleType>
        <xsd:restriction base="dms:Unknown"/>
      </xsd:simpleType>
    </xsd:element>
    <xsd:element name="MediaServiceLocation" ma:index="43"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d36001d-906c-42d8-9280-446ac03b1c48">
      <Value>869</Value>
      <Value>130</Value>
      <Value>9</Value>
      <Value>12</Value>
      <Value>143</Value>
      <Value>141</Value>
      <Value>162</Value>
      <Value>155</Value>
    </TaxCatchAll>
    <lcf76f155ced4ddcb4097134ff3c332f xmlns="7fe5661d-035d-439d-a6ba-f97d4b402455">
      <Terms xmlns="http://schemas.microsoft.com/office/infopath/2007/PartnerControls"/>
    </lcf76f155ced4ddcb4097134ff3c332f>
    <m14df94e8e7c4cce830e51c272cc2d9c xmlns="6d36001d-906c-42d8-9280-446ac03b1c48">
      <Terms xmlns="http://schemas.microsoft.com/office/infopath/2007/PartnerControls">
        <TermInfo xmlns="http://schemas.microsoft.com/office/infopath/2007/PartnerControls">
          <TermName xmlns="http://schemas.microsoft.com/office/infopath/2007/PartnerControls">AXIS Medical Education</TermName>
          <TermId xmlns="http://schemas.microsoft.com/office/infopath/2007/PartnerControls">2f865bcf-9aa9-415f-a521-6d8293deb271</TermId>
        </TermInfo>
      </Terms>
    </m14df94e8e7c4cce830e51c272cc2d9c>
    <o4e0cc1c61e94069b6a8551b22c742a1 xmlns="6d36001d-906c-42d8-9280-446ac03b1c48">
      <Terms xmlns="http://schemas.microsoft.com/office/infopath/2007/PartnerControls"/>
    </o4e0cc1c61e94069b6a8551b22c742a1>
    <fd29a5ad75ea4010bd5087d53840a2e5 xmlns="6d36001d-906c-42d8-9280-446ac03b1c48">
      <Terms xmlns="http://schemas.microsoft.com/office/infopath/2007/PartnerControls">
        <TermInfo xmlns="http://schemas.microsoft.com/office/infopath/2007/PartnerControls">
          <TermName xmlns="http://schemas.microsoft.com/office/infopath/2007/PartnerControls">Megan Reimann</TermName>
          <TermId xmlns="http://schemas.microsoft.com/office/infopath/2007/PartnerControls">83a27645-dc9e-482e-a973-3f1370604176</TermId>
        </TermInfo>
      </Terms>
    </fd29a5ad75ea4010bd5087d53840a2e5>
    <jb4291d51d504da0b34e0839496c2755 xmlns="6d36001d-906c-42d8-9280-446ac03b1c48">
      <Terms xmlns="http://schemas.microsoft.com/office/infopath/2007/PartnerControls"/>
    </jb4291d51d504da0b34e0839496c2755>
    <Opportunity_x0020_Number xmlns="6d36001d-906c-42d8-9280-446ac03b1c48" xsi:nil="true"/>
    <o61eb13c65c94533811de2ca5672ae2d xmlns="6d36001d-906c-42d8-9280-446ac03b1c48">
      <Terms xmlns="http://schemas.microsoft.com/office/infopath/2007/PartnerControls"/>
    </o61eb13c65c94533811de2ca5672ae2d>
    <Opportunity_x0020_Number_x0020_ xmlns="6d36001d-906c-42d8-9280-446ac03b1c48">020380</Opportunity_x0020_Number_x0020_>
    <k7f9d3a4703b40dd85626795c271c875 xmlns="6d36001d-906c-42d8-9280-446ac03b1c48">
      <Terms xmlns="http://schemas.microsoft.com/office/infopath/2007/PartnerControls">
        <TermInfo xmlns="http://schemas.microsoft.com/office/infopath/2007/PartnerControls">
          <TermName xmlns="http://schemas.microsoft.com/office/infopath/2007/PartnerControls">Dawn Amos</TermName>
          <TermId xmlns="http://schemas.microsoft.com/office/infopath/2007/PartnerControls">452fc166-f322-4bf1-9808-9b7eeef6e48a</TermId>
        </TermInfo>
      </Terms>
    </k7f9d3a4703b40dd85626795c271c875>
    <aa680e92a1d245a0a6b58205b432afd7 xmlns="6d36001d-906c-42d8-9280-446ac03b1c48">
      <Terms xmlns="http://schemas.microsoft.com/office/infopath/2007/PartnerControls">
        <TermInfo xmlns="http://schemas.microsoft.com/office/infopath/2007/PartnerControls">
          <TermName xmlns="http://schemas.microsoft.com/office/infopath/2007/PartnerControls">Daiichi Sankyo, Inc.</TermName>
          <TermId xmlns="http://schemas.microsoft.com/office/infopath/2007/PartnerControls">68eaf345-2044-4214-bb67-e5ecae877145</TermId>
        </TermInfo>
      </Terms>
    </aa680e92a1d245a0a6b58205b432afd7>
    <j7bff3f86c6e47f9ae99a2d10c8c7749 xmlns="6d36001d-906c-42d8-9280-446ac03b1c48">
      <Terms xmlns="http://schemas.microsoft.com/office/infopath/2007/PartnerControls">
        <TermInfo xmlns="http://schemas.microsoft.com/office/infopath/2007/PartnerControls">
          <TermName xmlns="http://schemas.microsoft.com/office/infopath/2007/PartnerControls">Victor Ocana</TermName>
          <TermId xmlns="http://schemas.microsoft.com/office/infopath/2007/PartnerControls">935c5085-73dd-424b-b9b4-71c6a528e98f</TermId>
        </TermInfo>
      </Terms>
    </j7bff3f86c6e47f9ae99a2d10c8c7749>
    <aec9593b9aef438a83de6b1b34161499 xmlns="6d36001d-906c-42d8-9280-446ac03b1c48">
      <Terms xmlns="http://schemas.microsoft.com/office/infopath/2007/PartnerControls">
        <TermInfo xmlns="http://schemas.microsoft.com/office/infopath/2007/PartnerControls">
          <TermName xmlns="http://schemas.microsoft.com/office/infopath/2007/PartnerControls">Jocelyn Timko</TermName>
          <TermId xmlns="http://schemas.microsoft.com/office/infopath/2007/PartnerControls">eb71239a-e0cf-471a-a9b8-6421ce63acee</TermId>
        </TermInfo>
      </Terms>
    </aec9593b9aef438a83de6b1b34161499>
    <m2ce0a529c0c4170ae055dea480a0d9d xmlns="6d36001d-906c-42d8-9280-446ac03b1c48">
      <Terms xmlns="http://schemas.microsoft.com/office/infopath/2007/PartnerControls">
        <TermInfo xmlns="http://schemas.microsoft.com/office/infopath/2007/PartnerControls">
          <TermName xmlns="http://schemas.microsoft.com/office/infopath/2007/PartnerControls">Live Event Production</TermName>
          <TermId xmlns="http://schemas.microsoft.com/office/infopath/2007/PartnerControls">ee28a792-298f-462d-884a-4447fabc6806</TermId>
        </TermInfo>
      </Terms>
    </m2ce0a529c0c4170ae055dea480a0d9d>
    <h17b8e17546742428aecc4bb79eff81d xmlns="6d36001d-906c-42d8-9280-446ac03b1c48">
      <Terms xmlns="http://schemas.microsoft.com/office/infopath/2007/PartnerControls">
        <TermInfo xmlns="http://schemas.microsoft.com/office/infopath/2007/PartnerControls">
          <TermName xmlns="http://schemas.microsoft.com/office/infopath/2007/PartnerControls">Oncology</TermName>
          <TermId xmlns="http://schemas.microsoft.com/office/infopath/2007/PartnerControls">c9cbe9ed-da43-4f1e-9f2c-ce5e7aa73910</TermId>
        </TermInfo>
      </Terms>
    </h17b8e17546742428aecc4bb79eff81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23AFE4-91C4-412A-8F6D-B28A79E0D0BB}">
  <ds:schemaRefs>
    <ds:schemaRef ds:uri="6d36001d-906c-42d8-9280-446ac03b1c48"/>
    <ds:schemaRef ds:uri="7fe5661d-035d-439d-a6ba-f97d4b4024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9DDE8EE-4D53-45F7-A3DB-6D2A6CD493AB}">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7fe5661d-035d-439d-a6ba-f97d4b402455"/>
    <ds:schemaRef ds:uri="6d36001d-906c-42d8-9280-446ac03b1c48"/>
    <ds:schemaRef ds:uri="http://www.w3.org/XML/1998/namespace"/>
    <ds:schemaRef ds:uri="http://purl.org/dc/term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ED5C2780-E2CB-4B78-82B9-D5A5F45EEB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TotalTime>
  <Words>18445</Words>
  <Application>Microsoft Office PowerPoint</Application>
  <PresentationFormat>Widescreen</PresentationFormat>
  <Paragraphs>3011</Paragraphs>
  <Slides>97</Slides>
  <Notes>85</Notes>
  <HiddenSlides>30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97</vt:i4>
      </vt:variant>
    </vt:vector>
  </HeadingPairs>
  <TitlesOfParts>
    <vt:vector size="119" baseType="lpstr">
      <vt:lpstr>Aptos</vt:lpstr>
      <vt:lpstr>Aptos Display</vt:lpstr>
      <vt:lpstr>Arial</vt:lpstr>
      <vt:lpstr>Arial </vt:lpstr>
      <vt:lpstr>Arial Narrow</vt:lpstr>
      <vt:lpstr>Arial,Sans-Serif</vt:lpstr>
      <vt:lpstr>Calibri</vt:lpstr>
      <vt:lpstr>Calibri Light</vt:lpstr>
      <vt:lpstr>Century Gothic</vt:lpstr>
      <vt:lpstr>Courier New</vt:lpstr>
      <vt:lpstr>Gotham Bold</vt:lpstr>
      <vt:lpstr>Helvetica</vt:lpstr>
      <vt:lpstr>Nunito Sans</vt:lpstr>
      <vt:lpstr>Open Sans</vt:lpstr>
      <vt:lpstr>Proxima Nova Rg</vt:lpstr>
      <vt:lpstr>Roboto Condensed</vt:lpstr>
      <vt:lpstr>System Font Regular</vt:lpstr>
      <vt:lpstr>Times New Roman</vt:lpstr>
      <vt:lpstr>Verdana</vt:lpstr>
      <vt:lpstr>Wingdings</vt:lpstr>
      <vt:lpstr>AXIS_ActivityPresentation2024</vt:lpstr>
      <vt:lpstr>1_CaseStudies</vt:lpstr>
      <vt:lpstr>HER2 in Solid Tumors: From Pathology to Personalized Treatment Plans</vt:lpstr>
      <vt:lpstr>DISCLAIMER</vt:lpstr>
      <vt:lpstr>PowerPoint Presentation</vt:lpstr>
      <vt:lpstr>Learning Objectives</vt:lpstr>
      <vt:lpstr>HER2 Expression and Testing </vt:lpstr>
      <vt:lpstr>Timeline of FDA Tumor-Agnostic Approvals in Solid Tumors</vt:lpstr>
      <vt:lpstr>History of Approvals for HER2-Targeted Therapies for Cancer</vt:lpstr>
      <vt:lpstr>HER2 Alterations</vt:lpstr>
      <vt:lpstr>Evolving Categories of HER2 Expression</vt:lpstr>
      <vt:lpstr>How Did HER2 Testing Start? </vt:lpstr>
      <vt:lpstr>Based on all these results, IHC and FISH became the tests of choice for measuring biomarker HER2 in order to determine efficacy of anti-HER2 treatment in breast cancer</vt:lpstr>
      <vt:lpstr>Only Breast and Gastric Cancers Have CAP HER2 Guidelines</vt:lpstr>
      <vt:lpstr>Endometrial Cancer Suggested Scoring</vt:lpstr>
      <vt:lpstr>Testing for HER2 Alterations (IHC/FISH) Was Largely Limited to the Few Indications for Trastuzumab and/or Pertuzumab, Until…</vt:lpstr>
      <vt:lpstr>Testing for HER2 Alterations (IHC/FISH) Was Largely Limited to the Few Indications for Trastuzumab and/or Pertuzumab, Until…</vt:lpstr>
      <vt:lpstr>And Further Evidence That HER2-Targeting ADCs and TKIs May Benefit Beyond Current Indications</vt:lpstr>
      <vt:lpstr>And Further Evidence That HER2-Targeting ADCs and TKIs May Benefit Beyond Current Indications</vt:lpstr>
      <vt:lpstr>We Are Identifying More Alterations in HER2 With Common Use of NGS Plus Panels of IHC</vt:lpstr>
      <vt:lpstr>HER2 IHC, Amplification, and Mutations by Disease Type: What Is the Predictive Value of Each  of These Across Solid Tumors?</vt:lpstr>
      <vt:lpstr>Still, Only Breast and Gastric Have CAP Guidelines— We Have a Lot to Learn in Order to Effectively Guide Therapy Across Other Solid Tumors</vt:lpstr>
      <vt:lpstr>Gastric HER2 IHC Scoring Algorithm</vt:lpstr>
      <vt:lpstr>How Does HER2 in Gastric Cancers Differ From Breast?</vt:lpstr>
      <vt:lpstr>Testing in Gastrointestinal Cancers: A Closer Look </vt:lpstr>
      <vt:lpstr>Developed HERACLES Diagnostic Criteria for CRC</vt:lpstr>
      <vt:lpstr>DESTINY-CRC02: Trastuzumab Deruxtecan in HER2 3+ or 2+ ISH</vt:lpstr>
      <vt:lpstr>Best Practices for HER2 IHC Testing in Solid Tumors</vt:lpstr>
      <vt:lpstr>HER2 Overexpression: Clinical Trials </vt:lpstr>
      <vt:lpstr>DESTINY PAN TUMOR-02: A Phase 2, Open-Label, Multicenter Study of T-DXd in Patients With HER2-Expressing Solid Tumors (NCT04482309)a,1,2</vt:lpstr>
      <vt:lpstr>DESTINY PAN TUMOR-02: A Phase 2, Open-Label, Multicenter Study of T-DXd in Patients With HER2-Expressing Solid Tumors (NCT04482309)a,1,2</vt:lpstr>
      <vt:lpstr>DP-02: Demographics and Baseline Clinical Characteristics1,a</vt:lpstr>
      <vt:lpstr>DP-02: Durable and Clinically Meaningful Responses Were Seen Particularly in Patients With HER2 IHC 3+ Status1,2,a,b</vt:lpstr>
      <vt:lpstr>DP-02: The Clinically Meaningful PFS Outcomes With T-DXd Were Observed Across Various HER2-Expressing Solid Tumors1,2,a,b</vt:lpstr>
      <vt:lpstr>DP-02: The Clinically Meaningful PFS Outcomes With T-DXd Were Observed Across Various HER2-Expressing Solid Tumors1,a,b (cont’d)</vt:lpstr>
      <vt:lpstr>DP-02: The Clinically Meaningful OS Outcomes With T-DXd Were Observed Across Various HER2-Expressing Solid Tumors1,2,a,b</vt:lpstr>
      <vt:lpstr>DP-02: The Clinically Meaningful OS Outcomes With T-DXd Were Observed Across Various HER2-Expressing Solid Tumors1,a,b (cont’d)</vt:lpstr>
      <vt:lpstr>DESTINY CRC-02: Randomized, Blinded, 2-Stage, 2-Arm, Multicenter, Global, Phase 2 Study (NCT04744831)—Study Design1,a</vt:lpstr>
      <vt:lpstr>DC-02: Demographics and Baseline Characteristics (T-DXd 5.4 mg/kg)1,a</vt:lpstr>
      <vt:lpstr>DC-02: Efficacy Results (T-DXd 5.4 mg/kg)1,a</vt:lpstr>
      <vt:lpstr>DC-02: Best Overall Response by BICR by Subgroup With T-DXd 5.4 mg/kg1,a</vt:lpstr>
      <vt:lpstr>DC-02: Median PFS by BICR With T-DXd 5.4 mg/kg1,a</vt:lpstr>
      <vt:lpstr>DC-02: Median OS With T-DXd 5.4 mg/kg1,a</vt:lpstr>
      <vt:lpstr>DESTINY LUNG-01: An Open-Label, Multicenter, Phase 2 Study (NCT03505710)1,2,a,b</vt:lpstr>
      <vt:lpstr>DL-01 HER2-Overexpressing Cohort (1a): Demographic and Baseline Characteristics (T-DXd 5.4 mg/kg)1,a</vt:lpstr>
      <vt:lpstr>DL-01 HER2-Overexpressing Cohort (1a):  Efficacy Results (T-DXd 5.4 mg/kg)1,a</vt:lpstr>
      <vt:lpstr>DL-01 HER2-Overexpressing Cohort (1a): Response by HER2 IHC Status (T-DXd 5.4 mg/kg)1,a</vt:lpstr>
      <vt:lpstr>PowerPoint Presentation</vt:lpstr>
      <vt:lpstr>DL-01 HER2-Overexpressing Cohort (1a):  OS (T-DXd 5.4 mg/kg)1,a</vt:lpstr>
      <vt:lpstr>DESTINY-Lung03 Part 1: T-DXd Monotherapy</vt:lpstr>
      <vt:lpstr>DESTINY-Lung03: Efficacy With T-DXd in  HER2-OE Tumors</vt:lpstr>
      <vt:lpstr>T-DXd Is Now Approved in the United States as the First Tumor-Agnostic HER2-Directed Therapy for Previously Treated Patients With Metastatic HER2-Positive Solid Tumors1</vt:lpstr>
      <vt:lpstr>Conclusion 1</vt:lpstr>
      <vt:lpstr>Conclusion 2</vt:lpstr>
      <vt:lpstr>Personalized Care Plans: Managing Treatment-Related Adverse Effects </vt:lpstr>
      <vt:lpstr>DP-02: Safety in DP-02 Was Generally Consistent With the Established Safety Profile of T-DXd1,2,a</vt:lpstr>
      <vt:lpstr>T-DXd Adverse Event Summary</vt:lpstr>
      <vt:lpstr>Management of ILD: The 5 “S” Rules</vt:lpstr>
      <vt:lpstr>It Is Recommended That Patients Treated With T-DXd Have HRCT Scans at Least Every 12 Weeks and Every 6-9 Weeks for Those With Respiratory Symptoms1</vt:lpstr>
      <vt:lpstr>Management Strategies for ILD/Pneumonitis With T-DXd  </vt:lpstr>
      <vt:lpstr>Managing Nausea With T-DXd</vt:lpstr>
      <vt:lpstr>Management of LV Dysfunction With T-DXd</vt:lpstr>
      <vt:lpstr>Practical Application Case Clinic in Treatment Selection and Sequencing </vt:lpstr>
      <vt:lpstr>Case 1</vt:lpstr>
      <vt:lpstr>Case Study Introduction</vt:lpstr>
      <vt:lpstr>Case Study Audience Question</vt:lpstr>
      <vt:lpstr>Case Study Audience Question</vt:lpstr>
      <vt:lpstr>Case 2</vt:lpstr>
      <vt:lpstr>Case Study: Mary</vt:lpstr>
      <vt:lpstr>Case Study: Mary</vt:lpstr>
      <vt:lpstr>Case Study: Mary</vt:lpstr>
      <vt:lpstr>Case Study Audience Question</vt:lpstr>
      <vt:lpstr>Case Study: Mary</vt:lpstr>
      <vt:lpstr> Phase 3 DESTINY-Ovarian01: T-DXd + Bevacizumab as 1L Maintenance  Therapy in HER2-Expressing Ovarian Cancer</vt:lpstr>
      <vt:lpstr>DESTINY-Endometrial02: T-DXd vs SoC CT With or Without Adjuvant RT for HER2+ Endometrial Cancer</vt:lpstr>
      <vt:lpstr>DESTINY-Endometrial01: First-Line T-DXd + Rilvegostomig or Pembrolizumab in HER2+, pMMR EC</vt:lpstr>
      <vt:lpstr>STATICE: T-DXd in Uterine Carcinosarcoma</vt:lpstr>
      <vt:lpstr>Case 3</vt:lpstr>
      <vt:lpstr>Case Study Introduction</vt:lpstr>
      <vt:lpstr>Case Study Clinical Course</vt:lpstr>
      <vt:lpstr>Case Study Audience Question</vt:lpstr>
      <vt:lpstr>Case Study Conclusion</vt:lpstr>
      <vt:lpstr>HERB: Investigator-Initiated, Multicenter, Single-Arm, Phase 2 Study Design (NCCH1805, JMA IIA00423; UMIN000036697)—Biliary Tract Cancer</vt:lpstr>
      <vt:lpstr>HERB: T-DXd Phase 2 Data From IIS/ESR in HER2-Expressing Patient Population (2L+)1,2</vt:lpstr>
      <vt:lpstr>HERIZON-BTC-01: Study Design</vt:lpstr>
      <vt:lpstr>HERIZON-BTC-01: Disease Response in Patients With HER2-Positive BTC (Cohort 1)</vt:lpstr>
      <vt:lpstr>HERIZON-BTC-01: Duration of Response in Patients With HER2-Positive BTC (Cohort 1)</vt:lpstr>
      <vt:lpstr>Additional Studies in HER2-Expressing Patient Populations (2L+): Salivary Gland Carcinoma – Study Design</vt:lpstr>
      <vt:lpstr>T-DXd Data From Additional Studies in HER2-Expressing Patient Populations (2L+): Salivary Gland Carcinoma</vt:lpstr>
      <vt:lpstr>DESTINY-Gastric04</vt:lpstr>
      <vt:lpstr>DESTINY-Gastric04</vt:lpstr>
      <vt:lpstr>Case 4</vt:lpstr>
      <vt:lpstr>Case Study Introduction</vt:lpstr>
      <vt:lpstr>Case Study Clinical Course</vt:lpstr>
      <vt:lpstr>Case Study Audience Question</vt:lpstr>
      <vt:lpstr>Case Study Rationale for Best/Correct Answer</vt:lpstr>
      <vt:lpstr>Case Study Conclusion</vt:lpstr>
      <vt:lpstr>Clinical Takeaways from Broad Tumor-Agnostic HER2 Treatment</vt:lpstr>
      <vt:lpstr>Glossary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lastModifiedBy>Emily Brofft</cp:lastModifiedBy>
  <cp:revision>2</cp:revision>
  <dcterms:created xsi:type="dcterms:W3CDTF">2022-06-02T16:37:55Z</dcterms:created>
  <dcterms:modified xsi:type="dcterms:W3CDTF">2026-06-02T20:25:13Z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0x0101006DBFF5399A36924B821C76D851CEDD6D</vt:lpwstr>
  </property>
  <property fmtid="{D5CDD505-2E9C-101B-9397-08002B2CF9AE}" pid="3" name="Scientific Affairs">
    <vt:lpwstr>143;#Jocelyn Timko|eb71239a-e0cf-471a-a9b8-6421ce63acee</vt:lpwstr>
  </property>
  <property fmtid="{D5CDD505-2E9C-101B-9397-08002B2CF9AE}" pid="4" name="Project_x0020_Lead">
    <vt:lpwstr>141;#Dawn Amos|452fc166-f322-4bf1-9808-9b7eeef6e48a</vt:lpwstr>
  </property>
  <property fmtid="{D5CDD505-2E9C-101B-9397-08002B2CF9AE}" pid="5" name="Supporter_x0020_Name">
    <vt:lpwstr>155;#Daiichi Sankyo, Inc.|68eaf345-2044-4214-bb67-e5ecae877145</vt:lpwstr>
  </property>
  <property fmtid="{D5CDD505-2E9C-101B-9397-08002B2CF9AE}" pid="6" name="MediaServiceImageTags">
    <vt:lpwstr/>
  </property>
  <property fmtid="{D5CDD505-2E9C-101B-9397-08002B2CF9AE}" pid="7" name="Initiative_x0020_Lead">
    <vt:lpwstr>130;#Victor Ocana|935c5085-73dd-424b-b9b4-71c6a528e98f</vt:lpwstr>
  </property>
  <property fmtid="{D5CDD505-2E9C-101B-9397-08002B2CF9AE}" pid="8" name="Therapeutic_x0020_Area">
    <vt:lpwstr>12;#Oncology|c9cbe9ed-da43-4f1e-9f2c-ce5e7aa73910</vt:lpwstr>
  </property>
  <property fmtid="{D5CDD505-2E9C-101B-9397-08002B2CF9AE}" pid="9" name="Product_x0020_Type">
    <vt:lpwstr>162;#Live Event Production|ee28a792-298f-462d-884a-4447fabc6806</vt:lpwstr>
  </property>
  <property fmtid="{D5CDD505-2E9C-101B-9397-08002B2CF9AE}" pid="10" name="Project Lead">
    <vt:lpwstr>141;#Dawn Amos|452fc166-f322-4bf1-9808-9b7eeef6e48a</vt:lpwstr>
  </property>
  <property fmtid="{D5CDD505-2E9C-101B-9397-08002B2CF9AE}" pid="11" name="USH_x0020_Subsidiary1">
    <vt:lpwstr>9;#AXIS Medical Education|2f865bcf-9aa9-415f-a521-6d8293deb271</vt:lpwstr>
  </property>
  <property fmtid="{D5CDD505-2E9C-101B-9397-08002B2CF9AE}" pid="12" name="Scientific_x0020_Affairs">
    <vt:lpwstr>143;#Jocelyn Timko|eb71239a-e0cf-471a-a9b8-6421ce63acee</vt:lpwstr>
  </property>
  <property fmtid="{D5CDD505-2E9C-101B-9397-08002B2CF9AE}" pid="13" name="USH_x0020_Subsidiary">
    <vt:lpwstr/>
  </property>
  <property fmtid="{D5CDD505-2E9C-101B-9397-08002B2CF9AE}" pid="14" name="Medical_x0020_Strategist">
    <vt:lpwstr>869;#Megan Reimann|83a27645-dc9e-482e-a973-3f1370604176</vt:lpwstr>
  </property>
  <property fmtid="{D5CDD505-2E9C-101B-9397-08002B2CF9AE}" pid="15" name="Project_x0020_Item">
    <vt:lpwstr/>
  </property>
  <property fmtid="{D5CDD505-2E9C-101B-9397-08002B2CF9AE}" pid="16" name="Project_x0020_Lead1">
    <vt:lpwstr/>
  </property>
  <property fmtid="{D5CDD505-2E9C-101B-9397-08002B2CF9AE}" pid="17" name="USH Subsidiary">
    <vt:lpwstr/>
  </property>
  <property fmtid="{D5CDD505-2E9C-101B-9397-08002B2CF9AE}" pid="18" name="Project Item">
    <vt:lpwstr/>
  </property>
  <property fmtid="{D5CDD505-2E9C-101B-9397-08002B2CF9AE}" pid="19" name="Project Lead1">
    <vt:lpwstr/>
  </property>
  <property fmtid="{D5CDD505-2E9C-101B-9397-08002B2CF9AE}" pid="20" name="_docset_NoMedatataSyncRequired">
    <vt:lpwstr>False</vt:lpwstr>
  </property>
  <property fmtid="{D5CDD505-2E9C-101B-9397-08002B2CF9AE}" pid="21" name="USH Subsidiary1">
    <vt:lpwstr>9;#AXIS Medical Education|2f865bcf-9aa9-415f-a521-6d8293deb271</vt:lpwstr>
  </property>
  <property fmtid="{D5CDD505-2E9C-101B-9397-08002B2CF9AE}" pid="22" name="Product Type">
    <vt:lpwstr>162;#Live Event Production|ee28a792-298f-462d-884a-4447fabc6806</vt:lpwstr>
  </property>
  <property fmtid="{D5CDD505-2E9C-101B-9397-08002B2CF9AE}" pid="23" name="Medical Strategist">
    <vt:lpwstr>869;#Megan Reimann|83a27645-dc9e-482e-a973-3f1370604176</vt:lpwstr>
  </property>
  <property fmtid="{D5CDD505-2E9C-101B-9397-08002B2CF9AE}" pid="24" name="Supporter Name">
    <vt:lpwstr>155;#Daiichi Sankyo, Inc.|68eaf345-2044-4214-bb67-e5ecae877145</vt:lpwstr>
  </property>
  <property fmtid="{D5CDD505-2E9C-101B-9397-08002B2CF9AE}" pid="25" name="Initiative Lead">
    <vt:lpwstr>130;#Victor Ocana|935c5085-73dd-424b-b9b4-71c6a528e98f</vt:lpwstr>
  </property>
  <property fmtid="{D5CDD505-2E9C-101B-9397-08002B2CF9AE}" pid="26" name="Therapeutic Area">
    <vt:lpwstr>12;#Oncology|c9cbe9ed-da43-4f1e-9f2c-ce5e7aa73910</vt:lpwstr>
  </property>
</Properties>
</file>