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9" r:id="rId2"/>
    <p:sldId id="494" r:id="rId3"/>
    <p:sldId id="495" r:id="rId4"/>
    <p:sldId id="262" r:id="rId5"/>
    <p:sldId id="315" r:id="rId6"/>
    <p:sldId id="2135715338" r:id="rId7"/>
    <p:sldId id="2135715339" r:id="rId8"/>
    <p:sldId id="2135715340" r:id="rId9"/>
    <p:sldId id="2135715341" r:id="rId10"/>
    <p:sldId id="2135715342" r:id="rId11"/>
    <p:sldId id="2135715343" r:id="rId12"/>
    <p:sldId id="2135715344" r:id="rId13"/>
    <p:sldId id="2135715345" r:id="rId14"/>
    <p:sldId id="12913" r:id="rId15"/>
    <p:sldId id="2135715346" r:id="rId16"/>
    <p:sldId id="2135715347" r:id="rId17"/>
    <p:sldId id="2135715348" r:id="rId18"/>
    <p:sldId id="2135715349" r:id="rId19"/>
    <p:sldId id="2135715350" r:id="rId20"/>
    <p:sldId id="2135715351" r:id="rId21"/>
    <p:sldId id="2135715328" r:id="rId22"/>
    <p:sldId id="2135715352" r:id="rId23"/>
    <p:sldId id="2135715336" r:id="rId24"/>
    <p:sldId id="2135715353" r:id="rId25"/>
    <p:sldId id="2135715354" r:id="rId26"/>
    <p:sldId id="213571535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92562-53D0-C5C9-8C54-51E9B5BF6B9F}" name="Laura M. Healy" initials="LMH" userId="S::lhealy@ushealthconnect.com::9a00af5d-b2ff-437d-adf8-0ccb4189789d" providerId="AD"/>
  <p188:author id="{22EA85D3-0FE8-85B4-22BA-69E87A6F60E2}" name="Jocelyn Timko" initials="JT" userId="S::jocelyn.timko@ushealthconnect.com::7abe3607-283a-400d-b017-87d9fd22fa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0"/>
    <p:restoredTop sz="86409" autoAdjust="0"/>
  </p:normalViewPr>
  <p:slideViewPr>
    <p:cSldViewPr snapToGrid="0" snapToObjects="1">
      <p:cViewPr varScale="1">
        <p:scale>
          <a:sx n="120" d="100"/>
          <a:sy n="120" d="100"/>
        </p:scale>
        <p:origin x="4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FB1FA-D0CA-8941-BB5B-F9A0A8CF348B}"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E9C1D-C04F-3B4A-A961-4564E095CFCE}" type="slidenum">
              <a:rPr lang="en-US" smtClean="0"/>
              <a:t>‹#›</a:t>
            </a:fld>
            <a:endParaRPr lang="en-US"/>
          </a:p>
        </p:txBody>
      </p:sp>
    </p:spTree>
    <p:extLst>
      <p:ext uri="{BB962C8B-B14F-4D97-AF65-F5344CB8AC3E}">
        <p14:creationId xmlns:p14="http://schemas.microsoft.com/office/powerpoint/2010/main" val="129345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da.gov/drugs/resources-information-approved-drugs/fda-approves-lisocabtagene-maraleucel-second-line-treatment-large-b-cell-lymphom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5C3F54-763A-EE41-8132-99EF98686136}"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12</a:t>
            </a:fld>
            <a:endParaRPr lang="en-US"/>
          </a:p>
        </p:txBody>
      </p:sp>
    </p:spTree>
    <p:extLst>
      <p:ext uri="{BB962C8B-B14F-4D97-AF65-F5344CB8AC3E}">
        <p14:creationId xmlns:p14="http://schemas.microsoft.com/office/powerpoint/2010/main" val="94101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Bishop MR, Dickinson M,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Purtill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D, et al. Second-Line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Tisagenlecleucel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or Standard Care in Aggressive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2022;386(7):629-639. </a:t>
            </a:r>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13</a:t>
            </a:fld>
            <a:endParaRPr lang="en-US"/>
          </a:p>
        </p:txBody>
      </p:sp>
    </p:spTree>
    <p:extLst>
      <p:ext uri="{BB962C8B-B14F-4D97-AF65-F5344CB8AC3E}">
        <p14:creationId xmlns:p14="http://schemas.microsoft.com/office/powerpoint/2010/main" val="425689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Bishop MR, Dickinson M,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Purtill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D, et al. Second-Line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Tisagenlecleucel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or Standard Care in Aggressive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2022;386(7):629-639. </a:t>
            </a:r>
            <a:endParaRPr lang="en-US" sz="1200" dirty="0">
              <a:effectLst/>
              <a:latin typeface="Gotham-Book"/>
              <a:ea typeface="HGSMinchoE" panose="020209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00FBD4-B661-234C-B02E-F8434B6A4E20}" type="slidenum">
              <a:rPr lang="en-US" smtClean="0"/>
              <a:t>14</a:t>
            </a:fld>
            <a:endParaRPr lang="en-US"/>
          </a:p>
        </p:txBody>
      </p:sp>
    </p:spTree>
    <p:extLst>
      <p:ext uri="{BB962C8B-B14F-4D97-AF65-F5344CB8AC3E}">
        <p14:creationId xmlns:p14="http://schemas.microsoft.com/office/powerpoint/2010/main" val="177335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Bishop MR, Dickinson M,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Purtill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D, et al. Second-Line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Tisagenlecleucel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or Standard Care in Aggressive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2022;386(7):629-639. </a:t>
            </a:r>
            <a:endParaRPr lang="en-US" sz="1200" dirty="0">
              <a:effectLst/>
              <a:latin typeface="Gotham-Book"/>
              <a:ea typeface="HGSMincho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Gotham-Book"/>
              <a:ea typeface="HGSMinchoE" panose="020209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15</a:t>
            </a:fld>
            <a:endParaRPr lang="en-US"/>
          </a:p>
        </p:txBody>
      </p:sp>
    </p:spTree>
    <p:extLst>
      <p:ext uri="{BB962C8B-B14F-4D97-AF65-F5344CB8AC3E}">
        <p14:creationId xmlns:p14="http://schemas.microsoft.com/office/powerpoint/2010/main" val="153314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Verdana" panose="020B0604030504040204" pitchFamily="34" charset="0"/>
                <a:cs typeface="Verdana" panose="020B0604030504040204" pitchFamily="34" charset="0"/>
              </a:rPr>
              <a:t>Locke FL, Miklos DB, Jacobson C, et al. Primary analysis of ZUMA-7: a phase 3 randomized trial of </a:t>
            </a:r>
            <a:r>
              <a:rPr lang="en-US" sz="1800" dirty="0" err="1">
                <a:effectLst/>
                <a:latin typeface="Verdana" panose="020B0604030504040204" pitchFamily="34" charset="0"/>
                <a:ea typeface="Verdana" panose="020B0604030504040204" pitchFamily="34" charset="0"/>
                <a:cs typeface="Verdana" panose="020B0604030504040204" pitchFamily="34" charset="0"/>
              </a:rPr>
              <a:t>axicabtagene</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ciloleucel</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axi-cel</a:t>
            </a:r>
            <a:r>
              <a:rPr lang="en-US" sz="1800" dirty="0">
                <a:effectLst/>
                <a:latin typeface="Verdana" panose="020B0604030504040204" pitchFamily="34" charset="0"/>
                <a:ea typeface="Verdana" panose="020B0604030504040204" pitchFamily="34" charset="0"/>
                <a:cs typeface="Verdana" panose="020B0604030504040204" pitchFamily="34" charset="0"/>
              </a:rPr>
              <a:t>) versus standard-of-care therapy in patients with relapsed/refractory large B-cell lymphoma. </a:t>
            </a:r>
            <a:r>
              <a:rPr lang="en-US" sz="1800" i="1" dirty="0">
                <a:effectLst/>
                <a:latin typeface="Verdana" panose="020B0604030504040204" pitchFamily="34" charset="0"/>
                <a:ea typeface="Verdana" panose="020B0604030504040204" pitchFamily="34" charset="0"/>
                <a:cs typeface="Verdana" panose="020B0604030504040204" pitchFamily="34" charset="0"/>
              </a:rPr>
              <a:t>Blood </a:t>
            </a:r>
            <a:r>
              <a:rPr lang="en-US" sz="1800" dirty="0">
                <a:effectLst/>
                <a:latin typeface="Verdana" panose="020B0604030504040204" pitchFamily="34" charset="0"/>
                <a:ea typeface="Verdana" panose="020B0604030504040204" pitchFamily="34" charset="0"/>
                <a:cs typeface="Verdana" panose="020B0604030504040204" pitchFamily="34" charset="0"/>
              </a:rPr>
              <a:t>2021;138:2.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Verdana" panose="020B0604030504040204" pitchFamily="34" charset="0"/>
                <a:ea typeface="Verdana" panose="020B0604030504040204" pitchFamily="34" charset="0"/>
                <a:cs typeface="Verdana" panose="020B0604030504040204" pitchFamily="34" charset="0"/>
              </a:rPr>
              <a:t>Kamdar</a:t>
            </a:r>
            <a:r>
              <a:rPr lang="en-US" sz="1800" dirty="0">
                <a:effectLst/>
                <a:latin typeface="Verdana" panose="020B0604030504040204" pitchFamily="34" charset="0"/>
                <a:ea typeface="Verdana" panose="020B0604030504040204" pitchFamily="34" charset="0"/>
                <a:cs typeface="Verdana" panose="020B0604030504040204" pitchFamily="34" charset="0"/>
              </a:rPr>
              <a:t> M, Solomon SR, </a:t>
            </a:r>
            <a:r>
              <a:rPr lang="en-US" sz="1800" dirty="0" err="1">
                <a:effectLst/>
                <a:latin typeface="Verdana" panose="020B0604030504040204" pitchFamily="34" charset="0"/>
                <a:ea typeface="Verdana" panose="020B0604030504040204" pitchFamily="34" charset="0"/>
                <a:cs typeface="Verdana" panose="020B0604030504040204" pitchFamily="34" charset="0"/>
              </a:rPr>
              <a:t>Arnason</a:t>
            </a:r>
            <a:r>
              <a:rPr lang="en-US" sz="1800" dirty="0">
                <a:effectLst/>
                <a:latin typeface="Verdana" panose="020B0604030504040204" pitchFamily="34" charset="0"/>
                <a:ea typeface="Verdana" panose="020B0604030504040204" pitchFamily="34" charset="0"/>
                <a:cs typeface="Verdana" panose="020B0604030504040204" pitchFamily="34" charset="0"/>
              </a:rPr>
              <a:t> JE, et al. </a:t>
            </a:r>
            <a:r>
              <a:rPr lang="en-US" sz="1800" dirty="0" err="1">
                <a:effectLst/>
                <a:latin typeface="Verdana" panose="020B0604030504040204" pitchFamily="34" charset="0"/>
                <a:ea typeface="Verdana" panose="020B0604030504040204" pitchFamily="34" charset="0"/>
                <a:cs typeface="Verdana" panose="020B0604030504040204" pitchFamily="34" charset="0"/>
              </a:rPr>
              <a:t>Lisocabtagene</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maraleucel</a:t>
            </a:r>
            <a:r>
              <a:rPr lang="en-US" sz="1800" dirty="0">
                <a:effectLst/>
                <a:latin typeface="Verdana" panose="020B0604030504040204" pitchFamily="34" charset="0"/>
                <a:ea typeface="Verdana" panose="020B0604030504040204" pitchFamily="34" charset="0"/>
                <a:cs typeface="Verdana" panose="020B0604030504040204" pitchFamily="34" charset="0"/>
              </a:rPr>
              <a:t>, a CD19-directed chimeric antigen receptor T cell therapy, versus standard of care with salvage chemotherapy followed by autologous stem cell transplantation as second-line treatment in patients with relapsed or refractory large B-cell lymphoma: Results from the randomized phase 3 TRANSFORM study. </a:t>
            </a:r>
            <a:r>
              <a:rPr lang="en-US" sz="1800" i="1" dirty="0">
                <a:effectLst/>
                <a:latin typeface="Verdana" panose="020B0604030504040204" pitchFamily="34" charset="0"/>
                <a:ea typeface="Verdana" panose="020B0604030504040204" pitchFamily="34" charset="0"/>
                <a:cs typeface="Verdana" panose="020B0604030504040204" pitchFamily="34" charset="0"/>
              </a:rPr>
              <a:t>Blood </a:t>
            </a:r>
            <a:r>
              <a:rPr lang="en-US" sz="1800" dirty="0">
                <a:effectLst/>
                <a:latin typeface="Verdana" panose="020B0604030504040204" pitchFamily="34" charset="0"/>
                <a:ea typeface="Verdana" panose="020B0604030504040204" pitchFamily="34" charset="0"/>
                <a:cs typeface="Verdana" panose="020B0604030504040204" pitchFamily="34" charset="0"/>
              </a:rPr>
              <a:t>2021;138(suppl 1):91.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Verdana" panose="020B0604030504040204" pitchFamily="34" charset="0"/>
                <a:cs typeface="Verdana" panose="020B0604030504040204" pitchFamily="34" charset="0"/>
              </a:rPr>
              <a:t>Bishop MR, Dickinson M, </a:t>
            </a:r>
            <a:r>
              <a:rPr lang="en-US" sz="1800" dirty="0" err="1">
                <a:effectLst/>
                <a:latin typeface="Verdana" panose="020B0604030504040204" pitchFamily="34" charset="0"/>
                <a:ea typeface="Verdana" panose="020B0604030504040204" pitchFamily="34" charset="0"/>
                <a:cs typeface="Verdana" panose="020B0604030504040204" pitchFamily="34" charset="0"/>
              </a:rPr>
              <a:t>Purtill</a:t>
            </a:r>
            <a:r>
              <a:rPr lang="en-US" sz="1800" dirty="0">
                <a:effectLst/>
                <a:latin typeface="Verdana" panose="020B0604030504040204" pitchFamily="34" charset="0"/>
                <a:ea typeface="Verdana" panose="020B0604030504040204" pitchFamily="34" charset="0"/>
                <a:cs typeface="Verdana" panose="020B0604030504040204" pitchFamily="34" charset="0"/>
              </a:rPr>
              <a:t> D, Barba P, Santoro A, Hamad N, et al. </a:t>
            </a:r>
            <a:r>
              <a:rPr lang="en-US" sz="1800" dirty="0" err="1">
                <a:effectLst/>
                <a:latin typeface="Verdana" panose="020B0604030504040204" pitchFamily="34" charset="0"/>
                <a:ea typeface="Verdana" panose="020B0604030504040204" pitchFamily="34" charset="0"/>
                <a:cs typeface="Verdana" panose="020B0604030504040204" pitchFamily="34" charset="0"/>
              </a:rPr>
              <a:t>Tisagenlecleucel</a:t>
            </a:r>
            <a:r>
              <a:rPr lang="en-US" sz="1800" dirty="0">
                <a:effectLst/>
                <a:latin typeface="Verdana" panose="020B0604030504040204" pitchFamily="34" charset="0"/>
                <a:ea typeface="Verdana" panose="020B0604030504040204" pitchFamily="34" charset="0"/>
                <a:cs typeface="Verdana" panose="020B0604030504040204" pitchFamily="34" charset="0"/>
              </a:rPr>
              <a:t> vs standard of care as second-line therapy of primary refractory or relapsed aggressive B-cell non-Hodgkin lymphoma: analysis of the phase III Belinda Study. </a:t>
            </a:r>
            <a:r>
              <a:rPr lang="en-US" sz="1800" i="1" dirty="0">
                <a:effectLst/>
                <a:latin typeface="Verdana" panose="020B0604030504040204" pitchFamily="34" charset="0"/>
                <a:ea typeface="Verdana" panose="020B0604030504040204" pitchFamily="34" charset="0"/>
                <a:cs typeface="Verdana" panose="020B0604030504040204" pitchFamily="34" charset="0"/>
              </a:rPr>
              <a:t>Blood</a:t>
            </a:r>
            <a:r>
              <a:rPr lang="en-US" sz="1800" dirty="0">
                <a:effectLst/>
                <a:latin typeface="Verdana" panose="020B0604030504040204" pitchFamily="34" charset="0"/>
                <a:ea typeface="Verdana" panose="020B0604030504040204" pitchFamily="34" charset="0"/>
                <a:cs typeface="Verdana" panose="020B0604030504040204" pitchFamily="34" charset="0"/>
              </a:rPr>
              <a:t> 2021;138(suppl 2):LBA-6.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Bishop MR, Dickinson M,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Purtill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D, et al. Second-Line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Tisagenlecleucel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or Standard Care in Aggressive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2022;386(7):629-639. </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16</a:t>
            </a:fld>
            <a:endParaRPr lang="en-US"/>
          </a:p>
        </p:txBody>
      </p:sp>
    </p:spTree>
    <p:extLst>
      <p:ext uri="{BB962C8B-B14F-4D97-AF65-F5344CB8AC3E}">
        <p14:creationId xmlns:p14="http://schemas.microsoft.com/office/powerpoint/2010/main" val="128898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Verdana" panose="020B0604030504040204" pitchFamily="34" charset="0"/>
                <a:cs typeface="Verdana" panose="020B0604030504040204" pitchFamily="34" charset="0"/>
              </a:rPr>
              <a:t>Locke FL, Miklos DB, Jacobson C, et al. Primary analysis of ZUMA-7: a phase 3 randomized trial of </a:t>
            </a:r>
            <a:r>
              <a:rPr lang="en-US" sz="1800" dirty="0" err="1">
                <a:effectLst/>
                <a:latin typeface="Verdana" panose="020B0604030504040204" pitchFamily="34" charset="0"/>
                <a:ea typeface="Verdana" panose="020B0604030504040204" pitchFamily="34" charset="0"/>
                <a:cs typeface="Verdana" panose="020B0604030504040204" pitchFamily="34" charset="0"/>
              </a:rPr>
              <a:t>axicabtagene</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ciloleucel</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axi-cel</a:t>
            </a:r>
            <a:r>
              <a:rPr lang="en-US" sz="1800" dirty="0">
                <a:effectLst/>
                <a:latin typeface="Verdana" panose="020B0604030504040204" pitchFamily="34" charset="0"/>
                <a:ea typeface="Verdana" panose="020B0604030504040204" pitchFamily="34" charset="0"/>
                <a:cs typeface="Verdana" panose="020B0604030504040204" pitchFamily="34" charset="0"/>
              </a:rPr>
              <a:t>) versus standard-of-care therapy in patients with relapsed/refractory large B-cell lymphoma. </a:t>
            </a:r>
            <a:r>
              <a:rPr lang="en-US" sz="1800" i="1" dirty="0">
                <a:effectLst/>
                <a:latin typeface="Verdana" panose="020B0604030504040204" pitchFamily="34" charset="0"/>
                <a:ea typeface="Verdana" panose="020B0604030504040204" pitchFamily="34" charset="0"/>
                <a:cs typeface="Verdana" panose="020B0604030504040204" pitchFamily="34" charset="0"/>
              </a:rPr>
              <a:t>Blood </a:t>
            </a:r>
            <a:r>
              <a:rPr lang="en-US" sz="1800" dirty="0">
                <a:effectLst/>
                <a:latin typeface="Verdana" panose="020B0604030504040204" pitchFamily="34" charset="0"/>
                <a:ea typeface="Verdana" panose="020B0604030504040204" pitchFamily="34" charset="0"/>
                <a:cs typeface="Verdana" panose="020B0604030504040204" pitchFamily="34" charset="0"/>
              </a:rPr>
              <a:t>2021;138:2.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Verdana" panose="020B0604030504040204" pitchFamily="34" charset="0"/>
                <a:ea typeface="Verdana" panose="020B0604030504040204" pitchFamily="34" charset="0"/>
                <a:cs typeface="Verdana" panose="020B0604030504040204" pitchFamily="34" charset="0"/>
              </a:rPr>
              <a:t>Kamdar</a:t>
            </a:r>
            <a:r>
              <a:rPr lang="en-US" sz="1800" dirty="0">
                <a:effectLst/>
                <a:latin typeface="Verdana" panose="020B0604030504040204" pitchFamily="34" charset="0"/>
                <a:ea typeface="Verdana" panose="020B0604030504040204" pitchFamily="34" charset="0"/>
                <a:cs typeface="Verdana" panose="020B0604030504040204" pitchFamily="34" charset="0"/>
              </a:rPr>
              <a:t> M, Solomon SR, </a:t>
            </a:r>
            <a:r>
              <a:rPr lang="en-US" sz="1800" dirty="0" err="1">
                <a:effectLst/>
                <a:latin typeface="Verdana" panose="020B0604030504040204" pitchFamily="34" charset="0"/>
                <a:ea typeface="Verdana" panose="020B0604030504040204" pitchFamily="34" charset="0"/>
                <a:cs typeface="Verdana" panose="020B0604030504040204" pitchFamily="34" charset="0"/>
              </a:rPr>
              <a:t>Arnason</a:t>
            </a:r>
            <a:r>
              <a:rPr lang="en-US" sz="1800" dirty="0">
                <a:effectLst/>
                <a:latin typeface="Verdana" panose="020B0604030504040204" pitchFamily="34" charset="0"/>
                <a:ea typeface="Verdana" panose="020B0604030504040204" pitchFamily="34" charset="0"/>
                <a:cs typeface="Verdana" panose="020B0604030504040204" pitchFamily="34" charset="0"/>
              </a:rPr>
              <a:t> JE, et al. </a:t>
            </a:r>
            <a:r>
              <a:rPr lang="en-US" sz="1800" dirty="0" err="1">
                <a:effectLst/>
                <a:latin typeface="Verdana" panose="020B0604030504040204" pitchFamily="34" charset="0"/>
                <a:ea typeface="Verdana" panose="020B0604030504040204" pitchFamily="34" charset="0"/>
                <a:cs typeface="Verdana" panose="020B0604030504040204" pitchFamily="34" charset="0"/>
              </a:rPr>
              <a:t>Lisocabtagene</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maraleucel</a:t>
            </a:r>
            <a:r>
              <a:rPr lang="en-US" sz="1800" dirty="0">
                <a:effectLst/>
                <a:latin typeface="Verdana" panose="020B0604030504040204" pitchFamily="34" charset="0"/>
                <a:ea typeface="Verdana" panose="020B0604030504040204" pitchFamily="34" charset="0"/>
                <a:cs typeface="Verdana" panose="020B0604030504040204" pitchFamily="34" charset="0"/>
              </a:rPr>
              <a:t>, a CD19-directed chimeric antigen receptor T cell therapy, versus standard of care with salvage chemotherapy followed by autologous stem cell transplantation as second-line treatment in patients with relapsed or refractory large B-cell lymphoma: Results from the randomized phase 3 TRANSFORM study. </a:t>
            </a:r>
            <a:r>
              <a:rPr lang="en-US" sz="1800" i="1" dirty="0">
                <a:effectLst/>
                <a:latin typeface="Verdana" panose="020B0604030504040204" pitchFamily="34" charset="0"/>
                <a:ea typeface="Verdana" panose="020B0604030504040204" pitchFamily="34" charset="0"/>
                <a:cs typeface="Verdana" panose="020B0604030504040204" pitchFamily="34" charset="0"/>
              </a:rPr>
              <a:t>Blood </a:t>
            </a:r>
            <a:r>
              <a:rPr lang="en-US" sz="1800" dirty="0">
                <a:effectLst/>
                <a:latin typeface="Verdana" panose="020B0604030504040204" pitchFamily="34" charset="0"/>
                <a:ea typeface="Verdana" panose="020B0604030504040204" pitchFamily="34" charset="0"/>
                <a:cs typeface="Verdana" panose="020B0604030504040204" pitchFamily="34" charset="0"/>
              </a:rPr>
              <a:t>2021;138(suppl 1):91.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17</a:t>
            </a:fld>
            <a:endParaRPr lang="en-US"/>
          </a:p>
        </p:txBody>
      </p:sp>
    </p:spTree>
    <p:extLst>
      <p:ext uri="{BB962C8B-B14F-4D97-AF65-F5344CB8AC3E}">
        <p14:creationId xmlns:p14="http://schemas.microsoft.com/office/powerpoint/2010/main" val="311923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Verdana" panose="020B0604030504040204" pitchFamily="34" charset="0"/>
                <a:cs typeface="Verdana" panose="020B0604030504040204" pitchFamily="34" charset="0"/>
              </a:rPr>
              <a:t>Locke FL, Miklos DB, Jacobson C, et al. Primary analysis of ZUMA-7: a phase 3 randomized trial of </a:t>
            </a:r>
            <a:r>
              <a:rPr lang="en-US" sz="1800" dirty="0" err="1">
                <a:effectLst/>
                <a:latin typeface="Verdana" panose="020B0604030504040204" pitchFamily="34" charset="0"/>
                <a:ea typeface="Verdana" panose="020B0604030504040204" pitchFamily="34" charset="0"/>
                <a:cs typeface="Verdana" panose="020B0604030504040204" pitchFamily="34" charset="0"/>
              </a:rPr>
              <a:t>axicabtagene</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ciloleucel</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axi-cel</a:t>
            </a:r>
            <a:r>
              <a:rPr lang="en-US" sz="1800" dirty="0">
                <a:effectLst/>
                <a:latin typeface="Verdana" panose="020B0604030504040204" pitchFamily="34" charset="0"/>
                <a:ea typeface="Verdana" panose="020B0604030504040204" pitchFamily="34" charset="0"/>
                <a:cs typeface="Verdana" panose="020B0604030504040204" pitchFamily="34" charset="0"/>
              </a:rPr>
              <a:t>) versus standard-of-care therapy in patients with relapsed/refractory large B-cell lymphoma. </a:t>
            </a:r>
            <a:r>
              <a:rPr lang="en-US" sz="1800" i="1" dirty="0">
                <a:effectLst/>
                <a:latin typeface="Verdana" panose="020B0604030504040204" pitchFamily="34" charset="0"/>
                <a:ea typeface="Verdana" panose="020B0604030504040204" pitchFamily="34" charset="0"/>
                <a:cs typeface="Verdana" panose="020B0604030504040204" pitchFamily="34" charset="0"/>
              </a:rPr>
              <a:t>Blood </a:t>
            </a:r>
            <a:r>
              <a:rPr lang="en-US" sz="1800" dirty="0">
                <a:effectLst/>
                <a:latin typeface="Verdana" panose="020B0604030504040204" pitchFamily="34" charset="0"/>
                <a:ea typeface="Verdana" panose="020B0604030504040204" pitchFamily="34" charset="0"/>
                <a:cs typeface="Verdana" panose="020B0604030504040204" pitchFamily="34" charset="0"/>
              </a:rPr>
              <a:t>2021;138:2.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Verdana" panose="020B0604030504040204" pitchFamily="34" charset="0"/>
                <a:ea typeface="Verdana" panose="020B0604030504040204" pitchFamily="34" charset="0"/>
                <a:cs typeface="Verdana" panose="020B0604030504040204" pitchFamily="34" charset="0"/>
              </a:rPr>
              <a:t>Kamdar</a:t>
            </a:r>
            <a:r>
              <a:rPr lang="en-US" sz="1800" dirty="0">
                <a:effectLst/>
                <a:latin typeface="Verdana" panose="020B0604030504040204" pitchFamily="34" charset="0"/>
                <a:ea typeface="Verdana" panose="020B0604030504040204" pitchFamily="34" charset="0"/>
                <a:cs typeface="Verdana" panose="020B0604030504040204" pitchFamily="34" charset="0"/>
              </a:rPr>
              <a:t> M, Solomon SR, </a:t>
            </a:r>
            <a:r>
              <a:rPr lang="en-US" sz="1800" dirty="0" err="1">
                <a:effectLst/>
                <a:latin typeface="Verdana" panose="020B0604030504040204" pitchFamily="34" charset="0"/>
                <a:ea typeface="Verdana" panose="020B0604030504040204" pitchFamily="34" charset="0"/>
                <a:cs typeface="Verdana" panose="020B0604030504040204" pitchFamily="34" charset="0"/>
              </a:rPr>
              <a:t>Arnason</a:t>
            </a:r>
            <a:r>
              <a:rPr lang="en-US" sz="1800" dirty="0">
                <a:effectLst/>
                <a:latin typeface="Verdana" panose="020B0604030504040204" pitchFamily="34" charset="0"/>
                <a:ea typeface="Verdana" panose="020B0604030504040204" pitchFamily="34" charset="0"/>
                <a:cs typeface="Verdana" panose="020B0604030504040204" pitchFamily="34" charset="0"/>
              </a:rPr>
              <a:t> JE, et al. </a:t>
            </a:r>
            <a:r>
              <a:rPr lang="en-US" sz="1800" dirty="0" err="1">
                <a:effectLst/>
                <a:latin typeface="Verdana" panose="020B0604030504040204" pitchFamily="34" charset="0"/>
                <a:ea typeface="Verdana" panose="020B0604030504040204" pitchFamily="34" charset="0"/>
                <a:cs typeface="Verdana" panose="020B0604030504040204" pitchFamily="34" charset="0"/>
              </a:rPr>
              <a:t>Lisocabtagene</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maraleucel</a:t>
            </a:r>
            <a:r>
              <a:rPr lang="en-US" sz="1800" dirty="0">
                <a:effectLst/>
                <a:latin typeface="Verdana" panose="020B0604030504040204" pitchFamily="34" charset="0"/>
                <a:ea typeface="Verdana" panose="020B0604030504040204" pitchFamily="34" charset="0"/>
                <a:cs typeface="Verdana" panose="020B0604030504040204" pitchFamily="34" charset="0"/>
              </a:rPr>
              <a:t>, a CD19-directed chimeric antigen receptor T cell therapy, versus standard of care with salvage chemotherapy followed by autologous stem cell transplantation as second-line treatment in patients with relapsed or refractory large B-cell lymphoma: Results from the randomized phase 3 TRANSFORM study. </a:t>
            </a:r>
            <a:r>
              <a:rPr lang="en-US" sz="1800" i="1" dirty="0">
                <a:effectLst/>
                <a:latin typeface="Verdana" panose="020B0604030504040204" pitchFamily="34" charset="0"/>
                <a:ea typeface="Verdana" panose="020B0604030504040204" pitchFamily="34" charset="0"/>
                <a:cs typeface="Verdana" panose="020B0604030504040204" pitchFamily="34" charset="0"/>
              </a:rPr>
              <a:t>Blood </a:t>
            </a:r>
            <a:r>
              <a:rPr lang="en-US" sz="1800" dirty="0">
                <a:effectLst/>
                <a:latin typeface="Verdana" panose="020B0604030504040204" pitchFamily="34" charset="0"/>
                <a:ea typeface="Verdana" panose="020B0604030504040204" pitchFamily="34" charset="0"/>
                <a:cs typeface="Verdana" panose="020B0604030504040204" pitchFamily="34" charset="0"/>
              </a:rPr>
              <a:t>2021;138(suppl 1):91.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Verdana" panose="020B0604030504040204" pitchFamily="34" charset="0"/>
                <a:cs typeface="Verdana" panose="020B0604030504040204" pitchFamily="34" charset="0"/>
              </a:rPr>
              <a:t>Bishop MR, Dickinson M, </a:t>
            </a:r>
            <a:r>
              <a:rPr lang="en-US" sz="1800" dirty="0" err="1">
                <a:effectLst/>
                <a:latin typeface="Verdana" panose="020B0604030504040204" pitchFamily="34" charset="0"/>
                <a:ea typeface="Verdana" panose="020B0604030504040204" pitchFamily="34" charset="0"/>
                <a:cs typeface="Verdana" panose="020B0604030504040204" pitchFamily="34" charset="0"/>
              </a:rPr>
              <a:t>Purtill</a:t>
            </a:r>
            <a:r>
              <a:rPr lang="en-US" sz="1800" dirty="0">
                <a:effectLst/>
                <a:latin typeface="Verdana" panose="020B0604030504040204" pitchFamily="34" charset="0"/>
                <a:ea typeface="Verdana" panose="020B0604030504040204" pitchFamily="34" charset="0"/>
                <a:cs typeface="Verdana" panose="020B0604030504040204" pitchFamily="34" charset="0"/>
              </a:rPr>
              <a:t> D, Barba P, Santoro A, Hamad N, et al. </a:t>
            </a:r>
            <a:r>
              <a:rPr lang="en-US" sz="1800" dirty="0" err="1">
                <a:effectLst/>
                <a:latin typeface="Verdana" panose="020B0604030504040204" pitchFamily="34" charset="0"/>
                <a:ea typeface="Verdana" panose="020B0604030504040204" pitchFamily="34" charset="0"/>
                <a:cs typeface="Verdana" panose="020B0604030504040204" pitchFamily="34" charset="0"/>
              </a:rPr>
              <a:t>Tisagenlecleucel</a:t>
            </a:r>
            <a:r>
              <a:rPr lang="en-US" sz="1800" dirty="0">
                <a:effectLst/>
                <a:latin typeface="Verdana" panose="020B0604030504040204" pitchFamily="34" charset="0"/>
                <a:ea typeface="Verdana" panose="020B0604030504040204" pitchFamily="34" charset="0"/>
                <a:cs typeface="Verdana" panose="020B0604030504040204" pitchFamily="34" charset="0"/>
              </a:rPr>
              <a:t> vs standard of care as second-line therapy of primary refractory or relapsed aggressive B-cell non-Hodgkin lymphoma: analysis of the phase III Belinda Study. </a:t>
            </a:r>
            <a:r>
              <a:rPr lang="en-US" sz="1800" i="1" dirty="0">
                <a:effectLst/>
                <a:latin typeface="Verdana" panose="020B0604030504040204" pitchFamily="34" charset="0"/>
                <a:ea typeface="Verdana" panose="020B0604030504040204" pitchFamily="34" charset="0"/>
                <a:cs typeface="Verdana" panose="020B0604030504040204" pitchFamily="34" charset="0"/>
              </a:rPr>
              <a:t>Blood</a:t>
            </a:r>
            <a:r>
              <a:rPr lang="en-US" sz="1800" dirty="0">
                <a:effectLst/>
                <a:latin typeface="Verdana" panose="020B0604030504040204" pitchFamily="34" charset="0"/>
                <a:ea typeface="Verdana" panose="020B0604030504040204" pitchFamily="34" charset="0"/>
                <a:cs typeface="Verdana" panose="020B0604030504040204" pitchFamily="34" charset="0"/>
              </a:rPr>
              <a:t> 2021;138(suppl 2):LBA-6.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Bishop MR, Dickinson M,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Purtill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D, et al. Second-Line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Tisagenlecleucel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or Standard Care in Aggressive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2022;386(7):629-639. </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18</a:t>
            </a:fld>
            <a:endParaRPr lang="en-US"/>
          </a:p>
        </p:txBody>
      </p:sp>
    </p:spTree>
    <p:extLst>
      <p:ext uri="{BB962C8B-B14F-4D97-AF65-F5344CB8AC3E}">
        <p14:creationId xmlns:p14="http://schemas.microsoft.com/office/powerpoint/2010/main" val="3629465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Verdana" panose="020B0604030504040204" pitchFamily="34" charset="0"/>
                <a:cs typeface="Verdana" panose="020B0604030504040204" pitchFamily="34" charset="0"/>
              </a:rPr>
              <a:t>Locke FL, Miklos DB, Jacobson C, et al. Primary analysis of ZUMA-7: a phase 3 randomized trial of </a:t>
            </a:r>
            <a:r>
              <a:rPr lang="en-US" sz="1800" dirty="0" err="1">
                <a:effectLst/>
                <a:latin typeface="Verdana" panose="020B0604030504040204" pitchFamily="34" charset="0"/>
                <a:ea typeface="Verdana" panose="020B0604030504040204" pitchFamily="34" charset="0"/>
                <a:cs typeface="Verdana" panose="020B0604030504040204" pitchFamily="34" charset="0"/>
              </a:rPr>
              <a:t>axicabtagene</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ciloleucel</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axi-cel</a:t>
            </a:r>
            <a:r>
              <a:rPr lang="en-US" sz="1800" dirty="0">
                <a:effectLst/>
                <a:latin typeface="Verdana" panose="020B0604030504040204" pitchFamily="34" charset="0"/>
                <a:ea typeface="Verdana" panose="020B0604030504040204" pitchFamily="34" charset="0"/>
                <a:cs typeface="Verdana" panose="020B0604030504040204" pitchFamily="34" charset="0"/>
              </a:rPr>
              <a:t>) versus standard-of-care therapy in patients with relapsed/refractory large B-cell lymphoma. </a:t>
            </a:r>
            <a:r>
              <a:rPr lang="en-US" sz="1800" i="1" dirty="0">
                <a:effectLst/>
                <a:latin typeface="Verdana" panose="020B0604030504040204" pitchFamily="34" charset="0"/>
                <a:ea typeface="Verdana" panose="020B0604030504040204" pitchFamily="34" charset="0"/>
                <a:cs typeface="Verdana" panose="020B0604030504040204" pitchFamily="34" charset="0"/>
              </a:rPr>
              <a:t>Blood </a:t>
            </a:r>
            <a:r>
              <a:rPr lang="en-US" sz="1800" dirty="0">
                <a:effectLst/>
                <a:latin typeface="Verdana" panose="020B0604030504040204" pitchFamily="34" charset="0"/>
                <a:ea typeface="Verdana" panose="020B0604030504040204" pitchFamily="34" charset="0"/>
                <a:cs typeface="Verdana" panose="020B0604030504040204" pitchFamily="34" charset="0"/>
              </a:rPr>
              <a:t>2021;138:2.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Verdana" panose="020B0604030504040204" pitchFamily="34" charset="0"/>
                <a:ea typeface="Verdana" panose="020B0604030504040204" pitchFamily="34" charset="0"/>
                <a:cs typeface="Verdana" panose="020B0604030504040204" pitchFamily="34" charset="0"/>
              </a:rPr>
              <a:t>Kamdar</a:t>
            </a:r>
            <a:r>
              <a:rPr lang="en-US" sz="1800" dirty="0">
                <a:effectLst/>
                <a:latin typeface="Verdana" panose="020B0604030504040204" pitchFamily="34" charset="0"/>
                <a:ea typeface="Verdana" panose="020B0604030504040204" pitchFamily="34" charset="0"/>
                <a:cs typeface="Verdana" panose="020B0604030504040204" pitchFamily="34" charset="0"/>
              </a:rPr>
              <a:t> M, Solomon SR, </a:t>
            </a:r>
            <a:r>
              <a:rPr lang="en-US" sz="1800" dirty="0" err="1">
                <a:effectLst/>
                <a:latin typeface="Verdana" panose="020B0604030504040204" pitchFamily="34" charset="0"/>
                <a:ea typeface="Verdana" panose="020B0604030504040204" pitchFamily="34" charset="0"/>
                <a:cs typeface="Verdana" panose="020B0604030504040204" pitchFamily="34" charset="0"/>
              </a:rPr>
              <a:t>Arnason</a:t>
            </a:r>
            <a:r>
              <a:rPr lang="en-US" sz="1800" dirty="0">
                <a:effectLst/>
                <a:latin typeface="Verdana" panose="020B0604030504040204" pitchFamily="34" charset="0"/>
                <a:ea typeface="Verdana" panose="020B0604030504040204" pitchFamily="34" charset="0"/>
                <a:cs typeface="Verdana" panose="020B0604030504040204" pitchFamily="34" charset="0"/>
              </a:rPr>
              <a:t> JE, et al. </a:t>
            </a:r>
            <a:r>
              <a:rPr lang="en-US" sz="1800" dirty="0" err="1">
                <a:effectLst/>
                <a:latin typeface="Verdana" panose="020B0604030504040204" pitchFamily="34" charset="0"/>
                <a:ea typeface="Verdana" panose="020B0604030504040204" pitchFamily="34" charset="0"/>
                <a:cs typeface="Verdana" panose="020B0604030504040204" pitchFamily="34" charset="0"/>
              </a:rPr>
              <a:t>Lisocabtagene</a:t>
            </a: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maraleucel</a:t>
            </a:r>
            <a:r>
              <a:rPr lang="en-US" sz="1800" dirty="0">
                <a:effectLst/>
                <a:latin typeface="Verdana" panose="020B0604030504040204" pitchFamily="34" charset="0"/>
                <a:ea typeface="Verdana" panose="020B0604030504040204" pitchFamily="34" charset="0"/>
                <a:cs typeface="Verdana" panose="020B0604030504040204" pitchFamily="34" charset="0"/>
              </a:rPr>
              <a:t>, a CD19-directed chimeric antigen receptor T cell therapy, versus standard of care with salvage chemotherapy followed by autologous stem cell transplantation as second-line treatment in patients with relapsed or refractory large B-cell lymphoma: Results from the randomized phase 3 TRANSFORM study. </a:t>
            </a:r>
            <a:r>
              <a:rPr lang="en-US" sz="1800" i="1" dirty="0">
                <a:effectLst/>
                <a:latin typeface="Verdana" panose="020B0604030504040204" pitchFamily="34" charset="0"/>
                <a:ea typeface="Verdana" panose="020B0604030504040204" pitchFamily="34" charset="0"/>
                <a:cs typeface="Verdana" panose="020B0604030504040204" pitchFamily="34" charset="0"/>
              </a:rPr>
              <a:t>Blood </a:t>
            </a:r>
            <a:r>
              <a:rPr lang="en-US" sz="1800" dirty="0">
                <a:effectLst/>
                <a:latin typeface="Verdana" panose="020B0604030504040204" pitchFamily="34" charset="0"/>
                <a:ea typeface="Verdana" panose="020B0604030504040204" pitchFamily="34" charset="0"/>
                <a:cs typeface="Verdana" panose="020B0604030504040204" pitchFamily="34" charset="0"/>
              </a:rPr>
              <a:t>2021;138(suppl 1):91.</a:t>
            </a: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19</a:t>
            </a:fld>
            <a:endParaRPr lang="en-US"/>
          </a:p>
        </p:txBody>
      </p:sp>
    </p:spTree>
    <p:extLst>
      <p:ext uri="{BB962C8B-B14F-4D97-AF65-F5344CB8AC3E}">
        <p14:creationId xmlns:p14="http://schemas.microsoft.com/office/powerpoint/2010/main" val="2804347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Verdana" panose="020B0604030504040204" pitchFamily="34" charset="0"/>
                <a:cs typeface="Verdana" panose="020B0604030504040204" pitchFamily="34" charset="0"/>
              </a:rPr>
              <a:t>Bishop MR, Dickinson M, </a:t>
            </a:r>
            <a:r>
              <a:rPr lang="en-US" sz="1800" dirty="0" err="1">
                <a:effectLst/>
                <a:latin typeface="Verdana" panose="020B0604030504040204" pitchFamily="34" charset="0"/>
                <a:ea typeface="Verdana" panose="020B0604030504040204" pitchFamily="34" charset="0"/>
                <a:cs typeface="Verdana" panose="020B0604030504040204" pitchFamily="34" charset="0"/>
              </a:rPr>
              <a:t>Purtill</a:t>
            </a:r>
            <a:r>
              <a:rPr lang="en-US" sz="1800" dirty="0">
                <a:effectLst/>
                <a:latin typeface="Verdana" panose="020B0604030504040204" pitchFamily="34" charset="0"/>
                <a:ea typeface="Verdana" panose="020B0604030504040204" pitchFamily="34" charset="0"/>
                <a:cs typeface="Verdana" panose="020B0604030504040204" pitchFamily="34" charset="0"/>
              </a:rPr>
              <a:t> D, Barba P, Santoro A, Hamad N, et al. </a:t>
            </a:r>
            <a:r>
              <a:rPr lang="en-US" sz="1800" dirty="0" err="1">
                <a:effectLst/>
                <a:latin typeface="Verdana" panose="020B0604030504040204" pitchFamily="34" charset="0"/>
                <a:ea typeface="Verdana" panose="020B0604030504040204" pitchFamily="34" charset="0"/>
                <a:cs typeface="Verdana" panose="020B0604030504040204" pitchFamily="34" charset="0"/>
              </a:rPr>
              <a:t>Tisagenlecleucel</a:t>
            </a:r>
            <a:r>
              <a:rPr lang="en-US" sz="1800" dirty="0">
                <a:effectLst/>
                <a:latin typeface="Verdana" panose="020B0604030504040204" pitchFamily="34" charset="0"/>
                <a:ea typeface="Verdana" panose="020B0604030504040204" pitchFamily="34" charset="0"/>
                <a:cs typeface="Verdana" panose="020B0604030504040204" pitchFamily="34" charset="0"/>
              </a:rPr>
              <a:t> vs standard of care as second-line therapy of primary refractory or relapsed aggressive B-cell non-Hodgkin lymphoma: analysis of the phase III Belinda Study. </a:t>
            </a:r>
            <a:r>
              <a:rPr lang="en-US" sz="1800" i="1" dirty="0">
                <a:effectLst/>
                <a:latin typeface="Verdana" panose="020B0604030504040204" pitchFamily="34" charset="0"/>
                <a:ea typeface="Verdana" panose="020B0604030504040204" pitchFamily="34" charset="0"/>
                <a:cs typeface="Verdana" panose="020B0604030504040204" pitchFamily="34" charset="0"/>
              </a:rPr>
              <a:t>Blood</a:t>
            </a:r>
            <a:r>
              <a:rPr lang="en-US" sz="1800" dirty="0">
                <a:effectLst/>
                <a:latin typeface="Verdana" panose="020B0604030504040204" pitchFamily="34" charset="0"/>
                <a:ea typeface="Verdana" panose="020B0604030504040204" pitchFamily="34" charset="0"/>
                <a:cs typeface="Verdana" panose="020B0604030504040204" pitchFamily="34" charset="0"/>
              </a:rPr>
              <a:t> 2021;138(suppl 2):LBA-6.</a:t>
            </a: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20</a:t>
            </a:fld>
            <a:endParaRPr lang="en-US"/>
          </a:p>
        </p:txBody>
      </p:sp>
    </p:spTree>
    <p:extLst>
      <p:ext uri="{BB962C8B-B14F-4D97-AF65-F5344CB8AC3E}">
        <p14:creationId xmlns:p14="http://schemas.microsoft.com/office/powerpoint/2010/main" val="2639059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Source Sans Pro" panose="020B0503030403020204" pitchFamily="34" charset="0"/>
              </a:rPr>
              <a:t>Sehgal A, </a:t>
            </a:r>
            <a:r>
              <a:rPr lang="en-US" b="0" i="0" dirty="0" err="1">
                <a:solidFill>
                  <a:srgbClr val="FFFFFF"/>
                </a:solidFill>
                <a:effectLst/>
                <a:latin typeface="Source Sans Pro" panose="020B0503030403020204" pitchFamily="34" charset="0"/>
              </a:rPr>
              <a:t>Hoda</a:t>
            </a:r>
            <a:r>
              <a:rPr lang="en-US" b="0" i="0" dirty="0">
                <a:solidFill>
                  <a:srgbClr val="FFFFFF"/>
                </a:solidFill>
                <a:effectLst/>
                <a:latin typeface="Source Sans Pro" panose="020B0503030403020204" pitchFamily="34" charset="0"/>
              </a:rPr>
              <a:t> D, Riedell PA, et al. </a:t>
            </a:r>
            <a:r>
              <a:rPr lang="en-US" b="0" i="0" dirty="0" err="1">
                <a:solidFill>
                  <a:srgbClr val="FFFFFF"/>
                </a:solidFill>
                <a:effectLst/>
                <a:latin typeface="Source Sans Pro" panose="020B0503030403020204" pitchFamily="34" charset="0"/>
              </a:rPr>
              <a:t>Lisocabtagene</a:t>
            </a:r>
            <a:r>
              <a:rPr lang="en-US" b="0" i="0" dirty="0">
                <a:solidFill>
                  <a:srgbClr val="FFFFFF"/>
                </a:solidFill>
                <a:effectLst/>
                <a:latin typeface="Source Sans Pro" panose="020B0503030403020204" pitchFamily="34" charset="0"/>
              </a:rPr>
              <a:t> </a:t>
            </a:r>
            <a:r>
              <a:rPr lang="en-US" b="0" i="0" dirty="0" err="1">
                <a:solidFill>
                  <a:srgbClr val="FFFFFF"/>
                </a:solidFill>
                <a:effectLst/>
                <a:latin typeface="Source Sans Pro" panose="020B0503030403020204" pitchFamily="34" charset="0"/>
              </a:rPr>
              <a:t>maraleucel</a:t>
            </a:r>
            <a:r>
              <a:rPr lang="en-US" b="0" i="0" dirty="0">
                <a:solidFill>
                  <a:srgbClr val="FFFFFF"/>
                </a:solidFill>
                <a:effectLst/>
                <a:latin typeface="Source Sans Pro" panose="020B0503030403020204" pitchFamily="34" charset="0"/>
              </a:rPr>
              <a:t> as second-line therapy in adults with relapsed or refractory large B-cell lymphoma who were not intended for </a:t>
            </a:r>
            <a:r>
              <a:rPr lang="en-US" b="0" i="0" dirty="0" err="1">
                <a:solidFill>
                  <a:srgbClr val="FFFFFF"/>
                </a:solidFill>
                <a:effectLst/>
                <a:latin typeface="Source Sans Pro" panose="020B0503030403020204" pitchFamily="34" charset="0"/>
              </a:rPr>
              <a:t>haematopoietic</a:t>
            </a:r>
            <a:r>
              <a:rPr lang="en-US" b="0" i="0" dirty="0">
                <a:solidFill>
                  <a:srgbClr val="FFFFFF"/>
                </a:solidFill>
                <a:effectLst/>
                <a:latin typeface="Source Sans Pro" panose="020B0503030403020204" pitchFamily="34" charset="0"/>
              </a:rPr>
              <a:t> stem cell transplantation (PILOT): an open-label, phase 2 study. </a:t>
            </a:r>
            <a:r>
              <a:rPr lang="en-US" b="0" i="1" dirty="0">
                <a:solidFill>
                  <a:srgbClr val="FFFFFF"/>
                </a:solidFill>
                <a:effectLst/>
                <a:latin typeface="Source Sans Pro" panose="020B0503030403020204" pitchFamily="34" charset="0"/>
              </a:rPr>
              <a:t>Lancet Oncol</a:t>
            </a:r>
            <a:r>
              <a:rPr lang="en-US" b="0" i="0" dirty="0">
                <a:solidFill>
                  <a:srgbClr val="FFFFFF"/>
                </a:solidFill>
                <a:effectLst/>
                <a:latin typeface="Source Sans Pro" panose="020B0503030403020204" pitchFamily="34" charset="0"/>
              </a:rPr>
              <a:t>. 2022;23:1066-1077.</a:t>
            </a: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22</a:t>
            </a:fld>
            <a:endParaRPr lang="en-US"/>
          </a:p>
        </p:txBody>
      </p:sp>
    </p:spTree>
    <p:extLst>
      <p:ext uri="{BB962C8B-B14F-4D97-AF65-F5344CB8AC3E}">
        <p14:creationId xmlns:p14="http://schemas.microsoft.com/office/powerpoint/2010/main" val="20230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12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B5F856-7C31-C34B-A83D-F197DABE6AD6}"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Food and Drug Administration (FDA). FDA approves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for second-line treatment of large B-cell lymphoma. April 1, 2022. https://</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www.fda.gov</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/drugs/resources-information-approved-drugs/fda-approves-axicabtagene-ciloleucel-second-line-treatment-large-b-cell-lymphoma</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r>
              <a:rPr lang="en-US" sz="1200" dirty="0">
                <a:effectLst/>
                <a:latin typeface="Calibri Light" panose="020F0302020204030204" pitchFamily="34" charset="0"/>
              </a:rPr>
              <a:t>Food and Drug Administration (FDA). FDA approves </a:t>
            </a:r>
            <a:r>
              <a:rPr lang="en-US" sz="1200" dirty="0" err="1">
                <a:effectLst/>
                <a:latin typeface="Calibri Light" panose="020F0302020204030204" pitchFamily="34" charset="0"/>
              </a:rPr>
              <a:t>lisocabtagene</a:t>
            </a:r>
            <a:r>
              <a:rPr lang="en-US" sz="1200" dirty="0">
                <a:effectLst/>
                <a:latin typeface="Calibri Light" panose="020F0302020204030204" pitchFamily="34" charset="0"/>
              </a:rPr>
              <a:t> </a:t>
            </a:r>
            <a:r>
              <a:rPr lang="en-US" sz="1200" dirty="0" err="1">
                <a:effectLst/>
                <a:latin typeface="Calibri Light" panose="020F0302020204030204" pitchFamily="34" charset="0"/>
              </a:rPr>
              <a:t>maraleucel</a:t>
            </a:r>
            <a:r>
              <a:rPr lang="en-US" sz="1200" dirty="0">
                <a:effectLst/>
                <a:latin typeface="Calibri Light" panose="020F0302020204030204" pitchFamily="34" charset="0"/>
              </a:rPr>
              <a:t> for second-line treatment of large B-cell lymphoma. June 24, 2022. </a:t>
            </a:r>
            <a:r>
              <a:rPr lang="en-US" sz="1200" u="sng" dirty="0">
                <a:solidFill>
                  <a:srgbClr val="0000D4"/>
                </a:solidFill>
                <a:effectLst/>
                <a:latin typeface="Calibri Light" panose="020F0302020204030204" pitchFamily="34" charset="0"/>
                <a:hlinkClick r:id="rId3"/>
              </a:rPr>
              <a:t>https://www.fda.gov/drugs/resources-information-approved-drugs/fda-approves-lisocabtagene-maraleucel-second-line-treatment-large-b-cell-lymphoma</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3C00FBD4-B661-234C-B02E-F8434B6A4E20}" type="slidenum">
              <a:rPr lang="en-US" smtClean="0"/>
              <a:t>23</a:t>
            </a:fld>
            <a:endParaRPr lang="en-US"/>
          </a:p>
        </p:txBody>
      </p:sp>
    </p:spTree>
    <p:extLst>
      <p:ext uri="{BB962C8B-B14F-4D97-AF65-F5344CB8AC3E}">
        <p14:creationId xmlns:p14="http://schemas.microsoft.com/office/powerpoint/2010/main" val="4022502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25</a:t>
            </a:fld>
            <a:endParaRPr lang="en-US"/>
          </a:p>
        </p:txBody>
      </p:sp>
    </p:spTree>
    <p:extLst>
      <p:ext uri="{BB962C8B-B14F-4D97-AF65-F5344CB8AC3E}">
        <p14:creationId xmlns:p14="http://schemas.microsoft.com/office/powerpoint/2010/main" val="140799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CCF5B34-64C6-EA40-FA75-B6BCBCBF7E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34827EF8-49DD-0B12-47E3-26D5E7185E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Caron A. Jacobson, MD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Assistant Professor of Medicine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Harvard Medical School, Dana-Farber Cancer Institute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Boston, MA</a:t>
            </a:r>
            <a:endParaRPr lang="en-US" sz="1800" dirty="0">
              <a:effectLst/>
              <a:latin typeface="Times New Roman" panose="02020603050405020304" pitchFamily="18" charset="0"/>
              <a:ea typeface="Times New Roman" panose="02020603050405020304" pitchFamily="18" charset="0"/>
            </a:endParaRPr>
          </a:p>
          <a:p>
            <a:endParaRPr lang="en-US" altLang="en-US" dirty="0">
              <a:ea typeface="ＭＳ Ｐゴシック" panose="020B0600070205080204" pitchFamily="34" charset="-128"/>
            </a:endParaRPr>
          </a:p>
        </p:txBody>
      </p:sp>
      <p:sp>
        <p:nvSpPr>
          <p:cNvPr id="12291" name="Slide Number Placeholder 3">
            <a:extLst>
              <a:ext uri="{FF2B5EF4-FFF2-40B4-BE49-F238E27FC236}">
                <a16:creationId xmlns:a16="http://schemas.microsoft.com/office/drawing/2014/main" id="{318E16D9-DD50-E141-5243-91D0F173CD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17883D-AD34-8A41-BF32-C0899E31C194}"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B78E6A5-7327-BF7B-74CD-1EEF7A996E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6DABA3FB-47FD-912B-0348-BB734D27E9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2B36B716-C574-B3B8-B30D-005EB04B25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4976E9-6351-3745-BECD-FE055F0BB71D}"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03867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International Non-Hodgkin’s Lymphoma Prognostic Factors Project. A predictive model for aggressive non-Hodgkin's lymphoma</a:t>
            </a:r>
            <a:r>
              <a:rPr lang="en-US" b="1" i="0" dirty="0">
                <a:solidFill>
                  <a:srgbClr val="212121"/>
                </a:solidFill>
                <a:effectLst/>
                <a:latin typeface="Merriweather" panose="00000500000000000000" pitchFamily="2" charset="0"/>
              </a:rPr>
              <a:t>. </a:t>
            </a:r>
            <a:r>
              <a:rPr lang="en-US" sz="1200" i="1" dirty="0"/>
              <a:t>N </a:t>
            </a:r>
            <a:r>
              <a:rPr lang="en-US" sz="1200" i="1" dirty="0" err="1"/>
              <a:t>Engl</a:t>
            </a:r>
            <a:r>
              <a:rPr lang="en-US" sz="1200" i="1" dirty="0"/>
              <a:t> J Med </a:t>
            </a:r>
            <a:r>
              <a:rPr lang="en-US" sz="1200" dirty="0"/>
              <a:t>1993;329:987.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Ziepert</a:t>
            </a:r>
            <a:r>
              <a:rPr lang="en-US" b="0" i="0" dirty="0">
                <a:solidFill>
                  <a:srgbClr val="212121"/>
                </a:solidFill>
                <a:effectLst/>
                <a:latin typeface="Merriweather" panose="00000500000000000000" pitchFamily="2" charset="0"/>
              </a:rPr>
              <a:t> M, </a:t>
            </a:r>
            <a:r>
              <a:rPr lang="en-US" b="0" i="0" dirty="0" err="1">
                <a:solidFill>
                  <a:srgbClr val="212121"/>
                </a:solidFill>
                <a:effectLst/>
                <a:latin typeface="Merriweather" panose="00000500000000000000" pitchFamily="2" charset="0"/>
              </a:rPr>
              <a:t>Hasenslever</a:t>
            </a:r>
            <a:r>
              <a:rPr lang="en-US" b="0" i="0" dirty="0">
                <a:solidFill>
                  <a:srgbClr val="212121"/>
                </a:solidFill>
                <a:effectLst/>
                <a:latin typeface="Merriweather" panose="00000500000000000000" pitchFamily="2" charset="0"/>
              </a:rPr>
              <a:t> D, </a:t>
            </a:r>
            <a:r>
              <a:rPr lang="en-US" b="0" i="0" dirty="0" err="1">
                <a:solidFill>
                  <a:srgbClr val="212121"/>
                </a:solidFill>
                <a:effectLst/>
                <a:latin typeface="Merriweather" panose="00000500000000000000" pitchFamily="2" charset="0"/>
              </a:rPr>
              <a:t>Kuhnt</a:t>
            </a:r>
            <a:r>
              <a:rPr lang="en-US" b="0" i="0" dirty="0">
                <a:solidFill>
                  <a:srgbClr val="212121"/>
                </a:solidFill>
                <a:effectLst/>
                <a:latin typeface="Merriweather" panose="00000500000000000000" pitchFamily="2" charset="0"/>
              </a:rPr>
              <a:t> E, et al. Standard International prognostic index remains a valid predictor of outcome for patients with aggressive CD20+ B-cell lymphoma in the rituximab era. </a:t>
            </a:r>
            <a:r>
              <a:rPr lang="en-US" sz="1200" b="0" i="1" dirty="0"/>
              <a:t>J</a:t>
            </a:r>
            <a:r>
              <a:rPr lang="en-US" sz="1200" i="1" dirty="0"/>
              <a:t> Clin Oncol</a:t>
            </a:r>
            <a:r>
              <a:rPr lang="en-US" sz="1200" dirty="0"/>
              <a:t> 2010;28:2373.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Rosenwald A, Wright G, Chan WC, et al. The use of molecular profiling to predict survival after chemotherapy for diffuse large-B-cell lymphoma. </a:t>
            </a:r>
            <a:r>
              <a:rPr lang="en-US" sz="1200" i="1" dirty="0"/>
              <a:t>N </a:t>
            </a:r>
            <a:r>
              <a:rPr lang="en-US" sz="1200" i="1" dirty="0" err="1"/>
              <a:t>Engl</a:t>
            </a:r>
            <a:r>
              <a:rPr lang="en-US" sz="1200" i="1" dirty="0"/>
              <a:t> J Med</a:t>
            </a:r>
            <a:r>
              <a:rPr lang="en-US" sz="1200" dirty="0"/>
              <a:t>. 2002;346:1937.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Chapuy</a:t>
            </a:r>
            <a:r>
              <a:rPr lang="en-US" b="0" i="0" dirty="0">
                <a:solidFill>
                  <a:srgbClr val="212121"/>
                </a:solidFill>
                <a:effectLst/>
                <a:latin typeface="Merriweather" panose="00000500000000000000" pitchFamily="2" charset="0"/>
              </a:rPr>
              <a:t> B, Stewart C, Dunford AJ, et al. Molecular subtypes of diffuse large B cell lymphoma are associated with distinct pathogenic mechanisms and outcomes. </a:t>
            </a:r>
            <a:r>
              <a:rPr lang="en-US" b="0" i="1" dirty="0">
                <a:solidFill>
                  <a:srgbClr val="212121"/>
                </a:solidFill>
                <a:effectLst/>
                <a:latin typeface="Merriweather" panose="00000500000000000000" pitchFamily="2" charset="0"/>
              </a:rPr>
              <a:t>Nat Med</a:t>
            </a:r>
            <a:r>
              <a:rPr lang="en-US" b="0" i="0" dirty="0">
                <a:solidFill>
                  <a:srgbClr val="212121"/>
                </a:solidFill>
                <a:effectLst/>
                <a:latin typeface="Merriweather" panose="00000500000000000000" pitchFamily="2" charset="0"/>
              </a:rPr>
              <a:t>. 2018;24:679-690.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Barrans</a:t>
            </a:r>
            <a:r>
              <a:rPr lang="en-US" b="0" i="0" dirty="0">
                <a:solidFill>
                  <a:srgbClr val="212121"/>
                </a:solidFill>
                <a:effectLst/>
                <a:latin typeface="Merriweather" panose="00000500000000000000" pitchFamily="2" charset="0"/>
              </a:rPr>
              <a:t> S, Crouch S, Smith A, et al. Rearrangement of MYC is associated with poor prognosis in patients with diffuse large B-cell lymphoma treated in the era of rituximab. </a:t>
            </a:r>
            <a:r>
              <a:rPr lang="en-US" b="0" i="1" dirty="0">
                <a:solidFill>
                  <a:srgbClr val="212121"/>
                </a:solidFill>
                <a:effectLst/>
                <a:latin typeface="Merriweather" panose="00000500000000000000" pitchFamily="2" charset="0"/>
              </a:rPr>
              <a:t>J Clin Oncol</a:t>
            </a:r>
            <a:r>
              <a:rPr lang="en-US" b="0" i="0" dirty="0">
                <a:solidFill>
                  <a:srgbClr val="212121"/>
                </a:solidFill>
                <a:effectLst/>
                <a:latin typeface="Merriweather" panose="00000500000000000000" pitchFamily="2" charset="0"/>
              </a:rPr>
              <a:t>. 2021;28:3360-3365.</a:t>
            </a:r>
          </a:p>
        </p:txBody>
      </p:sp>
      <p:sp>
        <p:nvSpPr>
          <p:cNvPr id="4" name="Slide Number Placeholder 3"/>
          <p:cNvSpPr>
            <a:spLocks noGrp="1"/>
          </p:cNvSpPr>
          <p:nvPr>
            <p:ph type="sldNum" sz="quarter" idx="5"/>
          </p:nvPr>
        </p:nvSpPr>
        <p:spPr/>
        <p:txBody>
          <a:bodyPr/>
          <a:lstStyle/>
          <a:p>
            <a:fld id="{164E9C1D-C04F-3B4A-A961-4564E095CFCE}" type="slidenum">
              <a:rPr lang="en-US" smtClean="0"/>
              <a:t>7</a:t>
            </a:fld>
            <a:endParaRPr lang="en-US"/>
          </a:p>
        </p:txBody>
      </p:sp>
    </p:spTree>
    <p:extLst>
      <p:ext uri="{BB962C8B-B14F-4D97-AF65-F5344CB8AC3E}">
        <p14:creationId xmlns:p14="http://schemas.microsoft.com/office/powerpoint/2010/main" val="230670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Philip T, </a:t>
            </a:r>
            <a:r>
              <a:rPr lang="en-US" b="0" i="0" dirty="0" err="1">
                <a:solidFill>
                  <a:srgbClr val="212121"/>
                </a:solidFill>
                <a:effectLst/>
                <a:latin typeface="Merriweather" panose="00000500000000000000" pitchFamily="2" charset="0"/>
              </a:rPr>
              <a:t>Guglielmi</a:t>
            </a:r>
            <a:r>
              <a:rPr lang="en-US" b="0" i="0" dirty="0">
                <a:solidFill>
                  <a:srgbClr val="212121"/>
                </a:solidFill>
                <a:effectLst/>
                <a:latin typeface="Merriweather" panose="00000500000000000000" pitchFamily="2" charset="0"/>
              </a:rPr>
              <a:t> C, </a:t>
            </a:r>
            <a:r>
              <a:rPr lang="en-US" b="0" i="0" dirty="0" err="1">
                <a:solidFill>
                  <a:srgbClr val="212121"/>
                </a:solidFill>
                <a:effectLst/>
                <a:latin typeface="Merriweather" panose="00000500000000000000" pitchFamily="2" charset="0"/>
              </a:rPr>
              <a:t>Hagenbeek</a:t>
            </a:r>
            <a:r>
              <a:rPr lang="en-US" b="0" i="0" dirty="0">
                <a:solidFill>
                  <a:srgbClr val="212121"/>
                </a:solidFill>
                <a:effectLst/>
                <a:latin typeface="Merriweather" panose="00000500000000000000" pitchFamily="2" charset="0"/>
              </a:rPr>
              <a:t> A, et al. Autologous bone marrow transplantation as compared with salvage chemotherapy in relapses of chemotherapy-sensitive non-Hodgkin's lymphoma. </a:t>
            </a:r>
            <a:r>
              <a:rPr lang="en-US" b="0" i="1" dirty="0">
                <a:solidFill>
                  <a:srgbClr val="212121"/>
                </a:solidFill>
                <a:effectLst/>
                <a:latin typeface="Merriweather" panose="00000500000000000000" pitchFamily="2" charset="0"/>
              </a:rPr>
              <a:t>N </a:t>
            </a:r>
            <a:r>
              <a:rPr lang="en-US" b="0" i="1" dirty="0" err="1">
                <a:solidFill>
                  <a:srgbClr val="212121"/>
                </a:solidFill>
                <a:effectLst/>
                <a:latin typeface="Merriweather" panose="00000500000000000000" pitchFamily="2" charset="0"/>
              </a:rPr>
              <a:t>Engl</a:t>
            </a:r>
            <a:r>
              <a:rPr lang="en-US" b="0" i="1" dirty="0">
                <a:solidFill>
                  <a:srgbClr val="212121"/>
                </a:solidFill>
                <a:effectLst/>
                <a:latin typeface="Merriweather" panose="00000500000000000000" pitchFamily="2" charset="0"/>
              </a:rPr>
              <a:t> J Med</a:t>
            </a:r>
            <a:r>
              <a:rPr lang="en-US" b="0" i="0" dirty="0">
                <a:solidFill>
                  <a:srgbClr val="212121"/>
                </a:solidFill>
                <a:effectLst/>
                <a:latin typeface="Merriweather" panose="00000500000000000000" pitchFamily="2" charset="0"/>
              </a:rPr>
              <a:t>. 1995;333:1540-1545.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Guglielmi</a:t>
            </a:r>
            <a:r>
              <a:rPr lang="en-US" b="0" i="0" dirty="0">
                <a:solidFill>
                  <a:srgbClr val="212121"/>
                </a:solidFill>
                <a:effectLst/>
                <a:latin typeface="Merriweather" panose="00000500000000000000" pitchFamily="2" charset="0"/>
              </a:rPr>
              <a:t> C, Gomez F, Philip T, et al. Time to relapse has prognostic value in patients with aggressive lymphoma enrolled onto the Parma trial. </a:t>
            </a:r>
            <a:r>
              <a:rPr lang="en-US" b="0" i="1" dirty="0">
                <a:solidFill>
                  <a:srgbClr val="212121"/>
                </a:solidFill>
                <a:effectLst/>
                <a:latin typeface="Merriweather" panose="00000500000000000000" pitchFamily="2" charset="0"/>
              </a:rPr>
              <a:t>J Clin Oncol</a:t>
            </a:r>
            <a:r>
              <a:rPr lang="en-US" b="0" i="0" dirty="0">
                <a:solidFill>
                  <a:srgbClr val="212121"/>
                </a:solidFill>
                <a:effectLst/>
                <a:latin typeface="Merriweather" panose="00000500000000000000" pitchFamily="2" charset="0"/>
              </a:rPr>
              <a:t>. 1998;16:3264-3269.</a:t>
            </a: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8</a:t>
            </a:fld>
            <a:endParaRPr lang="en-US"/>
          </a:p>
        </p:txBody>
      </p:sp>
    </p:spTree>
    <p:extLst>
      <p:ext uri="{BB962C8B-B14F-4D97-AF65-F5344CB8AC3E}">
        <p14:creationId xmlns:p14="http://schemas.microsoft.com/office/powerpoint/2010/main" val="164677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a:rPr>
              <a:t>V</a:t>
            </a:r>
            <a:r>
              <a:rPr kumimoji="0" lang="d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a:rPr>
              <a:t>an der Stegen SJC, Hamieh M, Sadelain M. </a:t>
            </a:r>
            <a:r>
              <a:rPr lang="en-US" b="0" i="0" dirty="0">
                <a:solidFill>
                  <a:srgbClr val="212121"/>
                </a:solidFill>
                <a:effectLst/>
                <a:latin typeface="Merriweather" panose="00000500000000000000" pitchFamily="2" charset="0"/>
              </a:rPr>
              <a:t>The pharmacology of second-generation chimeric antigen receptors. </a:t>
            </a:r>
            <a:r>
              <a:rPr kumimoji="0" lang="da" sz="12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a:rPr>
              <a:t>Nat Rev Drug Discov</a:t>
            </a:r>
            <a:r>
              <a:rPr kumimoji="0" lang="d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a:rPr>
              <a:t>. 2015;14(7):499-509.</a:t>
            </a:r>
            <a:endParaRPr lang="en-US" dirty="0"/>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9</a:t>
            </a:fld>
            <a:endParaRPr lang="en-US"/>
          </a:p>
        </p:txBody>
      </p:sp>
    </p:spTree>
    <p:extLst>
      <p:ext uri="{BB962C8B-B14F-4D97-AF65-F5344CB8AC3E}">
        <p14:creationId xmlns:p14="http://schemas.microsoft.com/office/powerpoint/2010/main" val="32459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Neelapu</a:t>
            </a:r>
            <a:r>
              <a:rPr lang="en-US" b="0" i="0" dirty="0">
                <a:solidFill>
                  <a:srgbClr val="212121"/>
                </a:solidFill>
                <a:effectLst/>
                <a:latin typeface="Merriweather" panose="00000500000000000000" pitchFamily="2" charset="0"/>
              </a:rPr>
              <a:t> SS, Locke FL, Bartlett NL, et al. </a:t>
            </a:r>
            <a:r>
              <a:rPr lang="en-US" b="0" i="0" dirty="0" err="1">
                <a:solidFill>
                  <a:srgbClr val="212121"/>
                </a:solidFill>
                <a:effectLst/>
                <a:latin typeface="Merriweather" panose="00000500000000000000" pitchFamily="2" charset="0"/>
              </a:rPr>
              <a:t>Axicabtagene</a:t>
            </a:r>
            <a:r>
              <a:rPr lang="en-US" b="0" i="0" dirty="0">
                <a:solidFill>
                  <a:srgbClr val="212121"/>
                </a:solidFill>
                <a:effectLst/>
                <a:latin typeface="Merriweather" panose="00000500000000000000" pitchFamily="2" charset="0"/>
              </a:rPr>
              <a:t> </a:t>
            </a:r>
            <a:r>
              <a:rPr lang="en-US" b="0" i="0" dirty="0" err="1">
                <a:solidFill>
                  <a:srgbClr val="212121"/>
                </a:solidFill>
                <a:effectLst/>
                <a:latin typeface="Merriweather" panose="00000500000000000000" pitchFamily="2" charset="0"/>
              </a:rPr>
              <a:t>Ciloleucel</a:t>
            </a:r>
            <a:r>
              <a:rPr lang="en-US" b="0" i="0" dirty="0">
                <a:solidFill>
                  <a:srgbClr val="212121"/>
                </a:solidFill>
                <a:effectLst/>
                <a:latin typeface="Merriweather" panose="00000500000000000000" pitchFamily="2" charset="0"/>
              </a:rPr>
              <a:t> CAR T-Cell Therapy in Refractory Large B-Cell Lymphoma. </a:t>
            </a:r>
            <a:r>
              <a:rPr lang="en-GB" sz="1200" b="0" i="1" dirty="0">
                <a:solidFill>
                  <a:srgbClr val="000000"/>
                </a:solidFill>
                <a:latin typeface="arial" panose="020B0604020202020204" pitchFamily="34" charset="0"/>
                <a:ea typeface="ＭＳ Ｐゴシック"/>
                <a:cs typeface="Arial"/>
              </a:rPr>
              <a:t>N </a:t>
            </a:r>
            <a:r>
              <a:rPr lang="en-GB" sz="1200" b="0" i="1" dirty="0" err="1">
                <a:solidFill>
                  <a:srgbClr val="000000"/>
                </a:solidFill>
                <a:latin typeface="arial" panose="020B0604020202020204" pitchFamily="34" charset="0"/>
                <a:ea typeface="ＭＳ Ｐゴシック"/>
                <a:cs typeface="Arial"/>
              </a:rPr>
              <a:t>Engl</a:t>
            </a:r>
            <a:r>
              <a:rPr lang="en-GB" sz="1200" b="0" i="1" dirty="0">
                <a:solidFill>
                  <a:srgbClr val="000000"/>
                </a:solidFill>
                <a:latin typeface="arial" panose="020B0604020202020204" pitchFamily="34" charset="0"/>
                <a:ea typeface="ＭＳ Ｐゴシック"/>
                <a:cs typeface="Arial"/>
              </a:rPr>
              <a:t> J Med. </a:t>
            </a:r>
            <a:r>
              <a:rPr lang="en-GB" sz="1200" b="0" dirty="0">
                <a:solidFill>
                  <a:srgbClr val="000000"/>
                </a:solidFill>
                <a:latin typeface="arial" panose="020B0604020202020204" pitchFamily="34" charset="0"/>
                <a:ea typeface="ＭＳ Ｐゴシック"/>
                <a:cs typeface="Arial"/>
              </a:rPr>
              <a:t>2017;377:2531–2544.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0000"/>
              </a:solidFill>
              <a:latin typeface="arial" panose="020B0604020202020204" pitchFamily="34" charset="0"/>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latin typeface="arial" panose="020B0604020202020204" pitchFamily="34" charset="0"/>
                <a:ea typeface="ＭＳ Ｐゴシック"/>
                <a:cs typeface="Arial"/>
              </a:rPr>
              <a:t>Locke FL, Ghobadi A, Jacobson CA, et al. </a:t>
            </a:r>
            <a:r>
              <a:rPr lang="en-US" b="0" i="0" dirty="0">
                <a:solidFill>
                  <a:srgbClr val="212121"/>
                </a:solidFill>
                <a:effectLst/>
                <a:latin typeface="Merriweather" panose="00000500000000000000" pitchFamily="2" charset="0"/>
              </a:rPr>
              <a:t>Long-term safety and activity of </a:t>
            </a:r>
            <a:r>
              <a:rPr lang="en-US" b="0" i="0" dirty="0" err="1">
                <a:solidFill>
                  <a:srgbClr val="212121"/>
                </a:solidFill>
                <a:effectLst/>
                <a:latin typeface="Merriweather" panose="00000500000000000000" pitchFamily="2" charset="0"/>
              </a:rPr>
              <a:t>axicabtagene</a:t>
            </a:r>
            <a:r>
              <a:rPr lang="en-US" b="0" i="0" dirty="0">
                <a:solidFill>
                  <a:srgbClr val="212121"/>
                </a:solidFill>
                <a:effectLst/>
                <a:latin typeface="Merriweather" panose="00000500000000000000" pitchFamily="2" charset="0"/>
              </a:rPr>
              <a:t> </a:t>
            </a:r>
            <a:r>
              <a:rPr lang="en-US" b="0" i="0" dirty="0" err="1">
                <a:solidFill>
                  <a:srgbClr val="212121"/>
                </a:solidFill>
                <a:effectLst/>
                <a:latin typeface="Merriweather" panose="00000500000000000000" pitchFamily="2" charset="0"/>
              </a:rPr>
              <a:t>ciloleucel</a:t>
            </a:r>
            <a:r>
              <a:rPr lang="en-US" b="0" i="0" dirty="0">
                <a:solidFill>
                  <a:srgbClr val="212121"/>
                </a:solidFill>
                <a:effectLst/>
                <a:latin typeface="Merriweather" panose="00000500000000000000" pitchFamily="2" charset="0"/>
              </a:rPr>
              <a:t> in refractory large B-cell lymphoma (ZUMA-1): a single-arm, </a:t>
            </a:r>
            <a:r>
              <a:rPr lang="en-US" b="0" i="0" dirty="0" err="1">
                <a:solidFill>
                  <a:srgbClr val="212121"/>
                </a:solidFill>
                <a:effectLst/>
                <a:latin typeface="Merriweather" panose="00000500000000000000" pitchFamily="2" charset="0"/>
              </a:rPr>
              <a:t>multicentre</a:t>
            </a:r>
            <a:r>
              <a:rPr lang="en-US" b="0" i="0" dirty="0">
                <a:solidFill>
                  <a:srgbClr val="212121"/>
                </a:solidFill>
                <a:effectLst/>
                <a:latin typeface="Merriweather" panose="00000500000000000000" pitchFamily="2" charset="0"/>
              </a:rPr>
              <a:t>, phase 1-2 trial. </a:t>
            </a:r>
            <a:r>
              <a:rPr lang="en-GB" sz="1200" b="0" i="1" dirty="0">
                <a:solidFill>
                  <a:srgbClr val="000000"/>
                </a:solidFill>
                <a:latin typeface="arial" panose="020B0604020202020204" pitchFamily="34" charset="0"/>
                <a:ea typeface="ＭＳ Ｐゴシック"/>
                <a:cs typeface="Arial"/>
              </a:rPr>
              <a:t>Lancet Oncol</a:t>
            </a:r>
            <a:r>
              <a:rPr lang="en-GB" sz="1200" b="0" dirty="0">
                <a:solidFill>
                  <a:srgbClr val="000000"/>
                </a:solidFill>
                <a:latin typeface="arial" panose="020B0604020202020204" pitchFamily="34" charset="0"/>
                <a:ea typeface="ＭＳ Ｐゴシック"/>
                <a:cs typeface="Arial"/>
              </a:rPr>
              <a:t>. 2019;20:31-42.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0000"/>
              </a:solidFill>
              <a:latin typeface="arial" panose="020B0604020202020204" pitchFamily="34" charset="0"/>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Schuster SJ, Bishop MR, Tam CS, et al. </a:t>
            </a:r>
            <a:r>
              <a:rPr lang="en-US" b="0" i="0" dirty="0" err="1">
                <a:solidFill>
                  <a:srgbClr val="212121"/>
                </a:solidFill>
                <a:effectLst/>
                <a:latin typeface="Merriweather" panose="00000500000000000000" pitchFamily="2" charset="0"/>
              </a:rPr>
              <a:t>Tisagenlecleucel</a:t>
            </a:r>
            <a:r>
              <a:rPr lang="en-US" b="0" i="0" dirty="0">
                <a:solidFill>
                  <a:srgbClr val="212121"/>
                </a:solidFill>
                <a:effectLst/>
                <a:latin typeface="Merriweather" panose="00000500000000000000" pitchFamily="2" charset="0"/>
              </a:rPr>
              <a:t> in Adult Relapsed or Refractory Diffuse Large B-Cell Lymphoma. </a:t>
            </a:r>
            <a:r>
              <a:rPr lang="en-GB" sz="1200" b="0" i="1" dirty="0">
                <a:solidFill>
                  <a:srgbClr val="000000"/>
                </a:solidFill>
                <a:latin typeface="arial" panose="020B0604020202020204" pitchFamily="34" charset="0"/>
                <a:ea typeface="ＭＳ Ｐゴシック"/>
                <a:cs typeface="Arial"/>
              </a:rPr>
              <a:t>N </a:t>
            </a:r>
            <a:r>
              <a:rPr lang="en-GB" sz="1200" b="0" i="1" dirty="0" err="1">
                <a:solidFill>
                  <a:srgbClr val="000000"/>
                </a:solidFill>
                <a:latin typeface="arial" panose="020B0604020202020204" pitchFamily="34" charset="0"/>
                <a:ea typeface="ＭＳ Ｐゴシック"/>
                <a:cs typeface="Arial"/>
              </a:rPr>
              <a:t>Engl</a:t>
            </a:r>
            <a:r>
              <a:rPr lang="en-GB" sz="1200" b="0" i="1" dirty="0">
                <a:solidFill>
                  <a:srgbClr val="000000"/>
                </a:solidFill>
                <a:latin typeface="arial" panose="020B0604020202020204" pitchFamily="34" charset="0"/>
                <a:ea typeface="ＭＳ Ｐゴシック"/>
                <a:cs typeface="Arial"/>
              </a:rPr>
              <a:t> J Med</a:t>
            </a:r>
            <a:r>
              <a:rPr lang="en-GB" sz="1200" b="0" dirty="0">
                <a:solidFill>
                  <a:srgbClr val="000000"/>
                </a:solidFill>
                <a:latin typeface="arial" panose="020B0604020202020204" pitchFamily="34" charset="0"/>
                <a:ea typeface="ＭＳ Ｐゴシック"/>
                <a:cs typeface="Arial"/>
              </a:rPr>
              <a:t>. 2019;380:45-56.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0000"/>
              </a:solidFill>
              <a:latin typeface="arial" panose="020B0604020202020204" pitchFamily="34" charset="0"/>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Abramson JS, </a:t>
            </a:r>
            <a:r>
              <a:rPr lang="en-US" b="0" i="0" dirty="0" err="1">
                <a:solidFill>
                  <a:srgbClr val="212121"/>
                </a:solidFill>
                <a:effectLst/>
                <a:latin typeface="Merriweather" panose="00000500000000000000" pitchFamily="2" charset="0"/>
              </a:rPr>
              <a:t>Palomba</a:t>
            </a:r>
            <a:r>
              <a:rPr lang="en-US" b="0" i="0" dirty="0">
                <a:solidFill>
                  <a:srgbClr val="212121"/>
                </a:solidFill>
                <a:effectLst/>
                <a:latin typeface="Merriweather" panose="00000500000000000000" pitchFamily="2" charset="0"/>
              </a:rPr>
              <a:t> ML, Gordon LI, et al. </a:t>
            </a:r>
            <a:r>
              <a:rPr lang="en-US" b="0" i="0" dirty="0" err="1">
                <a:solidFill>
                  <a:srgbClr val="212121"/>
                </a:solidFill>
                <a:effectLst/>
                <a:latin typeface="Merriweather" panose="00000500000000000000" pitchFamily="2" charset="0"/>
              </a:rPr>
              <a:t>Lisocabtagene</a:t>
            </a:r>
            <a:r>
              <a:rPr lang="en-US" b="0" i="0" dirty="0">
                <a:solidFill>
                  <a:srgbClr val="212121"/>
                </a:solidFill>
                <a:effectLst/>
                <a:latin typeface="Merriweather" panose="00000500000000000000" pitchFamily="2" charset="0"/>
              </a:rPr>
              <a:t> </a:t>
            </a:r>
            <a:r>
              <a:rPr lang="en-US" b="0" i="0" dirty="0" err="1">
                <a:solidFill>
                  <a:srgbClr val="212121"/>
                </a:solidFill>
                <a:effectLst/>
                <a:latin typeface="Merriweather" panose="00000500000000000000" pitchFamily="2" charset="0"/>
              </a:rPr>
              <a:t>maraleucel</a:t>
            </a:r>
            <a:r>
              <a:rPr lang="en-US" b="0" i="0" dirty="0">
                <a:solidFill>
                  <a:srgbClr val="212121"/>
                </a:solidFill>
                <a:effectLst/>
                <a:latin typeface="Merriweather" panose="00000500000000000000" pitchFamily="2" charset="0"/>
              </a:rPr>
              <a:t> for patients with relapsed or refractory large B-cell lymphomas (TRANSCEND NHL 001): a </a:t>
            </a:r>
            <a:r>
              <a:rPr lang="en-US" b="0" i="0" dirty="0" err="1">
                <a:solidFill>
                  <a:srgbClr val="212121"/>
                </a:solidFill>
                <a:effectLst/>
                <a:latin typeface="Merriweather" panose="00000500000000000000" pitchFamily="2" charset="0"/>
              </a:rPr>
              <a:t>multicentre</a:t>
            </a:r>
            <a:r>
              <a:rPr lang="en-US" b="0" i="0" dirty="0">
                <a:solidFill>
                  <a:srgbClr val="212121"/>
                </a:solidFill>
                <a:effectLst/>
                <a:latin typeface="Merriweather" panose="00000500000000000000" pitchFamily="2" charset="0"/>
              </a:rPr>
              <a:t> seamless design study. </a:t>
            </a:r>
            <a:r>
              <a:rPr lang="en-GB" sz="1200" b="0" i="1" dirty="0">
                <a:solidFill>
                  <a:srgbClr val="000000"/>
                </a:solidFill>
                <a:latin typeface="arial" panose="020B0604020202020204" pitchFamily="34" charset="0"/>
                <a:ea typeface="ＭＳ Ｐゴシック"/>
                <a:cs typeface="Arial"/>
              </a:rPr>
              <a:t>Lancet</a:t>
            </a:r>
            <a:r>
              <a:rPr lang="en-GB" sz="1200" b="0" dirty="0">
                <a:solidFill>
                  <a:srgbClr val="000000"/>
                </a:solidFill>
                <a:latin typeface="arial" panose="020B0604020202020204" pitchFamily="34" charset="0"/>
                <a:ea typeface="ＭＳ Ｐゴシック"/>
                <a:cs typeface="Arial"/>
              </a:rPr>
              <a:t> 2020;396:839-85</a:t>
            </a:r>
            <a:r>
              <a:rPr lang="en-GB" sz="1200" dirty="0">
                <a:solidFill>
                  <a:srgbClr val="000000"/>
                </a:solidFill>
                <a:latin typeface="arial" panose="020B0604020202020204" pitchFamily="34" charset="0"/>
                <a:ea typeface="ＭＳ Ｐゴシック"/>
                <a:cs typeface="Arial"/>
              </a:rPr>
              <a:t>2. </a:t>
            </a:r>
            <a:endParaRPr lang="en-GB" dirty="0"/>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10</a:t>
            </a:fld>
            <a:endParaRPr lang="en-US"/>
          </a:p>
        </p:txBody>
      </p:sp>
    </p:spTree>
    <p:extLst>
      <p:ext uri="{BB962C8B-B14F-4D97-AF65-F5344CB8AC3E}">
        <p14:creationId xmlns:p14="http://schemas.microsoft.com/office/powerpoint/2010/main" val="2985262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latin typeface="arial" panose="020B0604020202020204" pitchFamily="34" charset="0"/>
                <a:ea typeface="ＭＳ Ｐゴシック"/>
                <a:cs typeface="Arial"/>
              </a:rPr>
              <a:t>Locke FL, Ghobadi A, Jacobson CA, et al. </a:t>
            </a:r>
            <a:r>
              <a:rPr lang="en-US" b="0" i="0" dirty="0">
                <a:solidFill>
                  <a:srgbClr val="212121"/>
                </a:solidFill>
                <a:effectLst/>
                <a:latin typeface="Merriweather" panose="00000500000000000000" pitchFamily="2" charset="0"/>
              </a:rPr>
              <a:t>Long-term safety and activity of </a:t>
            </a:r>
            <a:r>
              <a:rPr lang="en-US" b="0" i="0" dirty="0" err="1">
                <a:solidFill>
                  <a:srgbClr val="212121"/>
                </a:solidFill>
                <a:effectLst/>
                <a:latin typeface="Merriweather" panose="00000500000000000000" pitchFamily="2" charset="0"/>
              </a:rPr>
              <a:t>axicabtagene</a:t>
            </a:r>
            <a:r>
              <a:rPr lang="en-US" b="0" i="0" dirty="0">
                <a:solidFill>
                  <a:srgbClr val="212121"/>
                </a:solidFill>
                <a:effectLst/>
                <a:latin typeface="Merriweather" panose="00000500000000000000" pitchFamily="2" charset="0"/>
              </a:rPr>
              <a:t> </a:t>
            </a:r>
            <a:r>
              <a:rPr lang="en-US" b="0" i="0" dirty="0" err="1">
                <a:solidFill>
                  <a:srgbClr val="212121"/>
                </a:solidFill>
                <a:effectLst/>
                <a:latin typeface="Merriweather" panose="00000500000000000000" pitchFamily="2" charset="0"/>
              </a:rPr>
              <a:t>ciloleucel</a:t>
            </a:r>
            <a:r>
              <a:rPr lang="en-US" b="0" i="0" dirty="0">
                <a:solidFill>
                  <a:srgbClr val="212121"/>
                </a:solidFill>
                <a:effectLst/>
                <a:latin typeface="Merriweather" panose="00000500000000000000" pitchFamily="2" charset="0"/>
              </a:rPr>
              <a:t> in refractory large B-cell lymphoma (ZUMA-1): a single-arm, </a:t>
            </a:r>
            <a:r>
              <a:rPr lang="en-US" b="0" i="0" dirty="0" err="1">
                <a:solidFill>
                  <a:srgbClr val="212121"/>
                </a:solidFill>
                <a:effectLst/>
                <a:latin typeface="Merriweather" panose="00000500000000000000" pitchFamily="2" charset="0"/>
              </a:rPr>
              <a:t>multicentre</a:t>
            </a:r>
            <a:r>
              <a:rPr lang="en-US" b="0" i="0" dirty="0">
                <a:solidFill>
                  <a:srgbClr val="212121"/>
                </a:solidFill>
                <a:effectLst/>
                <a:latin typeface="Merriweather" panose="00000500000000000000" pitchFamily="2" charset="0"/>
              </a:rPr>
              <a:t>, phase 1-2 trial. </a:t>
            </a:r>
            <a:r>
              <a:rPr lang="en-GB" sz="1200" b="0" i="1" dirty="0">
                <a:solidFill>
                  <a:srgbClr val="000000"/>
                </a:solidFill>
                <a:latin typeface="arial" panose="020B0604020202020204" pitchFamily="34" charset="0"/>
                <a:ea typeface="ＭＳ Ｐゴシック"/>
                <a:cs typeface="Arial"/>
              </a:rPr>
              <a:t>Lancet Oncol</a:t>
            </a:r>
            <a:r>
              <a:rPr lang="en-GB" sz="1200" b="0" dirty="0">
                <a:solidFill>
                  <a:srgbClr val="000000"/>
                </a:solidFill>
                <a:latin typeface="arial" panose="020B0604020202020204" pitchFamily="34" charset="0"/>
                <a:ea typeface="ＭＳ Ｐゴシック"/>
                <a:cs typeface="Arial"/>
              </a:rPr>
              <a:t>. 2019;20:31-42.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0000"/>
              </a:solidFill>
              <a:latin typeface="arial" panose="020B0604020202020204" pitchFamily="34" charset="0"/>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Schuster SJ, Bishop MR, Tam CS, et al. </a:t>
            </a:r>
            <a:r>
              <a:rPr lang="en-US" b="0" i="0" dirty="0" err="1">
                <a:solidFill>
                  <a:srgbClr val="212121"/>
                </a:solidFill>
                <a:effectLst/>
                <a:latin typeface="Merriweather" panose="00000500000000000000" pitchFamily="2" charset="0"/>
              </a:rPr>
              <a:t>Tisagenlecleucel</a:t>
            </a:r>
            <a:r>
              <a:rPr lang="en-US" b="0" i="0" dirty="0">
                <a:solidFill>
                  <a:srgbClr val="212121"/>
                </a:solidFill>
                <a:effectLst/>
                <a:latin typeface="Merriweather" panose="00000500000000000000" pitchFamily="2" charset="0"/>
              </a:rPr>
              <a:t> in Adult Relapsed or Refractory Diffuse Large B-Cell Lymphoma. </a:t>
            </a:r>
            <a:r>
              <a:rPr lang="en-GB" sz="1200" b="0" i="1" dirty="0">
                <a:solidFill>
                  <a:srgbClr val="000000"/>
                </a:solidFill>
                <a:latin typeface="arial" panose="020B0604020202020204" pitchFamily="34" charset="0"/>
                <a:ea typeface="ＭＳ Ｐゴシック"/>
                <a:cs typeface="Arial"/>
              </a:rPr>
              <a:t>N </a:t>
            </a:r>
            <a:r>
              <a:rPr lang="en-GB" sz="1200" b="0" i="1" dirty="0" err="1">
                <a:solidFill>
                  <a:srgbClr val="000000"/>
                </a:solidFill>
                <a:latin typeface="arial" panose="020B0604020202020204" pitchFamily="34" charset="0"/>
                <a:ea typeface="ＭＳ Ｐゴシック"/>
                <a:cs typeface="Arial"/>
              </a:rPr>
              <a:t>Engl</a:t>
            </a:r>
            <a:r>
              <a:rPr lang="en-GB" sz="1200" b="0" i="1" dirty="0">
                <a:solidFill>
                  <a:srgbClr val="000000"/>
                </a:solidFill>
                <a:latin typeface="arial" panose="020B0604020202020204" pitchFamily="34" charset="0"/>
                <a:ea typeface="ＭＳ Ｐゴシック"/>
                <a:cs typeface="Arial"/>
              </a:rPr>
              <a:t> J Med</a:t>
            </a:r>
            <a:r>
              <a:rPr lang="en-GB" sz="1200" b="0" dirty="0">
                <a:solidFill>
                  <a:srgbClr val="000000"/>
                </a:solidFill>
                <a:latin typeface="arial" panose="020B0604020202020204" pitchFamily="34" charset="0"/>
                <a:ea typeface="ＭＳ Ｐゴシック"/>
                <a:cs typeface="Arial"/>
              </a:rPr>
              <a:t>. 2019;380:45-56.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0000"/>
              </a:solidFill>
              <a:latin typeface="arial" panose="020B0604020202020204" pitchFamily="34" charset="0"/>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Abramson JS, </a:t>
            </a:r>
            <a:r>
              <a:rPr lang="en-US" b="0" i="0" dirty="0" err="1">
                <a:solidFill>
                  <a:srgbClr val="212121"/>
                </a:solidFill>
                <a:effectLst/>
                <a:latin typeface="Merriweather" panose="00000500000000000000" pitchFamily="2" charset="0"/>
              </a:rPr>
              <a:t>Palomba</a:t>
            </a:r>
            <a:r>
              <a:rPr lang="en-US" b="0" i="0" dirty="0">
                <a:solidFill>
                  <a:srgbClr val="212121"/>
                </a:solidFill>
                <a:effectLst/>
                <a:latin typeface="Merriweather" panose="00000500000000000000" pitchFamily="2" charset="0"/>
              </a:rPr>
              <a:t> ML, Gordon LI, et al. </a:t>
            </a:r>
            <a:r>
              <a:rPr lang="en-US" b="0" i="0" dirty="0" err="1">
                <a:solidFill>
                  <a:srgbClr val="212121"/>
                </a:solidFill>
                <a:effectLst/>
                <a:latin typeface="Merriweather" panose="00000500000000000000" pitchFamily="2" charset="0"/>
              </a:rPr>
              <a:t>Lisocabtagene</a:t>
            </a:r>
            <a:r>
              <a:rPr lang="en-US" b="0" i="0" dirty="0">
                <a:solidFill>
                  <a:srgbClr val="212121"/>
                </a:solidFill>
                <a:effectLst/>
                <a:latin typeface="Merriweather" panose="00000500000000000000" pitchFamily="2" charset="0"/>
              </a:rPr>
              <a:t> </a:t>
            </a:r>
            <a:r>
              <a:rPr lang="en-US" b="0" i="0" dirty="0" err="1">
                <a:solidFill>
                  <a:srgbClr val="212121"/>
                </a:solidFill>
                <a:effectLst/>
                <a:latin typeface="Merriweather" panose="00000500000000000000" pitchFamily="2" charset="0"/>
              </a:rPr>
              <a:t>maraleucel</a:t>
            </a:r>
            <a:r>
              <a:rPr lang="en-US" b="0" i="0" dirty="0">
                <a:solidFill>
                  <a:srgbClr val="212121"/>
                </a:solidFill>
                <a:effectLst/>
                <a:latin typeface="Merriweather" panose="00000500000000000000" pitchFamily="2" charset="0"/>
              </a:rPr>
              <a:t> for patients with relapsed or refractory large B-cell lymphomas (TRANSCEND NHL 001): a </a:t>
            </a:r>
            <a:r>
              <a:rPr lang="en-US" b="0" i="0" dirty="0" err="1">
                <a:solidFill>
                  <a:srgbClr val="212121"/>
                </a:solidFill>
                <a:effectLst/>
                <a:latin typeface="Merriweather" panose="00000500000000000000" pitchFamily="2" charset="0"/>
              </a:rPr>
              <a:t>multicentre</a:t>
            </a:r>
            <a:r>
              <a:rPr lang="en-US" b="0" i="0" dirty="0">
                <a:solidFill>
                  <a:srgbClr val="212121"/>
                </a:solidFill>
                <a:effectLst/>
                <a:latin typeface="Merriweather" panose="00000500000000000000" pitchFamily="2" charset="0"/>
              </a:rPr>
              <a:t> seamless design study. </a:t>
            </a:r>
            <a:r>
              <a:rPr lang="en-GB" sz="1200" b="0" i="1" dirty="0">
                <a:solidFill>
                  <a:srgbClr val="000000"/>
                </a:solidFill>
                <a:latin typeface="arial" panose="020B0604020202020204" pitchFamily="34" charset="0"/>
                <a:ea typeface="ＭＳ Ｐゴシック"/>
                <a:cs typeface="Arial"/>
              </a:rPr>
              <a:t>Lancet</a:t>
            </a:r>
            <a:r>
              <a:rPr lang="en-GB" sz="1200" b="0" dirty="0">
                <a:solidFill>
                  <a:srgbClr val="000000"/>
                </a:solidFill>
                <a:latin typeface="arial" panose="020B0604020202020204" pitchFamily="34" charset="0"/>
                <a:ea typeface="ＭＳ Ｐゴシック"/>
                <a:cs typeface="Arial"/>
              </a:rPr>
              <a:t> 2020;396:839-85</a:t>
            </a:r>
            <a:r>
              <a:rPr lang="en-GB" sz="1200" dirty="0">
                <a:solidFill>
                  <a:srgbClr val="000000"/>
                </a:solidFill>
                <a:latin typeface="arial" panose="020B0604020202020204" pitchFamily="34" charset="0"/>
                <a:ea typeface="ＭＳ Ｐゴシック"/>
                <a:cs typeface="Arial"/>
              </a:rPr>
              <a:t>2. </a:t>
            </a:r>
            <a:endParaRPr lang="en-GB" dirty="0"/>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11</a:t>
            </a:fld>
            <a:endParaRPr lang="en-US"/>
          </a:p>
        </p:txBody>
      </p:sp>
    </p:spTree>
    <p:extLst>
      <p:ext uri="{BB962C8B-B14F-4D97-AF65-F5344CB8AC3E}">
        <p14:creationId xmlns:p14="http://schemas.microsoft.com/office/powerpoint/2010/main" val="3185804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78210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F3F8-9BD5-5E93-EDD4-37E3BAF67160}"/>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0298287-6384-0DB4-EC86-18FF94CE1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A2BBFD-E1D8-F689-08AC-301B2994450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47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1DF39-97A0-0CC4-FFA1-2D004E0BC584}"/>
              </a:ext>
            </a:extLst>
          </p:cNvPr>
          <p:cNvSpPr>
            <a:spLocks noGrp="1"/>
          </p:cNvSpPr>
          <p:nvPr>
            <p:ph type="title" orient="vert"/>
          </p:nvPr>
        </p:nvSpPr>
        <p:spPr>
          <a:xfrm>
            <a:off x="8724900" y="365125"/>
            <a:ext cx="2628900" cy="5811838"/>
          </a:xfrm>
        </p:spPr>
        <p:txBody>
          <a:bodyPr vert="eaVert"/>
          <a:lstStyle>
            <a:lvl1pPr>
              <a:defRPr>
                <a:solidFill>
                  <a:schemeClr val="accent2"/>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B16AEAD-BA4A-4AB8-C541-535BFD31A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B66D26-29CB-C31F-5889-F191CCB5AB3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798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9C6D-D6AC-4242-AC2A-3FAE0B9A6DB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BC71428-FDB6-F146-AF31-08818B189F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8C4E85C-C866-7545-B295-DDB77906BA7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3361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7D73-112F-7D4C-844B-DB58E26B8454}"/>
              </a:ext>
            </a:extLst>
          </p:cNvPr>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540EF9F5-E516-D445-A503-442205BC5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AD089CD-F014-0C43-A6B2-23E6800D6E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2048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23296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EEFF-06A6-0FC8-787E-259972E6FAA4}"/>
              </a:ext>
            </a:extLst>
          </p:cNvPr>
          <p:cNvSpPr>
            <a:spLocks noGrp="1"/>
          </p:cNvSpPr>
          <p:nvPr>
            <p:ph type="title"/>
          </p:nvPr>
        </p:nvSpPr>
        <p:spPr>
          <a:xfrm>
            <a:off x="831850" y="1709738"/>
            <a:ext cx="10515600" cy="2852737"/>
          </a:xfrm>
        </p:spPr>
        <p:txBody>
          <a:bodyPr anchor="b"/>
          <a:lstStyle>
            <a:lvl1pPr>
              <a:defRPr sz="6000">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 Placeholder 7">
            <a:extLst>
              <a:ext uri="{FF2B5EF4-FFF2-40B4-BE49-F238E27FC236}">
                <a16:creationId xmlns:a16="http://schemas.microsoft.com/office/drawing/2014/main" id="{51E9E37E-8B3B-66CD-9BAE-C4BD4C51C6FC}"/>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78456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3DD6EE70-201A-7784-D7C2-A6526FFC6C9E}"/>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91673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204201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6" name="Text Placeholder 7">
            <a:extLst>
              <a:ext uri="{FF2B5EF4-FFF2-40B4-BE49-F238E27FC236}">
                <a16:creationId xmlns:a16="http://schemas.microsoft.com/office/drawing/2014/main" id="{4716A040-6F1B-7409-788E-EF6C2F76F07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8933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993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83F4-2E1F-5948-14C0-8EFCF2268197}"/>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D5E223E-E4B1-806D-BFE2-C115E40687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FDC6E4-76C7-E629-719D-E412FC29D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FF83F92-6CE4-9D2E-45A8-E6BA5C65545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654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1058-AF2B-850E-AD7E-A5A65564F99F}"/>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3EB1C7C-7863-36E6-82D2-9F48FAB6D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C56E97-FC13-E8F3-0821-EE56B71E4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C6E3B96-9545-7F61-DA50-F7C88A1A005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447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1955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3608EC-7E77-9FBE-47B4-A289EEDCDA26}"/>
              </a:ext>
            </a:extLst>
          </p:cNvPr>
          <p:cNvSpPr/>
          <p:nvPr userDrawn="1"/>
        </p:nvSpPr>
        <p:spPr>
          <a:xfrm>
            <a:off x="1057197" y="6311899"/>
            <a:ext cx="11134803" cy="546101"/>
          </a:xfrm>
          <a:prstGeom prst="rect">
            <a:avLst/>
          </a:prstGeom>
          <a:gradFill flip="none" rotWithShape="1">
            <a:gsLst>
              <a:gs pos="0">
                <a:schemeClr val="accent1"/>
              </a:gs>
              <a:gs pos="86000">
                <a:schemeClr val="tx2"/>
              </a:gs>
            </a:gsLst>
            <a:lin ang="108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640263" y="6356350"/>
            <a:ext cx="8521831" cy="42536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Delay 8">
            <a:extLst>
              <a:ext uri="{FF2B5EF4-FFF2-40B4-BE49-F238E27FC236}">
                <a16:creationId xmlns:a16="http://schemas.microsoft.com/office/drawing/2014/main" id="{A7CFC9E5-7337-DB8B-981A-7F8B6486125A}"/>
              </a:ext>
            </a:extLst>
          </p:cNvPr>
          <p:cNvSpPr/>
          <p:nvPr userDrawn="1"/>
        </p:nvSpPr>
        <p:spPr>
          <a:xfrm>
            <a:off x="-4317" y="6176962"/>
            <a:ext cx="1411700" cy="681037"/>
          </a:xfrm>
          <a:custGeom>
            <a:avLst/>
            <a:gdLst>
              <a:gd name="connsiteX0" fmla="*/ 0 w 748430"/>
              <a:gd name="connsiteY0" fmla="*/ 0 h 689139"/>
              <a:gd name="connsiteX1" fmla="*/ 374215 w 748430"/>
              <a:gd name="connsiteY1" fmla="*/ 0 h 689139"/>
              <a:gd name="connsiteX2" fmla="*/ 748430 w 748430"/>
              <a:gd name="connsiteY2" fmla="*/ 344570 h 689139"/>
              <a:gd name="connsiteX3" fmla="*/ 374215 w 748430"/>
              <a:gd name="connsiteY3" fmla="*/ 689140 h 689139"/>
              <a:gd name="connsiteX4" fmla="*/ 0 w 748430"/>
              <a:gd name="connsiteY4" fmla="*/ 689139 h 689139"/>
              <a:gd name="connsiteX5" fmla="*/ 0 w 748430"/>
              <a:gd name="connsiteY5" fmla="*/ 0 h 689139"/>
              <a:gd name="connsiteX0" fmla="*/ 1650124 w 2398554"/>
              <a:gd name="connsiteY0" fmla="*/ 0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650124 w 2398554"/>
              <a:gd name="connsiteY5" fmla="*/ 0 h 699650"/>
              <a:gd name="connsiteX0" fmla="*/ 0 w 2409064"/>
              <a:gd name="connsiteY0" fmla="*/ 10511 h 699650"/>
              <a:gd name="connsiteX1" fmla="*/ 2034849 w 2409064"/>
              <a:gd name="connsiteY1" fmla="*/ 0 h 699650"/>
              <a:gd name="connsiteX2" fmla="*/ 2409064 w 2409064"/>
              <a:gd name="connsiteY2" fmla="*/ 344570 h 699650"/>
              <a:gd name="connsiteX3" fmla="*/ 2034849 w 2409064"/>
              <a:gd name="connsiteY3" fmla="*/ 689140 h 699650"/>
              <a:gd name="connsiteX4" fmla="*/ 10510 w 2409064"/>
              <a:gd name="connsiteY4" fmla="*/ 699650 h 699650"/>
              <a:gd name="connsiteX5" fmla="*/ 0 w 2409064"/>
              <a:gd name="connsiteY5" fmla="*/ 10511 h 699650"/>
              <a:gd name="connsiteX0" fmla="*/ 1057075 w 2398554"/>
              <a:gd name="connsiteY0" fmla="*/ 1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057075 w 2398554"/>
              <a:gd name="connsiteY5" fmla="*/ 1 h 699650"/>
              <a:gd name="connsiteX0" fmla="*/ 19992 w 1361471"/>
              <a:gd name="connsiteY0" fmla="*/ 1 h 689140"/>
              <a:gd name="connsiteX1" fmla="*/ 987256 w 1361471"/>
              <a:gd name="connsiteY1" fmla="*/ 0 h 689140"/>
              <a:gd name="connsiteX2" fmla="*/ 1361471 w 1361471"/>
              <a:gd name="connsiteY2" fmla="*/ 344570 h 689140"/>
              <a:gd name="connsiteX3" fmla="*/ 987256 w 1361471"/>
              <a:gd name="connsiteY3" fmla="*/ 689140 h 689140"/>
              <a:gd name="connsiteX4" fmla="*/ 0 w 1361471"/>
              <a:gd name="connsiteY4" fmla="*/ 689140 h 689140"/>
              <a:gd name="connsiteX5" fmla="*/ 19992 w 1361471"/>
              <a:gd name="connsiteY5" fmla="*/ 1 h 689140"/>
              <a:gd name="connsiteX0" fmla="*/ 0 w 1365647"/>
              <a:gd name="connsiteY0" fmla="*/ 1 h 689140"/>
              <a:gd name="connsiteX1" fmla="*/ 991432 w 1365647"/>
              <a:gd name="connsiteY1" fmla="*/ 0 h 689140"/>
              <a:gd name="connsiteX2" fmla="*/ 1365647 w 1365647"/>
              <a:gd name="connsiteY2" fmla="*/ 344570 h 689140"/>
              <a:gd name="connsiteX3" fmla="*/ 991432 w 1365647"/>
              <a:gd name="connsiteY3" fmla="*/ 689140 h 689140"/>
              <a:gd name="connsiteX4" fmla="*/ 4176 w 1365647"/>
              <a:gd name="connsiteY4" fmla="*/ 689140 h 689140"/>
              <a:gd name="connsiteX5" fmla="*/ 0 w 1365647"/>
              <a:gd name="connsiteY5" fmla="*/ 1 h 68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7" h="689140">
                <a:moveTo>
                  <a:pt x="0" y="1"/>
                </a:moveTo>
                <a:lnTo>
                  <a:pt x="991432" y="0"/>
                </a:lnTo>
                <a:cubicBezTo>
                  <a:pt x="1198105" y="0"/>
                  <a:pt x="1365647" y="154269"/>
                  <a:pt x="1365647" y="344570"/>
                </a:cubicBezTo>
                <a:cubicBezTo>
                  <a:pt x="1365647" y="534871"/>
                  <a:pt x="1198105" y="689140"/>
                  <a:pt x="991432" y="689140"/>
                </a:cubicBezTo>
                <a:lnTo>
                  <a:pt x="4176" y="689140"/>
                </a:lnTo>
                <a:lnTo>
                  <a:pt x="0" y="1"/>
                </a:lnTo>
                <a:close/>
              </a:path>
            </a:pathLst>
          </a:custGeom>
          <a:solidFill>
            <a:schemeClr val="bg1"/>
          </a:solidFill>
          <a:ln>
            <a:noFill/>
          </a:ln>
          <a:effectLst>
            <a:outerShdw blurRad="76859"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userDrawn="1"/>
        </p:nvPicPr>
        <p:blipFill>
          <a:blip r:embed="rId16"/>
          <a:stretch>
            <a:fillRect/>
          </a:stretch>
        </p:blipFill>
        <p:spPr>
          <a:xfrm>
            <a:off x="123944" y="6263241"/>
            <a:ext cx="933253" cy="518474"/>
          </a:xfrm>
          <a:prstGeom prst="rect">
            <a:avLst/>
          </a:prstGeom>
        </p:spPr>
      </p:pic>
    </p:spTree>
    <p:extLst>
      <p:ext uri="{BB962C8B-B14F-4D97-AF65-F5344CB8AC3E}">
        <p14:creationId xmlns:p14="http://schemas.microsoft.com/office/powerpoint/2010/main" val="3547685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748CA6-9A2C-6879-38B5-F0ABD3F19F19}"/>
              </a:ext>
            </a:extLst>
          </p:cNvPr>
          <p:cNvSpPr>
            <a:spLocks noGrp="1"/>
          </p:cNvSpPr>
          <p:nvPr>
            <p:ph type="ctrTitle"/>
          </p:nvPr>
        </p:nvSpPr>
        <p:spPr/>
        <p:txBody>
          <a:bodyPr/>
          <a:lstStyle/>
          <a:p>
            <a:endParaRPr lang="en-US" dirty="0"/>
          </a:p>
        </p:txBody>
      </p:sp>
      <p:sp>
        <p:nvSpPr>
          <p:cNvPr id="8" name="Subtitle 7">
            <a:extLst>
              <a:ext uri="{FF2B5EF4-FFF2-40B4-BE49-F238E27FC236}">
                <a16:creationId xmlns:a16="http://schemas.microsoft.com/office/drawing/2014/main" id="{D76A518A-11E6-807E-3A11-F1E5BA3A1C50}"/>
              </a:ext>
            </a:extLst>
          </p:cNvPr>
          <p:cNvSpPr>
            <a:spLocks noGrp="1"/>
          </p:cNvSpPr>
          <p:nvPr>
            <p:ph type="subTitle" idx="1"/>
          </p:nvPr>
        </p:nvSpPr>
        <p:spPr/>
        <p:txBody>
          <a:bodyPr/>
          <a:lstStyle/>
          <a:p>
            <a:endParaRPr lang="en-US"/>
          </a:p>
        </p:txBody>
      </p:sp>
      <p:pic>
        <p:nvPicPr>
          <p:cNvPr id="9" name="Picture 8" descr="Diagram&#10;&#10;Description automatically generated">
            <a:extLst>
              <a:ext uri="{FF2B5EF4-FFF2-40B4-BE49-F238E27FC236}">
                <a16:creationId xmlns:a16="http://schemas.microsoft.com/office/drawing/2014/main" id="{539593A1-F48A-D49D-B79A-423FC6777443}"/>
              </a:ext>
            </a:extLst>
          </p:cNvPr>
          <p:cNvPicPr>
            <a:picLocks noChangeAspect="1"/>
          </p:cNvPicPr>
          <p:nvPr/>
        </p:nvPicPr>
        <p:blipFill>
          <a:blip r:embed="rId2"/>
          <a:stretch>
            <a:fillRect/>
          </a:stretch>
        </p:blipFill>
        <p:spPr>
          <a:xfrm>
            <a:off x="0" y="-1"/>
            <a:ext cx="12192000" cy="6854573"/>
          </a:xfrm>
          <a:prstGeom prst="rect">
            <a:avLst/>
          </a:prstGeom>
        </p:spPr>
      </p:pic>
    </p:spTree>
    <p:extLst>
      <p:ext uri="{BB962C8B-B14F-4D97-AF65-F5344CB8AC3E}">
        <p14:creationId xmlns:p14="http://schemas.microsoft.com/office/powerpoint/2010/main" val="251147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41A104-590E-7F87-2A04-57DBBCBB7CA3}"/>
              </a:ext>
            </a:extLst>
          </p:cNvPr>
          <p:cNvSpPr>
            <a:spLocks noGrp="1"/>
          </p:cNvSpPr>
          <p:nvPr>
            <p:ph type="title"/>
          </p:nvPr>
        </p:nvSpPr>
        <p:spPr/>
        <p:txBody>
          <a:bodyPr>
            <a:noAutofit/>
          </a:bodyPr>
          <a:lstStyle/>
          <a:p>
            <a:pPr algn="ctr"/>
            <a:r>
              <a:rPr lang="en-US" sz="3600" dirty="0"/>
              <a:t>CD19 CAR T-Cells for DLBCL: Pivotal Trial Results After Two or More Lines of Systemic Therapy</a:t>
            </a:r>
          </a:p>
        </p:txBody>
      </p:sp>
      <p:sp>
        <p:nvSpPr>
          <p:cNvPr id="7" name="Text Placeholder 5">
            <a:extLst>
              <a:ext uri="{FF2B5EF4-FFF2-40B4-BE49-F238E27FC236}">
                <a16:creationId xmlns:a16="http://schemas.microsoft.com/office/drawing/2014/main" id="{1466F5C5-9715-D84F-0049-EFE47BCA859B}"/>
              </a:ext>
            </a:extLst>
          </p:cNvPr>
          <p:cNvSpPr>
            <a:spLocks noGrp="1"/>
          </p:cNvSpPr>
          <p:nvPr>
            <p:ph type="body" sz="quarter" idx="12"/>
          </p:nvPr>
        </p:nvSpPr>
        <p:spPr>
          <a:xfrm>
            <a:off x="1523999" y="6320100"/>
            <a:ext cx="10515600" cy="537900"/>
          </a:xfrm>
        </p:spPr>
        <p:txBody>
          <a:bodyPr/>
          <a:lstStyle/>
          <a:p>
            <a:r>
              <a:rPr lang="en-GB" sz="900" dirty="0"/>
              <a:t>*n = 256 efficacy-evaluable patients.</a:t>
            </a:r>
            <a:br>
              <a:rPr lang="en-GB" sz="900" dirty="0"/>
            </a:br>
            <a:r>
              <a:rPr lang="en-GB" sz="900" dirty="0" err="1"/>
              <a:t>Neelapu</a:t>
            </a:r>
            <a:r>
              <a:rPr lang="en-GB" sz="900" dirty="0"/>
              <a:t> et al. </a:t>
            </a:r>
            <a:r>
              <a:rPr lang="en-GB" sz="900" i="1" dirty="0"/>
              <a:t>N </a:t>
            </a:r>
            <a:r>
              <a:rPr lang="en-GB" sz="900" i="1" dirty="0" err="1"/>
              <a:t>Engl</a:t>
            </a:r>
            <a:r>
              <a:rPr lang="en-GB" sz="900" i="1" dirty="0"/>
              <a:t> J Med</a:t>
            </a:r>
            <a:r>
              <a:rPr lang="en-GB" sz="900" dirty="0"/>
              <a:t>. 2017;377:2531-2544; Locke et al. </a:t>
            </a:r>
            <a:r>
              <a:rPr lang="en-GB" sz="900" i="1" dirty="0"/>
              <a:t>Lancet Oncol</a:t>
            </a:r>
            <a:r>
              <a:rPr lang="en-GB" sz="900" dirty="0"/>
              <a:t>. 2019;20:31-42; Schuster et al. </a:t>
            </a:r>
            <a:r>
              <a:rPr lang="en-GB" sz="900" i="1" dirty="0"/>
              <a:t>N </a:t>
            </a:r>
            <a:r>
              <a:rPr lang="en-GB" sz="900" i="1" dirty="0" err="1"/>
              <a:t>Engl</a:t>
            </a:r>
            <a:r>
              <a:rPr lang="en-GB" sz="900" i="1" dirty="0"/>
              <a:t> J Med</a:t>
            </a:r>
            <a:r>
              <a:rPr lang="en-GB" sz="900" dirty="0"/>
              <a:t>. 2019;380:45-56; Abramson et al. </a:t>
            </a:r>
            <a:r>
              <a:rPr lang="en-GB" sz="900" i="1" dirty="0"/>
              <a:t>Lancet</a:t>
            </a:r>
            <a:r>
              <a:rPr lang="en-GB" sz="900" dirty="0"/>
              <a:t>. 2020;396:839-852. </a:t>
            </a:r>
            <a:br>
              <a:rPr lang="en-GB" sz="900" dirty="0"/>
            </a:br>
            <a:r>
              <a:rPr lang="en-GB" sz="900" dirty="0" err="1"/>
              <a:t>Axi-cel</a:t>
            </a:r>
            <a:r>
              <a:rPr lang="en-GB" sz="900" dirty="0"/>
              <a:t>, </a:t>
            </a:r>
            <a:r>
              <a:rPr lang="en-GB" sz="900" dirty="0" err="1"/>
              <a:t>axicabtagene</a:t>
            </a:r>
            <a:r>
              <a:rPr lang="en-GB" sz="900" dirty="0"/>
              <a:t> </a:t>
            </a:r>
            <a:r>
              <a:rPr lang="en-GB" sz="900" dirty="0" err="1"/>
              <a:t>ciloleucel</a:t>
            </a:r>
            <a:r>
              <a:rPr lang="en-GB" sz="900" dirty="0"/>
              <a:t>; CR, complete response; CRS, cytokine release syndrome; DLBCL, diffuse large B-cell lymphoma; ICANS, immune effector cell-associated neurotoxicity syndrome;</a:t>
            </a:r>
            <a:br>
              <a:rPr lang="en-GB" sz="900" dirty="0"/>
            </a:br>
            <a:r>
              <a:rPr lang="en-GB" sz="900" dirty="0" err="1"/>
              <a:t>Liso-cel</a:t>
            </a:r>
            <a:r>
              <a:rPr lang="en-GB" sz="900" dirty="0"/>
              <a:t>, </a:t>
            </a:r>
            <a:r>
              <a:rPr lang="en-GB" sz="900" dirty="0" err="1"/>
              <a:t>lisocabtagene</a:t>
            </a:r>
            <a:r>
              <a:rPr lang="en-GB" sz="900" dirty="0"/>
              <a:t> </a:t>
            </a:r>
            <a:r>
              <a:rPr lang="en-GB" sz="900" dirty="0" err="1"/>
              <a:t>maraleucel</a:t>
            </a:r>
            <a:r>
              <a:rPr lang="en-GB" sz="900" dirty="0"/>
              <a:t>; </a:t>
            </a:r>
            <a:r>
              <a:rPr lang="en-GB" sz="900" dirty="0" err="1"/>
              <a:t>mOS</a:t>
            </a:r>
            <a:r>
              <a:rPr lang="en-GB" sz="900" dirty="0"/>
              <a:t>, median overall survival; ORR, overall response rate; Tisa-</a:t>
            </a:r>
            <a:r>
              <a:rPr lang="en-GB" sz="900" dirty="0" err="1"/>
              <a:t>cel</a:t>
            </a:r>
            <a:r>
              <a:rPr lang="en-GB" sz="900" dirty="0"/>
              <a:t>, </a:t>
            </a:r>
            <a:r>
              <a:rPr lang="en-GB" sz="900" dirty="0" err="1"/>
              <a:t>tisagenlecleucel</a:t>
            </a:r>
            <a:r>
              <a:rPr lang="en-GB" sz="900" dirty="0"/>
              <a:t>.</a:t>
            </a:r>
            <a:endParaRPr lang="en-US" sz="900" dirty="0"/>
          </a:p>
        </p:txBody>
      </p:sp>
      <p:graphicFrame>
        <p:nvGraphicFramePr>
          <p:cNvPr id="11" name="Table 10">
            <a:extLst>
              <a:ext uri="{FF2B5EF4-FFF2-40B4-BE49-F238E27FC236}">
                <a16:creationId xmlns:a16="http://schemas.microsoft.com/office/drawing/2014/main" id="{3893F2B9-12D8-CE66-7BA8-4F1769314009}"/>
              </a:ext>
            </a:extLst>
          </p:cNvPr>
          <p:cNvGraphicFramePr>
            <a:graphicFrameLocks noGrp="1"/>
          </p:cNvGraphicFramePr>
          <p:nvPr>
            <p:extLst>
              <p:ext uri="{D42A27DB-BD31-4B8C-83A1-F6EECF244321}">
                <p14:modId xmlns:p14="http://schemas.microsoft.com/office/powerpoint/2010/main" val="4293298211"/>
              </p:ext>
            </p:extLst>
          </p:nvPr>
        </p:nvGraphicFramePr>
        <p:xfrm>
          <a:off x="989153" y="1573841"/>
          <a:ext cx="10213694" cy="4389166"/>
        </p:xfrm>
        <a:graphic>
          <a:graphicData uri="http://schemas.openxmlformats.org/drawingml/2006/table">
            <a:tbl>
              <a:tblPr firstRow="1" firstCol="1" bandRow="1">
                <a:tableStyleId>{5C22544A-7EE6-4342-B048-85BDC9FD1C3A}</a:tableStyleId>
              </a:tblPr>
              <a:tblGrid>
                <a:gridCol w="2517958">
                  <a:extLst>
                    <a:ext uri="{9D8B030D-6E8A-4147-A177-3AD203B41FA5}">
                      <a16:colId xmlns:a16="http://schemas.microsoft.com/office/drawing/2014/main" val="3049692806"/>
                    </a:ext>
                  </a:extLst>
                </a:gridCol>
                <a:gridCol w="2358371">
                  <a:extLst>
                    <a:ext uri="{9D8B030D-6E8A-4147-A177-3AD203B41FA5}">
                      <a16:colId xmlns:a16="http://schemas.microsoft.com/office/drawing/2014/main" val="1174206719"/>
                    </a:ext>
                  </a:extLst>
                </a:gridCol>
                <a:gridCol w="2535692">
                  <a:extLst>
                    <a:ext uri="{9D8B030D-6E8A-4147-A177-3AD203B41FA5}">
                      <a16:colId xmlns:a16="http://schemas.microsoft.com/office/drawing/2014/main" val="3706840262"/>
                    </a:ext>
                  </a:extLst>
                </a:gridCol>
                <a:gridCol w="2801673">
                  <a:extLst>
                    <a:ext uri="{9D8B030D-6E8A-4147-A177-3AD203B41FA5}">
                      <a16:colId xmlns:a16="http://schemas.microsoft.com/office/drawing/2014/main" val="4282009871"/>
                    </a:ext>
                  </a:extLst>
                </a:gridCol>
              </a:tblGrid>
              <a:tr h="321437">
                <a:tc>
                  <a:txBody>
                    <a:bodyPr/>
                    <a:lstStyle/>
                    <a:p>
                      <a:pPr marL="0" marR="0" algn="ctr">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 </a:t>
                      </a:r>
                      <a:endParaRPr lang="en-US" sz="16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tc>
                <a:tc>
                  <a:txBody>
                    <a:bodyPr/>
                    <a:lstStyle/>
                    <a:p>
                      <a:pPr marL="0" marR="0" algn="ctr">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ZUMA-1</a:t>
                      </a:r>
                      <a:endParaRPr lang="en-US" sz="1600" baseline="300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JULIET</a:t>
                      </a:r>
                      <a:endParaRPr lang="en-US" sz="1600" baseline="300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TRANSCEND CORE</a:t>
                      </a:r>
                      <a:endParaRPr lang="en-US" sz="1600" baseline="300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extLst>
                  <a:ext uri="{0D108BD9-81ED-4DB2-BD59-A6C34878D82A}">
                    <a16:rowId xmlns:a16="http://schemas.microsoft.com/office/drawing/2014/main" val="3622853763"/>
                  </a:ext>
                </a:extLst>
              </a:tr>
              <a:tr h="336844">
                <a:tc>
                  <a:txBody>
                    <a:bodyPr/>
                    <a:lstStyle/>
                    <a:p>
                      <a:pPr marL="0" marR="0" algn="l">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Product</a:t>
                      </a:r>
                      <a:endPar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1" dirty="0">
                          <a:solidFill>
                            <a:schemeClr val="tx1"/>
                          </a:solidFill>
                          <a:effectLst/>
                          <a:latin typeface="Arial" panose="020B0604020202020204" pitchFamily="34" charset="0"/>
                          <a:ea typeface="+mn-ea"/>
                          <a:cs typeface="Arial" panose="020B0604020202020204" pitchFamily="34" charset="0"/>
                        </a:rPr>
                        <a:t>Axi-cel</a:t>
                      </a:r>
                      <a:endParaRPr lang="en-US" sz="16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Tisa-</a:t>
                      </a:r>
                      <a:r>
                        <a:rPr lang="en-US" sz="1600" b="1" dirty="0" err="1">
                          <a:solidFill>
                            <a:schemeClr val="tx1"/>
                          </a:solidFill>
                          <a:effectLst/>
                          <a:latin typeface="Arial" panose="020B0604020202020204" pitchFamily="34" charset="0"/>
                          <a:cs typeface="Arial" panose="020B0604020202020204" pitchFamily="34" charset="0"/>
                        </a:rPr>
                        <a:t>cel</a:t>
                      </a:r>
                      <a:endParaRPr lang="en-US" sz="16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1" dirty="0" err="1">
                          <a:solidFill>
                            <a:schemeClr val="tx1"/>
                          </a:solidFill>
                          <a:effectLst/>
                          <a:latin typeface="Arial" panose="020B0604020202020204" pitchFamily="34" charset="0"/>
                          <a:cs typeface="Arial" panose="020B0604020202020204" pitchFamily="34" charset="0"/>
                        </a:rPr>
                        <a:t>Liso-cel</a:t>
                      </a:r>
                      <a:endParaRPr lang="en-US" sz="16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extLst>
                  <a:ext uri="{0D108BD9-81ED-4DB2-BD59-A6C34878D82A}">
                    <a16:rowId xmlns:a16="http://schemas.microsoft.com/office/drawing/2014/main" val="1956076402"/>
                  </a:ext>
                </a:extLst>
              </a:tr>
              <a:tr h="336844">
                <a:tc>
                  <a:txBody>
                    <a:bodyPr/>
                    <a:lstStyle/>
                    <a:p>
                      <a:pPr marL="0" marR="0" algn="l">
                        <a:spcBef>
                          <a:spcPts val="0"/>
                        </a:spcBef>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Costimulatory domain</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CD28</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4-1BB</a:t>
                      </a:r>
                    </a:p>
                  </a:txBody>
                  <a:tcPr marL="64207" marR="6420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4-1BB</a:t>
                      </a:r>
                    </a:p>
                  </a:txBody>
                  <a:tcPr marL="64207" marR="64207" marT="0" marB="0" anchor="ctr"/>
                </a:tc>
                <a:extLst>
                  <a:ext uri="{0D108BD9-81ED-4DB2-BD59-A6C34878D82A}">
                    <a16:rowId xmlns:a16="http://schemas.microsoft.com/office/drawing/2014/main" val="2463104842"/>
                  </a:ext>
                </a:extLst>
              </a:tr>
              <a:tr h="357745">
                <a:tc>
                  <a:txBody>
                    <a:bodyPr/>
                    <a:lstStyle/>
                    <a:p>
                      <a:pPr marL="0" marR="0" algn="l">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 </a:t>
                      </a:r>
                      <a:r>
                        <a:rPr lang="en-US" sz="1600" b="1" dirty="0" err="1">
                          <a:solidFill>
                            <a:schemeClr val="bg1"/>
                          </a:solidFill>
                          <a:effectLst/>
                          <a:latin typeface="Arial" panose="020B0604020202020204" pitchFamily="34" charset="0"/>
                          <a:cs typeface="Arial" panose="020B0604020202020204" pitchFamily="34" charset="0"/>
                        </a:rPr>
                        <a:t>pheresed</a:t>
                      </a:r>
                      <a:endPar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111</a:t>
                      </a:r>
                      <a:endPar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165</a:t>
                      </a:r>
                      <a:endPar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344</a:t>
                      </a:r>
                    </a:p>
                  </a:txBody>
                  <a:tcPr marL="64207" marR="64207" marT="0" marB="0" anchor="ctr"/>
                </a:tc>
                <a:extLst>
                  <a:ext uri="{0D108BD9-81ED-4DB2-BD59-A6C34878D82A}">
                    <a16:rowId xmlns:a16="http://schemas.microsoft.com/office/drawing/2014/main" val="4206046974"/>
                  </a:ext>
                </a:extLst>
              </a:tr>
              <a:tr h="336844">
                <a:tc>
                  <a:txBody>
                    <a:bodyPr/>
                    <a:lstStyle/>
                    <a:p>
                      <a:pPr marL="0" marR="0" algn="l">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 treated</a:t>
                      </a:r>
                      <a:endPar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101</a:t>
                      </a:r>
                      <a:endPar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111</a:t>
                      </a:r>
                      <a:endPar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269*</a:t>
                      </a:r>
                    </a:p>
                  </a:txBody>
                  <a:tcPr marL="64207" marR="64207" marT="0" marB="0" anchor="ctr"/>
                </a:tc>
                <a:extLst>
                  <a:ext uri="{0D108BD9-81ED-4DB2-BD59-A6C34878D82A}">
                    <a16:rowId xmlns:a16="http://schemas.microsoft.com/office/drawing/2014/main" val="3928760803"/>
                  </a:ext>
                </a:extLst>
              </a:tr>
              <a:tr h="336844">
                <a:tc>
                  <a:txBody>
                    <a:bodyPr/>
                    <a:lstStyle/>
                    <a:p>
                      <a:pPr marL="0" marR="0" algn="l">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ORR, %</a:t>
                      </a:r>
                      <a:endPar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82</a:t>
                      </a:r>
                      <a:endParaRPr lang="en-US" sz="1600" b="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52</a:t>
                      </a:r>
                      <a:endPar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73</a:t>
                      </a:r>
                    </a:p>
                  </a:txBody>
                  <a:tcPr marL="64207" marR="64207" marT="0" marB="0" anchor="ctr"/>
                </a:tc>
                <a:extLst>
                  <a:ext uri="{0D108BD9-81ED-4DB2-BD59-A6C34878D82A}">
                    <a16:rowId xmlns:a16="http://schemas.microsoft.com/office/drawing/2014/main" val="2765628852"/>
                  </a:ext>
                </a:extLst>
              </a:tr>
              <a:tr h="336844">
                <a:tc>
                  <a:txBody>
                    <a:bodyPr/>
                    <a:lstStyle/>
                    <a:p>
                      <a:pPr marL="0" marR="0" algn="l">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CR, %</a:t>
                      </a:r>
                      <a:endPar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54</a:t>
                      </a:r>
                      <a:endParaRPr lang="en-US" sz="1600" b="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40</a:t>
                      </a:r>
                      <a:endPar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53</a:t>
                      </a:r>
                      <a:endPar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extLst>
                  <a:ext uri="{0D108BD9-81ED-4DB2-BD59-A6C34878D82A}">
                    <a16:rowId xmlns:a16="http://schemas.microsoft.com/office/drawing/2014/main" val="167377043"/>
                  </a:ext>
                </a:extLst>
              </a:tr>
              <a:tr h="341544">
                <a:tc>
                  <a:txBody>
                    <a:bodyPr/>
                    <a:lstStyle/>
                    <a:p>
                      <a:pPr marL="0" marR="0" algn="l">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6-month ORR, %</a:t>
                      </a:r>
                      <a:endPar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41</a:t>
                      </a:r>
                      <a:endPar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37</a:t>
                      </a:r>
                      <a:endPar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NR</a:t>
                      </a:r>
                    </a:p>
                  </a:txBody>
                  <a:tcPr marL="64207" marR="64207" marT="0" marB="0" anchor="ctr"/>
                </a:tc>
                <a:extLst>
                  <a:ext uri="{0D108BD9-81ED-4DB2-BD59-A6C34878D82A}">
                    <a16:rowId xmlns:a16="http://schemas.microsoft.com/office/drawing/2014/main" val="2095759684"/>
                  </a:ext>
                </a:extLst>
              </a:tr>
              <a:tr h="336844">
                <a:tc>
                  <a:txBody>
                    <a:bodyPr/>
                    <a:lstStyle/>
                    <a:p>
                      <a:pPr marL="0" marR="0" algn="l">
                        <a:spcBef>
                          <a:spcPts val="0"/>
                        </a:spcBef>
                        <a:spcAft>
                          <a:spcPts val="0"/>
                        </a:spcAft>
                      </a:pPr>
                      <a:r>
                        <a:rPr lang="en-US" sz="1600" b="1" dirty="0" err="1">
                          <a:solidFill>
                            <a:schemeClr val="bg1"/>
                          </a:solidFill>
                          <a:effectLst/>
                          <a:latin typeface="Arial" panose="020B0604020202020204" pitchFamily="34" charset="0"/>
                          <a:cs typeface="Arial" panose="020B0604020202020204" pitchFamily="34" charset="0"/>
                        </a:rPr>
                        <a:t>mOS</a:t>
                      </a:r>
                      <a:r>
                        <a:rPr lang="en-US" sz="1600" b="1" dirty="0">
                          <a:solidFill>
                            <a:schemeClr val="bg1"/>
                          </a:solidFill>
                          <a:effectLst/>
                          <a:latin typeface="Arial" panose="020B0604020202020204" pitchFamily="34" charset="0"/>
                          <a:cs typeface="Arial" panose="020B0604020202020204" pitchFamily="34" charset="0"/>
                        </a:rPr>
                        <a:t>, months</a:t>
                      </a:r>
                      <a:endPar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27.1</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12</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21.1</a:t>
                      </a:r>
                    </a:p>
                  </a:txBody>
                  <a:tcPr marL="64207" marR="64207" marT="0" marB="0" anchor="ctr"/>
                </a:tc>
                <a:extLst>
                  <a:ext uri="{0D108BD9-81ED-4DB2-BD59-A6C34878D82A}">
                    <a16:rowId xmlns:a16="http://schemas.microsoft.com/office/drawing/2014/main" val="604474794"/>
                  </a:ext>
                </a:extLst>
              </a:tr>
              <a:tr h="336844">
                <a:tc>
                  <a:txBody>
                    <a:bodyPr/>
                    <a:lstStyle/>
                    <a:p>
                      <a:pPr marL="0" marR="0" algn="l">
                        <a:spcBef>
                          <a:spcPts val="0"/>
                        </a:spcBef>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CRS, %</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93</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48</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42</a:t>
                      </a:r>
                    </a:p>
                  </a:txBody>
                  <a:tcPr marL="64207" marR="64207" marT="0" marB="0" anchor="ctr"/>
                </a:tc>
                <a:extLst>
                  <a:ext uri="{0D108BD9-81ED-4DB2-BD59-A6C34878D82A}">
                    <a16:rowId xmlns:a16="http://schemas.microsoft.com/office/drawing/2014/main" val="448452463"/>
                  </a:ext>
                </a:extLst>
              </a:tr>
              <a:tr h="336844">
                <a:tc>
                  <a:txBody>
                    <a:bodyPr/>
                    <a:lstStyle/>
                    <a:p>
                      <a:pPr marL="0" marR="0" algn="l">
                        <a:spcBef>
                          <a:spcPts val="0"/>
                        </a:spcBef>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Grade 3+ CRS, %</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13</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22*</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a:t>
                      </a:r>
                    </a:p>
                  </a:txBody>
                  <a:tcPr marL="64207" marR="64207" marT="0" marB="0" anchor="ctr"/>
                </a:tc>
                <a:extLst>
                  <a:ext uri="{0D108BD9-81ED-4DB2-BD59-A6C34878D82A}">
                    <a16:rowId xmlns:a16="http://schemas.microsoft.com/office/drawing/2014/main" val="2795113964"/>
                  </a:ext>
                </a:extLst>
              </a:tr>
              <a:tr h="336844">
                <a:tc>
                  <a:txBody>
                    <a:bodyPr/>
                    <a:lstStyle/>
                    <a:p>
                      <a:pPr marL="0" marR="0" algn="l">
                        <a:spcBef>
                          <a:spcPts val="0"/>
                        </a:spcBef>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ICANS, %</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64</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21</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30</a:t>
                      </a:r>
                    </a:p>
                  </a:txBody>
                  <a:tcPr marL="64207" marR="64207" marT="0" marB="0" anchor="ctr"/>
                </a:tc>
                <a:extLst>
                  <a:ext uri="{0D108BD9-81ED-4DB2-BD59-A6C34878D82A}">
                    <a16:rowId xmlns:a16="http://schemas.microsoft.com/office/drawing/2014/main" val="4220846699"/>
                  </a:ext>
                </a:extLst>
              </a:tr>
              <a:tr h="336844">
                <a:tc>
                  <a:txBody>
                    <a:bodyPr/>
                    <a:lstStyle/>
                    <a:p>
                      <a:pPr marL="0" marR="0" algn="l">
                        <a:spcBef>
                          <a:spcPts val="0"/>
                        </a:spcBef>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Grade 3+ ICANS, %</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28</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12</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10</a:t>
                      </a:r>
                    </a:p>
                  </a:txBody>
                  <a:tcPr marL="64207" marR="64207" marT="0" marB="0" anchor="ctr"/>
                </a:tc>
                <a:extLst>
                  <a:ext uri="{0D108BD9-81ED-4DB2-BD59-A6C34878D82A}">
                    <a16:rowId xmlns:a16="http://schemas.microsoft.com/office/drawing/2014/main" val="672596888"/>
                  </a:ext>
                </a:extLst>
              </a:tr>
            </a:tbl>
          </a:graphicData>
        </a:graphic>
      </p:graphicFrame>
      <p:sp>
        <p:nvSpPr>
          <p:cNvPr id="12" name="Rectangle 11">
            <a:extLst>
              <a:ext uri="{FF2B5EF4-FFF2-40B4-BE49-F238E27FC236}">
                <a16:creationId xmlns:a16="http://schemas.microsoft.com/office/drawing/2014/main" id="{AB650E46-08F9-534D-E3E9-4B3E812ED6D2}"/>
              </a:ext>
            </a:extLst>
          </p:cNvPr>
          <p:cNvSpPr/>
          <p:nvPr/>
        </p:nvSpPr>
        <p:spPr>
          <a:xfrm>
            <a:off x="989153" y="3272980"/>
            <a:ext cx="10213694" cy="103094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527577-DD2C-BC95-BA98-60B93A0DD989}"/>
              </a:ext>
            </a:extLst>
          </p:cNvPr>
          <p:cNvSpPr/>
          <p:nvPr/>
        </p:nvSpPr>
        <p:spPr>
          <a:xfrm>
            <a:off x="989153" y="4588119"/>
            <a:ext cx="10213694" cy="135670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47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4D76-47C7-C1A0-33C3-F5E197D1D280}"/>
              </a:ext>
            </a:extLst>
          </p:cNvPr>
          <p:cNvSpPr>
            <a:spLocks noGrp="1"/>
          </p:cNvSpPr>
          <p:nvPr>
            <p:ph type="title"/>
          </p:nvPr>
        </p:nvSpPr>
        <p:spPr>
          <a:xfrm>
            <a:off x="839787" y="191265"/>
            <a:ext cx="11079685" cy="1325563"/>
          </a:xfrm>
        </p:spPr>
        <p:txBody>
          <a:bodyPr>
            <a:normAutofit/>
          </a:bodyPr>
          <a:lstStyle/>
          <a:p>
            <a:r>
              <a:rPr lang="en-US" sz="3600" dirty="0"/>
              <a:t>CD19 CAR T-Cells Yield Durable Remission in ~40%</a:t>
            </a:r>
          </a:p>
        </p:txBody>
      </p:sp>
      <p:sp>
        <p:nvSpPr>
          <p:cNvPr id="5" name="Text Placeholder 4">
            <a:extLst>
              <a:ext uri="{FF2B5EF4-FFF2-40B4-BE49-F238E27FC236}">
                <a16:creationId xmlns:a16="http://schemas.microsoft.com/office/drawing/2014/main" id="{09FB93B4-88EF-DC7C-1D6D-A77A53D5348C}"/>
              </a:ext>
            </a:extLst>
          </p:cNvPr>
          <p:cNvSpPr>
            <a:spLocks noGrp="1"/>
          </p:cNvSpPr>
          <p:nvPr>
            <p:ph type="body" idx="1"/>
          </p:nvPr>
        </p:nvSpPr>
        <p:spPr>
          <a:xfrm>
            <a:off x="656908" y="1484555"/>
            <a:ext cx="3580576" cy="463096"/>
          </a:xfrm>
        </p:spPr>
        <p:txBody>
          <a:bodyPr>
            <a:normAutofit/>
          </a:bodyPr>
          <a:lstStyle/>
          <a:p>
            <a:pPr algn="ctr"/>
            <a:r>
              <a:rPr lang="en-US" sz="1800" dirty="0"/>
              <a:t>ZUMA-1: </a:t>
            </a:r>
            <a:r>
              <a:rPr lang="en-US" sz="1800" dirty="0" err="1"/>
              <a:t>axi-cel</a:t>
            </a:r>
            <a:endParaRPr lang="en-US" sz="1800" dirty="0"/>
          </a:p>
        </p:txBody>
      </p:sp>
      <p:sp>
        <p:nvSpPr>
          <p:cNvPr id="13" name="Text Placeholder 12">
            <a:extLst>
              <a:ext uri="{FF2B5EF4-FFF2-40B4-BE49-F238E27FC236}">
                <a16:creationId xmlns:a16="http://schemas.microsoft.com/office/drawing/2014/main" id="{36EF1F99-1B1C-DD71-3516-98D9237045CF}"/>
              </a:ext>
            </a:extLst>
          </p:cNvPr>
          <p:cNvSpPr>
            <a:spLocks noGrp="1"/>
          </p:cNvSpPr>
          <p:nvPr>
            <p:ph type="body" sz="quarter" idx="3"/>
          </p:nvPr>
        </p:nvSpPr>
        <p:spPr>
          <a:xfrm>
            <a:off x="4449523" y="1516828"/>
            <a:ext cx="3411979" cy="463096"/>
          </a:xfrm>
        </p:spPr>
        <p:txBody>
          <a:bodyPr>
            <a:normAutofit/>
          </a:bodyPr>
          <a:lstStyle/>
          <a:p>
            <a:pPr algn="ctr"/>
            <a:r>
              <a:rPr lang="en-US" sz="1800" dirty="0"/>
              <a:t>JULIET: </a:t>
            </a:r>
            <a:r>
              <a:rPr lang="en-US" sz="1800" dirty="0" err="1"/>
              <a:t>tisa-cel</a:t>
            </a:r>
            <a:endParaRPr lang="en-US" sz="1800" dirty="0"/>
          </a:p>
        </p:txBody>
      </p:sp>
      <p:sp>
        <p:nvSpPr>
          <p:cNvPr id="27" name="Text Placeholder 26">
            <a:extLst>
              <a:ext uri="{FF2B5EF4-FFF2-40B4-BE49-F238E27FC236}">
                <a16:creationId xmlns:a16="http://schemas.microsoft.com/office/drawing/2014/main" id="{7E315639-EB41-4DCD-8757-9A832B005541}"/>
              </a:ext>
            </a:extLst>
          </p:cNvPr>
          <p:cNvSpPr>
            <a:spLocks noGrp="1"/>
          </p:cNvSpPr>
          <p:nvPr>
            <p:ph type="body" sz="quarter" idx="12"/>
          </p:nvPr>
        </p:nvSpPr>
        <p:spPr>
          <a:xfrm>
            <a:off x="1523999" y="6379152"/>
            <a:ext cx="10668001" cy="447675"/>
          </a:xfrm>
        </p:spPr>
        <p:txBody>
          <a:bodyPr/>
          <a:lstStyle/>
          <a:p>
            <a:r>
              <a:rPr lang="en-GB" sz="1000" dirty="0">
                <a:latin typeface="arial" panose="020B0604020202020204" pitchFamily="34" charset="0"/>
                <a:ea typeface="ＭＳ Ｐゴシック"/>
                <a:cs typeface="Arial"/>
              </a:rPr>
              <a:t>DOR, duration of response; PFS, progression-free survival.</a:t>
            </a:r>
            <a:br>
              <a:rPr lang="en-GB" sz="1000" dirty="0">
                <a:latin typeface="arial" panose="020B0604020202020204" pitchFamily="34" charset="0"/>
                <a:ea typeface="ＭＳ Ｐゴシック"/>
                <a:cs typeface="Arial"/>
              </a:rPr>
            </a:br>
            <a:r>
              <a:rPr lang="en-GB" sz="1000" dirty="0">
                <a:latin typeface="arial" panose="020B0604020202020204" pitchFamily="34" charset="0"/>
                <a:ea typeface="ＭＳ Ｐゴシック"/>
                <a:cs typeface="Arial"/>
              </a:rPr>
              <a:t>Locke et al. </a:t>
            </a:r>
            <a:r>
              <a:rPr lang="en-GB" sz="1000" i="1" dirty="0">
                <a:latin typeface="arial" panose="020B0604020202020204" pitchFamily="34" charset="0"/>
                <a:ea typeface="ＭＳ Ｐゴシック"/>
                <a:cs typeface="Arial"/>
              </a:rPr>
              <a:t>Lancet Oncol</a:t>
            </a:r>
            <a:r>
              <a:rPr lang="en-GB" sz="1000" dirty="0">
                <a:latin typeface="arial" panose="020B0604020202020204" pitchFamily="34" charset="0"/>
                <a:ea typeface="ＭＳ Ｐゴシック"/>
                <a:cs typeface="Arial"/>
              </a:rPr>
              <a:t>. 2019;20:31-42</a:t>
            </a:r>
            <a:r>
              <a:rPr lang="en-GB" dirty="0">
                <a:latin typeface="arial" panose="020B0604020202020204" pitchFamily="34" charset="0"/>
                <a:ea typeface="ＭＳ Ｐゴシック"/>
                <a:cs typeface="Arial"/>
              </a:rPr>
              <a:t>; </a:t>
            </a:r>
            <a:r>
              <a:rPr lang="en-GB" sz="1000" dirty="0">
                <a:latin typeface="arial" panose="020B0604020202020204" pitchFamily="34" charset="0"/>
                <a:ea typeface="ＭＳ Ｐゴシック"/>
                <a:cs typeface="Arial"/>
              </a:rPr>
              <a:t>Schuster et al. </a:t>
            </a:r>
            <a:r>
              <a:rPr lang="en-GB" sz="1000" i="1" dirty="0">
                <a:latin typeface="arial" panose="020B0604020202020204" pitchFamily="34" charset="0"/>
                <a:ea typeface="ＭＳ Ｐゴシック"/>
                <a:cs typeface="Arial"/>
              </a:rPr>
              <a:t>N </a:t>
            </a:r>
            <a:r>
              <a:rPr lang="en-GB" sz="1000" i="1" dirty="0" err="1">
                <a:latin typeface="arial" panose="020B0604020202020204" pitchFamily="34" charset="0"/>
                <a:ea typeface="ＭＳ Ｐゴシック"/>
                <a:cs typeface="Arial"/>
              </a:rPr>
              <a:t>Engl</a:t>
            </a:r>
            <a:r>
              <a:rPr lang="en-GB" sz="1000" i="1" dirty="0">
                <a:latin typeface="arial" panose="020B0604020202020204" pitchFamily="34" charset="0"/>
                <a:ea typeface="ＭＳ Ｐゴシック"/>
                <a:cs typeface="Arial"/>
              </a:rPr>
              <a:t> J Med</a:t>
            </a:r>
            <a:r>
              <a:rPr lang="en-GB" sz="1000" dirty="0">
                <a:latin typeface="arial" panose="020B0604020202020204" pitchFamily="34" charset="0"/>
                <a:ea typeface="ＭＳ Ｐゴシック"/>
                <a:cs typeface="Arial"/>
              </a:rPr>
              <a:t>. 2019;380:45-56; Abramson et al. </a:t>
            </a:r>
            <a:r>
              <a:rPr lang="en-GB" sz="1000" i="1" dirty="0">
                <a:latin typeface="arial" panose="020B0604020202020204" pitchFamily="34" charset="0"/>
                <a:ea typeface="ＭＳ Ｐゴシック"/>
                <a:cs typeface="Arial"/>
              </a:rPr>
              <a:t>Lancet</a:t>
            </a:r>
            <a:r>
              <a:rPr lang="en-GB" sz="1000" dirty="0">
                <a:latin typeface="arial" panose="020B0604020202020204" pitchFamily="34" charset="0"/>
                <a:ea typeface="ＭＳ Ｐゴシック"/>
                <a:cs typeface="Arial"/>
              </a:rPr>
              <a:t>. 2020;396:839-852. </a:t>
            </a:r>
          </a:p>
        </p:txBody>
      </p:sp>
      <p:sp>
        <p:nvSpPr>
          <p:cNvPr id="51" name="Text Placeholder 12">
            <a:extLst>
              <a:ext uri="{FF2B5EF4-FFF2-40B4-BE49-F238E27FC236}">
                <a16:creationId xmlns:a16="http://schemas.microsoft.com/office/drawing/2014/main" id="{549DB4B9-1541-BBD2-8A75-D6CE48AD2BEA}"/>
              </a:ext>
            </a:extLst>
          </p:cNvPr>
          <p:cNvSpPr txBox="1">
            <a:spLocks/>
          </p:cNvSpPr>
          <p:nvPr/>
        </p:nvSpPr>
        <p:spPr>
          <a:xfrm>
            <a:off x="8073541" y="1516828"/>
            <a:ext cx="3611953"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TRANSCEND-001: </a:t>
            </a:r>
            <a:r>
              <a:rPr lang="en-US" sz="1800" dirty="0" err="1"/>
              <a:t>liso-cel</a:t>
            </a:r>
            <a:endParaRPr lang="en-US" sz="1800" dirty="0"/>
          </a:p>
        </p:txBody>
      </p:sp>
      <p:pic>
        <p:nvPicPr>
          <p:cNvPr id="6" name="Picture 5">
            <a:extLst>
              <a:ext uri="{FF2B5EF4-FFF2-40B4-BE49-F238E27FC236}">
                <a16:creationId xmlns:a16="http://schemas.microsoft.com/office/drawing/2014/main" id="{B51D3597-4349-9FE4-5807-A3A82BFE6BAE}"/>
              </a:ext>
            </a:extLst>
          </p:cNvPr>
          <p:cNvPicPr>
            <a:picLocks noChangeAspect="1"/>
          </p:cNvPicPr>
          <p:nvPr/>
        </p:nvPicPr>
        <p:blipFill rotWithShape="1">
          <a:blip r:embed="rId3"/>
          <a:srcRect t="11759"/>
          <a:stretch/>
        </p:blipFill>
        <p:spPr>
          <a:xfrm>
            <a:off x="322917" y="1954066"/>
            <a:ext cx="11596555" cy="3987848"/>
          </a:xfrm>
          <a:prstGeom prst="rect">
            <a:avLst/>
          </a:prstGeom>
        </p:spPr>
      </p:pic>
      <p:sp>
        <p:nvSpPr>
          <p:cNvPr id="3" name="TextBox 2">
            <a:extLst>
              <a:ext uri="{FF2B5EF4-FFF2-40B4-BE49-F238E27FC236}">
                <a16:creationId xmlns:a16="http://schemas.microsoft.com/office/drawing/2014/main" id="{0A1248D1-168A-185A-15ED-279DD096A240}"/>
              </a:ext>
            </a:extLst>
          </p:cNvPr>
          <p:cNvSpPr txBox="1"/>
          <p:nvPr/>
        </p:nvSpPr>
        <p:spPr>
          <a:xfrm>
            <a:off x="447261" y="5108713"/>
            <a:ext cx="3389243" cy="82678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3687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51B0-71BC-FC55-7852-18F0D435BBAF}"/>
              </a:ext>
            </a:extLst>
          </p:cNvPr>
          <p:cNvSpPr>
            <a:spLocks noGrp="1"/>
          </p:cNvSpPr>
          <p:nvPr>
            <p:ph type="title"/>
          </p:nvPr>
        </p:nvSpPr>
        <p:spPr/>
        <p:txBody>
          <a:bodyPr>
            <a:normAutofit/>
          </a:bodyPr>
          <a:lstStyle/>
          <a:p>
            <a:pPr algn="ctr"/>
            <a:r>
              <a:rPr lang="en-US" sz="4000" noProof="0" dirty="0"/>
              <a:t>LBCL: Challenging the Treatment Paradigm</a:t>
            </a:r>
            <a:endParaRPr lang="en-US" sz="4000" dirty="0"/>
          </a:p>
        </p:txBody>
      </p:sp>
      <p:sp>
        <p:nvSpPr>
          <p:cNvPr id="11" name="Content Placeholder 10">
            <a:extLst>
              <a:ext uri="{FF2B5EF4-FFF2-40B4-BE49-F238E27FC236}">
                <a16:creationId xmlns:a16="http://schemas.microsoft.com/office/drawing/2014/main" id="{C433BF8C-015E-B134-0AE8-8A2205AD007D}"/>
              </a:ext>
            </a:extLst>
          </p:cNvPr>
          <p:cNvSpPr>
            <a:spLocks noGrp="1"/>
          </p:cNvSpPr>
          <p:nvPr>
            <p:ph idx="1"/>
          </p:nvPr>
        </p:nvSpPr>
        <p:spPr>
          <a:xfrm>
            <a:off x="7785298" y="2849488"/>
            <a:ext cx="4212236" cy="1860792"/>
          </a:xfrm>
        </p:spPr>
        <p:style>
          <a:lnRef idx="3">
            <a:schemeClr val="lt1"/>
          </a:lnRef>
          <a:fillRef idx="1">
            <a:schemeClr val="accent3"/>
          </a:fillRef>
          <a:effectRef idx="1">
            <a:schemeClr val="accent3"/>
          </a:effectRef>
          <a:fontRef idx="minor">
            <a:schemeClr val="lt1"/>
          </a:fontRef>
        </p:style>
        <p:txBody>
          <a:bodyPr lIns="182880" tIns="182880" rIns="182880" bIns="91440">
            <a:normAutofit/>
          </a:bodyPr>
          <a:lstStyle/>
          <a:p>
            <a:pPr marL="0" indent="0" algn="ctr">
              <a:buNone/>
            </a:pPr>
            <a:r>
              <a:rPr lang="en-US" sz="2400" b="1" dirty="0">
                <a:latin typeface="Arial" panose="020B0604020202020204" pitchFamily="34" charset="0"/>
                <a:cs typeface="Arial" panose="020B0604020202020204" pitchFamily="34" charset="0"/>
              </a:rPr>
              <a:t>Question:</a:t>
            </a:r>
          </a:p>
          <a:p>
            <a:pPr marL="0" indent="0" algn="ctr">
              <a:buNone/>
            </a:pPr>
            <a:r>
              <a:rPr lang="en-US" sz="2400" dirty="0">
                <a:latin typeface="Arial" panose="020B0604020202020204" pitchFamily="34" charset="0"/>
                <a:cs typeface="Arial" panose="020B0604020202020204" pitchFamily="34" charset="0"/>
              </a:rPr>
              <a:t>Will CAR T-cell therapy beat salvage chemo/auto SCT   in second-line setting?</a:t>
            </a:r>
          </a:p>
        </p:txBody>
      </p:sp>
      <p:grpSp>
        <p:nvGrpSpPr>
          <p:cNvPr id="13" name="Group 12">
            <a:extLst>
              <a:ext uri="{FF2B5EF4-FFF2-40B4-BE49-F238E27FC236}">
                <a16:creationId xmlns:a16="http://schemas.microsoft.com/office/drawing/2014/main" id="{3CCC6A2B-FEE8-AEF7-1E66-C00CAF4DAB57}"/>
              </a:ext>
            </a:extLst>
          </p:cNvPr>
          <p:cNvGrpSpPr/>
          <p:nvPr/>
        </p:nvGrpSpPr>
        <p:grpSpPr>
          <a:xfrm>
            <a:off x="838200" y="1833825"/>
            <a:ext cx="6844818" cy="3958681"/>
            <a:chOff x="-1264353" y="2356742"/>
            <a:chExt cx="8457172" cy="3448457"/>
          </a:xfrm>
        </p:grpSpPr>
        <p:sp>
          <p:nvSpPr>
            <p:cNvPr id="14" name="TextBox 13">
              <a:extLst>
                <a:ext uri="{FF2B5EF4-FFF2-40B4-BE49-F238E27FC236}">
                  <a16:creationId xmlns:a16="http://schemas.microsoft.com/office/drawing/2014/main" id="{16AAF856-839F-FB25-0C80-7F3D957F0CAA}"/>
                </a:ext>
              </a:extLst>
            </p:cNvPr>
            <p:cNvSpPr txBox="1"/>
            <p:nvPr/>
          </p:nvSpPr>
          <p:spPr>
            <a:xfrm>
              <a:off x="486903" y="2356742"/>
              <a:ext cx="5383678" cy="884757"/>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First-line/Induction Chemotherapy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R-CHOP/R-EPOCH SoC</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6117B228-1E9F-A862-36EF-67D553C0F14E}"/>
                </a:ext>
              </a:extLst>
            </p:cNvPr>
            <p:cNvCxnSpPr/>
            <p:nvPr/>
          </p:nvCxnSpPr>
          <p:spPr>
            <a:xfrm flipH="1">
              <a:off x="1267905" y="3016577"/>
              <a:ext cx="1795806" cy="749431"/>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16" name="Straight Arrow Connector 15">
              <a:extLst>
                <a:ext uri="{FF2B5EF4-FFF2-40B4-BE49-F238E27FC236}">
                  <a16:creationId xmlns:a16="http://schemas.microsoft.com/office/drawing/2014/main" id="{FAF0DFC7-E46E-2789-1470-80F49916104D}"/>
                </a:ext>
              </a:extLst>
            </p:cNvPr>
            <p:cNvCxnSpPr>
              <a:cxnSpLocks/>
            </p:cNvCxnSpPr>
            <p:nvPr/>
          </p:nvCxnSpPr>
          <p:spPr>
            <a:xfrm>
              <a:off x="3063711" y="3016577"/>
              <a:ext cx="1776517" cy="796441"/>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17" name="Straight Arrow Connector 16">
              <a:extLst>
                <a:ext uri="{FF2B5EF4-FFF2-40B4-BE49-F238E27FC236}">
                  <a16:creationId xmlns:a16="http://schemas.microsoft.com/office/drawing/2014/main" id="{5B171C02-F2B9-286B-A3AC-19AD97640558}"/>
                </a:ext>
              </a:extLst>
            </p:cNvPr>
            <p:cNvCxnSpPr>
              <a:cxnSpLocks/>
            </p:cNvCxnSpPr>
            <p:nvPr/>
          </p:nvCxnSpPr>
          <p:spPr>
            <a:xfrm>
              <a:off x="1333893" y="4482445"/>
              <a:ext cx="1313523" cy="901046"/>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18" name="Straight Arrow Connector 17">
              <a:extLst>
                <a:ext uri="{FF2B5EF4-FFF2-40B4-BE49-F238E27FC236}">
                  <a16:creationId xmlns:a16="http://schemas.microsoft.com/office/drawing/2014/main" id="{8960D07A-16E7-80DA-462D-928C81975BC7}"/>
                </a:ext>
              </a:extLst>
            </p:cNvPr>
            <p:cNvCxnSpPr>
              <a:cxnSpLocks/>
            </p:cNvCxnSpPr>
            <p:nvPr/>
          </p:nvCxnSpPr>
          <p:spPr>
            <a:xfrm flipH="1">
              <a:off x="3440784" y="4482445"/>
              <a:ext cx="1428160" cy="901046"/>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19" name="Straight Arrow Connector 18">
              <a:extLst>
                <a:ext uri="{FF2B5EF4-FFF2-40B4-BE49-F238E27FC236}">
                  <a16:creationId xmlns:a16="http://schemas.microsoft.com/office/drawing/2014/main" id="{4B173AC9-AE03-A054-8B81-FA1EC5D91FBB}"/>
                </a:ext>
              </a:extLst>
            </p:cNvPr>
            <p:cNvCxnSpPr/>
            <p:nvPr/>
          </p:nvCxnSpPr>
          <p:spPr>
            <a:xfrm>
              <a:off x="2540524" y="4147794"/>
              <a:ext cx="1131216" cy="0"/>
            </a:xfrm>
            <a:prstGeom prst="straightConnector1">
              <a:avLst/>
            </a:prstGeom>
            <a:noFill/>
            <a:ln w="25400" cap="flat" cmpd="sng" algn="ctr">
              <a:solidFill>
                <a:srgbClr val="000000">
                  <a:lumMod val="85000"/>
                  <a:lumOff val="15000"/>
                </a:srgbClr>
              </a:solidFill>
              <a:prstDash val="solid"/>
              <a:tailEnd type="triangle"/>
            </a:ln>
            <a:effectLst/>
          </p:spPr>
        </p:cxnSp>
        <p:sp>
          <p:nvSpPr>
            <p:cNvPr id="20" name="TextBox 19">
              <a:extLst>
                <a:ext uri="{FF2B5EF4-FFF2-40B4-BE49-F238E27FC236}">
                  <a16:creationId xmlns:a16="http://schemas.microsoft.com/office/drawing/2014/main" id="{77A2B0F8-6BA2-9B88-1E65-EFB3CED7A842}"/>
                </a:ext>
              </a:extLst>
            </p:cNvPr>
            <p:cNvSpPr txBox="1"/>
            <p:nvPr/>
          </p:nvSpPr>
          <p:spPr>
            <a:xfrm>
              <a:off x="-1264353" y="3649611"/>
              <a:ext cx="2879454" cy="61664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Second-line/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Salvage Chemo</a:t>
              </a:r>
            </a:p>
          </p:txBody>
        </p:sp>
        <p:sp>
          <p:nvSpPr>
            <p:cNvPr id="21" name="TextBox 20">
              <a:extLst>
                <a:ext uri="{FF2B5EF4-FFF2-40B4-BE49-F238E27FC236}">
                  <a16:creationId xmlns:a16="http://schemas.microsoft.com/office/drawing/2014/main" id="{3BB95D0C-BC71-5638-5A04-C761A093E8BB}"/>
                </a:ext>
              </a:extLst>
            </p:cNvPr>
            <p:cNvSpPr txBox="1"/>
            <p:nvPr/>
          </p:nvSpPr>
          <p:spPr>
            <a:xfrm>
              <a:off x="4478997" y="3649611"/>
              <a:ext cx="2713822" cy="61664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HDT/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Autologous SCT</a:t>
              </a:r>
            </a:p>
          </p:txBody>
        </p:sp>
        <p:sp>
          <p:nvSpPr>
            <p:cNvPr id="22" name="TextBox 21">
              <a:extLst>
                <a:ext uri="{FF2B5EF4-FFF2-40B4-BE49-F238E27FC236}">
                  <a16:creationId xmlns:a16="http://schemas.microsoft.com/office/drawing/2014/main" id="{A8B2DE55-4A84-F46A-23E5-A22B0A521ABD}"/>
                </a:ext>
              </a:extLst>
            </p:cNvPr>
            <p:cNvSpPr txBox="1"/>
            <p:nvPr/>
          </p:nvSpPr>
          <p:spPr>
            <a:xfrm>
              <a:off x="1487942" y="5456658"/>
              <a:ext cx="3151536" cy="348541"/>
            </a:xfrm>
            <a:prstGeom prst="rect">
              <a:avLst/>
            </a:prstGeom>
            <a:ln/>
          </p:spPr>
          <p:style>
            <a:lnRef idx="3">
              <a:schemeClr val="lt1"/>
            </a:lnRef>
            <a:fillRef idx="1">
              <a:schemeClr val="accent1"/>
            </a:fillRef>
            <a:effectRef idx="1">
              <a:schemeClr val="accent1"/>
            </a:effectRef>
            <a:fontRef idx="minor">
              <a:schemeClr val="lt1"/>
            </a:fontRef>
          </p:style>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t>CAR T-cell Therapy</a:t>
              </a:r>
            </a:p>
          </p:txBody>
        </p:sp>
        <p:sp>
          <p:nvSpPr>
            <p:cNvPr id="23" name="TextBox 22">
              <a:extLst>
                <a:ext uri="{FF2B5EF4-FFF2-40B4-BE49-F238E27FC236}">
                  <a16:creationId xmlns:a16="http://schemas.microsoft.com/office/drawing/2014/main" id="{0F613C8B-BF3B-9C4C-C120-4008A2884AA2}"/>
                </a:ext>
              </a:extLst>
            </p:cNvPr>
            <p:cNvSpPr txBox="1"/>
            <p:nvPr/>
          </p:nvSpPr>
          <p:spPr>
            <a:xfrm>
              <a:off x="2004331" y="3165716"/>
              <a:ext cx="2141429" cy="509405"/>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R/R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(~1/3 of patients)</a:t>
              </a:r>
            </a:p>
          </p:txBody>
        </p:sp>
      </p:grpSp>
      <p:sp>
        <p:nvSpPr>
          <p:cNvPr id="7" name="Text Placeholder 3">
            <a:extLst>
              <a:ext uri="{FF2B5EF4-FFF2-40B4-BE49-F238E27FC236}">
                <a16:creationId xmlns:a16="http://schemas.microsoft.com/office/drawing/2014/main" id="{0589864F-7247-C3BC-7857-8381A21FE7E7}"/>
              </a:ext>
            </a:extLst>
          </p:cNvPr>
          <p:cNvSpPr>
            <a:spLocks noGrp="1"/>
          </p:cNvSpPr>
          <p:nvPr>
            <p:ph type="body" sz="quarter" idx="12"/>
          </p:nvPr>
        </p:nvSpPr>
        <p:spPr>
          <a:xfrm>
            <a:off x="1440452" y="6320100"/>
            <a:ext cx="10134600" cy="537900"/>
          </a:xfrm>
        </p:spPr>
        <p:txBody>
          <a:bodyPr/>
          <a:lstStyle/>
          <a:p>
            <a:pPr>
              <a:spcBef>
                <a:spcPts val="0"/>
              </a:spcBef>
            </a:pPr>
            <a:r>
              <a:rPr lang="en-US" dirty="0"/>
              <a:t>CHOP, cyclophosphamide, doxorubicin hydrochloride, vincristine sulfate, and prednisone; </a:t>
            </a:r>
          </a:p>
          <a:p>
            <a:pPr>
              <a:spcBef>
                <a:spcPts val="0"/>
              </a:spcBef>
            </a:pPr>
            <a:r>
              <a:rPr lang="en-US" dirty="0"/>
              <a:t>EPOCH, etoposide, prednisone, vincristine, cyclophosphamide, hydroxydaunorubicin; HDT, high-dose therapy; HSCT, hematopoietic stem cell transplantation;</a:t>
            </a:r>
          </a:p>
          <a:p>
            <a:pPr>
              <a:spcBef>
                <a:spcPts val="0"/>
              </a:spcBef>
            </a:pPr>
            <a:r>
              <a:rPr lang="en-US" dirty="0"/>
              <a:t>LBCL, large B-cell lymphoma; R, rituximab; R/R, relapsed/refractory; SoC, standard of care. </a:t>
            </a:r>
          </a:p>
        </p:txBody>
      </p:sp>
    </p:spTree>
    <p:extLst>
      <p:ext uri="{BB962C8B-B14F-4D97-AF65-F5344CB8AC3E}">
        <p14:creationId xmlns:p14="http://schemas.microsoft.com/office/powerpoint/2010/main" val="407806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51B0-71BC-FC55-7852-18F0D435BBAF}"/>
              </a:ext>
            </a:extLst>
          </p:cNvPr>
          <p:cNvSpPr>
            <a:spLocks noGrp="1"/>
          </p:cNvSpPr>
          <p:nvPr>
            <p:ph type="title"/>
          </p:nvPr>
        </p:nvSpPr>
        <p:spPr>
          <a:xfrm>
            <a:off x="636494" y="378845"/>
            <a:ext cx="11353800" cy="1325563"/>
          </a:xfrm>
        </p:spPr>
        <p:txBody>
          <a:bodyPr>
            <a:noAutofit/>
          </a:bodyPr>
          <a:lstStyle/>
          <a:p>
            <a:pPr algn="ctr"/>
            <a:r>
              <a:rPr lang="en-US" sz="3600" dirty="0"/>
              <a:t>Will CAR T-Cells Be More Effective When Used Earlier and Can It Replace Transplant</a:t>
            </a:r>
          </a:p>
        </p:txBody>
      </p:sp>
      <p:sp>
        <p:nvSpPr>
          <p:cNvPr id="8" name="Content Placeholder 7">
            <a:extLst>
              <a:ext uri="{FF2B5EF4-FFF2-40B4-BE49-F238E27FC236}">
                <a16:creationId xmlns:a16="http://schemas.microsoft.com/office/drawing/2014/main" id="{9D157801-DE71-D92B-010F-20A46DC3DB28}"/>
              </a:ext>
            </a:extLst>
          </p:cNvPr>
          <p:cNvSpPr>
            <a:spLocks noGrp="1"/>
          </p:cNvSpPr>
          <p:nvPr>
            <p:ph sz="half" idx="1"/>
          </p:nvPr>
        </p:nvSpPr>
        <p:spPr>
          <a:xfrm>
            <a:off x="838200" y="2140527"/>
            <a:ext cx="3910445" cy="3649854"/>
          </a:xfrm>
        </p:spPr>
        <p:txBody>
          <a:bodyPr>
            <a:normAutofit/>
          </a:bodyPr>
          <a:lstStyle/>
          <a:p>
            <a:pPr marL="0" lvl="0" indent="0">
              <a:buNone/>
            </a:pPr>
            <a:r>
              <a:rPr lang="en-US" sz="2400" b="1" noProof="0" dirty="0"/>
              <a:t>High Risk DLBCL</a:t>
            </a:r>
          </a:p>
          <a:p>
            <a:pPr lvl="0"/>
            <a:r>
              <a:rPr lang="en-US" sz="2400" noProof="0" dirty="0"/>
              <a:t>Refractory to first-line treatment</a:t>
            </a:r>
          </a:p>
          <a:p>
            <a:pPr lvl="0"/>
            <a:r>
              <a:rPr lang="en-US" sz="2400" noProof="0" dirty="0"/>
              <a:t>Relapsed within</a:t>
            </a:r>
            <a:br>
              <a:rPr lang="en-US" sz="2400" noProof="0" dirty="0"/>
            </a:br>
            <a:r>
              <a:rPr lang="en-US" sz="2400" noProof="0" dirty="0"/>
              <a:t>12 months of</a:t>
            </a:r>
            <a:br>
              <a:rPr lang="en-US" sz="2400" noProof="0" dirty="0"/>
            </a:br>
            <a:r>
              <a:rPr lang="en-US" sz="2400" noProof="0" dirty="0"/>
              <a:t>first-line treatment</a:t>
            </a:r>
          </a:p>
          <a:p>
            <a:endParaRPr lang="en-US" sz="2400" dirty="0"/>
          </a:p>
        </p:txBody>
      </p:sp>
      <p:sp>
        <p:nvSpPr>
          <p:cNvPr id="27" name="Text Placeholder 26">
            <a:extLst>
              <a:ext uri="{FF2B5EF4-FFF2-40B4-BE49-F238E27FC236}">
                <a16:creationId xmlns:a16="http://schemas.microsoft.com/office/drawing/2014/main" id="{D3E1FCD9-AF0C-3717-128F-80E08DD85882}"/>
              </a:ext>
            </a:extLst>
          </p:cNvPr>
          <p:cNvSpPr>
            <a:spLocks noGrp="1"/>
          </p:cNvSpPr>
          <p:nvPr>
            <p:ph type="body" sz="quarter" idx="12"/>
          </p:nvPr>
        </p:nvSpPr>
        <p:spPr/>
        <p:txBody>
          <a:bodyPr/>
          <a:lstStyle/>
          <a:p>
            <a:pPr defTabSz="608083"/>
            <a:r>
              <a:rPr lang="en-GB" sz="1000" dirty="0" err="1">
                <a:latin typeface="arial" panose="020B0604020202020204" pitchFamily="34" charset="0"/>
                <a:ea typeface="ＭＳ Ｐゴシック"/>
                <a:cs typeface="Arial"/>
              </a:rPr>
              <a:t>Axi-cel</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axicabtagene</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ciloleucel</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Liso-cel</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lisocabtagene</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maraleucel</a:t>
            </a:r>
            <a:r>
              <a:rPr lang="en-GB" sz="1000" dirty="0">
                <a:latin typeface="arial" panose="020B0604020202020204" pitchFamily="34" charset="0"/>
                <a:ea typeface="ＭＳ Ｐゴシック"/>
                <a:cs typeface="Arial"/>
              </a:rPr>
              <a:t>; Tisa-</a:t>
            </a:r>
            <a:r>
              <a:rPr lang="en-GB" sz="1000" dirty="0" err="1">
                <a:latin typeface="arial" panose="020B0604020202020204" pitchFamily="34" charset="0"/>
                <a:ea typeface="ＭＳ Ｐゴシック"/>
                <a:cs typeface="Arial"/>
              </a:rPr>
              <a:t>cel</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tisagenlecleucel</a:t>
            </a:r>
            <a:r>
              <a:rPr lang="en-GB" sz="1000" dirty="0">
                <a:latin typeface="arial" panose="020B0604020202020204" pitchFamily="34" charset="0"/>
                <a:ea typeface="ＭＳ Ｐゴシック"/>
                <a:cs typeface="Arial"/>
              </a:rPr>
              <a:t>; D</a:t>
            </a:r>
            <a:r>
              <a:rPr lang="en-US" sz="1000" b="0" i="0" dirty="0">
                <a:effectLst/>
                <a:latin typeface="Arial" panose="020B0604020202020204" pitchFamily="34" charset="0"/>
                <a:cs typeface="Arial" panose="020B0604020202020204" pitchFamily="34" charset="0"/>
              </a:rPr>
              <a:t>LBCL, diffuse large B-cell lymphoma.</a:t>
            </a:r>
            <a:endParaRPr lang="en-US" sz="1000" dirty="0">
              <a:latin typeface="Arial"/>
              <a:ea typeface="ＭＳ Ｐゴシック"/>
              <a:cs typeface="Arial"/>
            </a:endParaRPr>
          </a:p>
        </p:txBody>
      </p:sp>
      <p:sp>
        <p:nvSpPr>
          <p:cNvPr id="28" name="TextBox 27">
            <a:extLst>
              <a:ext uri="{FF2B5EF4-FFF2-40B4-BE49-F238E27FC236}">
                <a16:creationId xmlns:a16="http://schemas.microsoft.com/office/drawing/2014/main" id="{A7A07E5E-2740-5B99-7930-EA4954D299EA}"/>
              </a:ext>
            </a:extLst>
          </p:cNvPr>
          <p:cNvSpPr txBox="1"/>
          <p:nvPr/>
        </p:nvSpPr>
        <p:spPr>
          <a:xfrm>
            <a:off x="5257798" y="1971565"/>
            <a:ext cx="2445345"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a:ea typeface="+mn-ea"/>
                <a:cs typeface="+mn-cs"/>
              </a:rPr>
              <a:t>ZUMA-7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rPr>
              <a:t>Axi-cel</a:t>
            </a:r>
          </a:p>
        </p:txBody>
      </p:sp>
      <p:sp>
        <p:nvSpPr>
          <p:cNvPr id="29" name="TextBox 28">
            <a:extLst>
              <a:ext uri="{FF2B5EF4-FFF2-40B4-BE49-F238E27FC236}">
                <a16:creationId xmlns:a16="http://schemas.microsoft.com/office/drawing/2014/main" id="{6309B4D2-CE29-5E1D-A0DE-E12258EC60B2}"/>
              </a:ext>
            </a:extLst>
          </p:cNvPr>
          <p:cNvSpPr txBox="1"/>
          <p:nvPr/>
        </p:nvSpPr>
        <p:spPr>
          <a:xfrm>
            <a:off x="5257798" y="3377374"/>
            <a:ext cx="2445345"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a:ea typeface="+mn-ea"/>
                <a:cs typeface="+mn-cs"/>
              </a:rPr>
              <a:t>BELINDA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rPr>
              <a:t>Tisa-cel</a:t>
            </a:r>
          </a:p>
        </p:txBody>
      </p:sp>
      <p:sp>
        <p:nvSpPr>
          <p:cNvPr id="30" name="TextBox 29">
            <a:extLst>
              <a:ext uri="{FF2B5EF4-FFF2-40B4-BE49-F238E27FC236}">
                <a16:creationId xmlns:a16="http://schemas.microsoft.com/office/drawing/2014/main" id="{6EB810E2-1A09-92D2-2462-D58873A191B8}"/>
              </a:ext>
            </a:extLst>
          </p:cNvPr>
          <p:cNvSpPr txBox="1"/>
          <p:nvPr/>
        </p:nvSpPr>
        <p:spPr>
          <a:xfrm>
            <a:off x="5257798" y="4783183"/>
            <a:ext cx="2445345"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a:ea typeface="+mn-ea"/>
                <a:cs typeface="+mn-cs"/>
              </a:rPr>
              <a:t>TRANSFORM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rPr>
              <a:t>Liso-cel</a:t>
            </a:r>
          </a:p>
        </p:txBody>
      </p:sp>
      <p:sp>
        <p:nvSpPr>
          <p:cNvPr id="31" name="TextBox 30">
            <a:extLst>
              <a:ext uri="{FF2B5EF4-FFF2-40B4-BE49-F238E27FC236}">
                <a16:creationId xmlns:a16="http://schemas.microsoft.com/office/drawing/2014/main" id="{B1E39841-F981-27E7-8174-FB7809FB79EC}"/>
              </a:ext>
            </a:extLst>
          </p:cNvPr>
          <p:cNvSpPr txBox="1"/>
          <p:nvPr/>
        </p:nvSpPr>
        <p:spPr>
          <a:xfrm>
            <a:off x="9730867" y="2967335"/>
            <a:ext cx="1149932" cy="400110"/>
          </a:xfrm>
          <a:prstGeom prst="rect">
            <a:avLst/>
          </a:prstGeom>
          <a:noFill/>
          <a:ln w="38100" cap="flat" cmpd="sng" algn="ctr">
            <a:noFill/>
            <a:prstDash val="solid"/>
            <a:round/>
            <a:headEnd type="none" w="med" len="med"/>
            <a:tailEnd type="none" w="med" len="med"/>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prstClr val="black"/>
                </a:solidFill>
                <a:effectLst/>
                <a:uLnTx/>
                <a:uFillTx/>
                <a:latin typeface="Arial" panose="020B0604020202020204"/>
                <a:ea typeface="+mn-ea"/>
                <a:cs typeface="+mn-cs"/>
              </a:rPr>
              <a:t>CAR T</a:t>
            </a:r>
            <a:endParaRPr kumimoji="0" lang="en-US" sz="120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89811F6A-87D7-E4E6-96A8-F3A0A509C797}"/>
              </a:ext>
            </a:extLst>
          </p:cNvPr>
          <p:cNvSpPr txBox="1"/>
          <p:nvPr/>
        </p:nvSpPr>
        <p:spPr>
          <a:xfrm>
            <a:off x="9730867" y="3953900"/>
            <a:ext cx="2139746" cy="400110"/>
          </a:xfrm>
          <a:prstGeom prst="rect">
            <a:avLst/>
          </a:prstGeom>
          <a:noFill/>
          <a:ln w="38100" cap="flat" cmpd="sng" algn="ctr">
            <a:noFill/>
            <a:prstDash val="solid"/>
            <a:round/>
            <a:headEnd type="none" w="med" len="med"/>
            <a:tailEnd type="none" w="med" len="med"/>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prstClr val="black"/>
                </a:solidFill>
                <a:effectLst/>
                <a:uLnTx/>
                <a:uFillTx/>
                <a:latin typeface="Arial" panose="020B0604020202020204"/>
                <a:ea typeface="+mn-ea"/>
                <a:cs typeface="+mn-cs"/>
              </a:rPr>
              <a:t>Salvage/Auto</a:t>
            </a:r>
            <a:endParaRPr kumimoji="0" lang="en-US" sz="120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33" name="Right Brace 32">
            <a:extLst>
              <a:ext uri="{FF2B5EF4-FFF2-40B4-BE49-F238E27FC236}">
                <a16:creationId xmlns:a16="http://schemas.microsoft.com/office/drawing/2014/main" id="{51C48EF3-CDF9-0FCF-1D73-CC9792EE276A}"/>
              </a:ext>
            </a:extLst>
          </p:cNvPr>
          <p:cNvSpPr/>
          <p:nvPr/>
        </p:nvSpPr>
        <p:spPr>
          <a:xfrm>
            <a:off x="7870877" y="1932203"/>
            <a:ext cx="502673" cy="3649854"/>
          </a:xfrm>
          <a:prstGeom prst="rightBrace">
            <a:avLst>
              <a:gd name="adj1" fmla="val 8333"/>
              <a:gd name="adj2" fmla="val 50429"/>
            </a:avLst>
          </a:prstGeom>
          <a:noFill/>
          <a:ln w="19050" cap="flat" cmpd="sng" algn="ctr">
            <a:solidFill>
              <a:schemeClr val="tx1"/>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34" name="Straight Arrow Connector 33">
            <a:extLst>
              <a:ext uri="{FF2B5EF4-FFF2-40B4-BE49-F238E27FC236}">
                <a16:creationId xmlns:a16="http://schemas.microsoft.com/office/drawing/2014/main" id="{5F834DCF-3F31-DA62-56A4-E75982B511BB}"/>
              </a:ext>
            </a:extLst>
          </p:cNvPr>
          <p:cNvCxnSpPr>
            <a:cxnSpLocks/>
            <a:stCxn id="33" idx="1"/>
          </p:cNvCxnSpPr>
          <p:nvPr/>
        </p:nvCxnSpPr>
        <p:spPr>
          <a:xfrm flipV="1">
            <a:off x="8373550" y="3180736"/>
            <a:ext cx="1276738" cy="592052"/>
          </a:xfrm>
          <a:prstGeom prst="straightConnector1">
            <a:avLst/>
          </a:prstGeom>
          <a:noFill/>
          <a:ln w="19050" cap="flat" cmpd="sng" algn="ctr">
            <a:solidFill>
              <a:schemeClr val="tx1"/>
            </a:solidFill>
            <a:prstDash val="solid"/>
            <a:tailEnd type="triangle"/>
          </a:ln>
          <a:effectLst>
            <a:outerShdw blurRad="40000" dist="20000" dir="5400000" rotWithShape="0">
              <a:srgbClr val="000000">
                <a:alpha val="38000"/>
              </a:srgbClr>
            </a:outerShdw>
          </a:effectLst>
        </p:spPr>
      </p:cxnSp>
      <p:cxnSp>
        <p:nvCxnSpPr>
          <p:cNvPr id="35" name="Straight Arrow Connector 34">
            <a:extLst>
              <a:ext uri="{FF2B5EF4-FFF2-40B4-BE49-F238E27FC236}">
                <a16:creationId xmlns:a16="http://schemas.microsoft.com/office/drawing/2014/main" id="{4579EF95-42CE-74F7-6003-888562776BCA}"/>
              </a:ext>
            </a:extLst>
          </p:cNvPr>
          <p:cNvCxnSpPr>
            <a:cxnSpLocks/>
            <a:stCxn id="33" idx="1"/>
          </p:cNvCxnSpPr>
          <p:nvPr/>
        </p:nvCxnSpPr>
        <p:spPr>
          <a:xfrm>
            <a:off x="8373550" y="3772788"/>
            <a:ext cx="1276738" cy="381167"/>
          </a:xfrm>
          <a:prstGeom prst="straightConnector1">
            <a:avLst/>
          </a:prstGeom>
          <a:noFill/>
          <a:ln w="19050" cap="flat" cmpd="sng" algn="ctr">
            <a:solidFill>
              <a:schemeClr val="tx1"/>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958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7544-6D84-025C-25F1-D4B3D08F268D}"/>
              </a:ext>
            </a:extLst>
          </p:cNvPr>
          <p:cNvSpPr>
            <a:spLocks noGrp="1"/>
          </p:cNvSpPr>
          <p:nvPr>
            <p:ph type="title"/>
          </p:nvPr>
        </p:nvSpPr>
        <p:spPr>
          <a:xfrm>
            <a:off x="523875" y="60826"/>
            <a:ext cx="11353800" cy="1044368"/>
          </a:xfrm>
        </p:spPr>
        <p:txBody>
          <a:bodyPr>
            <a:noAutofit/>
          </a:bodyPr>
          <a:lstStyle/>
          <a:p>
            <a:pPr lvl="0" algn="ctr"/>
            <a:r>
              <a:rPr lang="en-US" sz="3200" noProof="0" dirty="0"/>
              <a:t>ZUMA-7, TRANSFORM, BELINDA: </a:t>
            </a:r>
            <a:br>
              <a:rPr lang="en-US" sz="3200" noProof="0" dirty="0"/>
            </a:br>
            <a:r>
              <a:rPr lang="en-US" sz="3200" noProof="0" dirty="0"/>
              <a:t>Key Similarities and Differences in </a:t>
            </a:r>
            <a:r>
              <a:rPr lang="en-US" sz="3200" dirty="0"/>
              <a:t>Second-Line Treatment</a:t>
            </a:r>
          </a:p>
        </p:txBody>
      </p:sp>
      <p:sp>
        <p:nvSpPr>
          <p:cNvPr id="3" name="Text Placeholder 3">
            <a:extLst>
              <a:ext uri="{FF2B5EF4-FFF2-40B4-BE49-F238E27FC236}">
                <a16:creationId xmlns:a16="http://schemas.microsoft.com/office/drawing/2014/main" id="{52433A51-7D8A-F9A9-7647-30E21968B5CD}"/>
              </a:ext>
            </a:extLst>
          </p:cNvPr>
          <p:cNvSpPr>
            <a:spLocks noGrp="1"/>
          </p:cNvSpPr>
          <p:nvPr>
            <p:ph type="body" sz="quarter" idx="12"/>
          </p:nvPr>
        </p:nvSpPr>
        <p:spPr>
          <a:xfrm>
            <a:off x="1524000" y="6340882"/>
            <a:ext cx="9594274" cy="447675"/>
          </a:xfrm>
        </p:spPr>
        <p:txBody>
          <a:bodyPr/>
          <a:lstStyle/>
          <a:p>
            <a:r>
              <a:rPr lang="en-US" sz="800" dirty="0"/>
              <a:t>Locke et al. </a:t>
            </a:r>
            <a:r>
              <a:rPr lang="en-US" sz="800" i="1" dirty="0"/>
              <a:t>N </a:t>
            </a:r>
            <a:r>
              <a:rPr lang="en-US" sz="800" i="1" dirty="0" err="1"/>
              <a:t>Engl</a:t>
            </a:r>
            <a:r>
              <a:rPr lang="en-US" sz="800" i="1" dirty="0"/>
              <a:t> J Med</a:t>
            </a:r>
            <a:r>
              <a:rPr lang="en-US" sz="800" dirty="0"/>
              <a:t>. 2022;386(7):640-654; </a:t>
            </a:r>
            <a:r>
              <a:rPr lang="en-US" sz="800" dirty="0" err="1"/>
              <a:t>Kamdar</a:t>
            </a:r>
            <a:r>
              <a:rPr lang="en-US" sz="800" dirty="0"/>
              <a:t> et al. </a:t>
            </a:r>
            <a:r>
              <a:rPr lang="en-US" sz="800" i="1" dirty="0"/>
              <a:t>Lancet.</a:t>
            </a:r>
            <a:r>
              <a:rPr lang="en-US" sz="800" dirty="0"/>
              <a:t> 2022;399(10343):2294-2308; Bishop et al. </a:t>
            </a:r>
            <a:r>
              <a:rPr lang="en-US" sz="800" i="1" dirty="0"/>
              <a:t>N </a:t>
            </a:r>
            <a:r>
              <a:rPr lang="en-US" sz="800" i="1" dirty="0" err="1"/>
              <a:t>Engl</a:t>
            </a:r>
            <a:r>
              <a:rPr lang="en-US" sz="800" i="1" dirty="0"/>
              <a:t> J Med</a:t>
            </a:r>
            <a:r>
              <a:rPr lang="en-US" sz="800" dirty="0"/>
              <a:t>. 2022;386(7):629-639.</a:t>
            </a:r>
            <a:br>
              <a:rPr lang="en-US" sz="800" dirty="0"/>
            </a:br>
            <a:r>
              <a:rPr lang="en-US" sz="800" dirty="0"/>
              <a:t>Axi-cel, axicabtagene ciloleucel;  BIRC, blind independent review committee; CR, complete response; EFS, event-free survival; FC, fludarabine and </a:t>
            </a:r>
            <a:r>
              <a:rPr lang="en-US" sz="800" dirty="0" err="1"/>
              <a:t>cyclosphosphamide</a:t>
            </a:r>
            <a:r>
              <a:rPr lang="en-US" sz="800" dirty="0"/>
              <a:t>; </a:t>
            </a:r>
            <a:r>
              <a:rPr lang="en-US" sz="800" dirty="0" err="1"/>
              <a:t>Liso-cel</a:t>
            </a:r>
            <a:r>
              <a:rPr lang="en-US" sz="800" dirty="0"/>
              <a:t>, </a:t>
            </a:r>
            <a:r>
              <a:rPr lang="en-US" sz="800" dirty="0" err="1"/>
              <a:t>lisocabtagene</a:t>
            </a:r>
            <a:r>
              <a:rPr lang="en-US" sz="800" dirty="0"/>
              <a:t> </a:t>
            </a:r>
            <a:r>
              <a:rPr lang="en-US" sz="800" dirty="0" err="1"/>
              <a:t>maraleucel</a:t>
            </a:r>
            <a:r>
              <a:rPr lang="en-US" sz="800" dirty="0"/>
              <a:t>; LD, low-dose; OS, overall survival; PMBCL, primary mediastinal large B-cell lymphoma; PD, progressive disease; PR, partial response; SD, stable disease; SOC, standard of care; Tisa-</a:t>
            </a:r>
            <a:r>
              <a:rPr lang="en-US" sz="800" dirty="0" err="1"/>
              <a:t>cel</a:t>
            </a:r>
            <a:r>
              <a:rPr lang="en-US" sz="800" dirty="0"/>
              <a:t>, </a:t>
            </a:r>
            <a:r>
              <a:rPr lang="en-US" sz="800" dirty="0" err="1"/>
              <a:t>tisagenlecleucel</a:t>
            </a:r>
            <a:r>
              <a:rPr lang="en-US" sz="800" dirty="0"/>
              <a:t>.</a:t>
            </a:r>
          </a:p>
        </p:txBody>
      </p:sp>
      <p:graphicFrame>
        <p:nvGraphicFramePr>
          <p:cNvPr id="4" name="Table 6">
            <a:extLst>
              <a:ext uri="{FF2B5EF4-FFF2-40B4-BE49-F238E27FC236}">
                <a16:creationId xmlns:a16="http://schemas.microsoft.com/office/drawing/2014/main" id="{F85AE5F6-7D6D-E2A6-E343-3FA2DDD82AE3}"/>
              </a:ext>
            </a:extLst>
          </p:cNvPr>
          <p:cNvGraphicFramePr>
            <a:graphicFrameLocks noGrp="1"/>
          </p:cNvGraphicFramePr>
          <p:nvPr>
            <p:ph idx="1"/>
            <p:extLst>
              <p:ext uri="{D42A27DB-BD31-4B8C-83A1-F6EECF244321}">
                <p14:modId xmlns:p14="http://schemas.microsoft.com/office/powerpoint/2010/main" val="1062979899"/>
              </p:ext>
            </p:extLst>
          </p:nvPr>
        </p:nvGraphicFramePr>
        <p:xfrm>
          <a:off x="314324" y="1105193"/>
          <a:ext cx="11563351" cy="5093970"/>
        </p:xfrm>
        <a:graphic>
          <a:graphicData uri="http://schemas.openxmlformats.org/drawingml/2006/table">
            <a:tbl>
              <a:tblPr firstRow="1" firstCol="1" bandRow="1">
                <a:tableStyleId>{5C22544A-7EE6-4342-B048-85BDC9FD1C3A}</a:tableStyleId>
              </a:tblPr>
              <a:tblGrid>
                <a:gridCol w="2076450">
                  <a:extLst>
                    <a:ext uri="{9D8B030D-6E8A-4147-A177-3AD203B41FA5}">
                      <a16:colId xmlns:a16="http://schemas.microsoft.com/office/drawing/2014/main" val="1442279288"/>
                    </a:ext>
                  </a:extLst>
                </a:gridCol>
                <a:gridCol w="2952750">
                  <a:extLst>
                    <a:ext uri="{9D8B030D-6E8A-4147-A177-3AD203B41FA5}">
                      <a16:colId xmlns:a16="http://schemas.microsoft.com/office/drawing/2014/main" val="435473196"/>
                    </a:ext>
                  </a:extLst>
                </a:gridCol>
                <a:gridCol w="3448050">
                  <a:extLst>
                    <a:ext uri="{9D8B030D-6E8A-4147-A177-3AD203B41FA5}">
                      <a16:colId xmlns:a16="http://schemas.microsoft.com/office/drawing/2014/main" val="3352089207"/>
                    </a:ext>
                  </a:extLst>
                </a:gridCol>
                <a:gridCol w="3086101">
                  <a:extLst>
                    <a:ext uri="{9D8B030D-6E8A-4147-A177-3AD203B41FA5}">
                      <a16:colId xmlns:a16="http://schemas.microsoft.com/office/drawing/2014/main" val="1182570605"/>
                    </a:ext>
                  </a:extLst>
                </a:gridCol>
              </a:tblGrid>
              <a:tr h="160899">
                <a:tc>
                  <a:txBody>
                    <a:bodyPr/>
                    <a:lstStyle/>
                    <a:p>
                      <a:endParaRPr lang="en-US" sz="140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ZUMA-7</a:t>
                      </a:r>
                    </a:p>
                  </a:txBody>
                  <a:tcPr/>
                </a:tc>
                <a:tc>
                  <a:txBody>
                    <a:bodyPr/>
                    <a:lstStyle/>
                    <a:p>
                      <a:pPr algn="ctr"/>
                      <a:r>
                        <a:rPr lang="en-US" sz="1400" dirty="0">
                          <a:latin typeface="Arial" panose="020B0604020202020204" pitchFamily="34" charset="0"/>
                          <a:cs typeface="Arial" panose="020B0604020202020204" pitchFamily="34" charset="0"/>
                        </a:rPr>
                        <a:t>TRANSFORM</a:t>
                      </a:r>
                    </a:p>
                  </a:txBody>
                  <a:tcPr/>
                </a:tc>
                <a:tc>
                  <a:txBody>
                    <a:bodyPr/>
                    <a:lstStyle/>
                    <a:p>
                      <a:pPr algn="ctr"/>
                      <a:r>
                        <a:rPr lang="en-US" sz="1400" dirty="0">
                          <a:latin typeface="Arial" panose="020B0604020202020204" pitchFamily="34" charset="0"/>
                          <a:cs typeface="Arial" panose="020B0604020202020204" pitchFamily="34" charset="0"/>
                        </a:rPr>
                        <a:t>BELINDA</a:t>
                      </a:r>
                    </a:p>
                  </a:txBody>
                  <a:tcPr/>
                </a:tc>
                <a:extLst>
                  <a:ext uri="{0D108BD9-81ED-4DB2-BD59-A6C34878D82A}">
                    <a16:rowId xmlns:a16="http://schemas.microsoft.com/office/drawing/2014/main" val="3627544743"/>
                  </a:ext>
                </a:extLst>
              </a:tr>
              <a:tr h="2781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Product</a:t>
                      </a:r>
                      <a:endParaRPr lang="en-US" sz="14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Axi-cel</a:t>
                      </a: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Liso-cel</a:t>
                      </a: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Tisa-</a:t>
                      </a:r>
                      <a:r>
                        <a:rPr kumimoji="0" lang="en-US" sz="1400" b="1"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cel</a:t>
                      </a: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63644" marR="63644" marT="0" marB="0" anchor="ctr"/>
                </a:tc>
                <a:extLst>
                  <a:ext uri="{0D108BD9-81ED-4DB2-BD59-A6C34878D82A}">
                    <a16:rowId xmlns:a16="http://schemas.microsoft.com/office/drawing/2014/main" val="1768632262"/>
                  </a:ext>
                </a:extLst>
              </a:tr>
              <a:tr h="0">
                <a:tc>
                  <a:txBody>
                    <a:bodyPr/>
                    <a:lstStyle/>
                    <a:p>
                      <a:r>
                        <a:rPr lang="en-US" sz="1400" dirty="0">
                          <a:latin typeface="Arial" panose="020B0604020202020204" pitchFamily="34" charset="0"/>
                          <a:cs typeface="Arial" panose="020B0604020202020204" pitchFamily="34" charset="0"/>
                        </a:rPr>
                        <a:t>Patient Population</a:t>
                      </a:r>
                    </a:p>
                  </a:txBody>
                  <a:tcPr/>
                </a:tc>
                <a:tc>
                  <a:txBody>
                    <a:bodyPr/>
                    <a:lstStyle/>
                    <a:p>
                      <a:pPr algn="ctr"/>
                      <a:r>
                        <a:rPr lang="en-US" sz="1400" dirty="0">
                          <a:latin typeface="Arial" panose="020B0604020202020204" pitchFamily="34" charset="0"/>
                          <a:cs typeface="Arial" panose="020B0604020202020204" pitchFamily="34" charset="0"/>
                        </a:rPr>
                        <a:t>primary refractory, </a:t>
                      </a:r>
                    </a:p>
                    <a:p>
                      <a:pPr algn="ctr"/>
                      <a:r>
                        <a:rPr lang="en-US" sz="1400" dirty="0">
                          <a:latin typeface="Arial" panose="020B0604020202020204" pitchFamily="34" charset="0"/>
                          <a:cs typeface="Arial" panose="020B0604020202020204" pitchFamily="34" charset="0"/>
                        </a:rPr>
                        <a:t>early relapsed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primary refractory, early relapsed, PMBCL; upper age limit 75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primary refractory,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early relapsed</a:t>
                      </a:r>
                    </a:p>
                  </a:txBody>
                  <a:tcPr/>
                </a:tc>
                <a:extLst>
                  <a:ext uri="{0D108BD9-81ED-4DB2-BD59-A6C34878D82A}">
                    <a16:rowId xmlns:a16="http://schemas.microsoft.com/office/drawing/2014/main" val="473554299"/>
                  </a:ext>
                </a:extLst>
              </a:tr>
              <a:tr h="0">
                <a:tc>
                  <a:txBody>
                    <a:bodyPr/>
                    <a:lstStyle/>
                    <a:p>
                      <a:r>
                        <a:rPr lang="en-US" sz="1400" dirty="0">
                          <a:latin typeface="Arial" panose="020B0604020202020204" pitchFamily="34" charset="0"/>
                          <a:cs typeface="Arial" panose="020B0604020202020204" pitchFamily="34" charset="0"/>
                        </a:rPr>
                        <a:t>Trial Numbers</a:t>
                      </a:r>
                    </a:p>
                  </a:txBody>
                  <a:tcPr/>
                </a:tc>
                <a:tc>
                  <a:txBody>
                    <a:bodyPr/>
                    <a:lstStyle/>
                    <a:p>
                      <a:pPr algn="ctr"/>
                      <a:r>
                        <a:rPr lang="en-US" sz="1400" dirty="0">
                          <a:latin typeface="Arial" panose="020B0604020202020204" pitchFamily="34" charset="0"/>
                          <a:cs typeface="Arial" panose="020B0604020202020204" pitchFamily="34" charset="0"/>
                        </a:rPr>
                        <a:t>359</a:t>
                      </a:r>
                    </a:p>
                  </a:txBody>
                  <a:tcPr/>
                </a:tc>
                <a:tc>
                  <a:txBody>
                    <a:bodyPr/>
                    <a:lstStyle/>
                    <a:p>
                      <a:pPr algn="ctr"/>
                      <a:r>
                        <a:rPr lang="en-US" sz="1400" dirty="0">
                          <a:latin typeface="Arial" panose="020B0604020202020204" pitchFamily="34" charset="0"/>
                          <a:cs typeface="Arial" panose="020B0604020202020204" pitchFamily="34" charset="0"/>
                        </a:rPr>
                        <a:t>184</a:t>
                      </a:r>
                    </a:p>
                  </a:txBody>
                  <a:tcPr/>
                </a:tc>
                <a:tc>
                  <a:txBody>
                    <a:bodyPr/>
                    <a:lstStyle/>
                    <a:p>
                      <a:pPr algn="ctr"/>
                      <a:r>
                        <a:rPr lang="en-US" sz="1400" dirty="0">
                          <a:latin typeface="Arial" panose="020B0604020202020204" pitchFamily="34" charset="0"/>
                          <a:cs typeface="Arial" panose="020B0604020202020204" pitchFamily="34" charset="0"/>
                        </a:rPr>
                        <a:t>322</a:t>
                      </a:r>
                    </a:p>
                  </a:txBody>
                  <a:tcPr/>
                </a:tc>
                <a:extLst>
                  <a:ext uri="{0D108BD9-81ED-4DB2-BD59-A6C34878D82A}">
                    <a16:rowId xmlns:a16="http://schemas.microsoft.com/office/drawing/2014/main" val="479045264"/>
                  </a:ext>
                </a:extLst>
              </a:tr>
              <a:tr h="0">
                <a:tc>
                  <a:txBody>
                    <a:bodyPr/>
                    <a:lstStyle/>
                    <a:p>
                      <a:r>
                        <a:rPr lang="en-US" sz="1400" dirty="0">
                          <a:latin typeface="Arial" panose="020B0604020202020204" pitchFamily="34" charset="0"/>
                          <a:cs typeface="Arial" panose="020B0604020202020204" pitchFamily="34" charset="0"/>
                        </a:rPr>
                        <a:t>Timing of apheresis</a:t>
                      </a:r>
                    </a:p>
                  </a:txBody>
                  <a:tcPr/>
                </a:tc>
                <a:tc>
                  <a:txBody>
                    <a:bodyPr/>
                    <a:lstStyle/>
                    <a:p>
                      <a:pPr algn="ctr"/>
                      <a:r>
                        <a:rPr lang="en-US" sz="1400" dirty="0">
                          <a:latin typeface="Arial" panose="020B0604020202020204" pitchFamily="34" charset="0"/>
                          <a:cs typeface="Arial" panose="020B0604020202020204" pitchFamily="34" charset="0"/>
                        </a:rPr>
                        <a:t>after enrollment</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Prior to enrollment</a:t>
                      </a:r>
                    </a:p>
                  </a:txBody>
                  <a:tcPr>
                    <a:solidFill>
                      <a:schemeClr val="accent3">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prior to enrollment</a:t>
                      </a:r>
                    </a:p>
                  </a:txBody>
                  <a:tcPr>
                    <a:solidFill>
                      <a:schemeClr val="accent3">
                        <a:lumMod val="40000"/>
                        <a:lumOff val="60000"/>
                      </a:schemeClr>
                    </a:solidFill>
                  </a:tcPr>
                </a:tc>
                <a:extLst>
                  <a:ext uri="{0D108BD9-81ED-4DB2-BD59-A6C34878D82A}">
                    <a16:rowId xmlns:a16="http://schemas.microsoft.com/office/drawing/2014/main" val="3227042408"/>
                  </a:ext>
                </a:extLst>
              </a:tr>
              <a:tr h="0">
                <a:tc>
                  <a:txBody>
                    <a:bodyPr/>
                    <a:lstStyle/>
                    <a:p>
                      <a:r>
                        <a:rPr lang="en-US" sz="1400" dirty="0">
                          <a:latin typeface="Arial" panose="020B0604020202020204" pitchFamily="34" charset="0"/>
                          <a:cs typeface="Arial" panose="020B0604020202020204" pitchFamily="34" charset="0"/>
                        </a:rPr>
                        <a:t>Comparator</a:t>
                      </a:r>
                    </a:p>
                  </a:txBody>
                  <a:tcPr/>
                </a:tc>
                <a:tc>
                  <a:txBody>
                    <a:bodyPr/>
                    <a:lstStyle/>
                    <a:p>
                      <a:pPr algn="ctr"/>
                      <a:r>
                        <a:rPr lang="en-US" sz="1400" dirty="0">
                          <a:latin typeface="Arial" panose="020B0604020202020204" pitchFamily="34" charset="0"/>
                          <a:cs typeface="Arial" panose="020B0604020202020204" pitchFamily="34" charset="0"/>
                        </a:rPr>
                        <a:t>SOC (curative)</a:t>
                      </a:r>
                    </a:p>
                  </a:txBody>
                  <a:tcPr/>
                </a:tc>
                <a:tc>
                  <a:txBody>
                    <a:bodyPr/>
                    <a:lstStyle/>
                    <a:p>
                      <a:pPr algn="ctr"/>
                      <a:r>
                        <a:rPr lang="en-US" sz="1400" dirty="0">
                          <a:latin typeface="Arial" panose="020B0604020202020204" pitchFamily="34" charset="0"/>
                          <a:cs typeface="Arial" panose="020B0604020202020204" pitchFamily="34" charset="0"/>
                        </a:rPr>
                        <a:t>SOC (curative)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SOC (curative)</a:t>
                      </a:r>
                    </a:p>
                  </a:txBody>
                  <a:tcPr/>
                </a:tc>
                <a:extLst>
                  <a:ext uri="{0D108BD9-81ED-4DB2-BD59-A6C34878D82A}">
                    <a16:rowId xmlns:a16="http://schemas.microsoft.com/office/drawing/2014/main" val="1049040729"/>
                  </a:ext>
                </a:extLst>
              </a:tr>
              <a:tr h="0">
                <a:tc>
                  <a:txBody>
                    <a:bodyPr/>
                    <a:lstStyle/>
                    <a:p>
                      <a:r>
                        <a:rPr lang="en-US" sz="1400" dirty="0">
                          <a:latin typeface="Arial" panose="020B0604020202020204" pitchFamily="34" charset="0"/>
                          <a:cs typeface="Arial" panose="020B0604020202020204" pitchFamily="34" charset="0"/>
                        </a:rPr>
                        <a:t>Bridging therapy</a:t>
                      </a:r>
                    </a:p>
                  </a:txBody>
                  <a:tcPr/>
                </a:tc>
                <a:tc>
                  <a:txBody>
                    <a:bodyPr/>
                    <a:lstStyle/>
                    <a:p>
                      <a:pPr algn="ctr"/>
                      <a:r>
                        <a:rPr lang="en-US" sz="1400" dirty="0">
                          <a:latin typeface="Arial" panose="020B0604020202020204" pitchFamily="34" charset="0"/>
                          <a:cs typeface="Arial" panose="020B0604020202020204" pitchFamily="34" charset="0"/>
                        </a:rPr>
                        <a:t>Corticosteroids</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Chemotherapy</a:t>
                      </a:r>
                    </a:p>
                  </a:txBody>
                  <a:tcPr>
                    <a:solidFill>
                      <a:schemeClr val="accent3">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Chemotherapy</a:t>
                      </a:r>
                    </a:p>
                  </a:txBody>
                  <a:tcPr>
                    <a:solidFill>
                      <a:schemeClr val="accent3">
                        <a:lumMod val="40000"/>
                        <a:lumOff val="60000"/>
                      </a:schemeClr>
                    </a:solidFill>
                  </a:tcPr>
                </a:tc>
                <a:extLst>
                  <a:ext uri="{0D108BD9-81ED-4DB2-BD59-A6C34878D82A}">
                    <a16:rowId xmlns:a16="http://schemas.microsoft.com/office/drawing/2014/main" val="4117051277"/>
                  </a:ext>
                </a:extLst>
              </a:tr>
              <a:tr h="0">
                <a:tc>
                  <a:txBody>
                    <a:bodyPr/>
                    <a:lstStyle/>
                    <a:p>
                      <a:r>
                        <a:rPr lang="en-US" sz="1400" dirty="0">
                          <a:latin typeface="Arial" panose="020B0604020202020204" pitchFamily="34" charset="0"/>
                          <a:cs typeface="Arial" panose="020B0604020202020204" pitchFamily="34" charset="0"/>
                        </a:rPr>
                        <a:t>LD chemotherapy</a:t>
                      </a:r>
                    </a:p>
                  </a:txBody>
                  <a:tcPr/>
                </a:tc>
                <a:tc>
                  <a:txBody>
                    <a:bodyPr/>
                    <a:lstStyle/>
                    <a:p>
                      <a:pPr algn="ctr"/>
                      <a:r>
                        <a:rPr lang="en-US" sz="1400" dirty="0">
                          <a:latin typeface="Arial" panose="020B0604020202020204" pitchFamily="34" charset="0"/>
                          <a:cs typeface="Arial" panose="020B0604020202020204" pitchFamily="34" charset="0"/>
                        </a:rPr>
                        <a:t>FC</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FC</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FC or </a:t>
                      </a:r>
                      <a:r>
                        <a:rPr lang="en-US" sz="1400" dirty="0" err="1">
                          <a:latin typeface="Arial" panose="020B0604020202020204" pitchFamily="34" charset="0"/>
                          <a:cs typeface="Arial" panose="020B0604020202020204" pitchFamily="34" charset="0"/>
                        </a:rPr>
                        <a:t>bendamustine</a:t>
                      </a:r>
                      <a:endParaRPr 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extLst>
                  <a:ext uri="{0D108BD9-81ED-4DB2-BD59-A6C34878D82A}">
                    <a16:rowId xmlns:a16="http://schemas.microsoft.com/office/drawing/2014/main" val="2934488206"/>
                  </a:ext>
                </a:extLst>
              </a:tr>
              <a:tr h="0">
                <a:tc>
                  <a:txBody>
                    <a:bodyPr/>
                    <a:lstStyle/>
                    <a:p>
                      <a:r>
                        <a:rPr lang="en-US" sz="1400" dirty="0">
                          <a:latin typeface="Arial" panose="020B0604020202020204" pitchFamily="34" charset="0"/>
                          <a:cs typeface="Arial" panose="020B0604020202020204" pitchFamily="34" charset="0"/>
                        </a:rPr>
                        <a:t>Crossover</a:t>
                      </a:r>
                    </a:p>
                  </a:txBody>
                  <a:tcPr/>
                </a:tc>
                <a:tc>
                  <a:txBody>
                    <a:bodyPr/>
                    <a:lstStyle/>
                    <a:p>
                      <a:pPr algn="ctr"/>
                      <a:r>
                        <a:rPr lang="en-US" sz="1400" dirty="0">
                          <a:latin typeface="Arial" panose="020B0604020202020204" pitchFamily="34" charset="0"/>
                          <a:cs typeface="Arial" panose="020B0604020202020204" pitchFamily="34" charset="0"/>
                        </a:rPr>
                        <a:t>Off protocol</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On protocol</a:t>
                      </a:r>
                    </a:p>
                  </a:txBody>
                  <a:tcPr>
                    <a:solidFill>
                      <a:schemeClr val="accent3">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On protocol</a:t>
                      </a:r>
                    </a:p>
                  </a:txBody>
                  <a:tcPr>
                    <a:solidFill>
                      <a:schemeClr val="accent3">
                        <a:lumMod val="40000"/>
                        <a:lumOff val="60000"/>
                      </a:schemeClr>
                    </a:solidFill>
                  </a:tcPr>
                </a:tc>
                <a:extLst>
                  <a:ext uri="{0D108BD9-81ED-4DB2-BD59-A6C34878D82A}">
                    <a16:rowId xmlns:a16="http://schemas.microsoft.com/office/drawing/2014/main" val="3426342334"/>
                  </a:ext>
                </a:extLst>
              </a:tr>
              <a:tr h="0">
                <a:tc>
                  <a:txBody>
                    <a:bodyPr/>
                    <a:lstStyle/>
                    <a:p>
                      <a:r>
                        <a:rPr lang="en-US" sz="1400" dirty="0">
                          <a:latin typeface="Arial" panose="020B0604020202020204" pitchFamily="34" charset="0"/>
                          <a:cs typeface="Arial" panose="020B0604020202020204" pitchFamily="34" charset="0"/>
                        </a:rPr>
                        <a:t>Primary endpoint</a:t>
                      </a:r>
                    </a:p>
                  </a:txBody>
                  <a:tcPr/>
                </a:tc>
                <a:tc>
                  <a:txBody>
                    <a:bodyPr/>
                    <a:lstStyle/>
                    <a:p>
                      <a:pPr algn="ctr"/>
                      <a:r>
                        <a:rPr lang="en-US" sz="1400" dirty="0">
                          <a:latin typeface="Arial" panose="020B0604020202020204" pitchFamily="34" charset="0"/>
                          <a:cs typeface="Arial" panose="020B0604020202020204" pitchFamily="34" charset="0"/>
                        </a:rPr>
                        <a:t>EFS (definition different)</a:t>
                      </a:r>
                    </a:p>
                  </a:txBody>
                  <a:tcPr/>
                </a:tc>
                <a:tc>
                  <a:txBody>
                    <a:bodyPr/>
                    <a:lstStyle/>
                    <a:p>
                      <a:pPr algn="ctr"/>
                      <a:r>
                        <a:rPr lang="en-US" sz="1400" dirty="0">
                          <a:latin typeface="Arial" panose="020B0604020202020204" pitchFamily="34" charset="0"/>
                          <a:cs typeface="Arial" panose="020B0604020202020204" pitchFamily="34" charset="0"/>
                        </a:rPr>
                        <a:t>EFS (definition different)</a:t>
                      </a:r>
                    </a:p>
                  </a:txBody>
                  <a:tcPr/>
                </a:tc>
                <a:tc>
                  <a:txBody>
                    <a:bodyPr/>
                    <a:lstStyle/>
                    <a:p>
                      <a:pPr algn="ctr"/>
                      <a:r>
                        <a:rPr lang="en-US" sz="1400" dirty="0">
                          <a:latin typeface="Arial" panose="020B0604020202020204" pitchFamily="34" charset="0"/>
                          <a:cs typeface="Arial" panose="020B0604020202020204" pitchFamily="34" charset="0"/>
                        </a:rPr>
                        <a:t>EFS (definition different)</a:t>
                      </a:r>
                    </a:p>
                  </a:txBody>
                  <a:tcPr/>
                </a:tc>
                <a:extLst>
                  <a:ext uri="{0D108BD9-81ED-4DB2-BD59-A6C34878D82A}">
                    <a16:rowId xmlns:a16="http://schemas.microsoft.com/office/drawing/2014/main" val="1973311962"/>
                  </a:ext>
                </a:extLst>
              </a:tr>
              <a:tr h="0">
                <a:tc>
                  <a:txBody>
                    <a:bodyPr/>
                    <a:lstStyle/>
                    <a:p>
                      <a:r>
                        <a:rPr lang="en-US" sz="1400" dirty="0">
                          <a:latin typeface="Arial" panose="020B0604020202020204" pitchFamily="34" charset="0"/>
                          <a:cs typeface="Arial" panose="020B0604020202020204" pitchFamily="34" charset="0"/>
                        </a:rPr>
                        <a:t>EFS definition</a:t>
                      </a:r>
                    </a:p>
                  </a:txBody>
                  <a:tcPr/>
                </a:tc>
                <a:tc>
                  <a:txBody>
                    <a:bodyPr/>
                    <a:lstStyle/>
                    <a:p>
                      <a:r>
                        <a:rPr lang="en-US" sz="1200" dirty="0">
                          <a:latin typeface="Arial" panose="020B0604020202020204" pitchFamily="34" charset="0"/>
                          <a:cs typeface="Arial" panose="020B0604020202020204" pitchFamily="34" charset="0"/>
                        </a:rPr>
                        <a:t>Time from randomization to:</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earliest date of disease progression as per Lugano Classification (2014)</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commencement of new lymphoma therapy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or death from any cause</a:t>
                      </a:r>
                    </a:p>
                    <a:p>
                      <a:r>
                        <a:rPr lang="en-US" sz="1200" dirty="0">
                          <a:latin typeface="Arial" panose="020B0604020202020204" pitchFamily="34" charset="0"/>
                          <a:cs typeface="Arial" panose="020B0604020202020204" pitchFamily="34" charset="0"/>
                        </a:rPr>
                        <a:t>as determined by blinded central review </a:t>
                      </a:r>
                    </a:p>
                    <a:p>
                      <a:r>
                        <a:rPr lang="en-US" sz="1200" i="1" dirty="0">
                          <a:latin typeface="Arial" panose="020B0604020202020204" pitchFamily="34" charset="0"/>
                          <a:cs typeface="Arial" panose="020B0604020202020204" pitchFamily="34" charset="0"/>
                        </a:rPr>
                        <a:t>At day 150</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Time from randomization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death from any cause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PD, failure to achieve a CR or PR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or start of new antineoplastic therapy due to efficacy concerns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latin typeface="Arial" panose="020B0604020202020204" pitchFamily="34" charset="0"/>
                          <a:cs typeface="Arial" panose="020B0604020202020204" pitchFamily="34" charset="0"/>
                        </a:rPr>
                        <a:t>9-12 weeks</a:t>
                      </a:r>
                    </a:p>
                    <a:p>
                      <a:endParaRPr lang="en-US" sz="1200"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Time from date of randomization to:</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date of first documented PD/SD at or after the Week 12+/-1 assessment, as assessed by BIRC per Lugano criteria</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or death due to any cause, at any time</a:t>
                      </a:r>
                    </a:p>
                    <a:p>
                      <a:pPr marL="0" indent="0">
                        <a:buFont typeface="Arial" panose="020B0604020202020204" pitchFamily="34" charset="0"/>
                        <a:buNone/>
                      </a:pPr>
                      <a:r>
                        <a:rPr lang="en-US" sz="1200" i="1" dirty="0">
                          <a:latin typeface="Arial" panose="020B0604020202020204" pitchFamily="34" charset="0"/>
                          <a:cs typeface="Arial" panose="020B0604020202020204" pitchFamily="34" charset="0"/>
                        </a:rPr>
                        <a:t>At 12 weeks</a:t>
                      </a:r>
                    </a:p>
                  </a:txBody>
                  <a:tcPr>
                    <a:solidFill>
                      <a:schemeClr val="tx2">
                        <a:lumMod val="40000"/>
                        <a:lumOff val="60000"/>
                      </a:schemeClr>
                    </a:solidFill>
                  </a:tcPr>
                </a:tc>
                <a:extLst>
                  <a:ext uri="{0D108BD9-81ED-4DB2-BD59-A6C34878D82A}">
                    <a16:rowId xmlns:a16="http://schemas.microsoft.com/office/drawing/2014/main" val="2476684496"/>
                  </a:ext>
                </a:extLst>
              </a:tr>
              <a:tr h="0">
                <a:tc>
                  <a:txBody>
                    <a:bodyPr/>
                    <a:lstStyle/>
                    <a:p>
                      <a:r>
                        <a:rPr lang="en-US" sz="1400" dirty="0">
                          <a:latin typeface="Arial" panose="020B0604020202020204" pitchFamily="34" charset="0"/>
                          <a:cs typeface="Arial" panose="020B0604020202020204" pitchFamily="34" charset="0"/>
                        </a:rPr>
                        <a:t>Secondary endpoints</a:t>
                      </a:r>
                    </a:p>
                  </a:txBody>
                  <a:tcPr/>
                </a:tc>
                <a:tc>
                  <a:txBody>
                    <a:bodyPr/>
                    <a:lstStyle/>
                    <a:p>
                      <a:pPr algn="ctr"/>
                      <a:r>
                        <a:rPr lang="en-US" sz="1400" dirty="0">
                          <a:latin typeface="Arial" panose="020B0604020202020204" pitchFamily="34" charset="0"/>
                          <a:cs typeface="Arial" panose="020B0604020202020204" pitchFamily="34" charset="0"/>
                        </a:rPr>
                        <a:t>OS</a:t>
                      </a:r>
                    </a:p>
                  </a:txBody>
                  <a:tcPr/>
                </a:tc>
                <a:tc>
                  <a:txBody>
                    <a:bodyPr/>
                    <a:lstStyle/>
                    <a:p>
                      <a:pPr algn="ctr"/>
                      <a:r>
                        <a:rPr lang="en-US" sz="1400" dirty="0">
                          <a:latin typeface="Arial" panose="020B0604020202020204" pitchFamily="34" charset="0"/>
                          <a:cs typeface="Arial" panose="020B0604020202020204" pitchFamily="34" charset="0"/>
                        </a:rPr>
                        <a:t>OS</a:t>
                      </a:r>
                    </a:p>
                  </a:txBody>
                  <a:tcPr/>
                </a:tc>
                <a:tc>
                  <a:txBody>
                    <a:bodyPr/>
                    <a:lstStyle/>
                    <a:p>
                      <a:pPr algn="ctr"/>
                      <a:r>
                        <a:rPr lang="en-US" sz="1400" dirty="0">
                          <a:latin typeface="Arial" panose="020B0604020202020204" pitchFamily="34" charset="0"/>
                          <a:cs typeface="Arial" panose="020B0604020202020204" pitchFamily="34" charset="0"/>
                        </a:rPr>
                        <a:t>OS</a:t>
                      </a:r>
                    </a:p>
                  </a:txBody>
                  <a:tcPr/>
                </a:tc>
                <a:extLst>
                  <a:ext uri="{0D108BD9-81ED-4DB2-BD59-A6C34878D82A}">
                    <a16:rowId xmlns:a16="http://schemas.microsoft.com/office/drawing/2014/main" val="1997349208"/>
                  </a:ext>
                </a:extLst>
              </a:tr>
            </a:tbl>
          </a:graphicData>
        </a:graphic>
      </p:graphicFrame>
    </p:spTree>
    <p:extLst>
      <p:ext uri="{BB962C8B-B14F-4D97-AF65-F5344CB8AC3E}">
        <p14:creationId xmlns:p14="http://schemas.microsoft.com/office/powerpoint/2010/main" val="1479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4990-A709-7053-2FA8-7B9B902397AD}"/>
              </a:ext>
            </a:extLst>
          </p:cNvPr>
          <p:cNvSpPr>
            <a:spLocks noGrp="1"/>
          </p:cNvSpPr>
          <p:nvPr>
            <p:ph type="title"/>
          </p:nvPr>
        </p:nvSpPr>
        <p:spPr>
          <a:xfrm>
            <a:off x="838200" y="0"/>
            <a:ext cx="10515600" cy="1325563"/>
          </a:xfrm>
        </p:spPr>
        <p:txBody>
          <a:bodyPr>
            <a:normAutofit/>
          </a:bodyPr>
          <a:lstStyle/>
          <a:p>
            <a:pPr lvl="0" algn="ctr"/>
            <a:r>
              <a:rPr lang="en-US" sz="3600" noProof="0" dirty="0"/>
              <a:t>ZUMA-7, TRANSFORM, BELINDA Results: </a:t>
            </a:r>
            <a:br>
              <a:rPr lang="en-US" sz="3600" noProof="0" dirty="0"/>
            </a:br>
            <a:r>
              <a:rPr lang="en-US" sz="3600" dirty="0"/>
              <a:t>Second-Line Treatment</a:t>
            </a:r>
          </a:p>
        </p:txBody>
      </p:sp>
      <p:sp>
        <p:nvSpPr>
          <p:cNvPr id="4" name="Text Placeholder 3">
            <a:extLst>
              <a:ext uri="{FF2B5EF4-FFF2-40B4-BE49-F238E27FC236}">
                <a16:creationId xmlns:a16="http://schemas.microsoft.com/office/drawing/2014/main" id="{60FCE83F-EF35-F225-44DF-4A8E97FB0760}"/>
              </a:ext>
            </a:extLst>
          </p:cNvPr>
          <p:cNvSpPr>
            <a:spLocks noGrp="1"/>
          </p:cNvSpPr>
          <p:nvPr>
            <p:ph type="body" sz="quarter" idx="12"/>
          </p:nvPr>
        </p:nvSpPr>
        <p:spPr>
          <a:xfrm>
            <a:off x="1523999" y="6340882"/>
            <a:ext cx="8429469" cy="447675"/>
          </a:xfrm>
        </p:spPr>
        <p:txBody>
          <a:bodyPr/>
          <a:lstStyle/>
          <a:p>
            <a:r>
              <a:rPr lang="en-US" sz="900" dirty="0"/>
              <a:t>Locke et al. </a:t>
            </a:r>
            <a:r>
              <a:rPr lang="en-US" sz="900" i="1" dirty="0"/>
              <a:t>N </a:t>
            </a:r>
            <a:r>
              <a:rPr lang="en-US" sz="900" i="1" dirty="0" err="1"/>
              <a:t>Engl</a:t>
            </a:r>
            <a:r>
              <a:rPr lang="en-US" sz="900" i="1" dirty="0"/>
              <a:t> J Med</a:t>
            </a:r>
            <a:r>
              <a:rPr lang="en-US" sz="900" dirty="0"/>
              <a:t>. 2022;386(7):640-654; </a:t>
            </a:r>
            <a:r>
              <a:rPr lang="en-US" sz="900" dirty="0" err="1"/>
              <a:t>Kamdar</a:t>
            </a:r>
            <a:r>
              <a:rPr lang="en-US" sz="900" dirty="0"/>
              <a:t> et al. </a:t>
            </a:r>
            <a:r>
              <a:rPr lang="en-US" sz="900" i="1" dirty="0"/>
              <a:t>Lancet.</a:t>
            </a:r>
            <a:r>
              <a:rPr lang="en-US" sz="900" dirty="0"/>
              <a:t> 2022;399(10343):2294-2308; Bishop et al. </a:t>
            </a:r>
            <a:r>
              <a:rPr lang="en-US" sz="900" i="1" dirty="0"/>
              <a:t>N </a:t>
            </a:r>
            <a:r>
              <a:rPr lang="en-US" sz="900" i="1" dirty="0" err="1"/>
              <a:t>Engl</a:t>
            </a:r>
            <a:r>
              <a:rPr lang="en-US" sz="900" i="1" dirty="0"/>
              <a:t> J Med</a:t>
            </a:r>
            <a:r>
              <a:rPr lang="en-US" sz="900" dirty="0"/>
              <a:t>. 2022;386(7):629-639.</a:t>
            </a:r>
            <a:br>
              <a:rPr lang="en-US" sz="900" dirty="0"/>
            </a:br>
            <a:r>
              <a:rPr lang="en-US" sz="900" dirty="0"/>
              <a:t>Axi-cel, axicabtagene ciloleucel; CR, complete response; </a:t>
            </a:r>
            <a:r>
              <a:rPr lang="en-US" sz="900" dirty="0" err="1"/>
              <a:t>Liso-cel</a:t>
            </a:r>
            <a:r>
              <a:rPr lang="en-US" sz="900" dirty="0"/>
              <a:t>, </a:t>
            </a:r>
            <a:r>
              <a:rPr lang="en-US" sz="900" dirty="0" err="1"/>
              <a:t>lisocabtagene</a:t>
            </a:r>
            <a:r>
              <a:rPr lang="en-US" sz="900" dirty="0"/>
              <a:t> </a:t>
            </a:r>
            <a:r>
              <a:rPr lang="en-US" sz="900" dirty="0" err="1"/>
              <a:t>maraleucel</a:t>
            </a:r>
            <a:r>
              <a:rPr lang="en-US" sz="900" dirty="0"/>
              <a:t>; </a:t>
            </a:r>
            <a:r>
              <a:rPr lang="en-US" sz="900" dirty="0" err="1"/>
              <a:t>mOS</a:t>
            </a:r>
            <a:r>
              <a:rPr lang="en-US" sz="900" dirty="0"/>
              <a:t>, median overall survival; </a:t>
            </a:r>
            <a:r>
              <a:rPr lang="en-US" sz="900" dirty="0" err="1"/>
              <a:t>mEFS</a:t>
            </a:r>
            <a:r>
              <a:rPr lang="en-US" sz="900" dirty="0"/>
              <a:t>, median event-free survival; </a:t>
            </a:r>
            <a:r>
              <a:rPr lang="en-US" sz="900" dirty="0" err="1"/>
              <a:t>mPFS</a:t>
            </a:r>
            <a:r>
              <a:rPr lang="en-US" sz="900" dirty="0"/>
              <a:t>, median progression-free survival; NR, not reached; ORR, overall response rate; SOC standard of care; Tisa-</a:t>
            </a:r>
            <a:r>
              <a:rPr lang="en-US" sz="900" dirty="0" err="1"/>
              <a:t>cel</a:t>
            </a:r>
            <a:r>
              <a:rPr lang="en-US" sz="900" dirty="0"/>
              <a:t>, </a:t>
            </a:r>
            <a:r>
              <a:rPr lang="en-US" sz="900" dirty="0" err="1"/>
              <a:t>tisagenlecleucel</a:t>
            </a:r>
            <a:r>
              <a:rPr lang="en-US" sz="900" dirty="0"/>
              <a:t>.</a:t>
            </a:r>
          </a:p>
        </p:txBody>
      </p:sp>
      <p:graphicFrame>
        <p:nvGraphicFramePr>
          <p:cNvPr id="10" name="Table 9">
            <a:extLst>
              <a:ext uri="{FF2B5EF4-FFF2-40B4-BE49-F238E27FC236}">
                <a16:creationId xmlns:a16="http://schemas.microsoft.com/office/drawing/2014/main" id="{3C9519FB-B490-7334-C9C9-4844A8867E26}"/>
              </a:ext>
            </a:extLst>
          </p:cNvPr>
          <p:cNvGraphicFramePr>
            <a:graphicFrameLocks noGrp="1"/>
          </p:cNvGraphicFramePr>
          <p:nvPr>
            <p:extLst>
              <p:ext uri="{D42A27DB-BD31-4B8C-83A1-F6EECF244321}">
                <p14:modId xmlns:p14="http://schemas.microsoft.com/office/powerpoint/2010/main" val="1495765474"/>
              </p:ext>
            </p:extLst>
          </p:nvPr>
        </p:nvGraphicFramePr>
        <p:xfrm>
          <a:off x="967978" y="1250493"/>
          <a:ext cx="10385822" cy="4879420"/>
        </p:xfrm>
        <a:graphic>
          <a:graphicData uri="http://schemas.openxmlformats.org/drawingml/2006/table">
            <a:tbl>
              <a:tblPr firstRow="1" firstCol="1" bandRow="1">
                <a:tableStyleId>{5C22544A-7EE6-4342-B048-85BDC9FD1C3A}</a:tableStyleId>
              </a:tblPr>
              <a:tblGrid>
                <a:gridCol w="1985354">
                  <a:extLst>
                    <a:ext uri="{9D8B030D-6E8A-4147-A177-3AD203B41FA5}">
                      <a16:colId xmlns:a16="http://schemas.microsoft.com/office/drawing/2014/main" val="3049692806"/>
                    </a:ext>
                  </a:extLst>
                </a:gridCol>
                <a:gridCol w="2800156">
                  <a:extLst>
                    <a:ext uri="{9D8B030D-6E8A-4147-A177-3AD203B41FA5}">
                      <a16:colId xmlns:a16="http://schemas.microsoft.com/office/drawing/2014/main" val="1174206719"/>
                    </a:ext>
                  </a:extLst>
                </a:gridCol>
                <a:gridCol w="2800156">
                  <a:extLst>
                    <a:ext uri="{9D8B030D-6E8A-4147-A177-3AD203B41FA5}">
                      <a16:colId xmlns:a16="http://schemas.microsoft.com/office/drawing/2014/main" val="3706840262"/>
                    </a:ext>
                  </a:extLst>
                </a:gridCol>
                <a:gridCol w="2800156">
                  <a:extLst>
                    <a:ext uri="{9D8B030D-6E8A-4147-A177-3AD203B41FA5}">
                      <a16:colId xmlns:a16="http://schemas.microsoft.com/office/drawing/2014/main" val="4282009871"/>
                    </a:ext>
                  </a:extLst>
                </a:gridCol>
              </a:tblGrid>
              <a:tr h="4098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600" dirty="0">
                          <a:solidFill>
                            <a:schemeClr val="bg1"/>
                          </a:solidFill>
                          <a:effectLst/>
                        </a:rPr>
                        <a:t> </a:t>
                      </a:r>
                      <a:endParaRPr lang="en-US" sz="1600"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600" baseline="0" dirty="0">
                          <a:solidFill>
                            <a:schemeClr val="bg1"/>
                          </a:solidFill>
                          <a:effectLst/>
                        </a:rPr>
                        <a:t>ZUMA-7</a:t>
                      </a:r>
                      <a:endParaRPr lang="en-US" sz="1600"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600" baseline="0" dirty="0">
                          <a:solidFill>
                            <a:schemeClr val="bg1"/>
                          </a:solidFill>
                          <a:effectLst/>
                        </a:rPr>
                        <a:t>TRANSFORM</a:t>
                      </a:r>
                      <a:endParaRPr lang="en-US" sz="1600"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600" baseline="0" dirty="0">
                          <a:solidFill>
                            <a:schemeClr val="bg1"/>
                          </a:solidFill>
                          <a:effectLst/>
                        </a:rPr>
                        <a:t>BELINDA</a:t>
                      </a:r>
                      <a:endParaRPr lang="en-US" sz="1600"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3622853763"/>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Product</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tx1"/>
                          </a:solidFill>
                          <a:effectLst/>
                          <a:uLnTx/>
                          <a:uFillTx/>
                        </a:rPr>
                        <a:t>Axi-cel</a:t>
                      </a:r>
                      <a:r>
                        <a:rPr kumimoji="0" lang="en-US" sz="1600" b="1" u="none" strike="noStrike" kern="1200" cap="none" spc="0" normalizeH="0" baseline="0" noProof="0" dirty="0">
                          <a:ln>
                            <a:noFill/>
                          </a:ln>
                          <a:solidFill>
                            <a:srgbClr val="00B050"/>
                          </a:solidFill>
                          <a:effectLst/>
                          <a:uLnTx/>
                          <a:uFillTx/>
                        </a:rPr>
                        <a:t> </a:t>
                      </a:r>
                      <a:r>
                        <a:rPr kumimoji="0" lang="en-US" sz="1600" b="1" u="none" strike="noStrike" kern="1200" cap="none" spc="0" normalizeH="0" baseline="0" noProof="0" dirty="0">
                          <a:ln>
                            <a:noFill/>
                          </a:ln>
                          <a:solidFill>
                            <a:schemeClr val="tx1"/>
                          </a:solidFill>
                          <a:effectLst/>
                          <a:uLnTx/>
                          <a:uFillTx/>
                        </a:rPr>
                        <a:t>vs SOC</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err="1">
                          <a:ln>
                            <a:noFill/>
                          </a:ln>
                          <a:solidFill>
                            <a:schemeClr val="tx1"/>
                          </a:solidFill>
                          <a:effectLst/>
                          <a:uLnTx/>
                          <a:uFillTx/>
                        </a:rPr>
                        <a:t>Liso-cel</a:t>
                      </a:r>
                      <a:r>
                        <a:rPr kumimoji="0" lang="en-US" sz="1600" b="1" u="none" strike="noStrike" kern="1200" cap="none" spc="0" normalizeH="0" baseline="0" noProof="0" dirty="0">
                          <a:ln>
                            <a:noFill/>
                          </a:ln>
                          <a:solidFill>
                            <a:schemeClr val="tx1"/>
                          </a:solidFill>
                          <a:effectLst/>
                          <a:uLnTx/>
                          <a:uFillTx/>
                        </a:rPr>
                        <a:t> vs SOC</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tx1"/>
                          </a:solidFill>
                          <a:effectLst/>
                          <a:uLnTx/>
                          <a:uFillTx/>
                        </a:rPr>
                        <a:t>Tisa-</a:t>
                      </a:r>
                      <a:r>
                        <a:rPr kumimoji="0" lang="en-US" sz="1600" b="1" u="none" strike="noStrike" kern="1200" cap="none" spc="0" normalizeH="0" baseline="0" noProof="0" dirty="0" err="1">
                          <a:ln>
                            <a:noFill/>
                          </a:ln>
                          <a:solidFill>
                            <a:schemeClr val="tx1"/>
                          </a:solidFill>
                          <a:effectLst/>
                          <a:uLnTx/>
                          <a:uFillTx/>
                        </a:rPr>
                        <a:t>cel</a:t>
                      </a:r>
                      <a:r>
                        <a:rPr kumimoji="0" lang="en-US" sz="1600" b="1" u="none" strike="noStrike" kern="1200" cap="none" spc="0" normalizeH="0" baseline="0" noProof="0" dirty="0">
                          <a:ln>
                            <a:noFill/>
                          </a:ln>
                          <a:solidFill>
                            <a:schemeClr val="tx1"/>
                          </a:solidFill>
                          <a:effectLst/>
                          <a:uLnTx/>
                          <a:uFillTx/>
                        </a:rPr>
                        <a:t> vs SOC</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txBody>
                  <a:tcPr marL="63644" marR="63644" marT="0" marB="0" anchor="ctr"/>
                </a:tc>
                <a:extLst>
                  <a:ext uri="{0D108BD9-81ED-4DB2-BD59-A6C34878D82A}">
                    <a16:rowId xmlns:a16="http://schemas.microsoft.com/office/drawing/2014/main" val="1956076402"/>
                  </a:ext>
                </a:extLst>
              </a:tr>
              <a:tr h="429483">
                <a:tc>
                  <a:txBody>
                    <a:bodyPr/>
                    <a:lstStyle/>
                    <a:p>
                      <a:pPr marL="0" marR="0" algn="l">
                        <a:spcBef>
                          <a:spcPts val="0"/>
                        </a:spcBef>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Costimulatory domain</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CD28</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4-1BB</a:t>
                      </a:r>
                    </a:p>
                  </a:txBody>
                  <a:tcPr marL="64207" marR="6420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4-1BB</a:t>
                      </a:r>
                    </a:p>
                  </a:txBody>
                  <a:tcPr marL="64207" marR="64207" marT="0" marB="0" anchor="ctr"/>
                </a:tc>
                <a:extLst>
                  <a:ext uri="{0D108BD9-81ED-4DB2-BD59-A6C34878D82A}">
                    <a16:rowId xmlns:a16="http://schemas.microsoft.com/office/drawing/2014/main" val="3435420738"/>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ORR (%)</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83% vs 50%</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86% vs 48%</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75% vs 68%</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2765628852"/>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CR (%)</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65% vs 32%</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66% vs 39%</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46% vs 44%</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167377043"/>
                  </a:ext>
                </a:extLst>
              </a:tr>
              <a:tr h="4354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err="1">
                          <a:solidFill>
                            <a:schemeClr val="bg1"/>
                          </a:solidFill>
                          <a:effectLst/>
                        </a:rPr>
                        <a:t>mEFS</a:t>
                      </a:r>
                      <a:r>
                        <a:rPr lang="en-US" sz="1600" b="1" dirty="0">
                          <a:solidFill>
                            <a:schemeClr val="bg1"/>
                          </a:solidFill>
                          <a:effectLst/>
                        </a:rPr>
                        <a:t> (months)</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8.3 vs 2.0</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10.1 vs 2.3</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3.0 vs 3.0</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2778852440"/>
                  </a:ext>
                </a:extLst>
              </a:tr>
              <a:tr h="5400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EFS rate (%)</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2-year: 40.5% vs 16.3%</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12-month: 44.5% vs 23.7%</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2095759684"/>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err="1">
                          <a:solidFill>
                            <a:schemeClr val="bg1"/>
                          </a:solidFill>
                          <a:effectLst/>
                        </a:rPr>
                        <a:t>mPFS</a:t>
                      </a:r>
                      <a:r>
                        <a:rPr lang="en-US" sz="1600" b="1" dirty="0">
                          <a:solidFill>
                            <a:schemeClr val="bg1"/>
                          </a:solidFill>
                          <a:effectLst/>
                        </a:rPr>
                        <a:t> (months)</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14.7 vs 3.7</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14.8 vs 5.7</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1409234330"/>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PFS rate (%)</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2-year: 46% vs 27%</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12-month: 52.3% vs 33.9%</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604474794"/>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err="1">
                          <a:solidFill>
                            <a:schemeClr val="bg1"/>
                          </a:solidFill>
                          <a:effectLst/>
                        </a:rPr>
                        <a:t>mOS</a:t>
                      </a:r>
                      <a:r>
                        <a:rPr lang="en-US" sz="1600" b="1" dirty="0">
                          <a:solidFill>
                            <a:schemeClr val="bg1"/>
                          </a:solidFill>
                          <a:effectLst/>
                        </a:rPr>
                        <a:t> (months)</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NR vs 35.1</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NR vs 16.4</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extLst>
                  <a:ext uri="{0D108BD9-81ED-4DB2-BD59-A6C34878D82A}">
                    <a16:rowId xmlns:a16="http://schemas.microsoft.com/office/drawing/2014/main" val="2214582968"/>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OS rate (%)</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12-month: 79.1% vs 64.2%</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extLst>
                  <a:ext uri="{0D108BD9-81ED-4DB2-BD59-A6C34878D82A}">
                    <a16:rowId xmlns:a16="http://schemas.microsoft.com/office/drawing/2014/main" val="1629702878"/>
                  </a:ext>
                </a:extLst>
              </a:tr>
            </a:tbl>
          </a:graphicData>
        </a:graphic>
      </p:graphicFrame>
      <p:sp>
        <p:nvSpPr>
          <p:cNvPr id="3" name="Rectangle 2">
            <a:extLst>
              <a:ext uri="{FF2B5EF4-FFF2-40B4-BE49-F238E27FC236}">
                <a16:creationId xmlns:a16="http://schemas.microsoft.com/office/drawing/2014/main" id="{FECDB1EB-1E35-2AE1-10E5-D142C96F5D62}"/>
              </a:ext>
            </a:extLst>
          </p:cNvPr>
          <p:cNvSpPr/>
          <p:nvPr/>
        </p:nvSpPr>
        <p:spPr>
          <a:xfrm>
            <a:off x="967978" y="3415800"/>
            <a:ext cx="10385822" cy="1006297"/>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04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87C4-A137-4DC4-80E8-B6438130ABA4}"/>
              </a:ext>
            </a:extLst>
          </p:cNvPr>
          <p:cNvSpPr>
            <a:spLocks noGrp="1"/>
          </p:cNvSpPr>
          <p:nvPr>
            <p:ph type="title"/>
          </p:nvPr>
        </p:nvSpPr>
        <p:spPr/>
        <p:txBody>
          <a:bodyPr>
            <a:normAutofit/>
          </a:bodyPr>
          <a:lstStyle/>
          <a:p>
            <a:pPr algn="ctr"/>
            <a:r>
              <a:rPr lang="en-US" sz="4000" noProof="0" dirty="0"/>
              <a:t>ZUMA-7, TRANSFORM, BELINDA: EFS</a:t>
            </a:r>
            <a:endParaRPr lang="en-US" sz="4000" dirty="0"/>
          </a:p>
        </p:txBody>
      </p:sp>
      <p:sp>
        <p:nvSpPr>
          <p:cNvPr id="4" name="Text Placeholder 3">
            <a:extLst>
              <a:ext uri="{FF2B5EF4-FFF2-40B4-BE49-F238E27FC236}">
                <a16:creationId xmlns:a16="http://schemas.microsoft.com/office/drawing/2014/main" id="{A6ADF11D-E904-9941-0815-00FD015C0D9B}"/>
              </a:ext>
            </a:extLst>
          </p:cNvPr>
          <p:cNvSpPr>
            <a:spLocks noGrp="1"/>
          </p:cNvSpPr>
          <p:nvPr>
            <p:ph type="body" sz="quarter" idx="12"/>
          </p:nvPr>
        </p:nvSpPr>
        <p:spPr/>
        <p:txBody>
          <a:bodyPr/>
          <a:lstStyle/>
          <a:p>
            <a:r>
              <a:rPr lang="en-US" dirty="0"/>
              <a:t>Locke et al </a:t>
            </a:r>
            <a:r>
              <a:rPr lang="en-US" i="1" dirty="0"/>
              <a:t>Blood </a:t>
            </a:r>
            <a:r>
              <a:rPr lang="en-US" dirty="0"/>
              <a:t>2021;138:2; </a:t>
            </a:r>
            <a:r>
              <a:rPr lang="en-US" dirty="0" err="1"/>
              <a:t>Kamdar</a:t>
            </a:r>
            <a:r>
              <a:rPr lang="en-US" dirty="0"/>
              <a:t> et al </a:t>
            </a:r>
            <a:r>
              <a:rPr lang="en-US" i="1" dirty="0"/>
              <a:t>Blood</a:t>
            </a:r>
            <a:r>
              <a:rPr lang="en-US" dirty="0"/>
              <a:t> 2021;138:91; Bishop et al </a:t>
            </a:r>
            <a:r>
              <a:rPr lang="en-US" i="1" dirty="0"/>
              <a:t>Blood</a:t>
            </a:r>
            <a:r>
              <a:rPr lang="en-US" dirty="0"/>
              <a:t> 2021;138:LBA6.</a:t>
            </a:r>
            <a:br>
              <a:rPr lang="en-US" dirty="0"/>
            </a:br>
            <a:r>
              <a:rPr lang="en-US" dirty="0"/>
              <a:t>Axi-cel, axicabtagene ciloleucel; EFS, event-free survival; </a:t>
            </a:r>
            <a:r>
              <a:rPr lang="en-US" dirty="0" err="1"/>
              <a:t>Liso-cel</a:t>
            </a:r>
            <a:r>
              <a:rPr lang="en-US" dirty="0"/>
              <a:t>, </a:t>
            </a:r>
            <a:r>
              <a:rPr lang="en-US" dirty="0" err="1"/>
              <a:t>lisocabtagene</a:t>
            </a:r>
            <a:r>
              <a:rPr lang="en-US" dirty="0"/>
              <a:t> </a:t>
            </a:r>
            <a:r>
              <a:rPr lang="en-US" dirty="0" err="1"/>
              <a:t>maraleucel</a:t>
            </a:r>
            <a:r>
              <a:rPr lang="en-US" dirty="0"/>
              <a:t>; SOC standard of care; </a:t>
            </a:r>
            <a:r>
              <a:rPr lang="en-US" sz="1000" dirty="0"/>
              <a:t>Tisa-</a:t>
            </a:r>
            <a:r>
              <a:rPr lang="en-US" sz="1000" dirty="0" err="1"/>
              <a:t>cel</a:t>
            </a:r>
            <a:r>
              <a:rPr lang="en-US" sz="1000" dirty="0"/>
              <a:t>, </a:t>
            </a:r>
            <a:r>
              <a:rPr lang="en-US" sz="1000" dirty="0" err="1"/>
              <a:t>tisagenlecleucel</a:t>
            </a:r>
            <a:r>
              <a:rPr lang="en-US" sz="1000" dirty="0"/>
              <a:t>.</a:t>
            </a:r>
            <a:endParaRPr lang="en-US" dirty="0"/>
          </a:p>
        </p:txBody>
      </p:sp>
      <p:pic>
        <p:nvPicPr>
          <p:cNvPr id="8" name="Picture 7">
            <a:extLst>
              <a:ext uri="{FF2B5EF4-FFF2-40B4-BE49-F238E27FC236}">
                <a16:creationId xmlns:a16="http://schemas.microsoft.com/office/drawing/2014/main" id="{3A5D5D42-BEFB-0F86-323C-23EF212F106B}"/>
              </a:ext>
            </a:extLst>
          </p:cNvPr>
          <p:cNvPicPr>
            <a:picLocks noChangeAspect="1"/>
          </p:cNvPicPr>
          <p:nvPr/>
        </p:nvPicPr>
        <p:blipFill rotWithShape="1">
          <a:blip r:embed="rId3"/>
          <a:srcRect t="18997"/>
          <a:stretch/>
        </p:blipFill>
        <p:spPr>
          <a:xfrm>
            <a:off x="177849" y="2625988"/>
            <a:ext cx="11836302" cy="2964657"/>
          </a:xfrm>
          <a:prstGeom prst="rect">
            <a:avLst/>
          </a:prstGeom>
        </p:spPr>
      </p:pic>
      <p:sp>
        <p:nvSpPr>
          <p:cNvPr id="9" name="Text Placeholder 4">
            <a:extLst>
              <a:ext uri="{FF2B5EF4-FFF2-40B4-BE49-F238E27FC236}">
                <a16:creationId xmlns:a16="http://schemas.microsoft.com/office/drawing/2014/main" id="{594FF422-B8E4-7DD3-2C2B-9EE67D24DBF3}"/>
              </a:ext>
            </a:extLst>
          </p:cNvPr>
          <p:cNvSpPr txBox="1">
            <a:spLocks/>
          </p:cNvSpPr>
          <p:nvPr/>
        </p:nvSpPr>
        <p:spPr>
          <a:xfrm>
            <a:off x="297257" y="1985189"/>
            <a:ext cx="3580576" cy="463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System Font Regular"/>
              <a:buChar char="-"/>
              <a:defRPr sz="24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System Font Regular"/>
              <a:buChar char="&gt;"/>
              <a:defRPr sz="20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1"/>
                </a:solidFill>
              </a:rPr>
              <a:t>ZUMA-7: </a:t>
            </a:r>
            <a:r>
              <a:rPr lang="en-US" sz="1800" b="1" dirty="0" err="1">
                <a:solidFill>
                  <a:schemeClr val="accent1"/>
                </a:solidFill>
              </a:rPr>
              <a:t>axi-cel</a:t>
            </a:r>
            <a:endParaRPr lang="en-US" sz="1800" b="1" dirty="0">
              <a:solidFill>
                <a:schemeClr val="accent1"/>
              </a:solidFill>
            </a:endParaRPr>
          </a:p>
        </p:txBody>
      </p:sp>
      <p:sp>
        <p:nvSpPr>
          <p:cNvPr id="10" name="Text Placeholder 12">
            <a:extLst>
              <a:ext uri="{FF2B5EF4-FFF2-40B4-BE49-F238E27FC236}">
                <a16:creationId xmlns:a16="http://schemas.microsoft.com/office/drawing/2014/main" id="{B185B639-3D61-EB2F-5309-01837A93B36B}"/>
              </a:ext>
            </a:extLst>
          </p:cNvPr>
          <p:cNvSpPr txBox="1">
            <a:spLocks/>
          </p:cNvSpPr>
          <p:nvPr/>
        </p:nvSpPr>
        <p:spPr>
          <a:xfrm>
            <a:off x="4314434" y="1868392"/>
            <a:ext cx="3563131"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TRANSFORM: </a:t>
            </a:r>
            <a:r>
              <a:rPr lang="en-US" sz="1800" dirty="0" err="1"/>
              <a:t>liso-cel</a:t>
            </a:r>
            <a:endParaRPr lang="en-US" sz="1800" dirty="0"/>
          </a:p>
        </p:txBody>
      </p:sp>
      <p:sp>
        <p:nvSpPr>
          <p:cNvPr id="11" name="Text Placeholder 12">
            <a:extLst>
              <a:ext uri="{FF2B5EF4-FFF2-40B4-BE49-F238E27FC236}">
                <a16:creationId xmlns:a16="http://schemas.microsoft.com/office/drawing/2014/main" id="{F8BD2734-1237-F086-FBA7-5B3A3D6F85E0}"/>
              </a:ext>
            </a:extLst>
          </p:cNvPr>
          <p:cNvSpPr txBox="1">
            <a:spLocks/>
          </p:cNvSpPr>
          <p:nvPr/>
        </p:nvSpPr>
        <p:spPr>
          <a:xfrm>
            <a:off x="8262211" y="1868392"/>
            <a:ext cx="3563131"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BELINDA: </a:t>
            </a:r>
            <a:r>
              <a:rPr lang="en-US" sz="1800" dirty="0" err="1"/>
              <a:t>tisa-cel</a:t>
            </a:r>
            <a:endParaRPr lang="en-US" sz="1800" dirty="0"/>
          </a:p>
        </p:txBody>
      </p:sp>
    </p:spTree>
    <p:extLst>
      <p:ext uri="{BB962C8B-B14F-4D97-AF65-F5344CB8AC3E}">
        <p14:creationId xmlns:p14="http://schemas.microsoft.com/office/powerpoint/2010/main" val="215047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9E04-CAC5-4C12-CAD0-4522B6E9DBB9}"/>
              </a:ext>
            </a:extLst>
          </p:cNvPr>
          <p:cNvSpPr>
            <a:spLocks noGrp="1"/>
          </p:cNvSpPr>
          <p:nvPr>
            <p:ph type="title"/>
          </p:nvPr>
        </p:nvSpPr>
        <p:spPr/>
        <p:txBody>
          <a:bodyPr/>
          <a:lstStyle/>
          <a:p>
            <a:pPr algn="ctr"/>
            <a:r>
              <a:rPr lang="en-US" noProof="0" dirty="0"/>
              <a:t>ZUMA-7, TRANSFORM:</a:t>
            </a:r>
            <a:r>
              <a:rPr lang="en-US" dirty="0"/>
              <a:t> O</a:t>
            </a:r>
            <a:r>
              <a:rPr lang="en-US" noProof="0" dirty="0"/>
              <a:t>S</a:t>
            </a:r>
            <a:endParaRPr lang="en-US" dirty="0"/>
          </a:p>
        </p:txBody>
      </p:sp>
      <p:sp>
        <p:nvSpPr>
          <p:cNvPr id="7" name="Text Placeholder 6">
            <a:extLst>
              <a:ext uri="{FF2B5EF4-FFF2-40B4-BE49-F238E27FC236}">
                <a16:creationId xmlns:a16="http://schemas.microsoft.com/office/drawing/2014/main" id="{0D2B8991-1A44-3E4D-B394-3068583A9AC2}"/>
              </a:ext>
            </a:extLst>
          </p:cNvPr>
          <p:cNvSpPr>
            <a:spLocks noGrp="1"/>
          </p:cNvSpPr>
          <p:nvPr>
            <p:ph type="body" sz="quarter" idx="12"/>
          </p:nvPr>
        </p:nvSpPr>
        <p:spPr/>
        <p:txBody>
          <a:bodyPr/>
          <a:lstStyle/>
          <a:p>
            <a:pPr>
              <a:lnSpc>
                <a:spcPct val="100000"/>
              </a:lnSpc>
              <a:spcBef>
                <a:spcPts val="0"/>
              </a:spcBef>
            </a:pPr>
            <a:r>
              <a:rPr lang="en-US" dirty="0"/>
              <a:t>Locke et al </a:t>
            </a:r>
            <a:r>
              <a:rPr lang="en-US" i="1" dirty="0"/>
              <a:t>Blood</a:t>
            </a:r>
            <a:r>
              <a:rPr lang="en-US" dirty="0"/>
              <a:t> 2021;138:2. </a:t>
            </a:r>
            <a:r>
              <a:rPr lang="en-US" dirty="0" err="1"/>
              <a:t>Kamdar</a:t>
            </a:r>
            <a:r>
              <a:rPr lang="en-US" dirty="0"/>
              <a:t> et al </a:t>
            </a:r>
            <a:r>
              <a:rPr lang="en-US" i="1" dirty="0"/>
              <a:t>Blood</a:t>
            </a:r>
            <a:r>
              <a:rPr lang="en-US" dirty="0"/>
              <a:t> 2021;138:91. </a:t>
            </a:r>
          </a:p>
          <a:p>
            <a:pPr>
              <a:lnSpc>
                <a:spcPct val="100000"/>
              </a:lnSpc>
              <a:spcBef>
                <a:spcPts val="0"/>
              </a:spcBef>
            </a:pPr>
            <a:r>
              <a:rPr lang="en-US" dirty="0"/>
              <a:t>Axi-cel, axicabtagene ciloleucel; HR, hazard ratio; </a:t>
            </a:r>
            <a:r>
              <a:rPr lang="en-US" dirty="0" err="1"/>
              <a:t>Liso-cel</a:t>
            </a:r>
            <a:r>
              <a:rPr lang="en-US" dirty="0"/>
              <a:t>, </a:t>
            </a:r>
            <a:r>
              <a:rPr lang="en-US" dirty="0" err="1"/>
              <a:t>lisocabtagene</a:t>
            </a:r>
            <a:r>
              <a:rPr lang="en-US" dirty="0"/>
              <a:t> </a:t>
            </a:r>
            <a:r>
              <a:rPr lang="en-US" dirty="0" err="1"/>
              <a:t>maraleucel</a:t>
            </a:r>
            <a:r>
              <a:rPr lang="en-US" dirty="0"/>
              <a:t>; OS, overall survival; SOC, standard of care.</a:t>
            </a:r>
          </a:p>
        </p:txBody>
      </p:sp>
      <p:pic>
        <p:nvPicPr>
          <p:cNvPr id="11" name="Picture 10">
            <a:extLst>
              <a:ext uri="{FF2B5EF4-FFF2-40B4-BE49-F238E27FC236}">
                <a16:creationId xmlns:a16="http://schemas.microsoft.com/office/drawing/2014/main" id="{F4AF79E3-86E4-5369-E91B-E5619D0D2450}"/>
              </a:ext>
            </a:extLst>
          </p:cNvPr>
          <p:cNvPicPr>
            <a:picLocks noChangeAspect="1"/>
          </p:cNvPicPr>
          <p:nvPr/>
        </p:nvPicPr>
        <p:blipFill>
          <a:blip r:embed="rId3"/>
          <a:stretch>
            <a:fillRect/>
          </a:stretch>
        </p:blipFill>
        <p:spPr>
          <a:xfrm>
            <a:off x="529548" y="2384742"/>
            <a:ext cx="6524213" cy="3052840"/>
          </a:xfrm>
          <a:prstGeom prst="rect">
            <a:avLst/>
          </a:prstGeom>
        </p:spPr>
      </p:pic>
      <p:pic>
        <p:nvPicPr>
          <p:cNvPr id="12" name="Picture 11">
            <a:extLst>
              <a:ext uri="{FF2B5EF4-FFF2-40B4-BE49-F238E27FC236}">
                <a16:creationId xmlns:a16="http://schemas.microsoft.com/office/drawing/2014/main" id="{F7E4FDF2-11F0-C325-E0D9-E47984D97DBE}"/>
              </a:ext>
            </a:extLst>
          </p:cNvPr>
          <p:cNvPicPr>
            <a:picLocks noChangeAspect="1"/>
          </p:cNvPicPr>
          <p:nvPr/>
        </p:nvPicPr>
        <p:blipFill>
          <a:blip r:embed="rId4"/>
          <a:stretch>
            <a:fillRect/>
          </a:stretch>
        </p:blipFill>
        <p:spPr>
          <a:xfrm>
            <a:off x="7423393" y="2384742"/>
            <a:ext cx="4313882" cy="3241304"/>
          </a:xfrm>
          <a:prstGeom prst="rect">
            <a:avLst/>
          </a:prstGeom>
        </p:spPr>
      </p:pic>
      <p:sp>
        <p:nvSpPr>
          <p:cNvPr id="13" name="Text Placeholder 4">
            <a:extLst>
              <a:ext uri="{FF2B5EF4-FFF2-40B4-BE49-F238E27FC236}">
                <a16:creationId xmlns:a16="http://schemas.microsoft.com/office/drawing/2014/main" id="{A0FD161B-6C94-022E-5D53-635D7D7EACB7}"/>
              </a:ext>
            </a:extLst>
          </p:cNvPr>
          <p:cNvSpPr txBox="1">
            <a:spLocks/>
          </p:cNvSpPr>
          <p:nvPr/>
        </p:nvSpPr>
        <p:spPr>
          <a:xfrm>
            <a:off x="2001366" y="1686230"/>
            <a:ext cx="3580576" cy="463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System Font Regular"/>
              <a:buChar char="-"/>
              <a:defRPr sz="24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System Font Regular"/>
              <a:buChar char="&gt;"/>
              <a:defRPr sz="20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1"/>
                </a:solidFill>
              </a:rPr>
              <a:t>ZUMA-7: </a:t>
            </a:r>
            <a:r>
              <a:rPr lang="en-US" sz="1800" b="1" dirty="0" err="1">
                <a:solidFill>
                  <a:schemeClr val="accent1"/>
                </a:solidFill>
              </a:rPr>
              <a:t>axi-cel</a:t>
            </a:r>
            <a:endParaRPr lang="en-US" sz="1800" b="1" dirty="0">
              <a:solidFill>
                <a:schemeClr val="accent1"/>
              </a:solidFill>
            </a:endParaRPr>
          </a:p>
        </p:txBody>
      </p:sp>
      <p:sp>
        <p:nvSpPr>
          <p:cNvPr id="14" name="Text Placeholder 12">
            <a:extLst>
              <a:ext uri="{FF2B5EF4-FFF2-40B4-BE49-F238E27FC236}">
                <a16:creationId xmlns:a16="http://schemas.microsoft.com/office/drawing/2014/main" id="{2AA3C109-3DDE-FAD3-4ED2-AFBFD9AD3106}"/>
              </a:ext>
            </a:extLst>
          </p:cNvPr>
          <p:cNvSpPr txBox="1">
            <a:spLocks/>
          </p:cNvSpPr>
          <p:nvPr/>
        </p:nvSpPr>
        <p:spPr>
          <a:xfrm>
            <a:off x="7971961" y="1516828"/>
            <a:ext cx="3563131"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TRANSFORM: </a:t>
            </a:r>
            <a:r>
              <a:rPr lang="en-US" sz="1800" dirty="0" err="1"/>
              <a:t>liso-cel</a:t>
            </a:r>
            <a:endParaRPr lang="en-US" sz="1800" dirty="0"/>
          </a:p>
        </p:txBody>
      </p:sp>
    </p:spTree>
    <p:extLst>
      <p:ext uri="{BB962C8B-B14F-4D97-AF65-F5344CB8AC3E}">
        <p14:creationId xmlns:p14="http://schemas.microsoft.com/office/powerpoint/2010/main" val="182288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E68812-2B6F-CBD9-4363-A6E0E835CD27}"/>
              </a:ext>
            </a:extLst>
          </p:cNvPr>
          <p:cNvSpPr>
            <a:spLocks noGrp="1"/>
          </p:cNvSpPr>
          <p:nvPr>
            <p:ph type="title"/>
          </p:nvPr>
        </p:nvSpPr>
        <p:spPr>
          <a:xfrm>
            <a:off x="838200" y="0"/>
            <a:ext cx="10515600" cy="1325563"/>
          </a:xfrm>
        </p:spPr>
        <p:txBody>
          <a:bodyPr>
            <a:normAutofit/>
          </a:bodyPr>
          <a:lstStyle/>
          <a:p>
            <a:pPr algn="ctr"/>
            <a:r>
              <a:rPr lang="en-US" sz="4000" dirty="0">
                <a:solidFill>
                  <a:srgbClr val="00629B"/>
                </a:solidFill>
                <a:latin typeface="Arial" pitchFamily="34" charset="0"/>
                <a:cs typeface="Arial" pitchFamily="34" charset="0"/>
              </a:rPr>
              <a:t>Randomized Trials: Safety and Tolerability</a:t>
            </a:r>
            <a:endParaRPr lang="en-US" sz="4000" dirty="0"/>
          </a:p>
        </p:txBody>
      </p:sp>
      <p:sp>
        <p:nvSpPr>
          <p:cNvPr id="4" name="Text Placeholder 3">
            <a:extLst>
              <a:ext uri="{FF2B5EF4-FFF2-40B4-BE49-F238E27FC236}">
                <a16:creationId xmlns:a16="http://schemas.microsoft.com/office/drawing/2014/main" id="{99CFCDD7-80AB-9F57-3BBF-0534BF9231E0}"/>
              </a:ext>
            </a:extLst>
          </p:cNvPr>
          <p:cNvSpPr>
            <a:spLocks noGrp="1"/>
          </p:cNvSpPr>
          <p:nvPr>
            <p:ph type="body" sz="quarter" idx="12"/>
          </p:nvPr>
        </p:nvSpPr>
        <p:spPr>
          <a:xfrm>
            <a:off x="1523999" y="6251714"/>
            <a:ext cx="10601325" cy="653912"/>
          </a:xfrm>
        </p:spPr>
        <p:txBody>
          <a:bodyPr/>
          <a:lstStyle/>
          <a:p>
            <a:pPr>
              <a:spcBef>
                <a:spcPts val="0"/>
              </a:spcBef>
            </a:pPr>
            <a:r>
              <a:rPr lang="en-US" dirty="0"/>
              <a:t>Locke et al </a:t>
            </a:r>
            <a:r>
              <a:rPr lang="en-US" i="1" dirty="0"/>
              <a:t>Blood</a:t>
            </a:r>
            <a:r>
              <a:rPr lang="en-US" dirty="0"/>
              <a:t> 2021;138:2, </a:t>
            </a:r>
            <a:r>
              <a:rPr lang="en-US" i="1" dirty="0"/>
              <a:t>N </a:t>
            </a:r>
            <a:r>
              <a:rPr lang="en-US" i="1" dirty="0" err="1"/>
              <a:t>Engl</a:t>
            </a:r>
            <a:r>
              <a:rPr lang="en-US" i="1" dirty="0"/>
              <a:t> J Med</a:t>
            </a:r>
            <a:r>
              <a:rPr lang="en-US" dirty="0"/>
              <a:t>. 2022;386:640-654. </a:t>
            </a:r>
            <a:r>
              <a:rPr lang="en-US" dirty="0" err="1"/>
              <a:t>Kamdar</a:t>
            </a:r>
            <a:r>
              <a:rPr lang="en-US" dirty="0"/>
              <a:t> et al </a:t>
            </a:r>
            <a:r>
              <a:rPr lang="en-US" i="1" dirty="0"/>
              <a:t>Blood</a:t>
            </a:r>
            <a:r>
              <a:rPr lang="en-US" dirty="0"/>
              <a:t> 2021;138:91, </a:t>
            </a:r>
            <a:r>
              <a:rPr lang="en-US" i="1" dirty="0"/>
              <a:t>Lancet </a:t>
            </a:r>
            <a:r>
              <a:rPr lang="en-US" dirty="0"/>
              <a:t>2022;399:2294-2308. </a:t>
            </a:r>
          </a:p>
          <a:p>
            <a:pPr>
              <a:spcBef>
                <a:spcPts val="0"/>
              </a:spcBef>
            </a:pPr>
            <a:r>
              <a:rPr lang="en-US" dirty="0"/>
              <a:t>Bishop et al </a:t>
            </a:r>
            <a:r>
              <a:rPr lang="en-US" i="1" dirty="0"/>
              <a:t>Blood </a:t>
            </a:r>
            <a:r>
              <a:rPr lang="en-US" dirty="0"/>
              <a:t>2021;138:LBA6, </a:t>
            </a:r>
            <a:r>
              <a:rPr lang="en-US" i="1" dirty="0"/>
              <a:t>N </a:t>
            </a:r>
            <a:r>
              <a:rPr lang="en-US" i="1" dirty="0" err="1"/>
              <a:t>Engl</a:t>
            </a:r>
            <a:r>
              <a:rPr lang="en-US" i="1" dirty="0"/>
              <a:t> J Med</a:t>
            </a:r>
            <a:r>
              <a:rPr lang="en-US" dirty="0"/>
              <a:t>. 2022;386:629-639.</a:t>
            </a:r>
          </a:p>
          <a:p>
            <a:pPr>
              <a:spcBef>
                <a:spcPts val="0"/>
              </a:spcBef>
            </a:pPr>
            <a:r>
              <a:rPr lang="en-US" dirty="0"/>
              <a:t>Axi-cel, axicabtagene ciloleucel; </a:t>
            </a:r>
            <a:r>
              <a:rPr lang="en-US" dirty="0" err="1"/>
              <a:t>Liso-cel</a:t>
            </a:r>
            <a:r>
              <a:rPr lang="en-US" dirty="0"/>
              <a:t>, </a:t>
            </a:r>
            <a:r>
              <a:rPr lang="en-US" dirty="0" err="1"/>
              <a:t>lisocabtagene</a:t>
            </a:r>
            <a:r>
              <a:rPr lang="en-US" dirty="0"/>
              <a:t> </a:t>
            </a:r>
            <a:r>
              <a:rPr lang="en-US" dirty="0" err="1"/>
              <a:t>maraleucel</a:t>
            </a:r>
            <a:r>
              <a:rPr lang="en-US" dirty="0"/>
              <a:t>; CRS, cytokine release syndrome; </a:t>
            </a:r>
          </a:p>
          <a:p>
            <a:pPr>
              <a:spcBef>
                <a:spcPts val="0"/>
              </a:spcBef>
            </a:pPr>
            <a:r>
              <a:rPr lang="en-US" dirty="0"/>
              <a:t>ICANS, immune effector cell-associated neurotoxicity syndrome; NR, not reported; SOC, standard of care; </a:t>
            </a:r>
            <a:r>
              <a:rPr lang="en-US" sz="1000" dirty="0"/>
              <a:t>Tisa-</a:t>
            </a:r>
            <a:r>
              <a:rPr lang="en-US" sz="1000" dirty="0" err="1"/>
              <a:t>cel</a:t>
            </a:r>
            <a:r>
              <a:rPr lang="en-US" sz="1000" dirty="0"/>
              <a:t>, </a:t>
            </a:r>
            <a:r>
              <a:rPr lang="en-US" sz="1000" dirty="0" err="1"/>
              <a:t>tisagenlecleucel</a:t>
            </a:r>
            <a:r>
              <a:rPr lang="en-US" dirty="0"/>
              <a:t>.</a:t>
            </a:r>
          </a:p>
        </p:txBody>
      </p:sp>
      <p:graphicFrame>
        <p:nvGraphicFramePr>
          <p:cNvPr id="8" name="Table 9">
            <a:extLst>
              <a:ext uri="{FF2B5EF4-FFF2-40B4-BE49-F238E27FC236}">
                <a16:creationId xmlns:a16="http://schemas.microsoft.com/office/drawing/2014/main" id="{C442225B-3F73-0176-AF5C-0933285BD1EF}"/>
              </a:ext>
            </a:extLst>
          </p:cNvPr>
          <p:cNvGraphicFramePr>
            <a:graphicFrameLocks noGrp="1"/>
          </p:cNvGraphicFramePr>
          <p:nvPr>
            <p:extLst>
              <p:ext uri="{D42A27DB-BD31-4B8C-83A1-F6EECF244321}">
                <p14:modId xmlns:p14="http://schemas.microsoft.com/office/powerpoint/2010/main" val="1743540204"/>
              </p:ext>
            </p:extLst>
          </p:nvPr>
        </p:nvGraphicFramePr>
        <p:xfrm>
          <a:off x="838200" y="1237275"/>
          <a:ext cx="10515600" cy="4655011"/>
        </p:xfrm>
        <a:graphic>
          <a:graphicData uri="http://schemas.openxmlformats.org/drawingml/2006/table">
            <a:tbl>
              <a:tblPr firstRow="1" firstCol="1" bandRow="1">
                <a:tableStyleId>{5C22544A-7EE6-4342-B048-85BDC9FD1C3A}</a:tableStyleId>
              </a:tblPr>
              <a:tblGrid>
                <a:gridCol w="3067050">
                  <a:extLst>
                    <a:ext uri="{9D8B030D-6E8A-4147-A177-3AD203B41FA5}">
                      <a16:colId xmlns:a16="http://schemas.microsoft.com/office/drawing/2014/main" val="1557745797"/>
                    </a:ext>
                  </a:extLst>
                </a:gridCol>
                <a:gridCol w="2190750">
                  <a:extLst>
                    <a:ext uri="{9D8B030D-6E8A-4147-A177-3AD203B41FA5}">
                      <a16:colId xmlns:a16="http://schemas.microsoft.com/office/drawing/2014/main" val="2576802703"/>
                    </a:ext>
                  </a:extLst>
                </a:gridCol>
                <a:gridCol w="2628900">
                  <a:extLst>
                    <a:ext uri="{9D8B030D-6E8A-4147-A177-3AD203B41FA5}">
                      <a16:colId xmlns:a16="http://schemas.microsoft.com/office/drawing/2014/main" val="1036501699"/>
                    </a:ext>
                  </a:extLst>
                </a:gridCol>
                <a:gridCol w="2628900">
                  <a:extLst>
                    <a:ext uri="{9D8B030D-6E8A-4147-A177-3AD203B41FA5}">
                      <a16:colId xmlns:a16="http://schemas.microsoft.com/office/drawing/2014/main" val="2530108214"/>
                    </a:ext>
                  </a:extLst>
                </a:gridCol>
              </a:tblGrid>
              <a:tr h="561907">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ZUMA-7</a:t>
                      </a:r>
                    </a:p>
                  </a:txBody>
                  <a:tcPr anchor="ctr"/>
                </a:tc>
                <a:tc>
                  <a:txBody>
                    <a:bodyPr/>
                    <a:lstStyle/>
                    <a:p>
                      <a:pPr algn="ctr"/>
                      <a:r>
                        <a:rPr lang="en-US" sz="1600" dirty="0">
                          <a:latin typeface="Arial" panose="020B0604020202020204" pitchFamily="34" charset="0"/>
                          <a:cs typeface="Arial" panose="020B0604020202020204" pitchFamily="34" charset="0"/>
                        </a:rPr>
                        <a:t>TRANSFORM</a:t>
                      </a:r>
                    </a:p>
                  </a:txBody>
                  <a:tcPr anchor="ctr"/>
                </a:tc>
                <a:tc>
                  <a:txBody>
                    <a:bodyPr/>
                    <a:lstStyle/>
                    <a:p>
                      <a:pPr algn="ctr"/>
                      <a:r>
                        <a:rPr lang="en-US" sz="1600" dirty="0">
                          <a:latin typeface="Arial" panose="020B0604020202020204" pitchFamily="34" charset="0"/>
                          <a:cs typeface="Arial" panose="020B0604020202020204" pitchFamily="34" charset="0"/>
                        </a:rPr>
                        <a:t>BELINDA</a:t>
                      </a:r>
                    </a:p>
                  </a:txBody>
                  <a:tcPr anchor="ctr"/>
                </a:tc>
                <a:extLst>
                  <a:ext uri="{0D108BD9-81ED-4DB2-BD59-A6C34878D82A}">
                    <a16:rowId xmlns:a16="http://schemas.microsoft.com/office/drawing/2014/main" val="2453241730"/>
                  </a:ext>
                </a:extLst>
              </a:tr>
              <a:tr h="3873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Product</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tx1"/>
                          </a:solidFill>
                          <a:effectLst/>
                          <a:uLnTx/>
                          <a:uFillTx/>
                        </a:rPr>
                        <a:t>Axi-cel</a:t>
                      </a:r>
                      <a:r>
                        <a:rPr kumimoji="0" lang="en-US" sz="1600" b="1" u="none" strike="noStrike" kern="1200" cap="none" spc="0" normalizeH="0" baseline="0" noProof="0" dirty="0">
                          <a:ln>
                            <a:noFill/>
                          </a:ln>
                          <a:solidFill>
                            <a:srgbClr val="00B050"/>
                          </a:solidFill>
                          <a:effectLst/>
                          <a:uLnTx/>
                          <a:uFillTx/>
                        </a:rPr>
                        <a:t> </a:t>
                      </a:r>
                      <a:r>
                        <a:rPr kumimoji="0" lang="en-US" sz="1600" b="1" u="none" strike="noStrike" kern="1200" cap="none" spc="0" normalizeH="0" baseline="0" noProof="0" dirty="0">
                          <a:ln>
                            <a:noFill/>
                          </a:ln>
                          <a:solidFill>
                            <a:schemeClr val="tx1"/>
                          </a:solidFill>
                          <a:effectLst/>
                          <a:uLnTx/>
                          <a:uFillTx/>
                        </a:rPr>
                        <a:t>vs SOC</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err="1">
                          <a:ln>
                            <a:noFill/>
                          </a:ln>
                          <a:solidFill>
                            <a:schemeClr val="tx1"/>
                          </a:solidFill>
                          <a:effectLst/>
                          <a:uLnTx/>
                          <a:uFillTx/>
                        </a:rPr>
                        <a:t>Liso-cel</a:t>
                      </a:r>
                      <a:r>
                        <a:rPr kumimoji="0" lang="en-US" sz="1600" b="1" u="none" strike="noStrike" kern="1200" cap="none" spc="0" normalizeH="0" baseline="0" noProof="0" dirty="0">
                          <a:ln>
                            <a:noFill/>
                          </a:ln>
                          <a:solidFill>
                            <a:schemeClr val="tx1"/>
                          </a:solidFill>
                          <a:effectLst/>
                          <a:uLnTx/>
                          <a:uFillTx/>
                        </a:rPr>
                        <a:t> vs SOC</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tx1"/>
                          </a:solidFill>
                          <a:effectLst/>
                          <a:uLnTx/>
                          <a:uFillTx/>
                        </a:rPr>
                        <a:t>Tisa-</a:t>
                      </a:r>
                      <a:r>
                        <a:rPr kumimoji="0" lang="en-US" sz="1600" b="1" u="none" strike="noStrike" kern="1200" cap="none" spc="0" normalizeH="0" baseline="0" noProof="0" dirty="0" err="1">
                          <a:ln>
                            <a:noFill/>
                          </a:ln>
                          <a:solidFill>
                            <a:schemeClr val="tx1"/>
                          </a:solidFill>
                          <a:effectLst/>
                          <a:uLnTx/>
                          <a:uFillTx/>
                        </a:rPr>
                        <a:t>cel</a:t>
                      </a:r>
                      <a:r>
                        <a:rPr kumimoji="0" lang="en-US" sz="1600" b="1" u="none" strike="noStrike" kern="1200" cap="none" spc="0" normalizeH="0" baseline="0" noProof="0" dirty="0">
                          <a:ln>
                            <a:noFill/>
                          </a:ln>
                          <a:solidFill>
                            <a:schemeClr val="tx1"/>
                          </a:solidFill>
                          <a:effectLst/>
                          <a:uLnTx/>
                          <a:uFillTx/>
                        </a:rPr>
                        <a:t> vs SOC</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txBody>
                  <a:tcPr marL="63644" marR="63644" marT="0" marB="0" anchor="ctr"/>
                </a:tc>
                <a:extLst>
                  <a:ext uri="{0D108BD9-81ED-4DB2-BD59-A6C34878D82A}">
                    <a16:rowId xmlns:a16="http://schemas.microsoft.com/office/drawing/2014/main" val="2688503041"/>
                  </a:ext>
                </a:extLst>
              </a:tr>
              <a:tr h="387389">
                <a:tc>
                  <a:txBody>
                    <a:bodyPr/>
                    <a:lstStyle/>
                    <a:p>
                      <a:pPr marL="0" marR="0" algn="l">
                        <a:spcBef>
                          <a:spcPts val="0"/>
                        </a:spcBef>
                        <a:spcAft>
                          <a:spcPts val="0"/>
                        </a:spcAft>
                      </a:pPr>
                      <a:r>
                        <a:rPr lang="en-US" sz="1600" b="1">
                          <a:solidFill>
                            <a:schemeClr val="bg1"/>
                          </a:solidFill>
                          <a:effectLst/>
                          <a:latin typeface="Arial" panose="020B0604020202020204" pitchFamily="34" charset="0"/>
                          <a:ea typeface="MS Mincho" panose="02020609040205080304" pitchFamily="49" charset="-128"/>
                          <a:cs typeface="Arial" panose="020B0604020202020204" pitchFamily="34" charset="0"/>
                        </a:rPr>
                        <a:t>Costimulatory </a:t>
                      </a: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domain</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CD28</a:t>
                      </a:r>
                    </a:p>
                  </a:txBody>
                  <a:tcPr marL="64207" marR="64207" marT="0" marB="0" anchor="ctr"/>
                </a:tc>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4-1BB</a:t>
                      </a:r>
                    </a:p>
                  </a:txBody>
                  <a:tcPr marL="64207" marR="6420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4-1BB</a:t>
                      </a:r>
                    </a:p>
                  </a:txBody>
                  <a:tcPr marL="64207" marR="64207" marT="0" marB="0" anchor="ctr"/>
                </a:tc>
                <a:extLst>
                  <a:ext uri="{0D108BD9-81ED-4DB2-BD59-A6C34878D82A}">
                    <a16:rowId xmlns:a16="http://schemas.microsoft.com/office/drawing/2014/main" val="2614337821"/>
                  </a:ext>
                </a:extLst>
              </a:tr>
              <a:tr h="387389">
                <a:tc>
                  <a:txBody>
                    <a:bodyPr/>
                    <a:lstStyle/>
                    <a:p>
                      <a:pPr algn="l"/>
                      <a:r>
                        <a:rPr lang="en-US" sz="1600" dirty="0">
                          <a:latin typeface="Arial" panose="020B0604020202020204" pitchFamily="34" charset="0"/>
                          <a:cs typeface="Arial" panose="020B0604020202020204" pitchFamily="34" charset="0"/>
                        </a:rPr>
                        <a:t>CRS, any grade</a:t>
                      </a:r>
                    </a:p>
                  </a:txBody>
                  <a:tcPr/>
                </a:tc>
                <a:tc>
                  <a:txBody>
                    <a:bodyPr/>
                    <a:lstStyle/>
                    <a:p>
                      <a:pPr algn="ctr"/>
                      <a:r>
                        <a:rPr lang="en-US" sz="1600" dirty="0">
                          <a:latin typeface="Arial" panose="020B0604020202020204" pitchFamily="34" charset="0"/>
                          <a:cs typeface="Arial" panose="020B0604020202020204" pitchFamily="34" charset="0"/>
                        </a:rPr>
                        <a:t>92%</a:t>
                      </a:r>
                    </a:p>
                  </a:txBody>
                  <a:tcPr/>
                </a:tc>
                <a:tc>
                  <a:txBody>
                    <a:bodyPr/>
                    <a:lstStyle/>
                    <a:p>
                      <a:pPr algn="ctr"/>
                      <a:r>
                        <a:rPr lang="en-US" sz="1600" dirty="0">
                          <a:latin typeface="Arial" panose="020B0604020202020204" pitchFamily="34" charset="0"/>
                          <a:cs typeface="Arial" panose="020B0604020202020204" pitchFamily="34" charset="0"/>
                        </a:rPr>
                        <a:t>49%</a:t>
                      </a:r>
                    </a:p>
                  </a:txBody>
                  <a:tcPr/>
                </a:tc>
                <a:tc>
                  <a:txBody>
                    <a:bodyPr/>
                    <a:lstStyle/>
                    <a:p>
                      <a:pPr algn="ctr"/>
                      <a:r>
                        <a:rPr lang="en-US" sz="1600" dirty="0">
                          <a:latin typeface="Arial" panose="020B0604020202020204" pitchFamily="34" charset="0"/>
                          <a:cs typeface="Arial" panose="020B0604020202020204" pitchFamily="34" charset="0"/>
                        </a:rPr>
                        <a:t>59%</a:t>
                      </a:r>
                    </a:p>
                  </a:txBody>
                  <a:tcPr/>
                </a:tc>
                <a:extLst>
                  <a:ext uri="{0D108BD9-81ED-4DB2-BD59-A6C34878D82A}">
                    <a16:rowId xmlns:a16="http://schemas.microsoft.com/office/drawing/2014/main" val="1878039519"/>
                  </a:ext>
                </a:extLst>
              </a:tr>
              <a:tr h="436493">
                <a:tc>
                  <a:txBody>
                    <a:bodyPr/>
                    <a:lstStyle/>
                    <a:p>
                      <a:pPr algn="l"/>
                      <a:r>
                        <a:rPr lang="en-US" sz="1600" dirty="0">
                          <a:latin typeface="Arial" panose="020B0604020202020204" pitchFamily="34" charset="0"/>
                          <a:cs typeface="Arial" panose="020B0604020202020204" pitchFamily="34" charset="0"/>
                        </a:rPr>
                        <a:t>CRS, Grade 3+</a:t>
                      </a:r>
                    </a:p>
                  </a:txBody>
                  <a:tcPr/>
                </a:tc>
                <a:tc>
                  <a:txBody>
                    <a:bodyPr/>
                    <a:lstStyle/>
                    <a:p>
                      <a:pPr algn="ctr"/>
                      <a:r>
                        <a:rPr lang="en-US" sz="1600" dirty="0">
                          <a:latin typeface="Arial" panose="020B0604020202020204" pitchFamily="34" charset="0"/>
                          <a:cs typeface="Arial" panose="020B0604020202020204" pitchFamily="34" charset="0"/>
                        </a:rPr>
                        <a:t>6%</a:t>
                      </a:r>
                    </a:p>
                  </a:txBody>
                  <a:tcPr/>
                </a:tc>
                <a:tc>
                  <a:txBody>
                    <a:bodyPr/>
                    <a:lstStyle/>
                    <a:p>
                      <a:pPr algn="ctr"/>
                      <a:r>
                        <a:rPr lang="en-US" sz="1600" dirty="0">
                          <a:latin typeface="Arial" panose="020B0604020202020204" pitchFamily="34" charset="0"/>
                          <a:cs typeface="Arial" panose="020B0604020202020204" pitchFamily="34" charset="0"/>
                        </a:rPr>
                        <a:t>1%</a:t>
                      </a:r>
                    </a:p>
                  </a:txBody>
                  <a:tcPr/>
                </a:tc>
                <a:tc>
                  <a:txBody>
                    <a:bodyPr/>
                    <a:lstStyle/>
                    <a:p>
                      <a:pPr algn="ctr"/>
                      <a:r>
                        <a:rPr lang="en-US" sz="16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909347703"/>
                  </a:ext>
                </a:extLst>
              </a:tr>
              <a:tr h="584595">
                <a:tc>
                  <a:txBody>
                    <a:bodyPr/>
                    <a:lstStyle/>
                    <a:p>
                      <a:pPr algn="l"/>
                      <a:r>
                        <a:rPr lang="en-US" sz="1600" dirty="0">
                          <a:latin typeface="Arial" panose="020B0604020202020204" pitchFamily="34" charset="0"/>
                          <a:cs typeface="Arial" panose="020B0604020202020204" pitchFamily="34" charset="0"/>
                        </a:rPr>
                        <a:t>CRS onset, median/range (days)</a:t>
                      </a:r>
                    </a:p>
                  </a:txBody>
                  <a:tcPr/>
                </a:tc>
                <a:tc>
                  <a:txBody>
                    <a:bodyPr/>
                    <a:lstStyle/>
                    <a:p>
                      <a:pPr algn="ctr"/>
                      <a:r>
                        <a:rPr lang="en-US" sz="1600" dirty="0">
                          <a:latin typeface="Arial" panose="020B0604020202020204" pitchFamily="34" charset="0"/>
                          <a:cs typeface="Arial" panose="020B0604020202020204" pitchFamily="34" charset="0"/>
                        </a:rPr>
                        <a:t>3 / 1-10</a:t>
                      </a:r>
                    </a:p>
                  </a:txBody>
                  <a:tcPr/>
                </a:tc>
                <a:tc>
                  <a:txBody>
                    <a:bodyPr/>
                    <a:lstStyle/>
                    <a:p>
                      <a:pPr algn="ctr"/>
                      <a:r>
                        <a:rPr lang="en-US" sz="1600" dirty="0">
                          <a:latin typeface="Arial" panose="020B0604020202020204" pitchFamily="34" charset="0"/>
                          <a:cs typeface="Arial" panose="020B0604020202020204" pitchFamily="34" charset="0"/>
                        </a:rPr>
                        <a:t>5  / 1-63</a:t>
                      </a:r>
                    </a:p>
                  </a:txBody>
                  <a:tcPr/>
                </a:tc>
                <a:tc>
                  <a:txBody>
                    <a:bodyPr/>
                    <a:lstStyle/>
                    <a:p>
                      <a:pPr algn="ctr"/>
                      <a:r>
                        <a:rPr lang="en-US" sz="1600" dirty="0">
                          <a:latin typeface="Arial" panose="020B0604020202020204" pitchFamily="34" charset="0"/>
                          <a:cs typeface="Arial" panose="020B0604020202020204" pitchFamily="34" charset="0"/>
                        </a:rPr>
                        <a:t>4 / 1-27</a:t>
                      </a:r>
                    </a:p>
                  </a:txBody>
                  <a:tcPr/>
                </a:tc>
                <a:extLst>
                  <a:ext uri="{0D108BD9-81ED-4DB2-BD59-A6C34878D82A}">
                    <a16:rowId xmlns:a16="http://schemas.microsoft.com/office/drawing/2014/main" val="3196010716"/>
                  </a:ext>
                </a:extLst>
              </a:tr>
              <a:tr h="494987">
                <a:tc>
                  <a:txBody>
                    <a:bodyPr/>
                    <a:lstStyle/>
                    <a:p>
                      <a:pPr algn="l"/>
                      <a:r>
                        <a:rPr lang="en-US" sz="1600" dirty="0">
                          <a:latin typeface="Arial" panose="020B0604020202020204" pitchFamily="34" charset="0"/>
                          <a:cs typeface="Arial" panose="020B0604020202020204" pitchFamily="34" charset="0"/>
                        </a:rPr>
                        <a:t>ICANS, any Grade</a:t>
                      </a:r>
                    </a:p>
                  </a:txBody>
                  <a:tcPr/>
                </a:tc>
                <a:tc>
                  <a:txBody>
                    <a:bodyPr/>
                    <a:lstStyle/>
                    <a:p>
                      <a:pPr algn="ctr"/>
                      <a:r>
                        <a:rPr lang="en-US" sz="1600" dirty="0">
                          <a:latin typeface="Arial" panose="020B0604020202020204" pitchFamily="34" charset="0"/>
                          <a:cs typeface="Arial" panose="020B0604020202020204" pitchFamily="34" charset="0"/>
                        </a:rPr>
                        <a:t>60%</a:t>
                      </a:r>
                    </a:p>
                  </a:txBody>
                  <a:tcPr/>
                </a:tc>
                <a:tc>
                  <a:txBody>
                    <a:bodyPr/>
                    <a:lstStyle/>
                    <a:p>
                      <a:pPr algn="ctr"/>
                      <a:r>
                        <a:rPr lang="en-US" sz="1600" dirty="0">
                          <a:latin typeface="Arial" panose="020B0604020202020204" pitchFamily="34" charset="0"/>
                          <a:cs typeface="Arial" panose="020B0604020202020204" pitchFamily="34" charset="0"/>
                        </a:rPr>
                        <a:t>12%</a:t>
                      </a:r>
                    </a:p>
                  </a:txBody>
                  <a:tcPr/>
                </a:tc>
                <a:tc>
                  <a:txBody>
                    <a:bodyPr/>
                    <a:lstStyle/>
                    <a:p>
                      <a:pPr algn="ctr"/>
                      <a:r>
                        <a:rPr lang="en-US" sz="16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3144462736"/>
                  </a:ext>
                </a:extLst>
              </a:tr>
              <a:tr h="494987">
                <a:tc>
                  <a:txBody>
                    <a:bodyPr/>
                    <a:lstStyle/>
                    <a:p>
                      <a:pPr algn="l"/>
                      <a:r>
                        <a:rPr lang="en-US" sz="1600" dirty="0">
                          <a:latin typeface="Arial" panose="020B0604020202020204" pitchFamily="34" charset="0"/>
                          <a:cs typeface="Arial" panose="020B0604020202020204" pitchFamily="34" charset="0"/>
                        </a:rPr>
                        <a:t>ICANS, Grade 3+</a:t>
                      </a:r>
                    </a:p>
                  </a:txBody>
                  <a:tcPr/>
                </a:tc>
                <a:tc>
                  <a:txBody>
                    <a:bodyPr/>
                    <a:lstStyle/>
                    <a:p>
                      <a:pPr algn="ctr"/>
                      <a:r>
                        <a:rPr lang="en-US" sz="1600" dirty="0">
                          <a:latin typeface="Arial" panose="020B0604020202020204" pitchFamily="34" charset="0"/>
                          <a:cs typeface="Arial" panose="020B0604020202020204" pitchFamily="34" charset="0"/>
                        </a:rPr>
                        <a:t>21%</a:t>
                      </a:r>
                    </a:p>
                  </a:txBody>
                  <a:tcPr/>
                </a:tc>
                <a:tc>
                  <a:txBody>
                    <a:bodyPr/>
                    <a:lstStyle/>
                    <a:p>
                      <a:pPr algn="ctr"/>
                      <a:r>
                        <a:rPr lang="en-US" sz="1600" dirty="0">
                          <a:latin typeface="Arial" panose="020B0604020202020204" pitchFamily="34" charset="0"/>
                          <a:cs typeface="Arial" panose="020B0604020202020204" pitchFamily="34" charset="0"/>
                        </a:rPr>
                        <a:t>4%</a:t>
                      </a:r>
                    </a:p>
                  </a:txBody>
                  <a:tcPr/>
                </a:tc>
                <a:tc>
                  <a:txBody>
                    <a:bodyPr/>
                    <a:lstStyle/>
                    <a:p>
                      <a:pPr algn="ctr"/>
                      <a:r>
                        <a:rPr lang="en-US" sz="16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428287377"/>
                  </a:ext>
                </a:extLst>
              </a:tr>
              <a:tr h="584595">
                <a:tc>
                  <a:txBody>
                    <a:bodyPr/>
                    <a:lstStyle/>
                    <a:p>
                      <a:pPr algn="l"/>
                      <a:r>
                        <a:rPr lang="en-US" sz="1600" dirty="0">
                          <a:latin typeface="Arial" panose="020B0604020202020204" pitchFamily="34" charset="0"/>
                          <a:cs typeface="Arial" panose="020B0604020202020204" pitchFamily="34" charset="0"/>
                        </a:rPr>
                        <a:t>ICANS onset, median/range (days)</a:t>
                      </a:r>
                    </a:p>
                  </a:txBody>
                  <a:tcPr/>
                </a:tc>
                <a:tc>
                  <a:txBody>
                    <a:bodyPr/>
                    <a:lstStyle/>
                    <a:p>
                      <a:pPr algn="ctr"/>
                      <a:r>
                        <a:rPr lang="en-US" sz="1600" dirty="0">
                          <a:latin typeface="Arial" panose="020B0604020202020204" pitchFamily="34" charset="0"/>
                          <a:cs typeface="Arial" panose="020B0604020202020204" pitchFamily="34" charset="0"/>
                        </a:rPr>
                        <a:t>7 / 1-133</a:t>
                      </a:r>
                    </a:p>
                  </a:txBody>
                  <a:tcPr/>
                </a:tc>
                <a:tc>
                  <a:txBody>
                    <a:bodyPr/>
                    <a:lstStyle/>
                    <a:p>
                      <a:pPr algn="ctr"/>
                      <a:r>
                        <a:rPr lang="en-US" sz="1600" dirty="0">
                          <a:latin typeface="Arial" panose="020B0604020202020204" pitchFamily="34" charset="0"/>
                          <a:cs typeface="Arial" panose="020B0604020202020204" pitchFamily="34" charset="0"/>
                        </a:rPr>
                        <a:t>11 / 7-25</a:t>
                      </a:r>
                    </a:p>
                  </a:txBody>
                  <a:tcPr/>
                </a:tc>
                <a:tc>
                  <a:txBody>
                    <a:bodyPr/>
                    <a:lstStyle/>
                    <a:p>
                      <a:pPr algn="ctr"/>
                      <a:r>
                        <a:rPr lang="en-US" sz="1600" dirty="0">
                          <a:latin typeface="Arial" panose="020B0604020202020204" pitchFamily="34" charset="0"/>
                          <a:cs typeface="Arial" panose="020B0604020202020204" pitchFamily="34" charset="0"/>
                        </a:rPr>
                        <a:t>5 / 3-93</a:t>
                      </a:r>
                    </a:p>
                  </a:txBody>
                  <a:tcPr/>
                </a:tc>
                <a:extLst>
                  <a:ext uri="{0D108BD9-81ED-4DB2-BD59-A6C34878D82A}">
                    <a16:rowId xmlns:a16="http://schemas.microsoft.com/office/drawing/2014/main" val="1471975275"/>
                  </a:ext>
                </a:extLst>
              </a:tr>
              <a:tr h="152914">
                <a:tc>
                  <a:txBody>
                    <a:bodyPr/>
                    <a:lstStyle/>
                    <a:p>
                      <a:pPr algn="l"/>
                      <a:r>
                        <a:rPr lang="en-US" sz="1600" dirty="0">
                          <a:latin typeface="Arial" panose="020B0604020202020204" pitchFamily="34" charset="0"/>
                          <a:cs typeface="Arial" panose="020B0604020202020204" pitchFamily="34" charset="0"/>
                        </a:rPr>
                        <a:t>Prolonged </a:t>
                      </a:r>
                      <a:r>
                        <a:rPr lang="en-US" sz="1600" dirty="0" err="1">
                          <a:latin typeface="Arial" panose="020B0604020202020204" pitchFamily="34" charset="0"/>
                          <a:cs typeface="Arial" panose="020B0604020202020204" pitchFamily="34" charset="0"/>
                        </a:rPr>
                        <a:t>cytopenias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NR</a:t>
                      </a:r>
                    </a:p>
                  </a:txBody>
                  <a:tcPr/>
                </a:tc>
                <a:tc>
                  <a:txBody>
                    <a:bodyPr/>
                    <a:lstStyle/>
                    <a:p>
                      <a:pPr algn="ctr"/>
                      <a:r>
                        <a:rPr lang="en-US" sz="1600" dirty="0">
                          <a:latin typeface="Arial" panose="020B0604020202020204" pitchFamily="34" charset="0"/>
                          <a:cs typeface="Arial" panose="020B0604020202020204" pitchFamily="34" charset="0"/>
                        </a:rPr>
                        <a:t>43%</a:t>
                      </a:r>
                    </a:p>
                  </a:txBody>
                  <a:tcPr/>
                </a:tc>
                <a:tc>
                  <a:txBody>
                    <a:bodyPr/>
                    <a:lstStyle/>
                    <a:p>
                      <a:pPr algn="ctr"/>
                      <a:r>
                        <a:rPr lang="en-US" sz="1600" dirty="0">
                          <a:latin typeface="Arial" panose="020B0604020202020204" pitchFamily="34" charset="0"/>
                          <a:cs typeface="Arial" panose="020B0604020202020204" pitchFamily="34" charset="0"/>
                        </a:rPr>
                        <a:t>NR</a:t>
                      </a:r>
                    </a:p>
                  </a:txBody>
                  <a:tcPr/>
                </a:tc>
                <a:extLst>
                  <a:ext uri="{0D108BD9-81ED-4DB2-BD59-A6C34878D82A}">
                    <a16:rowId xmlns:a16="http://schemas.microsoft.com/office/drawing/2014/main" val="2529348106"/>
                  </a:ext>
                </a:extLst>
              </a:tr>
            </a:tbl>
          </a:graphicData>
        </a:graphic>
      </p:graphicFrame>
    </p:spTree>
    <p:extLst>
      <p:ext uri="{BB962C8B-B14F-4D97-AF65-F5344CB8AC3E}">
        <p14:creationId xmlns:p14="http://schemas.microsoft.com/office/powerpoint/2010/main" val="237681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445D-AEE6-12BA-0B9C-51F0F280AD38}"/>
              </a:ext>
            </a:extLst>
          </p:cNvPr>
          <p:cNvSpPr>
            <a:spLocks noGrp="1"/>
          </p:cNvSpPr>
          <p:nvPr>
            <p:ph type="title"/>
          </p:nvPr>
        </p:nvSpPr>
        <p:spPr/>
        <p:txBody>
          <a:bodyPr/>
          <a:lstStyle/>
          <a:p>
            <a:pPr algn="ctr"/>
            <a:r>
              <a:rPr lang="en-US" dirty="0"/>
              <a:t>Randomized Trials: Subgroup Analysis</a:t>
            </a:r>
          </a:p>
        </p:txBody>
      </p:sp>
      <p:sp>
        <p:nvSpPr>
          <p:cNvPr id="4" name="Text Placeholder 3">
            <a:extLst>
              <a:ext uri="{FF2B5EF4-FFF2-40B4-BE49-F238E27FC236}">
                <a16:creationId xmlns:a16="http://schemas.microsoft.com/office/drawing/2014/main" id="{6CB918A5-8B6B-B6FC-C0EA-4C310EF7971B}"/>
              </a:ext>
            </a:extLst>
          </p:cNvPr>
          <p:cNvSpPr>
            <a:spLocks noGrp="1"/>
          </p:cNvSpPr>
          <p:nvPr>
            <p:ph type="body" sz="quarter" idx="12"/>
          </p:nvPr>
        </p:nvSpPr>
        <p:spPr>
          <a:xfrm>
            <a:off x="1524000" y="6301409"/>
            <a:ext cx="10512704" cy="556591"/>
          </a:xfrm>
        </p:spPr>
        <p:txBody>
          <a:bodyPr/>
          <a:lstStyle/>
          <a:p>
            <a:pPr>
              <a:spcBef>
                <a:spcPts val="0"/>
              </a:spcBef>
            </a:pPr>
            <a:r>
              <a:rPr lang="en-US" sz="900" dirty="0"/>
              <a:t>Locke et al </a:t>
            </a:r>
            <a:r>
              <a:rPr lang="en-US" sz="900" i="1" dirty="0"/>
              <a:t>Blood</a:t>
            </a:r>
            <a:r>
              <a:rPr lang="en-US" sz="900" dirty="0"/>
              <a:t> 2021;138:2; </a:t>
            </a:r>
            <a:r>
              <a:rPr lang="en-US" sz="900" dirty="0" err="1"/>
              <a:t>Kamdar</a:t>
            </a:r>
            <a:r>
              <a:rPr lang="en-US" sz="900" dirty="0"/>
              <a:t> et al </a:t>
            </a:r>
            <a:r>
              <a:rPr lang="en-US" sz="900" i="1" dirty="0"/>
              <a:t>Blood </a:t>
            </a:r>
            <a:r>
              <a:rPr lang="en-US" sz="900" dirty="0"/>
              <a:t>2021;138:91.</a:t>
            </a:r>
            <a:br>
              <a:rPr lang="en-US" sz="900" dirty="0"/>
            </a:br>
            <a:r>
              <a:rPr lang="en-US" sz="900" dirty="0"/>
              <a:t>ABC, activated B-cell like; Axi-cel, axicabtagene </a:t>
            </a:r>
            <a:r>
              <a:rPr lang="en-US" sz="900" dirty="0" err="1"/>
              <a:t>ciloleucel</a:t>
            </a:r>
            <a:r>
              <a:rPr lang="en-US" sz="900" dirty="0"/>
              <a:t>; CR, complete response; DLBCL, diffuse large B-cell lymphoma; ECOG PS, Eastern Cooperative Oncology Group performance status; </a:t>
            </a:r>
          </a:p>
          <a:p>
            <a:pPr>
              <a:spcBef>
                <a:spcPts val="0"/>
              </a:spcBef>
            </a:pPr>
            <a:r>
              <a:rPr lang="en-US" sz="900" dirty="0"/>
              <a:t>EFS, event-free survival; HGBL, high-grade B-cell lymphoma; GCB, germinal center B-cell like; </a:t>
            </a:r>
            <a:r>
              <a:rPr lang="en-US" sz="900" dirty="0" err="1"/>
              <a:t>Liso-cel</a:t>
            </a:r>
            <a:r>
              <a:rPr lang="en-US" sz="900" dirty="0"/>
              <a:t>, </a:t>
            </a:r>
            <a:r>
              <a:rPr lang="en-US" sz="900" dirty="0" err="1"/>
              <a:t>lisocabtagene</a:t>
            </a:r>
            <a:r>
              <a:rPr lang="en-US" sz="900" dirty="0"/>
              <a:t> </a:t>
            </a:r>
            <a:r>
              <a:rPr lang="en-US" sz="900" dirty="0" err="1"/>
              <a:t>maraleucel</a:t>
            </a:r>
            <a:r>
              <a:rPr lang="en-US" sz="900" dirty="0"/>
              <a:t>; NHL, non-Hodgkin lymphoma; PD, progressive disease; </a:t>
            </a:r>
          </a:p>
          <a:p>
            <a:pPr>
              <a:spcBef>
                <a:spcPts val="0"/>
              </a:spcBef>
            </a:pPr>
            <a:r>
              <a:rPr lang="en-US" sz="900" dirty="0"/>
              <a:t>PR, partial response; </a:t>
            </a:r>
            <a:r>
              <a:rPr lang="en-US" sz="900" dirty="0" err="1"/>
              <a:t>sAAIPI</a:t>
            </a:r>
            <a:r>
              <a:rPr lang="en-US" sz="900" dirty="0"/>
              <a:t>, </a:t>
            </a:r>
            <a:r>
              <a:rPr lang="en-US" sz="900" b="0" i="0" dirty="0">
                <a:effectLst/>
              </a:rPr>
              <a:t>age-adjusted International Prognostic Index at the initiation of second-line therapy; SD, stable disease; </a:t>
            </a:r>
            <a:r>
              <a:rPr lang="en-US" sz="900" dirty="0"/>
              <a:t>SOC standard of care; SPD, sum of the products of diameters.</a:t>
            </a:r>
          </a:p>
        </p:txBody>
      </p:sp>
      <p:pic>
        <p:nvPicPr>
          <p:cNvPr id="8" name="Picture 7">
            <a:extLst>
              <a:ext uri="{FF2B5EF4-FFF2-40B4-BE49-F238E27FC236}">
                <a16:creationId xmlns:a16="http://schemas.microsoft.com/office/drawing/2014/main" id="{638808BC-35E5-1C8D-27E6-2F1CB6E45469}"/>
              </a:ext>
            </a:extLst>
          </p:cNvPr>
          <p:cNvPicPr>
            <a:picLocks noChangeAspect="1"/>
          </p:cNvPicPr>
          <p:nvPr/>
        </p:nvPicPr>
        <p:blipFill>
          <a:blip r:embed="rId3"/>
          <a:stretch>
            <a:fillRect/>
          </a:stretch>
        </p:blipFill>
        <p:spPr>
          <a:xfrm>
            <a:off x="5947249" y="1989715"/>
            <a:ext cx="6089455" cy="2829279"/>
          </a:xfrm>
          <a:prstGeom prst="rect">
            <a:avLst/>
          </a:prstGeom>
        </p:spPr>
      </p:pic>
      <p:pic>
        <p:nvPicPr>
          <p:cNvPr id="9" name="Picture 8">
            <a:extLst>
              <a:ext uri="{FF2B5EF4-FFF2-40B4-BE49-F238E27FC236}">
                <a16:creationId xmlns:a16="http://schemas.microsoft.com/office/drawing/2014/main" id="{2FA0EFAF-7830-2F32-A738-93A09812C3F2}"/>
              </a:ext>
            </a:extLst>
          </p:cNvPr>
          <p:cNvPicPr>
            <a:picLocks noChangeAspect="1"/>
          </p:cNvPicPr>
          <p:nvPr/>
        </p:nvPicPr>
        <p:blipFill>
          <a:blip r:embed="rId4"/>
          <a:stretch>
            <a:fillRect/>
          </a:stretch>
        </p:blipFill>
        <p:spPr>
          <a:xfrm>
            <a:off x="155296" y="1894903"/>
            <a:ext cx="5795232" cy="2711530"/>
          </a:xfrm>
          <a:prstGeom prst="rect">
            <a:avLst/>
          </a:prstGeom>
        </p:spPr>
      </p:pic>
      <p:sp>
        <p:nvSpPr>
          <p:cNvPr id="3" name="Text Placeholder 4">
            <a:extLst>
              <a:ext uri="{FF2B5EF4-FFF2-40B4-BE49-F238E27FC236}">
                <a16:creationId xmlns:a16="http://schemas.microsoft.com/office/drawing/2014/main" id="{EBA17A75-8373-8F92-2137-88E4BAC251EA}"/>
              </a:ext>
            </a:extLst>
          </p:cNvPr>
          <p:cNvSpPr txBox="1">
            <a:spLocks/>
          </p:cNvSpPr>
          <p:nvPr/>
        </p:nvSpPr>
        <p:spPr>
          <a:xfrm>
            <a:off x="1934131" y="1554973"/>
            <a:ext cx="3580576" cy="463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System Font Regular"/>
              <a:buChar char="-"/>
              <a:defRPr sz="24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System Font Regular"/>
              <a:buChar char="&gt;"/>
              <a:defRPr sz="20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1"/>
                </a:solidFill>
              </a:rPr>
              <a:t>ZUMA-7: </a:t>
            </a:r>
            <a:r>
              <a:rPr lang="en-US" sz="1800" b="1" dirty="0" err="1">
                <a:solidFill>
                  <a:schemeClr val="accent1"/>
                </a:solidFill>
              </a:rPr>
              <a:t>axi-cel</a:t>
            </a:r>
            <a:endParaRPr lang="en-US" sz="1800" b="1" dirty="0">
              <a:solidFill>
                <a:schemeClr val="accent1"/>
              </a:solidFill>
            </a:endParaRPr>
          </a:p>
        </p:txBody>
      </p:sp>
      <p:sp>
        <p:nvSpPr>
          <p:cNvPr id="5" name="Text Placeholder 12">
            <a:extLst>
              <a:ext uri="{FF2B5EF4-FFF2-40B4-BE49-F238E27FC236}">
                <a16:creationId xmlns:a16="http://schemas.microsoft.com/office/drawing/2014/main" id="{C56A90AA-3EBF-9D32-BD6F-7CA15847D9AD}"/>
              </a:ext>
            </a:extLst>
          </p:cNvPr>
          <p:cNvSpPr txBox="1">
            <a:spLocks/>
          </p:cNvSpPr>
          <p:nvPr/>
        </p:nvSpPr>
        <p:spPr>
          <a:xfrm>
            <a:off x="7568622" y="1454682"/>
            <a:ext cx="3563131"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TRANSFORM: </a:t>
            </a:r>
            <a:r>
              <a:rPr lang="en-US" sz="1800" dirty="0" err="1"/>
              <a:t>liso-cel</a:t>
            </a:r>
            <a:endParaRPr lang="en-US" sz="1800" dirty="0"/>
          </a:p>
        </p:txBody>
      </p:sp>
    </p:spTree>
    <p:extLst>
      <p:ext uri="{BB962C8B-B14F-4D97-AF65-F5344CB8AC3E}">
        <p14:creationId xmlns:p14="http://schemas.microsoft.com/office/powerpoint/2010/main" val="35408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0800" y="744828"/>
            <a:ext cx="9550400" cy="1676400"/>
          </a:xfrm>
        </p:spPr>
        <p:txBody>
          <a:bodyPr>
            <a:normAutofit/>
          </a:bodyPr>
          <a:lstStyle/>
          <a:p>
            <a:pPr>
              <a:defRPr/>
            </a:pPr>
            <a:r>
              <a:rPr lang="en-US" sz="4000" dirty="0"/>
              <a:t>DISCLAIMER</a:t>
            </a:r>
          </a:p>
        </p:txBody>
      </p:sp>
      <p:sp>
        <p:nvSpPr>
          <p:cNvPr id="195586" name="Subtitle 2"/>
          <p:cNvSpPr>
            <a:spLocks noGrp="1"/>
          </p:cNvSpPr>
          <p:nvPr>
            <p:ph type="subTitle" idx="1"/>
          </p:nvPr>
        </p:nvSpPr>
        <p:spPr>
          <a:xfrm>
            <a:off x="1320800" y="2421229"/>
            <a:ext cx="9550400" cy="3400022"/>
          </a:xfrm>
        </p:spPr>
        <p:txBody>
          <a:bodyPr>
            <a:normAutofit/>
          </a:bodyPr>
          <a:lstStyle/>
          <a:p>
            <a:pPr>
              <a:defRPr/>
            </a:pPr>
            <a:r>
              <a:rPr lang="en-US" sz="1799" dirty="0">
                <a:solidFill>
                  <a:schemeClr val="tx1"/>
                </a:solidFill>
                <a:latin typeface="Arial" charset="0"/>
                <a:ea typeface="ＭＳ Ｐゴシック" charset="0"/>
              </a:rPr>
              <a:t>This slide deck in its original and unaltered format is for educational purposes and is current as of January 2023. All materials contained herein reflect the views of the faculty, and not those of AXIS Medical Education, the CME provider, or the commercial supporter. Participants have an implied responsibility to use the newly acquired information to enhance patient outcomes and their own professional development. The information presented in this activity is not meant to serve as a guideline for patient management. Any procedures, medications, or other courses of diagnosis or treatment discussed or suggested in this activity should not be used by clinicians without evaluation of their patients</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 conditions and possible contraindications on dangers in use, review of any applicable manufacturer</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s product information, and comparison with recommendations of other authorities.</a:t>
            </a:r>
            <a:endParaRPr lang="en-US" sz="1799" dirty="0">
              <a:solidFill>
                <a:schemeClr val="tx1"/>
              </a:solidFill>
              <a:latin typeface="Arial" charset="0"/>
              <a:ea typeface="ＭＳ Ｐゴシック" charset="0"/>
            </a:endParaRPr>
          </a:p>
        </p:txBody>
      </p:sp>
    </p:spTree>
    <p:extLst>
      <p:ext uri="{BB962C8B-B14F-4D97-AF65-F5344CB8AC3E}">
        <p14:creationId xmlns:p14="http://schemas.microsoft.com/office/powerpoint/2010/main" val="136094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E029-E16A-1FB8-D3ED-485172C9AF46}"/>
              </a:ext>
            </a:extLst>
          </p:cNvPr>
          <p:cNvSpPr>
            <a:spLocks noGrp="1"/>
          </p:cNvSpPr>
          <p:nvPr>
            <p:ph type="title"/>
          </p:nvPr>
        </p:nvSpPr>
        <p:spPr/>
        <p:txBody>
          <a:bodyPr>
            <a:normAutofit/>
          </a:bodyPr>
          <a:lstStyle/>
          <a:p>
            <a:r>
              <a:rPr lang="en-US" dirty="0"/>
              <a:t>Randomized Trials: Subgroup Analysis</a:t>
            </a:r>
          </a:p>
        </p:txBody>
      </p:sp>
      <p:sp>
        <p:nvSpPr>
          <p:cNvPr id="7" name="Text Placeholder 6">
            <a:extLst>
              <a:ext uri="{FF2B5EF4-FFF2-40B4-BE49-F238E27FC236}">
                <a16:creationId xmlns:a16="http://schemas.microsoft.com/office/drawing/2014/main" id="{AF09A9E5-AE03-57EF-8125-A942856224CF}"/>
              </a:ext>
            </a:extLst>
          </p:cNvPr>
          <p:cNvSpPr>
            <a:spLocks noGrp="1"/>
          </p:cNvSpPr>
          <p:nvPr>
            <p:ph type="body" sz="quarter" idx="12"/>
          </p:nvPr>
        </p:nvSpPr>
        <p:spPr/>
        <p:txBody>
          <a:bodyPr/>
          <a:lstStyle/>
          <a:p>
            <a:pPr>
              <a:spcBef>
                <a:spcPts val="0"/>
              </a:spcBef>
            </a:pPr>
            <a:r>
              <a:rPr lang="en-US" sz="1000" dirty="0">
                <a:latin typeface="Arial" panose="020B0604020202020204" pitchFamily="34" charset="0"/>
                <a:cs typeface="Arial" panose="020B0604020202020204" pitchFamily="34" charset="0"/>
              </a:rPr>
              <a:t>Bishop et al. </a:t>
            </a:r>
            <a:r>
              <a:rPr lang="en-US" sz="1000" b="0" i="1" dirty="0">
                <a:effectLst/>
                <a:latin typeface="Arial" panose="020B0604020202020204" pitchFamily="34" charset="0"/>
                <a:cs typeface="Arial" panose="020B0604020202020204" pitchFamily="34" charset="0"/>
              </a:rPr>
              <a:t>Blood</a:t>
            </a:r>
            <a:r>
              <a:rPr lang="en-US" sz="1000" b="0" i="0" dirty="0">
                <a:effectLst/>
                <a:latin typeface="Arial" panose="020B0604020202020204" pitchFamily="34" charset="0"/>
                <a:cs typeface="Arial" panose="020B0604020202020204" pitchFamily="34" charset="0"/>
              </a:rPr>
              <a:t> 2021;138:LBA6. </a:t>
            </a:r>
          </a:p>
          <a:p>
            <a:pPr>
              <a:spcBef>
                <a:spcPts val="0"/>
              </a:spcBef>
            </a:pPr>
            <a:r>
              <a:rPr lang="en-US" sz="1000" dirty="0">
                <a:latin typeface="Arial" panose="020B0604020202020204" pitchFamily="34" charset="0"/>
                <a:cs typeface="Arial" panose="020B0604020202020204" pitchFamily="34" charset="0"/>
              </a:rPr>
              <a:t>CR, complete response; EFS, event-free survival; PD, progressive disease; PR, partial response; SD, stable disease; </a:t>
            </a:r>
            <a:r>
              <a:rPr lang="en-US" dirty="0" err="1">
                <a:latin typeface="Arial" panose="020B0604020202020204" pitchFamily="34" charset="0"/>
                <a:cs typeface="Arial" panose="020B0604020202020204" pitchFamily="34" charset="0"/>
              </a:rPr>
              <a:t>t</a:t>
            </a:r>
            <a:r>
              <a:rPr lang="en-US" sz="1000" dirty="0" err="1"/>
              <a:t>isa-cel</a:t>
            </a:r>
            <a:r>
              <a:rPr lang="en-US" sz="1000" dirty="0"/>
              <a:t>, </a:t>
            </a:r>
            <a:r>
              <a:rPr lang="en-US" sz="1000" dirty="0" err="1"/>
              <a:t>tisagenlecleucel</a:t>
            </a:r>
            <a:r>
              <a:rPr lang="en-US" sz="1000" dirty="0">
                <a:latin typeface="Arial" panose="020B0604020202020204" pitchFamily="34" charset="0"/>
                <a:cs typeface="Arial" panose="020B0604020202020204" pitchFamily="34" charset="0"/>
              </a:rPr>
              <a:t>.</a:t>
            </a:r>
            <a:endParaRPr lang="en-US" sz="1000" dirty="0"/>
          </a:p>
        </p:txBody>
      </p:sp>
      <p:pic>
        <p:nvPicPr>
          <p:cNvPr id="8" name="Picture 7">
            <a:extLst>
              <a:ext uri="{FF2B5EF4-FFF2-40B4-BE49-F238E27FC236}">
                <a16:creationId xmlns:a16="http://schemas.microsoft.com/office/drawing/2014/main" id="{C5EFC350-372C-087A-5836-4AC7E939B4A0}"/>
              </a:ext>
            </a:extLst>
          </p:cNvPr>
          <p:cNvPicPr>
            <a:picLocks noChangeAspect="1"/>
          </p:cNvPicPr>
          <p:nvPr/>
        </p:nvPicPr>
        <p:blipFill>
          <a:blip r:embed="rId3"/>
          <a:stretch>
            <a:fillRect/>
          </a:stretch>
        </p:blipFill>
        <p:spPr>
          <a:xfrm>
            <a:off x="3123919" y="1969516"/>
            <a:ext cx="5307387" cy="4087760"/>
          </a:xfrm>
          <a:prstGeom prst="rect">
            <a:avLst/>
          </a:prstGeom>
        </p:spPr>
      </p:pic>
      <p:sp>
        <p:nvSpPr>
          <p:cNvPr id="3" name="Text Placeholder 12">
            <a:extLst>
              <a:ext uri="{FF2B5EF4-FFF2-40B4-BE49-F238E27FC236}">
                <a16:creationId xmlns:a16="http://schemas.microsoft.com/office/drawing/2014/main" id="{6B8605FE-B3E0-C7CC-082B-9C43E470DB89}"/>
              </a:ext>
            </a:extLst>
          </p:cNvPr>
          <p:cNvSpPr txBox="1">
            <a:spLocks/>
          </p:cNvSpPr>
          <p:nvPr/>
        </p:nvSpPr>
        <p:spPr>
          <a:xfrm>
            <a:off x="4041384" y="1475144"/>
            <a:ext cx="3563131"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BELINDA: </a:t>
            </a:r>
            <a:r>
              <a:rPr lang="en-US" sz="1800" dirty="0" err="1"/>
              <a:t>tisa-cel</a:t>
            </a:r>
            <a:endParaRPr lang="en-US" sz="1800" dirty="0"/>
          </a:p>
        </p:txBody>
      </p:sp>
    </p:spTree>
    <p:extLst>
      <p:ext uri="{BB962C8B-B14F-4D97-AF65-F5344CB8AC3E}">
        <p14:creationId xmlns:p14="http://schemas.microsoft.com/office/powerpoint/2010/main" val="268456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828D-0FDB-DB63-F0F3-3296C77BB917}"/>
              </a:ext>
            </a:extLst>
          </p:cNvPr>
          <p:cNvSpPr>
            <a:spLocks noGrp="1"/>
          </p:cNvSpPr>
          <p:nvPr>
            <p:ph type="title"/>
          </p:nvPr>
        </p:nvSpPr>
        <p:spPr/>
        <p:txBody>
          <a:bodyPr>
            <a:normAutofit/>
          </a:bodyPr>
          <a:lstStyle/>
          <a:p>
            <a:pPr algn="ctr"/>
            <a:r>
              <a:rPr lang="en-US" dirty="0"/>
              <a:t>Randomized Trials: </a:t>
            </a:r>
            <a:br>
              <a:rPr lang="en-US" dirty="0"/>
            </a:br>
            <a:r>
              <a:rPr lang="en-US" dirty="0"/>
              <a:t>Unanswered Questions</a:t>
            </a:r>
          </a:p>
        </p:txBody>
      </p:sp>
      <p:sp>
        <p:nvSpPr>
          <p:cNvPr id="3" name="Text Placeholder 2">
            <a:extLst>
              <a:ext uri="{FF2B5EF4-FFF2-40B4-BE49-F238E27FC236}">
                <a16:creationId xmlns:a16="http://schemas.microsoft.com/office/drawing/2014/main" id="{8D34E2FA-1D4E-4A4C-B946-8B8AE4F29351}"/>
              </a:ext>
            </a:extLst>
          </p:cNvPr>
          <p:cNvSpPr>
            <a:spLocks noGrp="1"/>
          </p:cNvSpPr>
          <p:nvPr>
            <p:ph sz="half" idx="1"/>
          </p:nvPr>
        </p:nvSpPr>
        <p:spPr>
          <a:xfrm>
            <a:off x="838200" y="2036617"/>
            <a:ext cx="5181600" cy="4140345"/>
          </a:xfrm>
        </p:spPr>
        <p:txBody>
          <a:bodyPr>
            <a:normAutofit/>
          </a:bodyPr>
          <a:lstStyle/>
          <a:p>
            <a:r>
              <a:rPr lang="en-US" dirty="0"/>
              <a:t>What to do if a patient starts and is responding to salvage therapy before CAR consult?</a:t>
            </a:r>
          </a:p>
          <a:p>
            <a:endParaRPr lang="en-US" dirty="0"/>
          </a:p>
          <a:p>
            <a:r>
              <a:rPr lang="en-US" dirty="0"/>
              <a:t>Should patients receive bridging therapy? What type?</a:t>
            </a:r>
          </a:p>
          <a:p>
            <a:pPr lvl="0"/>
            <a:endParaRPr lang="en-US" dirty="0"/>
          </a:p>
        </p:txBody>
      </p:sp>
      <p:sp>
        <p:nvSpPr>
          <p:cNvPr id="12" name="Content Placeholder 11">
            <a:extLst>
              <a:ext uri="{FF2B5EF4-FFF2-40B4-BE49-F238E27FC236}">
                <a16:creationId xmlns:a16="http://schemas.microsoft.com/office/drawing/2014/main" id="{075FC692-4558-956C-3CC6-122887D5385E}"/>
              </a:ext>
            </a:extLst>
          </p:cNvPr>
          <p:cNvSpPr>
            <a:spLocks noGrp="1"/>
          </p:cNvSpPr>
          <p:nvPr>
            <p:ph sz="half" idx="2"/>
          </p:nvPr>
        </p:nvSpPr>
        <p:spPr>
          <a:xfrm>
            <a:off x="6172200" y="2036617"/>
            <a:ext cx="5181600" cy="4140345"/>
          </a:xfrm>
        </p:spPr>
        <p:txBody>
          <a:bodyPr/>
          <a:lstStyle/>
          <a:p>
            <a:r>
              <a:rPr lang="en-US" dirty="0"/>
              <a:t>What to do if a patient responds to bridging therapy?</a:t>
            </a:r>
          </a:p>
          <a:p>
            <a:endParaRPr lang="en-US" dirty="0"/>
          </a:p>
          <a:p>
            <a:r>
              <a:rPr lang="en-US" dirty="0"/>
              <a:t>What to do if a patient relapses after CAR T-cells? Salvage/auto or alternative options?  </a:t>
            </a:r>
          </a:p>
          <a:p>
            <a:endParaRPr lang="en-US" dirty="0"/>
          </a:p>
        </p:txBody>
      </p:sp>
    </p:spTree>
    <p:extLst>
      <p:ext uri="{BB962C8B-B14F-4D97-AF65-F5344CB8AC3E}">
        <p14:creationId xmlns:p14="http://schemas.microsoft.com/office/powerpoint/2010/main" val="1896523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717F0-C480-97E1-351F-D441E5152297}"/>
              </a:ext>
            </a:extLst>
          </p:cNvPr>
          <p:cNvSpPr>
            <a:spLocks noGrp="1"/>
          </p:cNvSpPr>
          <p:nvPr>
            <p:ph sz="half" idx="1"/>
          </p:nvPr>
        </p:nvSpPr>
        <p:spPr>
          <a:xfrm>
            <a:off x="657625" y="5060373"/>
            <a:ext cx="5181600" cy="1116589"/>
          </a:xfrm>
        </p:spPr>
        <p:txBody>
          <a:bodyPr>
            <a:normAutofit/>
          </a:bodyPr>
          <a:lstStyle/>
          <a:p>
            <a:r>
              <a:rPr lang="en-US" sz="2000" dirty="0"/>
              <a:t>CRS any/high grade: 38%/2%</a:t>
            </a:r>
          </a:p>
          <a:p>
            <a:r>
              <a:rPr lang="en-US" sz="2000" dirty="0"/>
              <a:t>ICANS any/high grade: 31%/5%</a:t>
            </a:r>
          </a:p>
        </p:txBody>
      </p:sp>
      <p:sp>
        <p:nvSpPr>
          <p:cNvPr id="5" name="Text Placeholder 4">
            <a:extLst>
              <a:ext uri="{FF2B5EF4-FFF2-40B4-BE49-F238E27FC236}">
                <a16:creationId xmlns:a16="http://schemas.microsoft.com/office/drawing/2014/main" id="{08CB53F2-6D60-0F7E-72ED-94AA3907C24B}"/>
              </a:ext>
            </a:extLst>
          </p:cNvPr>
          <p:cNvSpPr>
            <a:spLocks noGrp="1"/>
          </p:cNvSpPr>
          <p:nvPr>
            <p:ph type="body" sz="quarter" idx="12"/>
          </p:nvPr>
        </p:nvSpPr>
        <p:spPr>
          <a:xfrm>
            <a:off x="1524000" y="6320100"/>
            <a:ext cx="9635836" cy="447675"/>
          </a:xfrm>
        </p:spPr>
        <p:txBody>
          <a:bodyPr/>
          <a:lstStyle/>
          <a:p>
            <a:pPr>
              <a:spcBef>
                <a:spcPts val="0"/>
              </a:spcBef>
            </a:pPr>
            <a:r>
              <a:rPr lang="en-US" sz="1000" dirty="0">
                <a:latin typeface="Arial" panose="020B0604020202020204" pitchFamily="34" charset="0"/>
                <a:cs typeface="Arial" panose="020B0604020202020204" pitchFamily="34" charset="0"/>
              </a:rPr>
              <a:t>Sehgal et al. </a:t>
            </a:r>
            <a:r>
              <a:rPr lang="en-US" sz="1000" b="0" i="1" dirty="0">
                <a:effectLst/>
                <a:latin typeface="Arial" panose="020B0604020202020204" pitchFamily="34" charset="0"/>
                <a:cs typeface="Arial" panose="020B0604020202020204" pitchFamily="34" charset="0"/>
              </a:rPr>
              <a:t>Lancet Oncol</a:t>
            </a:r>
            <a:r>
              <a:rPr lang="en-US" sz="1000" b="0" i="0" dirty="0">
                <a:effectLst/>
                <a:latin typeface="Arial" panose="020B0604020202020204" pitchFamily="34" charset="0"/>
                <a:cs typeface="Arial" panose="020B0604020202020204" pitchFamily="34" charset="0"/>
              </a:rPr>
              <a:t>. 2022;23:1066-1077.</a:t>
            </a:r>
          </a:p>
          <a:p>
            <a:pPr>
              <a:spcBef>
                <a:spcPts val="0"/>
              </a:spcBef>
            </a:pPr>
            <a:r>
              <a:rPr lang="en-US" sz="1000" dirty="0">
                <a:latin typeface="Arial" panose="020B0604020202020204" pitchFamily="34" charset="0"/>
                <a:cs typeface="Arial" panose="020B0604020202020204" pitchFamily="34" charset="0"/>
              </a:rPr>
              <a:t>CRS, cytokine release syndrome; ICANS, immune effector cell-associated neurotoxicity syndrome; </a:t>
            </a:r>
            <a:r>
              <a:rPr lang="en-US" sz="1000" dirty="0" err="1">
                <a:latin typeface="Arial" panose="020B0604020202020204" pitchFamily="34" charset="0"/>
                <a:cs typeface="Arial" panose="020B0604020202020204" pitchFamily="34" charset="0"/>
              </a:rPr>
              <a:t>Liso-cel</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l</a:t>
            </a:r>
            <a:r>
              <a:rPr lang="en-US" sz="1000" b="0" i="0" dirty="0" err="1">
                <a:effectLst/>
                <a:latin typeface="Arial" panose="020B0604020202020204" pitchFamily="34" charset="0"/>
                <a:cs typeface="Arial" panose="020B0604020202020204" pitchFamily="34" charset="0"/>
              </a:rPr>
              <a:t>isocabtagene</a:t>
            </a:r>
            <a:r>
              <a:rPr lang="en-US" sz="1000" b="0" i="0" dirty="0">
                <a:effectLst/>
                <a:latin typeface="Arial" panose="020B0604020202020204" pitchFamily="34" charset="0"/>
                <a:cs typeface="Arial" panose="020B0604020202020204" pitchFamily="34" charset="0"/>
              </a:rPr>
              <a:t> </a:t>
            </a:r>
            <a:r>
              <a:rPr lang="en-US" sz="1000" b="0" i="0" dirty="0" err="1">
                <a:effectLst/>
                <a:latin typeface="Arial" panose="020B0604020202020204" pitchFamily="34" charset="0"/>
                <a:cs typeface="Arial" panose="020B0604020202020204" pitchFamily="34" charset="0"/>
              </a:rPr>
              <a:t>maraleucel</a:t>
            </a:r>
            <a:r>
              <a:rPr lang="en-US" sz="1000" b="0" i="0" dirty="0">
                <a:effectLst/>
                <a:latin typeface="Arial" panose="020B0604020202020204" pitchFamily="34" charset="0"/>
                <a:cs typeface="Arial" panose="020B0604020202020204" pitchFamily="34" charset="0"/>
              </a:rPr>
              <a:t>; NR, not reported</a:t>
            </a:r>
            <a:r>
              <a:rPr lang="en-US" sz="10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743D31EB-DD81-F821-910B-F2B2533A15E4}"/>
              </a:ext>
            </a:extLst>
          </p:cNvPr>
          <p:cNvPicPr>
            <a:picLocks noChangeAspect="1"/>
          </p:cNvPicPr>
          <p:nvPr/>
        </p:nvPicPr>
        <p:blipFill>
          <a:blip r:embed="rId3"/>
          <a:stretch>
            <a:fillRect/>
          </a:stretch>
        </p:blipFill>
        <p:spPr>
          <a:xfrm>
            <a:off x="914907" y="1500644"/>
            <a:ext cx="4633839" cy="3416591"/>
          </a:xfrm>
          <a:prstGeom prst="rect">
            <a:avLst/>
          </a:prstGeom>
        </p:spPr>
      </p:pic>
      <p:pic>
        <p:nvPicPr>
          <p:cNvPr id="7" name="Picture 6">
            <a:extLst>
              <a:ext uri="{FF2B5EF4-FFF2-40B4-BE49-F238E27FC236}">
                <a16:creationId xmlns:a16="http://schemas.microsoft.com/office/drawing/2014/main" id="{7BDAE5D7-5D3E-8034-0B94-6FD3507E45AB}"/>
              </a:ext>
            </a:extLst>
          </p:cNvPr>
          <p:cNvPicPr>
            <a:picLocks noChangeAspect="1"/>
          </p:cNvPicPr>
          <p:nvPr/>
        </p:nvPicPr>
        <p:blipFill>
          <a:blip r:embed="rId4"/>
          <a:stretch>
            <a:fillRect/>
          </a:stretch>
        </p:blipFill>
        <p:spPr>
          <a:xfrm>
            <a:off x="5839225" y="1406593"/>
            <a:ext cx="5980872" cy="2286804"/>
          </a:xfrm>
          <a:prstGeom prst="rect">
            <a:avLst/>
          </a:prstGeom>
        </p:spPr>
      </p:pic>
      <p:pic>
        <p:nvPicPr>
          <p:cNvPr id="8" name="Picture 7">
            <a:extLst>
              <a:ext uri="{FF2B5EF4-FFF2-40B4-BE49-F238E27FC236}">
                <a16:creationId xmlns:a16="http://schemas.microsoft.com/office/drawing/2014/main" id="{2DD922A1-A10E-CC1E-7F45-7E968AD48059}"/>
              </a:ext>
            </a:extLst>
          </p:cNvPr>
          <p:cNvPicPr>
            <a:picLocks noChangeAspect="1"/>
          </p:cNvPicPr>
          <p:nvPr/>
        </p:nvPicPr>
        <p:blipFill>
          <a:blip r:embed="rId5"/>
          <a:stretch>
            <a:fillRect/>
          </a:stretch>
        </p:blipFill>
        <p:spPr>
          <a:xfrm>
            <a:off x="6096000" y="3836534"/>
            <a:ext cx="5698433" cy="2340428"/>
          </a:xfrm>
          <a:prstGeom prst="rect">
            <a:avLst/>
          </a:prstGeom>
        </p:spPr>
      </p:pic>
      <p:sp>
        <p:nvSpPr>
          <p:cNvPr id="9" name="Title 8">
            <a:extLst>
              <a:ext uri="{FF2B5EF4-FFF2-40B4-BE49-F238E27FC236}">
                <a16:creationId xmlns:a16="http://schemas.microsoft.com/office/drawing/2014/main" id="{946F8AA9-7553-2CD5-AB77-655FF8E93028}"/>
              </a:ext>
            </a:extLst>
          </p:cNvPr>
          <p:cNvSpPr>
            <a:spLocks noGrp="1"/>
          </p:cNvSpPr>
          <p:nvPr>
            <p:ph type="title"/>
          </p:nvPr>
        </p:nvSpPr>
        <p:spPr>
          <a:xfrm>
            <a:off x="914907" y="0"/>
            <a:ext cx="10515600" cy="1325563"/>
          </a:xfrm>
        </p:spPr>
        <p:txBody>
          <a:bodyPr>
            <a:normAutofit/>
          </a:bodyPr>
          <a:lstStyle/>
          <a:p>
            <a:r>
              <a:rPr lang="en-US" sz="4000" dirty="0"/>
              <a:t>PILOT Study: </a:t>
            </a:r>
            <a:r>
              <a:rPr lang="en-US" sz="4000" dirty="0" err="1"/>
              <a:t>Liso-cel</a:t>
            </a:r>
            <a:r>
              <a:rPr lang="en-US" sz="4000" dirty="0"/>
              <a:t> in Second-line Transplant Ineligible </a:t>
            </a:r>
          </a:p>
        </p:txBody>
      </p:sp>
    </p:spTree>
    <p:extLst>
      <p:ext uri="{BB962C8B-B14F-4D97-AF65-F5344CB8AC3E}">
        <p14:creationId xmlns:p14="http://schemas.microsoft.com/office/powerpoint/2010/main" val="128155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7BDB5-A30E-EB42-9573-661F23EACF84}"/>
              </a:ext>
            </a:extLst>
          </p:cNvPr>
          <p:cNvSpPr>
            <a:spLocks noGrp="1"/>
          </p:cNvSpPr>
          <p:nvPr>
            <p:ph type="title"/>
          </p:nvPr>
        </p:nvSpPr>
        <p:spPr/>
        <p:txBody>
          <a:bodyPr/>
          <a:lstStyle/>
          <a:p>
            <a:pPr algn="ctr"/>
            <a:r>
              <a:rPr lang="en-US" dirty="0"/>
              <a:t>FDA Approvals: Second-Line Therapy</a:t>
            </a:r>
          </a:p>
        </p:txBody>
      </p:sp>
      <p:sp>
        <p:nvSpPr>
          <p:cNvPr id="7" name="Text Placeholder 6">
            <a:extLst>
              <a:ext uri="{FF2B5EF4-FFF2-40B4-BE49-F238E27FC236}">
                <a16:creationId xmlns:a16="http://schemas.microsoft.com/office/drawing/2014/main" id="{DF16B2C0-23C4-88C7-2105-8629B77645C5}"/>
              </a:ext>
            </a:extLst>
          </p:cNvPr>
          <p:cNvSpPr>
            <a:spLocks noGrp="1"/>
          </p:cNvSpPr>
          <p:nvPr>
            <p:ph type="body" idx="1"/>
          </p:nvPr>
        </p:nvSpPr>
        <p:spPr/>
        <p:txBody>
          <a:bodyPr>
            <a:normAutofit lnSpcReduction="10000"/>
          </a:bodyPr>
          <a:lstStyle/>
          <a:p>
            <a:r>
              <a:rPr lang="en-US" dirty="0"/>
              <a:t>April 2022: </a:t>
            </a:r>
          </a:p>
          <a:p>
            <a:r>
              <a:rPr lang="en-US" dirty="0" err="1"/>
              <a:t>axicabtagene</a:t>
            </a:r>
            <a:r>
              <a:rPr lang="en-US" dirty="0"/>
              <a:t> </a:t>
            </a:r>
            <a:r>
              <a:rPr lang="en-US" dirty="0" err="1"/>
              <a:t>ciloleucel</a:t>
            </a:r>
            <a:endParaRPr lang="en-US" dirty="0"/>
          </a:p>
        </p:txBody>
      </p:sp>
      <p:sp>
        <p:nvSpPr>
          <p:cNvPr id="2" name="Text Placeholder 1">
            <a:extLst>
              <a:ext uri="{FF2B5EF4-FFF2-40B4-BE49-F238E27FC236}">
                <a16:creationId xmlns:a16="http://schemas.microsoft.com/office/drawing/2014/main" id="{8C891FBC-606A-DADF-EB49-894F50258983}"/>
              </a:ext>
            </a:extLst>
          </p:cNvPr>
          <p:cNvSpPr>
            <a:spLocks noGrp="1"/>
          </p:cNvSpPr>
          <p:nvPr>
            <p:ph sz="half" idx="2"/>
          </p:nvPr>
        </p:nvSpPr>
        <p:spPr/>
        <p:txBody>
          <a:bodyPr>
            <a:normAutofit/>
          </a:bodyPr>
          <a:lstStyle/>
          <a:p>
            <a:pPr marL="236538" lvl="1" indent="-174625">
              <a:lnSpc>
                <a:spcPct val="100000"/>
              </a:lnSpc>
              <a:spcAft>
                <a:spcPts val="600"/>
              </a:spcAft>
            </a:pPr>
            <a:r>
              <a:rPr lang="en-US" sz="2000" dirty="0">
                <a:latin typeface="Arial" pitchFamily="34" charset="0"/>
                <a:cs typeface="Arial" pitchFamily="34" charset="0"/>
              </a:rPr>
              <a:t>Adult patients with LBCL that is refractory to first-line chemoimmunotherapy or relapses within 12 months of first-line chemoimmunotherapy</a:t>
            </a:r>
          </a:p>
          <a:p>
            <a:pPr marL="236538" indent="-174625">
              <a:spcAft>
                <a:spcPts val="600"/>
              </a:spcAft>
              <a:buNone/>
            </a:pPr>
            <a:endParaRPr lang="en-US" sz="2400" dirty="0"/>
          </a:p>
        </p:txBody>
      </p:sp>
      <p:sp>
        <p:nvSpPr>
          <p:cNvPr id="6" name="Text Placeholder 5">
            <a:extLst>
              <a:ext uri="{FF2B5EF4-FFF2-40B4-BE49-F238E27FC236}">
                <a16:creationId xmlns:a16="http://schemas.microsoft.com/office/drawing/2014/main" id="{21F33E56-FAC1-D552-9D1C-FDCE11FE2E9C}"/>
              </a:ext>
            </a:extLst>
          </p:cNvPr>
          <p:cNvSpPr>
            <a:spLocks noGrp="1"/>
          </p:cNvSpPr>
          <p:nvPr>
            <p:ph type="body" sz="quarter" idx="3"/>
          </p:nvPr>
        </p:nvSpPr>
        <p:spPr/>
        <p:txBody>
          <a:bodyPr>
            <a:normAutofit lnSpcReduction="10000"/>
          </a:bodyPr>
          <a:lstStyle/>
          <a:p>
            <a:r>
              <a:rPr lang="en-US" sz="2400" dirty="0">
                <a:latin typeface="Arial" pitchFamily="34" charset="0"/>
                <a:cs typeface="Arial" pitchFamily="34" charset="0"/>
              </a:rPr>
              <a:t>June 2022: </a:t>
            </a:r>
          </a:p>
          <a:p>
            <a:r>
              <a:rPr lang="en-US" sz="2400" dirty="0" err="1">
                <a:latin typeface="Arial" pitchFamily="34" charset="0"/>
                <a:cs typeface="Arial" pitchFamily="34" charset="0"/>
              </a:rPr>
              <a:t>lisocabtagene</a:t>
            </a:r>
            <a:r>
              <a:rPr lang="en-US" sz="2400" dirty="0">
                <a:latin typeface="Arial" pitchFamily="34" charset="0"/>
                <a:cs typeface="Arial" pitchFamily="34" charset="0"/>
              </a:rPr>
              <a:t> </a:t>
            </a:r>
            <a:r>
              <a:rPr lang="en-US" sz="2400" dirty="0" err="1">
                <a:latin typeface="Arial" pitchFamily="34" charset="0"/>
                <a:cs typeface="Arial" pitchFamily="34" charset="0"/>
              </a:rPr>
              <a:t>maraleucel</a:t>
            </a:r>
            <a:endParaRPr lang="en-US" sz="2400" dirty="0">
              <a:latin typeface="Arial" pitchFamily="34" charset="0"/>
              <a:cs typeface="Arial" pitchFamily="34" charset="0"/>
            </a:endParaRPr>
          </a:p>
        </p:txBody>
      </p:sp>
      <p:sp>
        <p:nvSpPr>
          <p:cNvPr id="5" name="Content Placeholder 4">
            <a:extLst>
              <a:ext uri="{FF2B5EF4-FFF2-40B4-BE49-F238E27FC236}">
                <a16:creationId xmlns:a16="http://schemas.microsoft.com/office/drawing/2014/main" id="{63D5F9C7-CC09-9580-8C80-28940C2338E1}"/>
              </a:ext>
            </a:extLst>
          </p:cNvPr>
          <p:cNvSpPr>
            <a:spLocks noGrp="1"/>
          </p:cNvSpPr>
          <p:nvPr>
            <p:ph sz="quarter" idx="4"/>
          </p:nvPr>
        </p:nvSpPr>
        <p:spPr>
          <a:xfrm>
            <a:off x="6172199" y="2505075"/>
            <a:ext cx="5180013" cy="3684588"/>
          </a:xfrm>
        </p:spPr>
        <p:txBody>
          <a:bodyPr>
            <a:normAutofit/>
          </a:bodyPr>
          <a:lstStyle/>
          <a:p>
            <a:pPr marL="236538" lvl="1" indent="-227013">
              <a:lnSpc>
                <a:spcPct val="100000"/>
              </a:lnSpc>
              <a:spcAft>
                <a:spcPts val="600"/>
              </a:spcAft>
            </a:pPr>
            <a:r>
              <a:rPr lang="en-US" sz="2000" dirty="0">
                <a:latin typeface="Arial" pitchFamily="34" charset="0"/>
                <a:cs typeface="Arial" pitchFamily="34" charset="0"/>
              </a:rPr>
              <a:t>Adult patients with LBCL who have refractory disease to first-line chemoimmunotherapy or relapse within 12 months of first-line chemoimmunotherapy</a:t>
            </a:r>
          </a:p>
          <a:p>
            <a:pPr marL="236538" lvl="1" indent="-227013">
              <a:lnSpc>
                <a:spcPct val="100000"/>
              </a:lnSpc>
              <a:spcAft>
                <a:spcPts val="600"/>
              </a:spcAft>
            </a:pPr>
            <a:r>
              <a:rPr lang="en-US" sz="2000" dirty="0">
                <a:latin typeface="Arial" pitchFamily="34" charset="0"/>
                <a:cs typeface="Arial" pitchFamily="34" charset="0"/>
              </a:rPr>
              <a:t>Adult patients with LBCL who have refractory disease to first-line chemoimmunotherapy or relapse after first-line chemoimmunotherapy and are </a:t>
            </a:r>
            <a:r>
              <a:rPr lang="en-US" sz="2000" u="sng" dirty="0">
                <a:latin typeface="Arial" pitchFamily="34" charset="0"/>
                <a:cs typeface="Arial" pitchFamily="34" charset="0"/>
              </a:rPr>
              <a:t>not eligible for HSCT </a:t>
            </a:r>
            <a:r>
              <a:rPr lang="en-US" sz="2000" dirty="0">
                <a:latin typeface="Arial" pitchFamily="34" charset="0"/>
                <a:cs typeface="Arial" pitchFamily="34" charset="0"/>
              </a:rPr>
              <a:t>due to comorbidities or age</a:t>
            </a:r>
          </a:p>
          <a:p>
            <a:pPr marL="236538" indent="-227013"/>
            <a:endParaRPr lang="en-US" sz="3200" dirty="0"/>
          </a:p>
        </p:txBody>
      </p:sp>
      <p:sp>
        <p:nvSpPr>
          <p:cNvPr id="8" name="Text Placeholder 7">
            <a:extLst>
              <a:ext uri="{FF2B5EF4-FFF2-40B4-BE49-F238E27FC236}">
                <a16:creationId xmlns:a16="http://schemas.microsoft.com/office/drawing/2014/main" id="{56B6E663-39B7-4522-A9FE-608B262A9660}"/>
              </a:ext>
            </a:extLst>
          </p:cNvPr>
          <p:cNvSpPr>
            <a:spLocks noGrp="1"/>
          </p:cNvSpPr>
          <p:nvPr>
            <p:ph type="body" sz="quarter" idx="12"/>
          </p:nvPr>
        </p:nvSpPr>
        <p:spPr/>
        <p:txBody>
          <a:bodyPr/>
          <a:lstStyle/>
          <a:p>
            <a:r>
              <a:rPr lang="en-US" sz="1000" dirty="0">
                <a:latin typeface="Arial" panose="020B0604020202020204" pitchFamily="34" charset="0"/>
                <a:cs typeface="Arial" panose="020B0604020202020204" pitchFamily="34" charset="0"/>
              </a:rPr>
              <a:t>FDA, US Food and Drug Administration; HSCT, hematopoietic stem cell transplantation; LBCL, large B-cell lymphoma.</a:t>
            </a:r>
          </a:p>
        </p:txBody>
      </p:sp>
    </p:spTree>
    <p:extLst>
      <p:ext uri="{BB962C8B-B14F-4D97-AF65-F5344CB8AC3E}">
        <p14:creationId xmlns:p14="http://schemas.microsoft.com/office/powerpoint/2010/main" val="266154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3294-69F2-D71E-229A-CA74C87F4B71}"/>
              </a:ext>
            </a:extLst>
          </p:cNvPr>
          <p:cNvSpPr>
            <a:spLocks noGrp="1"/>
          </p:cNvSpPr>
          <p:nvPr>
            <p:ph type="title"/>
          </p:nvPr>
        </p:nvSpPr>
        <p:spPr/>
        <p:txBody>
          <a:bodyPr>
            <a:noAutofit/>
          </a:bodyPr>
          <a:lstStyle/>
          <a:p>
            <a:r>
              <a:rPr lang="en-US" sz="3600" noProof="0" dirty="0"/>
              <a:t>LBCL: Continuing to Challenging the Treatment Paradigm with Increasing New Agents</a:t>
            </a:r>
            <a:endParaRPr lang="en-US" sz="3600" dirty="0"/>
          </a:p>
        </p:txBody>
      </p:sp>
      <p:sp>
        <p:nvSpPr>
          <p:cNvPr id="9" name="Text Placeholder 8">
            <a:extLst>
              <a:ext uri="{FF2B5EF4-FFF2-40B4-BE49-F238E27FC236}">
                <a16:creationId xmlns:a16="http://schemas.microsoft.com/office/drawing/2014/main" id="{065F29D5-9BBC-ABFB-E3CD-10E7BBDC7F85}"/>
              </a:ext>
            </a:extLst>
          </p:cNvPr>
          <p:cNvSpPr>
            <a:spLocks noGrp="1"/>
          </p:cNvSpPr>
          <p:nvPr>
            <p:ph type="body" sz="quarter" idx="12"/>
          </p:nvPr>
        </p:nvSpPr>
        <p:spPr>
          <a:xfrm>
            <a:off x="1523999" y="6339978"/>
            <a:ext cx="10515599" cy="447675"/>
          </a:xfrm>
        </p:spPr>
        <p:txBody>
          <a:bodyPr/>
          <a:lstStyle/>
          <a:p>
            <a:r>
              <a:rPr lang="en-US" sz="1000" b="0" i="0" dirty="0">
                <a:effectLst/>
                <a:latin typeface="Arial" panose="020B0604020202020204" pitchFamily="34" charset="0"/>
                <a:cs typeface="Arial" panose="020B0604020202020204" pitchFamily="34" charset="0"/>
              </a:rPr>
              <a:t>B, </a:t>
            </a:r>
            <a:r>
              <a:rPr lang="en-US" sz="1000" b="0" i="0" dirty="0" err="1">
                <a:effectLst/>
                <a:latin typeface="Arial" panose="020B0604020202020204" pitchFamily="34" charset="0"/>
                <a:cs typeface="Arial" panose="020B0604020202020204" pitchFamily="34" charset="0"/>
              </a:rPr>
              <a:t>bendamustine</a:t>
            </a:r>
            <a:r>
              <a:rPr lang="en-US" sz="1000" b="0" i="0" dirty="0">
                <a:effectLst/>
                <a:latin typeface="Arial" panose="020B0604020202020204" pitchFamily="34" charset="0"/>
                <a:cs typeface="Arial" panose="020B0604020202020204" pitchFamily="34" charset="0"/>
              </a:rPr>
              <a:t>; CHP, cyclophosphamide, doxorubicin, and prednisone; CHOP, cyclophosphamide, doxorubicin hydrochloride, vincristine sulfate, and prednisone; </a:t>
            </a:r>
            <a:r>
              <a:rPr lang="en-US" sz="1000" b="0" i="0" dirty="0" err="1">
                <a:effectLst/>
                <a:latin typeface="Arial" panose="020B0604020202020204" pitchFamily="34" charset="0"/>
                <a:cs typeface="Arial" panose="020B0604020202020204" pitchFamily="34" charset="0"/>
              </a:rPr>
              <a:t>GemOx</a:t>
            </a:r>
            <a:r>
              <a:rPr lang="en-US" sz="1000" b="0" i="0" dirty="0">
                <a:effectLst/>
                <a:latin typeface="Arial" panose="020B0604020202020204" pitchFamily="34" charset="0"/>
                <a:cs typeface="Arial" panose="020B0604020202020204" pitchFamily="34" charset="0"/>
              </a:rPr>
              <a:t>, gemcitabine and oxaliplatin;</a:t>
            </a:r>
            <a:r>
              <a:rPr lang="en-US" dirty="0"/>
              <a:t> HDT, high dose therapy; HSCT, </a:t>
            </a:r>
            <a:r>
              <a:rPr lang="en-US" sz="1000" dirty="0">
                <a:latin typeface="Arial" pitchFamily="34" charset="0"/>
                <a:cs typeface="Arial" pitchFamily="34" charset="0"/>
              </a:rPr>
              <a:t>hematopoietic stem cell transplantation</a:t>
            </a:r>
            <a:r>
              <a:rPr lang="en-US" dirty="0"/>
              <a:t>; </a:t>
            </a:r>
            <a:r>
              <a:rPr lang="en-US" sz="1000" b="0" i="0" dirty="0">
                <a:effectLst/>
                <a:latin typeface="Arial" panose="020B0604020202020204" pitchFamily="34" charset="0"/>
                <a:cs typeface="Arial" panose="020B0604020202020204" pitchFamily="34" charset="0"/>
              </a:rPr>
              <a:t>LBCL, large B-cell lymphoma; </a:t>
            </a:r>
            <a:r>
              <a:rPr lang="en-US" sz="1000" b="0" i="0" dirty="0" err="1">
                <a:effectLst/>
                <a:latin typeface="Arial" panose="020B0604020202020204" pitchFamily="34" charset="0"/>
                <a:cs typeface="Arial" panose="020B0604020202020204" pitchFamily="34" charset="0"/>
              </a:rPr>
              <a:t>len</a:t>
            </a:r>
            <a:r>
              <a:rPr lang="en-US" sz="1000" b="0" i="0" dirty="0">
                <a:effectLst/>
                <a:latin typeface="Arial" panose="020B0604020202020204" pitchFamily="34" charset="0"/>
                <a:cs typeface="Arial" panose="020B0604020202020204" pitchFamily="34" charset="0"/>
              </a:rPr>
              <a:t>, lenalidomide; </a:t>
            </a:r>
            <a:r>
              <a:rPr lang="en-US" sz="1000" b="0" i="0" dirty="0" err="1">
                <a:effectLst/>
                <a:latin typeface="Arial" panose="020B0604020202020204" pitchFamily="34" charset="0"/>
                <a:cs typeface="Arial" panose="020B0604020202020204" pitchFamily="34" charset="0"/>
              </a:rPr>
              <a:t>Lonca</a:t>
            </a:r>
            <a:r>
              <a:rPr lang="en-US" sz="1000" b="0" i="0" dirty="0">
                <a:effectLst/>
                <a:latin typeface="Arial" panose="020B0604020202020204" pitchFamily="34" charset="0"/>
                <a:cs typeface="Arial" panose="020B0604020202020204" pitchFamily="34" charset="0"/>
              </a:rPr>
              <a:t>, </a:t>
            </a:r>
            <a:r>
              <a:rPr lang="en-US" sz="1000" b="0" i="0" dirty="0" err="1">
                <a:effectLst/>
                <a:latin typeface="Arial" panose="020B0604020202020204" pitchFamily="34" charset="0"/>
                <a:cs typeface="Arial" panose="020B0604020202020204" pitchFamily="34" charset="0"/>
              </a:rPr>
              <a:t>loncastuximab</a:t>
            </a:r>
            <a:r>
              <a:rPr lang="en-US" sz="1000" b="0" i="0" dirty="0">
                <a:effectLst/>
                <a:latin typeface="Arial" panose="020B0604020202020204" pitchFamily="34" charset="0"/>
                <a:cs typeface="Arial" panose="020B0604020202020204" pitchFamily="34" charset="0"/>
              </a:rPr>
              <a:t> </a:t>
            </a:r>
            <a:r>
              <a:rPr lang="en-US" sz="1000" b="0" i="0" dirty="0" err="1">
                <a:effectLst/>
                <a:latin typeface="Arial" panose="020B0604020202020204" pitchFamily="34" charset="0"/>
                <a:cs typeface="Arial" panose="020B0604020202020204" pitchFamily="34" charset="0"/>
              </a:rPr>
              <a:t>tesirine</a:t>
            </a:r>
            <a:r>
              <a:rPr lang="en-US" sz="1000" b="0" i="0" dirty="0">
                <a:effectLst/>
                <a:latin typeface="Arial" panose="020B0604020202020204" pitchFamily="34" charset="0"/>
                <a:cs typeface="Arial" panose="020B0604020202020204" pitchFamily="34" charset="0"/>
              </a:rPr>
              <a:t>; </a:t>
            </a:r>
            <a:r>
              <a:rPr lang="en-US" sz="1000" b="0" i="0" dirty="0" err="1">
                <a:effectLst/>
                <a:latin typeface="Arial" panose="020B0604020202020204" pitchFamily="34" charset="0"/>
                <a:cs typeface="Arial" panose="020B0604020202020204" pitchFamily="34" charset="0"/>
              </a:rPr>
              <a:t>Mosu</a:t>
            </a:r>
            <a:r>
              <a:rPr lang="en-US" sz="1000" b="0" i="0" dirty="0">
                <a:effectLst/>
                <a:latin typeface="Arial" panose="020B0604020202020204" pitchFamily="34" charset="0"/>
                <a:cs typeface="Arial" panose="020B0604020202020204" pitchFamily="34" charset="0"/>
              </a:rPr>
              <a:t>, </a:t>
            </a:r>
            <a:r>
              <a:rPr lang="en-US" dirty="0" err="1"/>
              <a:t>m</a:t>
            </a:r>
            <a:r>
              <a:rPr lang="en-US" sz="1000" b="0" i="0" dirty="0" err="1">
                <a:effectLst/>
                <a:latin typeface="Arial" panose="020B0604020202020204" pitchFamily="34" charset="0"/>
                <a:cs typeface="Arial" panose="020B0604020202020204" pitchFamily="34" charset="0"/>
              </a:rPr>
              <a:t>osunetuzumab</a:t>
            </a:r>
            <a:r>
              <a:rPr lang="en-US" dirty="0"/>
              <a:t>; </a:t>
            </a:r>
            <a:r>
              <a:rPr lang="en-US" sz="1000" b="0" i="0" dirty="0">
                <a:effectLst/>
                <a:latin typeface="Arial" panose="020B0604020202020204" pitchFamily="34" charset="0"/>
                <a:cs typeface="Arial" panose="020B0604020202020204" pitchFamily="34" charset="0"/>
              </a:rPr>
              <a:t>Pola, </a:t>
            </a:r>
            <a:r>
              <a:rPr lang="en-US" sz="1000" b="0" i="0" dirty="0" err="1">
                <a:effectLst/>
                <a:latin typeface="Arial" panose="020B0604020202020204" pitchFamily="34" charset="0"/>
                <a:cs typeface="Arial" panose="020B0604020202020204" pitchFamily="34" charset="0"/>
              </a:rPr>
              <a:t>polatuzumab</a:t>
            </a:r>
            <a:r>
              <a:rPr lang="en-US" sz="1000" b="0" i="0" dirty="0">
                <a:effectLst/>
                <a:latin typeface="Arial" panose="020B0604020202020204" pitchFamily="34" charset="0"/>
                <a:cs typeface="Arial" panose="020B0604020202020204" pitchFamily="34" charset="0"/>
              </a:rPr>
              <a:t> </a:t>
            </a:r>
            <a:r>
              <a:rPr lang="en-US" sz="1000" b="0" i="0" dirty="0" err="1">
                <a:effectLst/>
                <a:latin typeface="Arial" panose="020B0604020202020204" pitchFamily="34" charset="0"/>
                <a:cs typeface="Arial" panose="020B0604020202020204" pitchFamily="34" charset="0"/>
              </a:rPr>
              <a:t>vedotin</a:t>
            </a:r>
            <a:r>
              <a:rPr lang="en-US" sz="1000" b="0" i="0" dirty="0">
                <a:effectLst/>
                <a:latin typeface="Arial" panose="020B0604020202020204" pitchFamily="34" charset="0"/>
                <a:cs typeface="Arial" panose="020B0604020202020204" pitchFamily="34" charset="0"/>
              </a:rPr>
              <a:t>; R, rituximab; RICE, rituximab, </a:t>
            </a:r>
            <a:r>
              <a:rPr lang="en-US" sz="1000" b="0" i="0" dirty="0" err="1">
                <a:effectLst/>
                <a:latin typeface="Arial" panose="020B0604020202020204" pitchFamily="34" charset="0"/>
                <a:cs typeface="Arial" panose="020B0604020202020204" pitchFamily="34" charset="0"/>
              </a:rPr>
              <a:t>ifosfamide</a:t>
            </a:r>
            <a:r>
              <a:rPr lang="en-US" sz="1000" b="0" i="0" dirty="0">
                <a:effectLst/>
                <a:latin typeface="Arial" panose="020B0604020202020204" pitchFamily="34" charset="0"/>
                <a:cs typeface="Arial" panose="020B0604020202020204" pitchFamily="34" charset="0"/>
              </a:rPr>
              <a:t>, carboplatin and etoposide; SoC, standard of care; </a:t>
            </a:r>
            <a:r>
              <a:rPr lang="en-US" sz="1000" b="0" i="0" dirty="0" err="1">
                <a:effectLst/>
                <a:latin typeface="Arial" panose="020B0604020202020204" pitchFamily="34" charset="0"/>
                <a:cs typeface="Arial" panose="020B0604020202020204" pitchFamily="34" charset="0"/>
              </a:rPr>
              <a:t>Tafa</a:t>
            </a:r>
            <a:r>
              <a:rPr lang="en-US" sz="1000" b="0" i="0" dirty="0">
                <a:effectLst/>
                <a:latin typeface="Arial" panose="020B0604020202020204" pitchFamily="34" charset="0"/>
                <a:cs typeface="Arial" panose="020B0604020202020204" pitchFamily="34" charset="0"/>
              </a:rPr>
              <a:t>, </a:t>
            </a:r>
            <a:r>
              <a:rPr lang="en-US" sz="1000" b="0" i="0" dirty="0" err="1">
                <a:effectLst/>
                <a:latin typeface="Arial" panose="020B0604020202020204" pitchFamily="34" charset="0"/>
                <a:cs typeface="Arial" panose="020B0604020202020204" pitchFamily="34" charset="0"/>
              </a:rPr>
              <a:t>tafasitamab</a:t>
            </a:r>
            <a:r>
              <a:rPr lang="en-US" sz="1000" b="0" i="0" dirty="0">
                <a:effectLst/>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1CB1F9-B995-823D-53CC-B32464B1C2EF}"/>
              </a:ext>
            </a:extLst>
          </p:cNvPr>
          <p:cNvSpPr txBox="1"/>
          <p:nvPr/>
        </p:nvSpPr>
        <p:spPr>
          <a:xfrm>
            <a:off x="8991517" y="1673258"/>
            <a:ext cx="2999592" cy="1384995"/>
          </a:xfrm>
          <a:prstGeom prst="rect">
            <a:avLst/>
          </a:prstGeom>
          <a:noFill/>
          <a:ln>
            <a:solidFill>
              <a:schemeClr val="tx1"/>
            </a:solidFill>
          </a:ln>
        </p:spPr>
        <p:txBody>
          <a:bodyPr wrap="square" rtlCol="0">
            <a:spAutoFit/>
          </a:bodyPr>
          <a:lstStyle/>
          <a:p>
            <a:r>
              <a:rPr lang="en-US" sz="1400" dirty="0">
                <a:latin typeface="Arial" panose="020B0604020202020204" pitchFamily="34" charset="0"/>
                <a:cs typeface="Arial" panose="020B0604020202020204" pitchFamily="34" charset="0"/>
              </a:rPr>
              <a:t>Pola-R-CHP vs R-CHOP</a:t>
            </a:r>
          </a:p>
          <a:p>
            <a:r>
              <a:rPr lang="en-US" sz="1400" dirty="0" err="1">
                <a:latin typeface="Arial" panose="020B0604020202020204" pitchFamily="34" charset="0"/>
                <a:cs typeface="Arial" panose="020B0604020202020204" pitchFamily="34" charset="0"/>
              </a:rPr>
              <a:t>Mosu</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pola</a:t>
            </a:r>
            <a:r>
              <a:rPr lang="en-US" sz="1400" dirty="0">
                <a:latin typeface="Arial" panose="020B0604020202020204" pitchFamily="34" charset="0"/>
                <a:cs typeface="Arial" panose="020B0604020202020204" pitchFamily="34" charset="0"/>
              </a:rPr>
              <a:t>-CHP vs Pola-R-CHP</a:t>
            </a:r>
          </a:p>
          <a:p>
            <a:r>
              <a:rPr lang="en-US" sz="1400" dirty="0">
                <a:latin typeface="Arial" panose="020B0604020202020204" pitchFamily="34" charset="0"/>
                <a:cs typeface="Arial" panose="020B0604020202020204" pitchFamily="34" charset="0"/>
              </a:rPr>
              <a:t>Tazemetostat-R-CHOP</a:t>
            </a:r>
          </a:p>
          <a:p>
            <a:r>
              <a:rPr lang="en-US" sz="1400" dirty="0" err="1">
                <a:latin typeface="Arial" panose="020B0604020202020204" pitchFamily="34" charset="0"/>
                <a:cs typeface="Arial" panose="020B0604020202020204" pitchFamily="34" charset="0"/>
              </a:rPr>
              <a:t>Lonca</a:t>
            </a:r>
            <a:r>
              <a:rPr lang="en-US" sz="1400" dirty="0">
                <a:latin typeface="Arial" panose="020B0604020202020204" pitchFamily="34" charset="0"/>
                <a:cs typeface="Arial" panose="020B0604020202020204" pitchFamily="34" charset="0"/>
              </a:rPr>
              <a:t>-R-CHOP</a:t>
            </a:r>
          </a:p>
          <a:p>
            <a:r>
              <a:rPr lang="en-US" sz="1400" dirty="0" err="1">
                <a:latin typeface="Arial" panose="020B0604020202020204" pitchFamily="34" charset="0"/>
                <a:cs typeface="Arial" panose="020B0604020202020204" pitchFamily="34" charset="0"/>
              </a:rPr>
              <a:t>Tafa</a:t>
            </a:r>
            <a:r>
              <a:rPr lang="en-US" sz="1400" dirty="0">
                <a:latin typeface="Arial" panose="020B0604020202020204" pitchFamily="34" charset="0"/>
                <a:cs typeface="Arial" panose="020B0604020202020204" pitchFamily="34" charset="0"/>
              </a:rPr>
              <a:t>/Len R-CHOP vs </a:t>
            </a:r>
            <a:r>
              <a:rPr lang="en-US" sz="1400" dirty="0" err="1">
                <a:latin typeface="Arial" panose="020B0604020202020204" pitchFamily="34" charset="0"/>
                <a:cs typeface="Arial" panose="020B0604020202020204" pitchFamily="34" charset="0"/>
              </a:rPr>
              <a:t>Tafa</a:t>
            </a:r>
            <a:r>
              <a:rPr lang="en-US" sz="1400" dirty="0">
                <a:latin typeface="Arial" panose="020B0604020202020204" pitchFamily="34" charset="0"/>
                <a:cs typeface="Arial" panose="020B0604020202020204" pitchFamily="34" charset="0"/>
              </a:rPr>
              <a:t> R-CHOP</a:t>
            </a:r>
          </a:p>
          <a:p>
            <a:r>
              <a:rPr lang="en-US" sz="1400" dirty="0">
                <a:latin typeface="Arial" panose="020B0604020202020204" pitchFamily="34" charset="0"/>
                <a:cs typeface="Arial" panose="020B0604020202020204" pitchFamily="34" charset="0"/>
              </a:rPr>
              <a:t>? CAR T in 1</a:t>
            </a:r>
            <a:r>
              <a:rPr lang="en-US" sz="1400" baseline="30000" dirty="0">
                <a:latin typeface="Arial" panose="020B0604020202020204" pitchFamily="34" charset="0"/>
                <a:cs typeface="Arial" panose="020B0604020202020204" pitchFamily="34" charset="0"/>
              </a:rPr>
              <a:t>st</a:t>
            </a:r>
            <a:r>
              <a:rPr lang="en-US" sz="1400" dirty="0">
                <a:latin typeface="Arial" panose="020B0604020202020204" pitchFamily="34" charset="0"/>
                <a:cs typeface="Arial" panose="020B0604020202020204" pitchFamily="34" charset="0"/>
              </a:rPr>
              <a:t> line</a:t>
            </a:r>
          </a:p>
        </p:txBody>
      </p:sp>
      <p:sp>
        <p:nvSpPr>
          <p:cNvPr id="11" name="Right Arrow 10">
            <a:extLst>
              <a:ext uri="{FF2B5EF4-FFF2-40B4-BE49-F238E27FC236}">
                <a16:creationId xmlns:a16="http://schemas.microsoft.com/office/drawing/2014/main" id="{E77713C9-3342-D474-E3C6-483CBADAD55A}"/>
              </a:ext>
            </a:extLst>
          </p:cNvPr>
          <p:cNvSpPr/>
          <p:nvPr/>
        </p:nvSpPr>
        <p:spPr>
          <a:xfrm>
            <a:off x="7710395" y="21504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46902CBD-15CA-DEAB-B8C4-9E7B2D4C4560}"/>
              </a:ext>
            </a:extLst>
          </p:cNvPr>
          <p:cNvSpPr/>
          <p:nvPr/>
        </p:nvSpPr>
        <p:spPr>
          <a:xfrm>
            <a:off x="7779454" y="370829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F187F4BF-A6FC-4A83-F114-56267D97A357}"/>
              </a:ext>
            </a:extLst>
          </p:cNvPr>
          <p:cNvSpPr/>
          <p:nvPr/>
        </p:nvSpPr>
        <p:spPr>
          <a:xfrm>
            <a:off x="7779454" y="50727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77E028B-9902-1A95-902F-7A83DE1C94AA}"/>
              </a:ext>
            </a:extLst>
          </p:cNvPr>
          <p:cNvSpPr txBox="1"/>
          <p:nvPr/>
        </p:nvSpPr>
        <p:spPr>
          <a:xfrm>
            <a:off x="8991517" y="3508968"/>
            <a:ext cx="2999592" cy="954107"/>
          </a:xfrm>
          <a:prstGeom prst="rect">
            <a:avLst/>
          </a:prstGeom>
          <a:noFill/>
          <a:ln>
            <a:solidFill>
              <a:schemeClr val="tx1"/>
            </a:solidFill>
          </a:ln>
        </p:spPr>
        <p:txBody>
          <a:bodyPr wrap="square" rtlCol="0">
            <a:spAutoFit/>
          </a:bodyPr>
          <a:lstStyle/>
          <a:p>
            <a:r>
              <a:rPr lang="en-US" sz="1400" dirty="0" err="1">
                <a:latin typeface="Arial" panose="020B0604020202020204" pitchFamily="34" charset="0"/>
                <a:cs typeface="Arial" panose="020B0604020202020204" pitchFamily="34" charset="0"/>
              </a:rPr>
              <a:t>Lonca</a:t>
            </a:r>
            <a:r>
              <a:rPr lang="en-US" sz="1400" dirty="0">
                <a:latin typeface="Arial" panose="020B0604020202020204" pitchFamily="34" charset="0"/>
                <a:cs typeface="Arial" panose="020B0604020202020204" pitchFamily="34" charset="0"/>
              </a:rPr>
              <a:t>-ibrutinib</a:t>
            </a:r>
          </a:p>
          <a:p>
            <a:r>
              <a:rPr lang="en-US" sz="1400" dirty="0" err="1">
                <a:latin typeface="Arial" panose="020B0604020202020204" pitchFamily="34" charset="0"/>
                <a:cs typeface="Arial" panose="020B0604020202020204" pitchFamily="34" charset="0"/>
              </a:rPr>
              <a:t>Lonca</a:t>
            </a:r>
            <a:r>
              <a:rPr lang="en-US" sz="1400" dirty="0">
                <a:latin typeface="Arial" panose="020B0604020202020204" pitchFamily="34" charset="0"/>
                <a:cs typeface="Arial" panose="020B0604020202020204" pitchFamily="34" charset="0"/>
              </a:rPr>
              <a:t>-R</a:t>
            </a:r>
          </a:p>
          <a:p>
            <a:r>
              <a:rPr lang="en-US" sz="1400" dirty="0">
                <a:latin typeface="Arial" panose="020B0604020202020204" pitchFamily="34" charset="0"/>
                <a:cs typeface="Arial" panose="020B0604020202020204" pitchFamily="34" charset="0"/>
              </a:rPr>
              <a:t>Pola-RICE</a:t>
            </a:r>
          </a:p>
          <a:p>
            <a:r>
              <a:rPr lang="en-US" sz="1400" dirty="0" err="1">
                <a:latin typeface="Arial" panose="020B0604020202020204" pitchFamily="34" charset="0"/>
                <a:cs typeface="Arial" panose="020B0604020202020204" pitchFamily="34" charset="0"/>
              </a:rPr>
              <a:t>Tafa</a:t>
            </a:r>
            <a:r>
              <a:rPr lang="en-US" sz="1400" dirty="0">
                <a:latin typeface="Arial" panose="020B0604020202020204" pitchFamily="34" charset="0"/>
                <a:cs typeface="Arial" panose="020B0604020202020204" pitchFamily="34" charset="0"/>
              </a:rPr>
              <a:t>-B vs BR</a:t>
            </a:r>
          </a:p>
        </p:txBody>
      </p:sp>
      <p:sp>
        <p:nvSpPr>
          <p:cNvPr id="15" name="TextBox 14">
            <a:extLst>
              <a:ext uri="{FF2B5EF4-FFF2-40B4-BE49-F238E27FC236}">
                <a16:creationId xmlns:a16="http://schemas.microsoft.com/office/drawing/2014/main" id="{CEA4EE5B-FCD2-D9A5-2D91-010ED4FAFFFC}"/>
              </a:ext>
            </a:extLst>
          </p:cNvPr>
          <p:cNvSpPr txBox="1"/>
          <p:nvPr/>
        </p:nvSpPr>
        <p:spPr>
          <a:xfrm>
            <a:off x="8991517" y="4795606"/>
            <a:ext cx="2999592" cy="1169551"/>
          </a:xfrm>
          <a:prstGeom prst="rect">
            <a:avLst/>
          </a:prstGeom>
          <a:noFill/>
          <a:ln>
            <a:solidFill>
              <a:schemeClr val="tx1"/>
            </a:solidFill>
          </a:ln>
        </p:spPr>
        <p:txBody>
          <a:bodyPr wrap="square" rtlCol="0">
            <a:spAutoFit/>
          </a:bodyPr>
          <a:lstStyle/>
          <a:p>
            <a:r>
              <a:rPr lang="en-US" sz="1400" dirty="0">
                <a:latin typeface="Arial" panose="020B0604020202020204" pitchFamily="34" charset="0"/>
                <a:cs typeface="Arial" panose="020B0604020202020204" pitchFamily="34" charset="0"/>
              </a:rPr>
              <a:t>Pola-BR</a:t>
            </a:r>
          </a:p>
          <a:p>
            <a:r>
              <a:rPr lang="en-US" sz="1400" dirty="0" err="1">
                <a:latin typeface="Arial" panose="020B0604020202020204" pitchFamily="34" charset="0"/>
                <a:cs typeface="Arial" panose="020B0604020202020204" pitchFamily="34" charset="0"/>
              </a:rPr>
              <a:t>Tafa</a:t>
            </a:r>
            <a:r>
              <a:rPr lang="en-US" sz="1400" dirty="0">
                <a:latin typeface="Arial" panose="020B0604020202020204" pitchFamily="34" charset="0"/>
                <a:cs typeface="Arial" panose="020B0604020202020204" pitchFamily="34" charset="0"/>
              </a:rPr>
              <a:t>/Len</a:t>
            </a:r>
          </a:p>
          <a:p>
            <a:r>
              <a:rPr lang="en-US" sz="1400" dirty="0" err="1">
                <a:latin typeface="Arial" panose="020B0604020202020204" pitchFamily="34" charset="0"/>
                <a:cs typeface="Arial" panose="020B0604020202020204" pitchFamily="34" charset="0"/>
              </a:rPr>
              <a:t>Lonca</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Lonca</a:t>
            </a:r>
            <a:r>
              <a:rPr lang="en-US" sz="1400" dirty="0">
                <a:latin typeface="Arial" panose="020B0604020202020204" pitchFamily="34" charset="0"/>
                <a:cs typeface="Arial" panose="020B0604020202020204" pitchFamily="34" charset="0"/>
              </a:rPr>
              <a:t>-R vs R-</a:t>
            </a:r>
            <a:r>
              <a:rPr lang="en-US" sz="1400" dirty="0" err="1">
                <a:latin typeface="Arial" panose="020B0604020202020204" pitchFamily="34" charset="0"/>
                <a:cs typeface="Arial" panose="020B0604020202020204" pitchFamily="34" charset="0"/>
              </a:rPr>
              <a:t>GemOx</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CD20 </a:t>
            </a:r>
            <a:r>
              <a:rPr lang="en-US" sz="1400" dirty="0" err="1">
                <a:latin typeface="Arial" panose="020B0604020202020204" pitchFamily="34" charset="0"/>
                <a:cs typeface="Arial" panose="020B0604020202020204" pitchFamily="34" charset="0"/>
              </a:rPr>
              <a:t>bispecifics</a:t>
            </a:r>
            <a:r>
              <a:rPr lang="en-US" sz="1400" dirty="0">
                <a:latin typeface="Arial" panose="020B0604020202020204" pitchFamily="34" charset="0"/>
                <a:cs typeface="Arial" panose="020B0604020202020204" pitchFamily="34" charset="0"/>
              </a:rPr>
              <a:t> alone or in combo</a:t>
            </a:r>
          </a:p>
        </p:txBody>
      </p:sp>
      <p:grpSp>
        <p:nvGrpSpPr>
          <p:cNvPr id="16" name="Group 15">
            <a:extLst>
              <a:ext uri="{FF2B5EF4-FFF2-40B4-BE49-F238E27FC236}">
                <a16:creationId xmlns:a16="http://schemas.microsoft.com/office/drawing/2014/main" id="{6E0E1058-091C-85FE-A10B-74A2D9069D41}"/>
              </a:ext>
            </a:extLst>
          </p:cNvPr>
          <p:cNvGrpSpPr/>
          <p:nvPr/>
        </p:nvGrpSpPr>
        <p:grpSpPr>
          <a:xfrm>
            <a:off x="1868200" y="2090520"/>
            <a:ext cx="5842195" cy="3359055"/>
            <a:chOff x="1266271" y="2356742"/>
            <a:chExt cx="7218375" cy="2926115"/>
          </a:xfrm>
        </p:grpSpPr>
        <p:sp>
          <p:nvSpPr>
            <p:cNvPr id="17" name="TextBox 16">
              <a:extLst>
                <a:ext uri="{FF2B5EF4-FFF2-40B4-BE49-F238E27FC236}">
                  <a16:creationId xmlns:a16="http://schemas.microsoft.com/office/drawing/2014/main" id="{0A6744AE-D484-BB3F-0C83-AB8616FEE25F}"/>
                </a:ext>
              </a:extLst>
            </p:cNvPr>
            <p:cNvSpPr txBox="1"/>
            <p:nvPr/>
          </p:nvSpPr>
          <p:spPr>
            <a:xfrm>
              <a:off x="1266271" y="2356742"/>
              <a:ext cx="3824942" cy="64345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lumMod val="85000"/>
                      <a:lumOff val="15000"/>
                    </a:srgbClr>
                  </a:solidFill>
                  <a:effectLst/>
                  <a:uLnTx/>
                  <a:uFillTx/>
                  <a:latin typeface="Arial" panose="020B0604020202020204"/>
                  <a:ea typeface="+mn-ea"/>
                  <a:cs typeface="+mn-cs"/>
                </a:rPr>
                <a:t>First-line/Induction Chemotherapy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85000"/>
                      <a:lumOff val="15000"/>
                    </a:srgbClr>
                  </a:solidFill>
                  <a:effectLst/>
                  <a:uLnTx/>
                  <a:uFillTx/>
                  <a:latin typeface="Arial" panose="020B0604020202020204"/>
                  <a:ea typeface="+mn-ea"/>
                  <a:cs typeface="+mn-cs"/>
                </a:rPr>
                <a:t>R-CHOP SoC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cxnSp>
          <p:nvCxnSpPr>
            <p:cNvPr id="18" name="Straight Arrow Connector 17">
              <a:extLst>
                <a:ext uri="{FF2B5EF4-FFF2-40B4-BE49-F238E27FC236}">
                  <a16:creationId xmlns:a16="http://schemas.microsoft.com/office/drawing/2014/main" id="{9D25FDE3-1438-7E6B-3AE7-1C510A5058F0}"/>
                </a:ext>
              </a:extLst>
            </p:cNvPr>
            <p:cNvCxnSpPr>
              <a:cxnSpLocks/>
            </p:cNvCxnSpPr>
            <p:nvPr/>
          </p:nvCxnSpPr>
          <p:spPr>
            <a:xfrm flipH="1">
              <a:off x="1267905" y="3016577"/>
              <a:ext cx="1795807" cy="749431"/>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19" name="Straight Arrow Connector 18">
              <a:extLst>
                <a:ext uri="{FF2B5EF4-FFF2-40B4-BE49-F238E27FC236}">
                  <a16:creationId xmlns:a16="http://schemas.microsoft.com/office/drawing/2014/main" id="{7A75421D-A060-4CFB-ED05-0648C85617A2}"/>
                </a:ext>
              </a:extLst>
            </p:cNvPr>
            <p:cNvCxnSpPr>
              <a:cxnSpLocks/>
            </p:cNvCxnSpPr>
            <p:nvPr/>
          </p:nvCxnSpPr>
          <p:spPr>
            <a:xfrm>
              <a:off x="3063711" y="3016577"/>
              <a:ext cx="1776517" cy="796441"/>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20" name="Straight Arrow Connector 19">
              <a:extLst>
                <a:ext uri="{FF2B5EF4-FFF2-40B4-BE49-F238E27FC236}">
                  <a16:creationId xmlns:a16="http://schemas.microsoft.com/office/drawing/2014/main" id="{2D4AC50F-6C1D-F262-9486-F49AE30CDA57}"/>
                </a:ext>
              </a:extLst>
            </p:cNvPr>
            <p:cNvCxnSpPr>
              <a:cxnSpLocks/>
            </p:cNvCxnSpPr>
            <p:nvPr/>
          </p:nvCxnSpPr>
          <p:spPr>
            <a:xfrm>
              <a:off x="1333893" y="4381811"/>
              <a:ext cx="1313522" cy="901046"/>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21" name="Straight Arrow Connector 20">
              <a:extLst>
                <a:ext uri="{FF2B5EF4-FFF2-40B4-BE49-F238E27FC236}">
                  <a16:creationId xmlns:a16="http://schemas.microsoft.com/office/drawing/2014/main" id="{D51FFAEA-1AB7-101C-DA17-039375110235}"/>
                </a:ext>
              </a:extLst>
            </p:cNvPr>
            <p:cNvCxnSpPr>
              <a:cxnSpLocks/>
            </p:cNvCxnSpPr>
            <p:nvPr/>
          </p:nvCxnSpPr>
          <p:spPr>
            <a:xfrm flipH="1">
              <a:off x="3440784" y="4381811"/>
              <a:ext cx="1428160" cy="901046"/>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22" name="Straight Arrow Connector 21">
              <a:extLst>
                <a:ext uri="{FF2B5EF4-FFF2-40B4-BE49-F238E27FC236}">
                  <a16:creationId xmlns:a16="http://schemas.microsoft.com/office/drawing/2014/main" id="{25B255A9-559F-E030-EE2C-A104359C08FE}"/>
                </a:ext>
              </a:extLst>
            </p:cNvPr>
            <p:cNvCxnSpPr>
              <a:cxnSpLocks/>
            </p:cNvCxnSpPr>
            <p:nvPr/>
          </p:nvCxnSpPr>
          <p:spPr>
            <a:xfrm>
              <a:off x="5813800" y="4048241"/>
              <a:ext cx="610991" cy="0"/>
            </a:xfrm>
            <a:prstGeom prst="straightConnector1">
              <a:avLst/>
            </a:prstGeom>
            <a:noFill/>
            <a:ln w="25400" cap="flat" cmpd="sng" algn="ctr">
              <a:solidFill>
                <a:srgbClr val="000000">
                  <a:lumMod val="85000"/>
                  <a:lumOff val="15000"/>
                </a:srgbClr>
              </a:solidFill>
              <a:prstDash val="solid"/>
              <a:tailEnd type="triangle"/>
            </a:ln>
            <a:effectLst/>
          </p:spPr>
        </p:cxnSp>
        <p:sp>
          <p:nvSpPr>
            <p:cNvPr id="23" name="TextBox 22">
              <a:extLst>
                <a:ext uri="{FF2B5EF4-FFF2-40B4-BE49-F238E27FC236}">
                  <a16:creationId xmlns:a16="http://schemas.microsoft.com/office/drawing/2014/main" id="{87ED0058-6EE8-7057-6714-7EF5EB581855}"/>
                </a:ext>
              </a:extLst>
            </p:cNvPr>
            <p:cNvSpPr txBox="1"/>
            <p:nvPr/>
          </p:nvSpPr>
          <p:spPr>
            <a:xfrm>
              <a:off x="3836668" y="3840576"/>
              <a:ext cx="2119644" cy="4557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lumMod val="85000"/>
                      <a:lumOff val="15000"/>
                    </a:srgbClr>
                  </a:solidFill>
                  <a:effectLst/>
                  <a:uLnTx/>
                  <a:uFillTx/>
                  <a:latin typeface="Arial" panose="020B0604020202020204"/>
                  <a:ea typeface="+mn-ea"/>
                  <a:cs typeface="+mn-cs"/>
                </a:rPr>
                <a:t>Second-line/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lumMod val="85000"/>
                      <a:lumOff val="15000"/>
                    </a:srgbClr>
                  </a:solidFill>
                  <a:effectLst/>
                  <a:uLnTx/>
                  <a:uFillTx/>
                  <a:latin typeface="Arial" panose="020B0604020202020204"/>
                  <a:ea typeface="+mn-ea"/>
                  <a:cs typeface="+mn-cs"/>
                </a:rPr>
                <a:t>Salvage Chemo</a:t>
              </a:r>
            </a:p>
          </p:txBody>
        </p:sp>
        <p:sp>
          <p:nvSpPr>
            <p:cNvPr id="24" name="TextBox 23">
              <a:extLst>
                <a:ext uri="{FF2B5EF4-FFF2-40B4-BE49-F238E27FC236}">
                  <a16:creationId xmlns:a16="http://schemas.microsoft.com/office/drawing/2014/main" id="{192FB3B0-07BE-47CC-2D0E-B62CABEF1C7F}"/>
                </a:ext>
              </a:extLst>
            </p:cNvPr>
            <p:cNvSpPr txBox="1"/>
            <p:nvPr/>
          </p:nvSpPr>
          <p:spPr>
            <a:xfrm>
              <a:off x="6365003" y="3840576"/>
              <a:ext cx="2119643" cy="45578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lumMod val="85000"/>
                      <a:lumOff val="15000"/>
                    </a:srgbClr>
                  </a:solidFill>
                  <a:effectLst/>
                  <a:uLnTx/>
                  <a:uFillTx/>
                  <a:latin typeface="Arial" panose="020B0604020202020204"/>
                  <a:ea typeface="+mn-ea"/>
                  <a:cs typeface="+mn-cs"/>
                </a:rPr>
                <a:t>HDT/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lumMod val="85000"/>
                      <a:lumOff val="15000"/>
                    </a:srgbClr>
                  </a:solidFill>
                  <a:effectLst/>
                  <a:uLnTx/>
                  <a:uFillTx/>
                  <a:latin typeface="Arial" panose="020B0604020202020204"/>
                  <a:ea typeface="+mn-ea"/>
                  <a:cs typeface="+mn-cs"/>
                </a:rPr>
                <a:t>Autologous HSCT</a:t>
              </a:r>
            </a:p>
          </p:txBody>
        </p:sp>
      </p:grpSp>
      <p:sp>
        <p:nvSpPr>
          <p:cNvPr id="27" name="TextBox 26">
            <a:extLst>
              <a:ext uri="{FF2B5EF4-FFF2-40B4-BE49-F238E27FC236}">
                <a16:creationId xmlns:a16="http://schemas.microsoft.com/office/drawing/2014/main" id="{D8F74093-84D8-85CB-5173-3B164ABEE2A7}"/>
              </a:ext>
            </a:extLst>
          </p:cNvPr>
          <p:cNvSpPr txBox="1"/>
          <p:nvPr/>
        </p:nvSpPr>
        <p:spPr>
          <a:xfrm>
            <a:off x="304289" y="2564814"/>
            <a:ext cx="2205200"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Refractory or early relapsing disease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Any relapsed disease in a non-auto transplant candidate</a:t>
            </a:r>
          </a:p>
        </p:txBody>
      </p:sp>
      <p:sp>
        <p:nvSpPr>
          <p:cNvPr id="28" name="TextBox 27">
            <a:extLst>
              <a:ext uri="{FF2B5EF4-FFF2-40B4-BE49-F238E27FC236}">
                <a16:creationId xmlns:a16="http://schemas.microsoft.com/office/drawing/2014/main" id="{474051F5-4D82-6F27-6A4E-F36848980D80}"/>
              </a:ext>
            </a:extLst>
          </p:cNvPr>
          <p:cNvSpPr txBox="1"/>
          <p:nvPr/>
        </p:nvSpPr>
        <p:spPr>
          <a:xfrm>
            <a:off x="4274653" y="2689206"/>
            <a:ext cx="2796707"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Relapsed disease after 12 months in an auto transplant candidate</a:t>
            </a:r>
          </a:p>
        </p:txBody>
      </p:sp>
      <p:sp>
        <p:nvSpPr>
          <p:cNvPr id="3" name="TextBox 2">
            <a:extLst>
              <a:ext uri="{FF2B5EF4-FFF2-40B4-BE49-F238E27FC236}">
                <a16:creationId xmlns:a16="http://schemas.microsoft.com/office/drawing/2014/main" id="{E685BFD7-218D-ACEA-4D5C-1ED924807F74}"/>
              </a:ext>
            </a:extLst>
          </p:cNvPr>
          <p:cNvSpPr txBox="1"/>
          <p:nvPr/>
        </p:nvSpPr>
        <p:spPr>
          <a:xfrm>
            <a:off x="2157715" y="5688330"/>
            <a:ext cx="233048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0" dirty="0">
                <a:solidFill>
                  <a:srgbClr val="000000">
                    <a:lumMod val="85000"/>
                    <a:lumOff val="15000"/>
                  </a:srgbClr>
                </a:solidFill>
                <a:latin typeface="Arial" panose="020B0604020202020204"/>
              </a:rPr>
              <a:t>3+ Line of Therapy</a:t>
            </a:r>
            <a:endParaRPr kumimoji="0" lang="en-US" sz="1400" b="1" i="0" u="none" strike="noStrike" kern="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F189D54-7702-F94F-573C-C878F395172A}"/>
              </a:ext>
            </a:extLst>
          </p:cNvPr>
          <p:cNvSpPr txBox="1"/>
          <p:nvPr/>
        </p:nvSpPr>
        <p:spPr>
          <a:xfrm>
            <a:off x="562989" y="3949770"/>
            <a:ext cx="233048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0" dirty="0">
                <a:solidFill>
                  <a:srgbClr val="000000">
                    <a:lumMod val="85000"/>
                    <a:lumOff val="15000"/>
                  </a:srgbClr>
                </a:solidFill>
                <a:latin typeface="Arial" panose="020B0604020202020204"/>
              </a:rPr>
              <a:t>CAR T-cell Therapy</a:t>
            </a:r>
            <a:endParaRPr kumimoji="0" lang="en-US" sz="1600" b="1" i="0" u="none" strike="noStrike" kern="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5985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62F3-59EE-7D8B-53F9-E34D0DF11319}"/>
              </a:ext>
            </a:extLst>
          </p:cNvPr>
          <p:cNvSpPr>
            <a:spLocks noGrp="1"/>
          </p:cNvSpPr>
          <p:nvPr>
            <p:ph type="title"/>
          </p:nvPr>
        </p:nvSpPr>
        <p:spPr/>
        <p:txBody>
          <a:bodyPr/>
          <a:lstStyle/>
          <a:p>
            <a:pPr algn="ctr"/>
            <a:r>
              <a:rPr lang="en-US" dirty="0"/>
              <a:t>Take-Home Points</a:t>
            </a:r>
          </a:p>
        </p:txBody>
      </p:sp>
      <p:sp>
        <p:nvSpPr>
          <p:cNvPr id="3" name="Content Placeholder 2">
            <a:extLst>
              <a:ext uri="{FF2B5EF4-FFF2-40B4-BE49-F238E27FC236}">
                <a16:creationId xmlns:a16="http://schemas.microsoft.com/office/drawing/2014/main" id="{67AD7B90-0C71-FAC8-EB54-2F85D699C304}"/>
              </a:ext>
            </a:extLst>
          </p:cNvPr>
          <p:cNvSpPr>
            <a:spLocks noGrp="1"/>
          </p:cNvSpPr>
          <p:nvPr>
            <p:ph idx="1"/>
          </p:nvPr>
        </p:nvSpPr>
        <p:spPr/>
        <p:txBody>
          <a:bodyPr>
            <a:noAutofit/>
          </a:bodyPr>
          <a:lstStyle/>
          <a:p>
            <a:r>
              <a:rPr lang="en-US" sz="2000" dirty="0"/>
              <a:t>Relapsed LBCL is still curable!</a:t>
            </a:r>
          </a:p>
          <a:p>
            <a:r>
              <a:rPr lang="en-US" sz="2000" dirty="0"/>
              <a:t>Late relapsing, transplant eligible patients should get salvage chemo and ASCT (if </a:t>
            </a:r>
            <a:r>
              <a:rPr lang="en-US" sz="2000" dirty="0" err="1"/>
              <a:t>chemosensitive</a:t>
            </a:r>
            <a:r>
              <a:rPr lang="en-US" sz="2000" dirty="0"/>
              <a:t>)</a:t>
            </a:r>
          </a:p>
          <a:p>
            <a:r>
              <a:rPr lang="en-US" sz="2000" dirty="0"/>
              <a:t>Early relapsing or transplant ineligible patients should get CAR T-cells</a:t>
            </a:r>
          </a:p>
          <a:p>
            <a:r>
              <a:rPr lang="en-US" sz="2000" dirty="0"/>
              <a:t>Third-line patients should get CAR T-cells</a:t>
            </a:r>
          </a:p>
          <a:p>
            <a:r>
              <a:rPr lang="en-US" sz="2000" dirty="0"/>
              <a:t>Patients who relapse after CAR T-cells or patients who are transplant and/or CAR ineligible have increasing options for palliation or bridging to </a:t>
            </a:r>
            <a:r>
              <a:rPr lang="en-US" sz="2000" dirty="0" err="1"/>
              <a:t>alloSCT</a:t>
            </a:r>
            <a:endParaRPr lang="en-US" sz="2000" dirty="0"/>
          </a:p>
          <a:p>
            <a:r>
              <a:rPr lang="en-US" sz="2000" dirty="0"/>
              <a:t>Ongoing studies moving all of these therapies into earlier (and even front-line) settings will turn the sequencing of therapies for LBCL on its head</a:t>
            </a:r>
          </a:p>
          <a:p>
            <a:r>
              <a:rPr lang="en-US" sz="2000" dirty="0"/>
              <a:t>The FDA has approved </a:t>
            </a:r>
            <a:r>
              <a:rPr lang="en-US" sz="2000" dirty="0" err="1"/>
              <a:t>axi-cel</a:t>
            </a:r>
            <a:r>
              <a:rPr lang="en-US" sz="2000" dirty="0"/>
              <a:t> and </a:t>
            </a:r>
            <a:r>
              <a:rPr lang="en-US" sz="2000" dirty="0" err="1"/>
              <a:t>liso-cel</a:t>
            </a:r>
            <a:r>
              <a:rPr lang="en-US" sz="2000" dirty="0"/>
              <a:t> as second-line treatment of LBCL</a:t>
            </a:r>
          </a:p>
        </p:txBody>
      </p:sp>
      <p:sp>
        <p:nvSpPr>
          <p:cNvPr id="10" name="Text Placeholder 9">
            <a:extLst>
              <a:ext uri="{FF2B5EF4-FFF2-40B4-BE49-F238E27FC236}">
                <a16:creationId xmlns:a16="http://schemas.microsoft.com/office/drawing/2014/main" id="{83614648-6653-8905-EF1C-82BE9C97B9A3}"/>
              </a:ext>
            </a:extLst>
          </p:cNvPr>
          <p:cNvSpPr>
            <a:spLocks noGrp="1"/>
          </p:cNvSpPr>
          <p:nvPr>
            <p:ph type="body" sz="quarter" idx="12"/>
          </p:nvPr>
        </p:nvSpPr>
        <p:spPr>
          <a:xfrm>
            <a:off x="1524000" y="6320100"/>
            <a:ext cx="6920753" cy="447675"/>
          </a:xfrm>
        </p:spPr>
        <p:txBody>
          <a:bodyPr/>
          <a:lstStyle/>
          <a:p>
            <a:r>
              <a:rPr lang="en-US" sz="1000" dirty="0"/>
              <a:t>ASCT, autologous stem cell transplant; </a:t>
            </a:r>
            <a:r>
              <a:rPr lang="en-US" dirty="0" err="1"/>
              <a:t>axi-cel</a:t>
            </a:r>
            <a:r>
              <a:rPr lang="en-US" dirty="0"/>
              <a:t>, axicabtagene ciloleucel; B, </a:t>
            </a:r>
            <a:r>
              <a:rPr lang="en-US" dirty="0" err="1"/>
              <a:t>bendamustine</a:t>
            </a:r>
            <a:r>
              <a:rPr lang="en-US" dirty="0"/>
              <a:t>; LBCL, large B-cell lymphoma; FDA, Food and Drug Administration; </a:t>
            </a:r>
            <a:r>
              <a:rPr lang="en-US" dirty="0" err="1"/>
              <a:t>liso-cel</a:t>
            </a:r>
            <a:r>
              <a:rPr lang="en-US" dirty="0"/>
              <a:t>, </a:t>
            </a:r>
            <a:r>
              <a:rPr lang="en-US" dirty="0" err="1"/>
              <a:t>lisocabtagene</a:t>
            </a:r>
            <a:r>
              <a:rPr lang="en-US" dirty="0"/>
              <a:t> </a:t>
            </a:r>
            <a:r>
              <a:rPr lang="en-US" dirty="0" err="1"/>
              <a:t>maraleucel</a:t>
            </a:r>
            <a:r>
              <a:rPr lang="en-US" dirty="0"/>
              <a:t>; R, rituximab; SCT, stem cell transplantation.</a:t>
            </a:r>
          </a:p>
        </p:txBody>
      </p:sp>
    </p:spTree>
    <p:extLst>
      <p:ext uri="{BB962C8B-B14F-4D97-AF65-F5344CB8AC3E}">
        <p14:creationId xmlns:p14="http://schemas.microsoft.com/office/powerpoint/2010/main" val="2274348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5CD7C-8851-3B0D-05AE-7DA1618D24FC}"/>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6059AFC0-6E14-07BA-DD34-E7CC4415C619}"/>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E9283173-0F46-9528-9728-CEA8CF2480C8}"/>
              </a:ext>
            </a:extLst>
          </p:cNvPr>
          <p:cNvSpPr>
            <a:spLocks noGrp="1"/>
          </p:cNvSpPr>
          <p:nvPr>
            <p:ph type="body" sz="quarter" idx="12"/>
          </p:nvPr>
        </p:nvSpPr>
        <p:spPr/>
        <p:txBody>
          <a:bodyPr/>
          <a:lstStyle/>
          <a:p>
            <a:endParaRPr lang="en-US"/>
          </a:p>
        </p:txBody>
      </p:sp>
      <p:pic>
        <p:nvPicPr>
          <p:cNvPr id="8" name="Picture 7" descr="Diagram&#10;&#10;Description automatically generated">
            <a:extLst>
              <a:ext uri="{FF2B5EF4-FFF2-40B4-BE49-F238E27FC236}">
                <a16:creationId xmlns:a16="http://schemas.microsoft.com/office/drawing/2014/main" id="{340AAC1C-01A8-3407-77D8-17BA5896185C}"/>
              </a:ext>
            </a:extLst>
          </p:cNvPr>
          <p:cNvPicPr>
            <a:picLocks noChangeAspect="1"/>
          </p:cNvPicPr>
          <p:nvPr/>
        </p:nvPicPr>
        <p:blipFill>
          <a:blip r:embed="rId2"/>
          <a:stretch>
            <a:fillRect/>
          </a:stretch>
        </p:blipFill>
        <p:spPr>
          <a:xfrm>
            <a:off x="0" y="-1"/>
            <a:ext cx="12192000" cy="6854573"/>
          </a:xfrm>
          <a:prstGeom prst="rect">
            <a:avLst/>
          </a:prstGeom>
        </p:spPr>
      </p:pic>
    </p:spTree>
    <p:extLst>
      <p:ext uri="{BB962C8B-B14F-4D97-AF65-F5344CB8AC3E}">
        <p14:creationId xmlns:p14="http://schemas.microsoft.com/office/powerpoint/2010/main" val="228089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bwMode="auto">
          <a:xfrm>
            <a:off x="1983341" y="531745"/>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dirty="0">
                <a:solidFill>
                  <a:schemeClr val="accent2"/>
                </a:solidFill>
                <a:ea typeface="+mj-ea"/>
                <a:cs typeface="Arial" panose="020B0604020202020204" pitchFamily="34" charset="0"/>
              </a:rPr>
              <a:t>DISCLOSURE OF UNLABELED USE</a:t>
            </a:r>
          </a:p>
        </p:txBody>
      </p:sp>
      <p:sp>
        <p:nvSpPr>
          <p:cNvPr id="10242" name="Subtitle 2"/>
          <p:cNvSpPr txBox="1">
            <a:spLocks/>
          </p:cNvSpPr>
          <p:nvPr/>
        </p:nvSpPr>
        <p:spPr bwMode="auto">
          <a:xfrm>
            <a:off x="1320800" y="1472361"/>
            <a:ext cx="9550400" cy="20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dirty="0"/>
              <a:t>This activity may contain discussion of published and/or investigational uses of agents that are not indicated by the FDA. The planners of this activity do not recommend the use of any agent outside of the labeled indications. </a:t>
            </a:r>
          </a:p>
          <a:p>
            <a:pPr algn="ctr" eaLnBrk="1" hangingPunct="1"/>
            <a:endParaRPr lang="en-US" sz="1799" dirty="0"/>
          </a:p>
          <a:p>
            <a:pPr algn="ctr" eaLnBrk="1" hangingPunct="1"/>
            <a:r>
              <a:rPr lang="en-US" sz="1799" dirty="0"/>
              <a:t>The opinions expressed in the activity are those of the faculty and do not necessarily represent the views of the planners. Please refer to the official prescribing information for each product for discussion of approved indications, contraindications, and warnings.</a:t>
            </a:r>
          </a:p>
        </p:txBody>
      </p:sp>
      <p:sp>
        <p:nvSpPr>
          <p:cNvPr id="8" name="Title 6"/>
          <p:cNvSpPr txBox="1">
            <a:spLocks/>
          </p:cNvSpPr>
          <p:nvPr/>
        </p:nvSpPr>
        <p:spPr bwMode="auto">
          <a:xfrm>
            <a:off x="1983342" y="3885962"/>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dirty="0">
                <a:solidFill>
                  <a:schemeClr val="accent2"/>
                </a:solidFill>
                <a:ea typeface="+mj-ea"/>
                <a:cs typeface="Arial" panose="020B0604020202020204" pitchFamily="34" charset="0"/>
              </a:rPr>
              <a:t>USAGE RIGHTS</a:t>
            </a:r>
          </a:p>
        </p:txBody>
      </p:sp>
      <p:sp>
        <p:nvSpPr>
          <p:cNvPr id="10244" name="Subtitle 2"/>
          <p:cNvSpPr txBox="1">
            <a:spLocks/>
          </p:cNvSpPr>
          <p:nvPr/>
        </p:nvSpPr>
        <p:spPr bwMode="auto">
          <a:xfrm>
            <a:off x="1320800" y="4571405"/>
            <a:ext cx="9550399" cy="1777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dirty="0">
                <a:cs typeface="Arial" charset="0"/>
              </a:rPr>
              <a:t>This slide deck is provided for educational purposes and individual slides may be</a:t>
            </a:r>
          </a:p>
          <a:p>
            <a:pPr algn="ctr" eaLnBrk="1" hangingPunct="1"/>
            <a:r>
              <a:rPr lang="en-US" sz="1799" dirty="0">
                <a:cs typeface="Arial" charset="0"/>
              </a:rPr>
              <a:t>used for personal, non-commercial presentations only if the content and references</a:t>
            </a:r>
          </a:p>
          <a:p>
            <a:pPr algn="ctr" eaLnBrk="1" hangingPunct="1"/>
            <a:r>
              <a:rPr lang="en-US" sz="1799" dirty="0">
                <a:cs typeface="Arial" charset="0"/>
              </a:rPr>
              <a:t>remain unchanged. No part of this slide deck may be published in print or</a:t>
            </a:r>
          </a:p>
          <a:p>
            <a:pPr algn="ctr" eaLnBrk="1" hangingPunct="1"/>
            <a:r>
              <a:rPr lang="en-US" sz="1799" dirty="0">
                <a:cs typeface="Arial" charset="0"/>
              </a:rPr>
              <a:t>electronically as a promotional or certified educational activity without prior written</a:t>
            </a:r>
          </a:p>
          <a:p>
            <a:pPr algn="ctr" eaLnBrk="1" hangingPunct="1"/>
            <a:r>
              <a:rPr lang="en-US" sz="1799" dirty="0">
                <a:cs typeface="Arial" charset="0"/>
              </a:rPr>
              <a:t>permission from AXIS. Additional terms may apply. See Terms of Service on</a:t>
            </a:r>
          </a:p>
          <a:p>
            <a:pPr algn="ctr" eaLnBrk="1" hangingPunct="1"/>
            <a:r>
              <a:rPr lang="en-US" sz="1799" dirty="0" err="1">
                <a:cs typeface="Arial" charset="0"/>
              </a:rPr>
              <a:t>www.axismeded.com</a:t>
            </a:r>
            <a:r>
              <a:rPr lang="en-US" sz="1799" dirty="0">
                <a:cs typeface="Arial" charset="0"/>
              </a:rPr>
              <a:t> for details.</a:t>
            </a:r>
          </a:p>
        </p:txBody>
      </p:sp>
    </p:spTree>
    <p:extLst>
      <p:ext uri="{BB962C8B-B14F-4D97-AF65-F5344CB8AC3E}">
        <p14:creationId xmlns:p14="http://schemas.microsoft.com/office/powerpoint/2010/main" val="9795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9E95-72FC-8302-5F6E-E84C51CC6BC3}"/>
              </a:ext>
            </a:extLst>
          </p:cNvPr>
          <p:cNvSpPr>
            <a:spLocks noGrp="1"/>
          </p:cNvSpPr>
          <p:nvPr>
            <p:ph type="title"/>
          </p:nvPr>
        </p:nvSpPr>
        <p:spPr/>
        <p:txBody>
          <a:bodyPr/>
          <a:lstStyle/>
          <a:p>
            <a:r>
              <a:rPr lang="en-US" dirty="0"/>
              <a:t>Disclosure of Conflicts of Interest</a:t>
            </a:r>
            <a:endParaRPr lang="en-US" sz="2399" dirty="0"/>
          </a:p>
        </p:txBody>
      </p:sp>
      <p:sp>
        <p:nvSpPr>
          <p:cNvPr id="11266" name="Content Placeholder 2">
            <a:extLst>
              <a:ext uri="{FF2B5EF4-FFF2-40B4-BE49-F238E27FC236}">
                <a16:creationId xmlns:a16="http://schemas.microsoft.com/office/drawing/2014/main" id="{D208031C-179A-0E50-7304-46E97BC3B097}"/>
              </a:ext>
            </a:extLst>
          </p:cNvPr>
          <p:cNvSpPr>
            <a:spLocks noGrp="1"/>
          </p:cNvSpPr>
          <p:nvPr>
            <p:ph idx="1"/>
          </p:nvPr>
        </p:nvSpPr>
        <p:spPr/>
        <p:txBody>
          <a:bodyPr/>
          <a:lstStyle/>
          <a:p>
            <a:pPr marL="0" indent="0">
              <a:buNone/>
            </a:pPr>
            <a:r>
              <a:rPr lang="en-US" altLang="en-US" sz="2399" dirty="0"/>
              <a:t>Caron A. Jacobson, MD, reported a financial interest/relationship or affiliation in the form of </a:t>
            </a:r>
            <a:r>
              <a:rPr lang="en-US" altLang="en-US" sz="2399" i="1" dirty="0"/>
              <a:t>Consultant</a:t>
            </a:r>
            <a:r>
              <a:rPr lang="en-US" altLang="en-US" sz="2399" dirty="0"/>
              <a:t>: </a:t>
            </a:r>
            <a:r>
              <a:rPr lang="en-US" altLang="en-US" sz="2399" dirty="0" err="1"/>
              <a:t>Kile</a:t>
            </a:r>
            <a:r>
              <a:rPr lang="en-US" altLang="en-US" sz="2399" dirty="0"/>
              <a:t>/Gilead; Novartis Pharmaceuticals Corp; BMS/Celgene; </a:t>
            </a:r>
            <a:r>
              <a:rPr lang="en-US" altLang="en-US" sz="2399" dirty="0" err="1"/>
              <a:t>Miltenyi</a:t>
            </a:r>
            <a:r>
              <a:rPr lang="en-US" altLang="en-US" sz="2399" dirty="0"/>
              <a:t>; Ipsen Pharmaceuticals; bluebird bio, Inc; </a:t>
            </a:r>
            <a:r>
              <a:rPr lang="en-US" altLang="en-US" sz="2399" dirty="0" err="1"/>
              <a:t>Epizyme</a:t>
            </a:r>
            <a:r>
              <a:rPr lang="en-US" altLang="en-US" sz="2399" dirty="0"/>
              <a:t>; </a:t>
            </a:r>
            <a:r>
              <a:rPr lang="en-US" altLang="en-US" sz="2399" dirty="0" err="1"/>
              <a:t>Morphosys</a:t>
            </a:r>
            <a:r>
              <a:rPr lang="en-US" altLang="en-US" sz="2399" dirty="0"/>
              <a:t>; AstraZeneca Pharmaceuticals LP; </a:t>
            </a:r>
            <a:r>
              <a:rPr lang="en-US" altLang="en-US" sz="2399" dirty="0" err="1"/>
              <a:t>Instil</a:t>
            </a:r>
            <a:r>
              <a:rPr lang="en-US" altLang="en-US" sz="2399" dirty="0"/>
              <a:t> Bio; </a:t>
            </a:r>
            <a:r>
              <a:rPr lang="en-US" altLang="en-US" sz="2399" dirty="0" err="1"/>
              <a:t>Abintus</a:t>
            </a:r>
            <a:r>
              <a:rPr lang="en-US" altLang="en-US" sz="2399" dirty="0"/>
              <a:t> Bio; Caribou Bio; and </a:t>
            </a:r>
            <a:r>
              <a:rPr lang="en-US" altLang="en-US" sz="2399" dirty="0" err="1"/>
              <a:t>ImmPACT</a:t>
            </a:r>
            <a:r>
              <a:rPr lang="en-US" altLang="en-US" sz="2399" dirty="0"/>
              <a:t>.</a:t>
            </a:r>
          </a:p>
          <a:p>
            <a:pPr marL="0" indent="0">
              <a:buNone/>
            </a:pPr>
            <a:endParaRPr lang="en-US" altLang="en-US" sz="239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AE6-5557-4731-024B-2F2605B19993}"/>
              </a:ext>
            </a:extLst>
          </p:cNvPr>
          <p:cNvSpPr>
            <a:spLocks noGrp="1"/>
          </p:cNvSpPr>
          <p:nvPr>
            <p:ph type="title"/>
          </p:nvPr>
        </p:nvSpPr>
        <p:spPr/>
        <p:txBody>
          <a:bodyPr/>
          <a:lstStyle/>
          <a:p>
            <a:r>
              <a:rPr lang="en-US"/>
              <a:t>Learning Objectives</a:t>
            </a:r>
            <a:endParaRPr lang="en-US" dirty="0"/>
          </a:p>
        </p:txBody>
      </p:sp>
      <p:sp>
        <p:nvSpPr>
          <p:cNvPr id="7" name="Text Placeholder 6">
            <a:extLst>
              <a:ext uri="{FF2B5EF4-FFF2-40B4-BE49-F238E27FC236}">
                <a16:creationId xmlns:a16="http://schemas.microsoft.com/office/drawing/2014/main" id="{707CE40A-FB7A-620B-3B07-4D8D3717612F}"/>
              </a:ext>
            </a:extLst>
          </p:cNvPr>
          <p:cNvSpPr>
            <a:spLocks noGrp="1"/>
          </p:cNvSpPr>
          <p:nvPr>
            <p:ph type="body" idx="1"/>
          </p:nvPr>
        </p:nvSpPr>
        <p:spPr>
          <a:xfrm>
            <a:off x="839788" y="1681163"/>
            <a:ext cx="10512424" cy="354901"/>
          </a:xfrm>
        </p:spPr>
        <p:txBody>
          <a:bodyPr>
            <a:normAutofit lnSpcReduction="10000"/>
          </a:bodyPr>
          <a:lstStyle/>
          <a:p>
            <a:r>
              <a:rPr lang="en-US" sz="2000" dirty="0"/>
              <a:t>Upon completion of this activity, participants should be better able to:</a:t>
            </a:r>
          </a:p>
        </p:txBody>
      </p:sp>
      <p:sp>
        <p:nvSpPr>
          <p:cNvPr id="11266" name="Content Placeholder 2">
            <a:extLst>
              <a:ext uri="{FF2B5EF4-FFF2-40B4-BE49-F238E27FC236}">
                <a16:creationId xmlns:a16="http://schemas.microsoft.com/office/drawing/2014/main" id="{FBDC32DF-C54F-CDAB-0433-BD1A4CB42A88}"/>
              </a:ext>
            </a:extLst>
          </p:cNvPr>
          <p:cNvSpPr>
            <a:spLocks noGrp="1"/>
          </p:cNvSpPr>
          <p:nvPr>
            <p:ph sz="half" idx="2"/>
          </p:nvPr>
        </p:nvSpPr>
        <p:spPr>
          <a:xfrm>
            <a:off x="839787" y="2290136"/>
            <a:ext cx="10512423" cy="3684588"/>
          </a:xfrm>
        </p:spPr>
        <p:txBody>
          <a:bodyPr>
            <a:noAutofit/>
          </a:bodyPr>
          <a:lstStyle/>
          <a:p>
            <a:pPr marL="342900" marR="0" lvl="0" indent="-342900" algn="l">
              <a:lnSpc>
                <a:spcPct val="100000"/>
              </a:lnSpc>
              <a:spcBef>
                <a:spcPts val="500"/>
              </a:spcBef>
              <a:spcAft>
                <a:spcPts val="500"/>
              </a:spcAft>
              <a:buClr>
                <a:srgbClr val="E89319"/>
              </a:buClr>
              <a:buSzPts val="900"/>
              <a:buFont typeface="Symbol" pitchFamily="2" charset="2"/>
              <a:buChar char=""/>
            </a:pPr>
            <a:r>
              <a:rPr lang="en-US" sz="2000" dirty="0"/>
              <a:t>Differentiate factors among various CAR T-cell therapies</a:t>
            </a:r>
          </a:p>
          <a:p>
            <a:pPr marL="342900" marR="0" lvl="0" indent="-342900" algn="l">
              <a:lnSpc>
                <a:spcPct val="100000"/>
              </a:lnSpc>
              <a:spcBef>
                <a:spcPts val="500"/>
              </a:spcBef>
              <a:spcAft>
                <a:spcPts val="500"/>
              </a:spcAft>
              <a:buClr>
                <a:srgbClr val="E89319"/>
              </a:buClr>
              <a:buSzPts val="900"/>
              <a:buFont typeface="Symbol" pitchFamily="2" charset="2"/>
              <a:buChar char=""/>
            </a:pPr>
            <a:r>
              <a:rPr lang="en-US" sz="2000" dirty="0"/>
              <a:t>Identify patients with LBCL with early relapse from or refractory to frontline chemoimmunotherapy, eligible for CAR T-cell therapy</a:t>
            </a:r>
          </a:p>
          <a:p>
            <a:pPr marL="342900" indent="-342900">
              <a:lnSpc>
                <a:spcPct val="100000"/>
              </a:lnSpc>
              <a:spcBef>
                <a:spcPts val="500"/>
              </a:spcBef>
              <a:spcAft>
                <a:spcPts val="500"/>
              </a:spcAft>
              <a:buClr>
                <a:srgbClr val="E89319"/>
              </a:buClr>
              <a:buSzPts val="900"/>
              <a:buFont typeface="Symbol" pitchFamily="2" charset="2"/>
              <a:buChar char=""/>
            </a:pPr>
            <a:r>
              <a:rPr lang="en-US" sz="2000" dirty="0"/>
              <a:t>Compare and contrast the trial designs and outcomes for the phase 3 studies TRANSFORM, ZUMA-7, and BELINDA among others such as the phase 2 PILOT trial</a:t>
            </a:r>
          </a:p>
          <a:p>
            <a:pPr marL="342900" marR="0" lvl="0" indent="-342900" algn="l">
              <a:lnSpc>
                <a:spcPct val="100000"/>
              </a:lnSpc>
              <a:spcBef>
                <a:spcPts val="500"/>
              </a:spcBef>
              <a:spcAft>
                <a:spcPts val="500"/>
              </a:spcAft>
              <a:buClr>
                <a:srgbClr val="E89319"/>
              </a:buClr>
              <a:buSzPts val="900"/>
              <a:buFont typeface="Symbol" pitchFamily="2" charset="2"/>
              <a:buChar char=""/>
            </a:pPr>
            <a:endParaRPr lang="en-US" sz="2000" dirty="0"/>
          </a:p>
          <a:p>
            <a:pPr marL="342900" marR="0" lvl="0" indent="-342900" algn="l">
              <a:lnSpc>
                <a:spcPct val="100000"/>
              </a:lnSpc>
              <a:spcBef>
                <a:spcPts val="500"/>
              </a:spcBef>
              <a:spcAft>
                <a:spcPts val="500"/>
              </a:spcAft>
              <a:buClr>
                <a:srgbClr val="E89319"/>
              </a:buClr>
              <a:buSzPts val="900"/>
              <a:buFont typeface="Symbol" pitchFamily="2" charset="2"/>
              <a:buChar char=""/>
            </a:pPr>
            <a:endParaRPr lang="en-US" sz="2000" dirty="0"/>
          </a:p>
          <a:p>
            <a:pPr>
              <a:lnSpc>
                <a:spcPct val="120000"/>
              </a:lnSpc>
            </a:pPr>
            <a:endParaRPr lang="en-US" sz="2000" dirty="0"/>
          </a:p>
        </p:txBody>
      </p:sp>
    </p:spTree>
    <p:extLst>
      <p:ext uri="{BB962C8B-B14F-4D97-AF65-F5344CB8AC3E}">
        <p14:creationId xmlns:p14="http://schemas.microsoft.com/office/powerpoint/2010/main" val="390576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D45C-92E3-5B81-8BC1-9C1A18FD4B5F}"/>
              </a:ext>
            </a:extLst>
          </p:cNvPr>
          <p:cNvSpPr>
            <a:spLocks noGrp="1"/>
          </p:cNvSpPr>
          <p:nvPr>
            <p:ph type="title"/>
          </p:nvPr>
        </p:nvSpPr>
        <p:spPr/>
        <p:txBody>
          <a:bodyPr>
            <a:normAutofit/>
          </a:bodyPr>
          <a:lstStyle/>
          <a:p>
            <a:pPr algn="ctr"/>
            <a:r>
              <a:rPr lang="en-US" noProof="0" dirty="0"/>
              <a:t>LBCL: Treatment Paradigm 2017-2022</a:t>
            </a:r>
            <a:endParaRPr lang="en-US" dirty="0"/>
          </a:p>
        </p:txBody>
      </p:sp>
      <p:sp>
        <p:nvSpPr>
          <p:cNvPr id="4" name="Text Placeholder 3">
            <a:extLst>
              <a:ext uri="{FF2B5EF4-FFF2-40B4-BE49-F238E27FC236}">
                <a16:creationId xmlns:a16="http://schemas.microsoft.com/office/drawing/2014/main" id="{12E62ED1-540A-96D8-EC9F-C64351B9C047}"/>
              </a:ext>
            </a:extLst>
          </p:cNvPr>
          <p:cNvSpPr>
            <a:spLocks noGrp="1"/>
          </p:cNvSpPr>
          <p:nvPr>
            <p:ph type="body" sz="quarter" idx="12"/>
          </p:nvPr>
        </p:nvSpPr>
        <p:spPr>
          <a:xfrm>
            <a:off x="1440452" y="6320100"/>
            <a:ext cx="10134600" cy="537900"/>
          </a:xfrm>
        </p:spPr>
        <p:txBody>
          <a:bodyPr/>
          <a:lstStyle/>
          <a:p>
            <a:pPr>
              <a:spcBef>
                <a:spcPts val="0"/>
              </a:spcBef>
            </a:pPr>
            <a:r>
              <a:rPr lang="en-US" dirty="0"/>
              <a:t>CHOP, cyclophosphamide, doxorubicin hydrochloride, vincristine sulfate, and prednisone; </a:t>
            </a:r>
          </a:p>
          <a:p>
            <a:pPr>
              <a:spcBef>
                <a:spcPts val="0"/>
              </a:spcBef>
            </a:pPr>
            <a:r>
              <a:rPr lang="en-US" dirty="0"/>
              <a:t>EPOCH, etoposide, prednisone, vincristine, cyclophosphamide, hydroxydaunorubicin; HDT, high-dose therapy; LBCL, large B-cell lymphoma; </a:t>
            </a:r>
          </a:p>
          <a:p>
            <a:pPr>
              <a:spcBef>
                <a:spcPts val="0"/>
              </a:spcBef>
            </a:pPr>
            <a:r>
              <a:rPr lang="en-US" dirty="0"/>
              <a:t>R, rituximab; R/R, relapsed/refractory; SCT, stem cell transplantation; SoC, standard of care. </a:t>
            </a:r>
          </a:p>
        </p:txBody>
      </p:sp>
      <p:grpSp>
        <p:nvGrpSpPr>
          <p:cNvPr id="8" name="Group 7">
            <a:extLst>
              <a:ext uri="{FF2B5EF4-FFF2-40B4-BE49-F238E27FC236}">
                <a16:creationId xmlns:a16="http://schemas.microsoft.com/office/drawing/2014/main" id="{A235F61E-BF8C-8301-9EF1-2D16E20DF599}"/>
              </a:ext>
            </a:extLst>
          </p:cNvPr>
          <p:cNvGrpSpPr/>
          <p:nvPr/>
        </p:nvGrpSpPr>
        <p:grpSpPr>
          <a:xfrm>
            <a:off x="2512722" y="1766213"/>
            <a:ext cx="6844818" cy="3958681"/>
            <a:chOff x="-1264353" y="2356742"/>
            <a:chExt cx="8457172" cy="3448457"/>
          </a:xfrm>
        </p:grpSpPr>
        <p:sp>
          <p:nvSpPr>
            <p:cNvPr id="9" name="TextBox 8">
              <a:extLst>
                <a:ext uri="{FF2B5EF4-FFF2-40B4-BE49-F238E27FC236}">
                  <a16:creationId xmlns:a16="http://schemas.microsoft.com/office/drawing/2014/main" id="{A7DFE7A5-850C-0E64-4E30-DEA1A596FB27}"/>
                </a:ext>
              </a:extLst>
            </p:cNvPr>
            <p:cNvSpPr txBox="1"/>
            <p:nvPr/>
          </p:nvSpPr>
          <p:spPr>
            <a:xfrm>
              <a:off x="486903" y="2356742"/>
              <a:ext cx="5383678" cy="884757"/>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First-line/Induction Chemotherapy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R-CHOP/R-EPOCH SoC</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59D7FDFA-872D-4395-C9C9-F1523FCB1F59}"/>
                </a:ext>
              </a:extLst>
            </p:cNvPr>
            <p:cNvCxnSpPr/>
            <p:nvPr/>
          </p:nvCxnSpPr>
          <p:spPr>
            <a:xfrm flipH="1">
              <a:off x="1267905" y="3016577"/>
              <a:ext cx="1795806" cy="749431"/>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11" name="Straight Arrow Connector 10">
              <a:extLst>
                <a:ext uri="{FF2B5EF4-FFF2-40B4-BE49-F238E27FC236}">
                  <a16:creationId xmlns:a16="http://schemas.microsoft.com/office/drawing/2014/main" id="{5B877098-A9D4-8BCC-F873-47C406D6B7C6}"/>
                </a:ext>
              </a:extLst>
            </p:cNvPr>
            <p:cNvCxnSpPr>
              <a:cxnSpLocks/>
            </p:cNvCxnSpPr>
            <p:nvPr/>
          </p:nvCxnSpPr>
          <p:spPr>
            <a:xfrm>
              <a:off x="3063711" y="3016577"/>
              <a:ext cx="1776517" cy="796441"/>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12" name="Straight Arrow Connector 11">
              <a:extLst>
                <a:ext uri="{FF2B5EF4-FFF2-40B4-BE49-F238E27FC236}">
                  <a16:creationId xmlns:a16="http://schemas.microsoft.com/office/drawing/2014/main" id="{31EA26B3-E111-2F1E-5482-0ADB8441D0E9}"/>
                </a:ext>
              </a:extLst>
            </p:cNvPr>
            <p:cNvCxnSpPr>
              <a:cxnSpLocks/>
            </p:cNvCxnSpPr>
            <p:nvPr/>
          </p:nvCxnSpPr>
          <p:spPr>
            <a:xfrm>
              <a:off x="1333893" y="4482445"/>
              <a:ext cx="1313523" cy="901046"/>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13" name="Straight Arrow Connector 12">
              <a:extLst>
                <a:ext uri="{FF2B5EF4-FFF2-40B4-BE49-F238E27FC236}">
                  <a16:creationId xmlns:a16="http://schemas.microsoft.com/office/drawing/2014/main" id="{3B4BF614-D057-1752-1FD5-973AF037724F}"/>
                </a:ext>
              </a:extLst>
            </p:cNvPr>
            <p:cNvCxnSpPr>
              <a:cxnSpLocks/>
            </p:cNvCxnSpPr>
            <p:nvPr/>
          </p:nvCxnSpPr>
          <p:spPr>
            <a:xfrm flipH="1">
              <a:off x="3440784" y="4482445"/>
              <a:ext cx="1428160" cy="901046"/>
            </a:xfrm>
            <a:prstGeom prst="straightConnector1">
              <a:avLst/>
            </a:prstGeom>
            <a:noFill/>
            <a:ln w="25400" cap="flat" cmpd="sng" algn="ctr">
              <a:solidFill>
                <a:srgbClr val="000000">
                  <a:lumMod val="85000"/>
                  <a:lumOff val="15000"/>
                </a:srgbClr>
              </a:solidFill>
              <a:prstDash val="solid"/>
              <a:tailEnd type="triangle"/>
            </a:ln>
            <a:effectLst/>
          </p:spPr>
        </p:cxnSp>
        <p:cxnSp>
          <p:nvCxnSpPr>
            <p:cNvPr id="14" name="Straight Arrow Connector 13">
              <a:extLst>
                <a:ext uri="{FF2B5EF4-FFF2-40B4-BE49-F238E27FC236}">
                  <a16:creationId xmlns:a16="http://schemas.microsoft.com/office/drawing/2014/main" id="{7E3D382D-64DB-A471-3E3D-D02C1EFA3465}"/>
                </a:ext>
              </a:extLst>
            </p:cNvPr>
            <p:cNvCxnSpPr/>
            <p:nvPr/>
          </p:nvCxnSpPr>
          <p:spPr>
            <a:xfrm>
              <a:off x="2540524" y="4147794"/>
              <a:ext cx="1131216" cy="0"/>
            </a:xfrm>
            <a:prstGeom prst="straightConnector1">
              <a:avLst/>
            </a:prstGeom>
            <a:noFill/>
            <a:ln w="25400" cap="flat" cmpd="sng" algn="ctr">
              <a:solidFill>
                <a:srgbClr val="000000">
                  <a:lumMod val="85000"/>
                  <a:lumOff val="15000"/>
                </a:srgbClr>
              </a:solidFill>
              <a:prstDash val="solid"/>
              <a:tailEnd type="triangle"/>
            </a:ln>
            <a:effectLst/>
          </p:spPr>
        </p:cxnSp>
        <p:sp>
          <p:nvSpPr>
            <p:cNvPr id="15" name="TextBox 14">
              <a:extLst>
                <a:ext uri="{FF2B5EF4-FFF2-40B4-BE49-F238E27FC236}">
                  <a16:creationId xmlns:a16="http://schemas.microsoft.com/office/drawing/2014/main" id="{D317806C-D784-44DC-0798-B9B2B73BB3EB}"/>
                </a:ext>
              </a:extLst>
            </p:cNvPr>
            <p:cNvSpPr txBox="1"/>
            <p:nvPr/>
          </p:nvSpPr>
          <p:spPr>
            <a:xfrm>
              <a:off x="-1264353" y="3649611"/>
              <a:ext cx="2879454" cy="61664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Second-line/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Salvage Chemo</a:t>
              </a:r>
            </a:p>
          </p:txBody>
        </p:sp>
        <p:sp>
          <p:nvSpPr>
            <p:cNvPr id="16" name="TextBox 15">
              <a:extLst>
                <a:ext uri="{FF2B5EF4-FFF2-40B4-BE49-F238E27FC236}">
                  <a16:creationId xmlns:a16="http://schemas.microsoft.com/office/drawing/2014/main" id="{79F7BB61-B745-C11F-4635-1ABB15CFE24A}"/>
                </a:ext>
              </a:extLst>
            </p:cNvPr>
            <p:cNvSpPr txBox="1"/>
            <p:nvPr/>
          </p:nvSpPr>
          <p:spPr>
            <a:xfrm>
              <a:off x="4478997" y="3649611"/>
              <a:ext cx="2713822" cy="61664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HDT/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Autologous SCT</a:t>
              </a:r>
            </a:p>
          </p:txBody>
        </p:sp>
        <p:sp>
          <p:nvSpPr>
            <p:cNvPr id="17" name="TextBox 16">
              <a:extLst>
                <a:ext uri="{FF2B5EF4-FFF2-40B4-BE49-F238E27FC236}">
                  <a16:creationId xmlns:a16="http://schemas.microsoft.com/office/drawing/2014/main" id="{DC535671-6DAA-E64D-9004-6D5A82A523C5}"/>
                </a:ext>
              </a:extLst>
            </p:cNvPr>
            <p:cNvSpPr txBox="1"/>
            <p:nvPr/>
          </p:nvSpPr>
          <p:spPr>
            <a:xfrm>
              <a:off x="1487942" y="5456658"/>
              <a:ext cx="3151536" cy="348541"/>
            </a:xfrm>
            <a:prstGeom prst="rect">
              <a:avLst/>
            </a:prstGeom>
            <a:ln/>
          </p:spPr>
          <p:style>
            <a:lnRef idx="3">
              <a:schemeClr val="lt1"/>
            </a:lnRef>
            <a:fillRef idx="1">
              <a:schemeClr val="accent1"/>
            </a:fillRef>
            <a:effectRef idx="1">
              <a:schemeClr val="accent1"/>
            </a:effectRef>
            <a:fontRef idx="minor">
              <a:schemeClr val="lt1"/>
            </a:fontRef>
          </p:style>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t>CAR T-cell Therapy</a:t>
              </a:r>
            </a:p>
          </p:txBody>
        </p:sp>
        <p:sp>
          <p:nvSpPr>
            <p:cNvPr id="18" name="TextBox 17">
              <a:extLst>
                <a:ext uri="{FF2B5EF4-FFF2-40B4-BE49-F238E27FC236}">
                  <a16:creationId xmlns:a16="http://schemas.microsoft.com/office/drawing/2014/main" id="{B13E92DB-C923-A7CF-E64B-EEC5C6243623}"/>
                </a:ext>
              </a:extLst>
            </p:cNvPr>
            <p:cNvSpPr txBox="1"/>
            <p:nvPr/>
          </p:nvSpPr>
          <p:spPr>
            <a:xfrm>
              <a:off x="2004331" y="3165716"/>
              <a:ext cx="2141429" cy="509405"/>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R/R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(~1/3 of patients)</a:t>
              </a:r>
            </a:p>
          </p:txBody>
        </p:sp>
      </p:grpSp>
      <p:sp>
        <p:nvSpPr>
          <p:cNvPr id="19" name="Rounded Rectangle 18">
            <a:extLst>
              <a:ext uri="{FF2B5EF4-FFF2-40B4-BE49-F238E27FC236}">
                <a16:creationId xmlns:a16="http://schemas.microsoft.com/office/drawing/2014/main" id="{A80C51C8-F3C1-1775-710E-E4736EAF483C}"/>
              </a:ext>
            </a:extLst>
          </p:cNvPr>
          <p:cNvSpPr/>
          <p:nvPr/>
        </p:nvSpPr>
        <p:spPr>
          <a:xfrm>
            <a:off x="4432151" y="2523674"/>
            <a:ext cx="3195021" cy="998273"/>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2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4D76-47C7-C1A0-33C3-F5E197D1D280}"/>
              </a:ext>
            </a:extLst>
          </p:cNvPr>
          <p:cNvSpPr>
            <a:spLocks noGrp="1"/>
          </p:cNvSpPr>
          <p:nvPr>
            <p:ph type="title"/>
          </p:nvPr>
        </p:nvSpPr>
        <p:spPr>
          <a:xfrm>
            <a:off x="839787" y="191265"/>
            <a:ext cx="11079685" cy="1325563"/>
          </a:xfrm>
        </p:spPr>
        <p:txBody>
          <a:bodyPr>
            <a:normAutofit/>
          </a:bodyPr>
          <a:lstStyle/>
          <a:p>
            <a:pPr algn="ctr"/>
            <a:r>
              <a:rPr lang="en-US" sz="4000" noProof="0" dirty="0"/>
              <a:t>LBCL: How can we determine who will be refractory or will relapse?</a:t>
            </a:r>
            <a:endParaRPr lang="en-US" sz="4000" dirty="0"/>
          </a:p>
        </p:txBody>
      </p:sp>
      <p:sp>
        <p:nvSpPr>
          <p:cNvPr id="5" name="Text Placeholder 4">
            <a:extLst>
              <a:ext uri="{FF2B5EF4-FFF2-40B4-BE49-F238E27FC236}">
                <a16:creationId xmlns:a16="http://schemas.microsoft.com/office/drawing/2014/main" id="{09FB93B4-88EF-DC7C-1D6D-A77A53D5348C}"/>
              </a:ext>
            </a:extLst>
          </p:cNvPr>
          <p:cNvSpPr>
            <a:spLocks noGrp="1"/>
          </p:cNvSpPr>
          <p:nvPr>
            <p:ph type="body" idx="1"/>
          </p:nvPr>
        </p:nvSpPr>
        <p:spPr>
          <a:xfrm>
            <a:off x="272528" y="1484555"/>
            <a:ext cx="3964956" cy="463096"/>
          </a:xfrm>
        </p:spPr>
        <p:txBody>
          <a:bodyPr>
            <a:normAutofit fontScale="92500"/>
          </a:bodyPr>
          <a:lstStyle/>
          <a:p>
            <a:pPr algn="ctr"/>
            <a:r>
              <a:rPr lang="en-US" sz="1800" dirty="0"/>
              <a:t>International Prognostic Index (IPI)</a:t>
            </a:r>
          </a:p>
        </p:txBody>
      </p:sp>
      <p:sp>
        <p:nvSpPr>
          <p:cNvPr id="19" name="Content Placeholder 18">
            <a:extLst>
              <a:ext uri="{FF2B5EF4-FFF2-40B4-BE49-F238E27FC236}">
                <a16:creationId xmlns:a16="http://schemas.microsoft.com/office/drawing/2014/main" id="{2A7CF6AF-18FD-BB91-BDF8-2F879E33474C}"/>
              </a:ext>
            </a:extLst>
          </p:cNvPr>
          <p:cNvSpPr>
            <a:spLocks noGrp="1"/>
          </p:cNvSpPr>
          <p:nvPr>
            <p:ph sz="half" idx="2"/>
          </p:nvPr>
        </p:nvSpPr>
        <p:spPr>
          <a:xfrm>
            <a:off x="1044185" y="4697653"/>
            <a:ext cx="2882358" cy="1496809"/>
          </a:xfrm>
        </p:spPr>
        <p:txBody>
          <a:bodyPr>
            <a:normAutofit/>
          </a:bodyPr>
          <a:lstStyle/>
          <a:p>
            <a:pPr marL="404813" lvl="1" indent="-223838">
              <a:buFont typeface="Arial" panose="020B0604020202020204" pitchFamily="34" charset="0"/>
              <a:buChar char="•"/>
            </a:pPr>
            <a:r>
              <a:rPr lang="en-GB" sz="1600" dirty="0"/>
              <a:t>Age &gt;60</a:t>
            </a:r>
          </a:p>
          <a:p>
            <a:pPr marL="404813" lvl="1" indent="-223838">
              <a:buFont typeface="Arial" panose="020B0604020202020204" pitchFamily="34" charset="0"/>
              <a:buChar char="•"/>
            </a:pPr>
            <a:r>
              <a:rPr lang="en-GB" sz="1600" dirty="0"/>
              <a:t>Stage III/IV</a:t>
            </a:r>
          </a:p>
          <a:p>
            <a:pPr marL="404813" lvl="1" indent="-223838">
              <a:buFont typeface="Arial" panose="020B0604020202020204" pitchFamily="34" charset="0"/>
              <a:buChar char="•"/>
            </a:pPr>
            <a:r>
              <a:rPr lang="en-GB" sz="1600" dirty="0"/>
              <a:t>Elevated LDH</a:t>
            </a:r>
          </a:p>
          <a:p>
            <a:pPr marL="404813" lvl="1" indent="-223838">
              <a:buFont typeface="Arial" panose="020B0604020202020204" pitchFamily="34" charset="0"/>
              <a:buChar char="•"/>
            </a:pPr>
            <a:r>
              <a:rPr lang="en-GB" sz="1600" dirty="0"/>
              <a:t>Performance status &gt;1</a:t>
            </a:r>
          </a:p>
          <a:p>
            <a:pPr marL="404813" lvl="1" indent="-223838">
              <a:buFont typeface="Arial" panose="020B0604020202020204" pitchFamily="34" charset="0"/>
              <a:buChar char="•"/>
            </a:pPr>
            <a:r>
              <a:rPr lang="en-GB" sz="1600" dirty="0" err="1"/>
              <a:t>Extranodal</a:t>
            </a:r>
            <a:r>
              <a:rPr lang="en-GB" sz="1600" dirty="0"/>
              <a:t> sites &gt;1 </a:t>
            </a:r>
          </a:p>
        </p:txBody>
      </p:sp>
      <p:sp>
        <p:nvSpPr>
          <p:cNvPr id="13" name="Text Placeholder 12">
            <a:extLst>
              <a:ext uri="{FF2B5EF4-FFF2-40B4-BE49-F238E27FC236}">
                <a16:creationId xmlns:a16="http://schemas.microsoft.com/office/drawing/2014/main" id="{36EF1F99-1B1C-DD71-3516-98D9237045CF}"/>
              </a:ext>
            </a:extLst>
          </p:cNvPr>
          <p:cNvSpPr>
            <a:spLocks noGrp="1"/>
          </p:cNvSpPr>
          <p:nvPr>
            <p:ph type="body" sz="quarter" idx="3"/>
          </p:nvPr>
        </p:nvSpPr>
        <p:spPr>
          <a:xfrm>
            <a:off x="4477736" y="1600015"/>
            <a:ext cx="3563131" cy="463096"/>
          </a:xfrm>
        </p:spPr>
        <p:txBody>
          <a:bodyPr>
            <a:normAutofit fontScale="92500" lnSpcReduction="20000"/>
          </a:bodyPr>
          <a:lstStyle/>
          <a:p>
            <a:pPr algn="ctr"/>
            <a:r>
              <a:rPr lang="en-US" sz="1800" dirty="0"/>
              <a:t>Gene Expression Profile (GEP) /Genomic Classification</a:t>
            </a:r>
          </a:p>
        </p:txBody>
      </p:sp>
      <p:sp>
        <p:nvSpPr>
          <p:cNvPr id="27" name="Text Placeholder 26">
            <a:extLst>
              <a:ext uri="{FF2B5EF4-FFF2-40B4-BE49-F238E27FC236}">
                <a16:creationId xmlns:a16="http://schemas.microsoft.com/office/drawing/2014/main" id="{7E315639-EB41-4DCD-8757-9A832B005541}"/>
              </a:ext>
            </a:extLst>
          </p:cNvPr>
          <p:cNvSpPr>
            <a:spLocks noGrp="1"/>
          </p:cNvSpPr>
          <p:nvPr>
            <p:ph type="body" sz="quarter" idx="12"/>
          </p:nvPr>
        </p:nvSpPr>
        <p:spPr>
          <a:xfrm>
            <a:off x="1523999" y="6410325"/>
            <a:ext cx="10668001" cy="447675"/>
          </a:xfrm>
        </p:spPr>
        <p:txBody>
          <a:bodyPr/>
          <a:lstStyle/>
          <a:p>
            <a:pPr>
              <a:spcBef>
                <a:spcPts val="0"/>
              </a:spcBef>
            </a:pPr>
            <a:r>
              <a:rPr lang="en-US" sz="1000" dirty="0">
                <a:latin typeface="Arial" panose="020B0604020202020204" pitchFamily="34" charset="0"/>
                <a:cs typeface="Arial" panose="020B0604020202020204" pitchFamily="34" charset="0"/>
              </a:rPr>
              <a:t>HI, high-intermediate risk; H, high-risk; L, low-risk; LI, low-intermediate risk; </a:t>
            </a:r>
            <a:r>
              <a:rPr lang="en-US" sz="1000" b="0" i="0" dirty="0">
                <a:effectLst/>
                <a:latin typeface="Arial" panose="020B0604020202020204" pitchFamily="34" charset="0"/>
                <a:cs typeface="Arial" panose="020B0604020202020204" pitchFamily="34" charset="0"/>
              </a:rPr>
              <a:t>LBCL, large B-cell lymphoma; LDH, lactate dehydrogenase</a:t>
            </a:r>
            <a:r>
              <a:rPr lang="en-US" sz="1000" dirty="0">
                <a:latin typeface="Arial" panose="020B0604020202020204" pitchFamily="34" charset="0"/>
                <a:cs typeface="Arial" panose="020B0604020202020204" pitchFamily="34" charset="0"/>
              </a:rPr>
              <a:t>.</a:t>
            </a:r>
            <a:br>
              <a:rPr lang="en-US" dirty="0"/>
            </a:br>
            <a:r>
              <a:rPr lang="en-US" sz="1000" b="0" i="0" dirty="0">
                <a:effectLst/>
                <a:latin typeface="Arial" panose="020B0604020202020204" pitchFamily="34" charset="0"/>
                <a:cs typeface="Arial" panose="020B0604020202020204" pitchFamily="34" charset="0"/>
              </a:rPr>
              <a:t>International Non-Hodgkin’s Lymphoma Prognostic Factors Project,</a:t>
            </a:r>
            <a:r>
              <a:rPr lang="en-US" sz="1000" i="1" dirty="0">
                <a:latin typeface="Arial" panose="020B0604020202020204" pitchFamily="34" charset="0"/>
                <a:cs typeface="Arial" panose="020B0604020202020204" pitchFamily="34" charset="0"/>
              </a:rPr>
              <a:t> N </a:t>
            </a:r>
            <a:r>
              <a:rPr lang="en-US" sz="1000" i="1" dirty="0" err="1">
                <a:latin typeface="Arial" panose="020B0604020202020204" pitchFamily="34" charset="0"/>
                <a:cs typeface="Arial" panose="020B0604020202020204" pitchFamily="34" charset="0"/>
              </a:rPr>
              <a:t>Engl</a:t>
            </a:r>
            <a:r>
              <a:rPr lang="en-US" sz="1000" i="1" dirty="0">
                <a:latin typeface="Arial" panose="020B0604020202020204" pitchFamily="34" charset="0"/>
                <a:cs typeface="Arial" panose="020B0604020202020204" pitchFamily="34" charset="0"/>
              </a:rPr>
              <a:t> J Med. </a:t>
            </a:r>
            <a:r>
              <a:rPr lang="en-US" sz="1000" dirty="0">
                <a:latin typeface="Arial" panose="020B0604020202020204" pitchFamily="34" charset="0"/>
                <a:cs typeface="Arial" panose="020B0604020202020204" pitchFamily="34" charset="0"/>
              </a:rPr>
              <a:t>1993;329:987; </a:t>
            </a:r>
            <a:r>
              <a:rPr lang="en-US" sz="1000" dirty="0" err="1">
                <a:latin typeface="Arial" panose="020B0604020202020204" pitchFamily="34" charset="0"/>
                <a:cs typeface="Arial" panose="020B0604020202020204" pitchFamily="34" charset="0"/>
              </a:rPr>
              <a:t>Ziepert</a:t>
            </a:r>
            <a:r>
              <a:rPr lang="en-US" sz="1000" dirty="0">
                <a:latin typeface="Arial" panose="020B0604020202020204" pitchFamily="34" charset="0"/>
                <a:cs typeface="Arial" panose="020B0604020202020204" pitchFamily="34" charset="0"/>
              </a:rPr>
              <a:t> et al. </a:t>
            </a:r>
            <a:r>
              <a:rPr lang="en-US" sz="1000" i="1" dirty="0">
                <a:latin typeface="Arial" panose="020B0604020202020204" pitchFamily="34" charset="0"/>
                <a:cs typeface="Arial" panose="020B0604020202020204" pitchFamily="34" charset="0"/>
              </a:rPr>
              <a:t>J Clin Oncol.</a:t>
            </a:r>
            <a:r>
              <a:rPr lang="en-US" sz="1000" dirty="0">
                <a:latin typeface="Arial" panose="020B0604020202020204" pitchFamily="34" charset="0"/>
                <a:cs typeface="Arial" panose="020B0604020202020204" pitchFamily="34" charset="0"/>
              </a:rPr>
              <a:t> 2010;28:2373; </a:t>
            </a:r>
            <a:endParaRPr lang="en-US" dirty="0"/>
          </a:p>
          <a:p>
            <a:pPr>
              <a:spcBef>
                <a:spcPts val="0"/>
              </a:spcBef>
            </a:pPr>
            <a:r>
              <a:rPr lang="en-US" sz="1000" dirty="0">
                <a:latin typeface="Arial" panose="020B0604020202020204" pitchFamily="34" charset="0"/>
                <a:cs typeface="Arial" panose="020B0604020202020204" pitchFamily="34" charset="0"/>
              </a:rPr>
              <a:t>Rosenwald et al. </a:t>
            </a:r>
            <a:r>
              <a:rPr lang="en-US" sz="1000" i="1" dirty="0">
                <a:latin typeface="Arial" panose="020B0604020202020204" pitchFamily="34" charset="0"/>
                <a:cs typeface="Arial" panose="020B0604020202020204" pitchFamily="34" charset="0"/>
              </a:rPr>
              <a:t>N </a:t>
            </a:r>
            <a:r>
              <a:rPr lang="en-US" sz="1000" i="1" dirty="0" err="1">
                <a:latin typeface="Arial" panose="020B0604020202020204" pitchFamily="34" charset="0"/>
                <a:cs typeface="Arial" panose="020B0604020202020204" pitchFamily="34" charset="0"/>
              </a:rPr>
              <a:t>Engl</a:t>
            </a:r>
            <a:r>
              <a:rPr lang="en-US" sz="1000" i="1" dirty="0">
                <a:latin typeface="Arial" panose="020B0604020202020204" pitchFamily="34" charset="0"/>
                <a:cs typeface="Arial" panose="020B0604020202020204" pitchFamily="34" charset="0"/>
              </a:rPr>
              <a:t> J Med</a:t>
            </a:r>
            <a:r>
              <a:rPr lang="en-US" sz="1000" dirty="0">
                <a:latin typeface="Arial" panose="020B0604020202020204" pitchFamily="34" charset="0"/>
                <a:cs typeface="Arial" panose="020B0604020202020204" pitchFamily="34" charset="0"/>
              </a:rPr>
              <a:t>. 2002;346:1937; </a:t>
            </a:r>
            <a:r>
              <a:rPr lang="en-US" sz="1000" dirty="0" err="1">
                <a:latin typeface="Arial" panose="020B0604020202020204" pitchFamily="34" charset="0"/>
                <a:cs typeface="Arial" panose="020B0604020202020204" pitchFamily="34" charset="0"/>
              </a:rPr>
              <a:t>Chapuy</a:t>
            </a:r>
            <a:r>
              <a:rPr lang="en-US" sz="1000" dirty="0">
                <a:latin typeface="Arial" panose="020B0604020202020204" pitchFamily="34" charset="0"/>
                <a:cs typeface="Arial" panose="020B0604020202020204" pitchFamily="34" charset="0"/>
              </a:rPr>
              <a:t> et al </a:t>
            </a:r>
            <a:r>
              <a:rPr lang="en-US" sz="1000" b="0" i="1" dirty="0">
                <a:effectLst/>
                <a:latin typeface="Arial" panose="020B0604020202020204" pitchFamily="34" charset="0"/>
                <a:cs typeface="Arial" panose="020B0604020202020204" pitchFamily="34" charset="0"/>
              </a:rPr>
              <a:t>Nat Med</a:t>
            </a:r>
            <a:r>
              <a:rPr lang="en-US" sz="1000" b="0" i="0" dirty="0">
                <a:effectLst/>
                <a:latin typeface="Arial" panose="020B0604020202020204" pitchFamily="34" charset="0"/>
                <a:cs typeface="Arial" panose="020B0604020202020204" pitchFamily="34" charset="0"/>
              </a:rPr>
              <a:t>. 2018;24:679-690. </a:t>
            </a:r>
            <a:r>
              <a:rPr lang="en-US" sz="1000" b="0" i="0" dirty="0" err="1">
                <a:effectLst/>
                <a:latin typeface="Arial" panose="020B0604020202020204" pitchFamily="34" charset="0"/>
                <a:cs typeface="Arial" panose="020B0604020202020204" pitchFamily="34" charset="0"/>
              </a:rPr>
              <a:t>Barrans</a:t>
            </a:r>
            <a:r>
              <a:rPr lang="en-US" sz="1000" b="0" i="0" dirty="0">
                <a:effectLst/>
                <a:latin typeface="Arial" panose="020B0604020202020204" pitchFamily="34" charset="0"/>
                <a:cs typeface="Arial" panose="020B0604020202020204" pitchFamily="34" charset="0"/>
              </a:rPr>
              <a:t> et al.  </a:t>
            </a:r>
            <a:r>
              <a:rPr lang="en-US" sz="1000" b="0" i="1" dirty="0">
                <a:effectLst/>
                <a:latin typeface="Arial" panose="020B0604020202020204" pitchFamily="34" charset="0"/>
                <a:cs typeface="Arial" panose="020B0604020202020204" pitchFamily="34" charset="0"/>
              </a:rPr>
              <a:t>J Clin Oncol</a:t>
            </a:r>
            <a:r>
              <a:rPr lang="en-US" sz="1000" b="0" i="0" dirty="0">
                <a:effectLst/>
                <a:latin typeface="Arial" panose="020B0604020202020204" pitchFamily="34" charset="0"/>
                <a:cs typeface="Arial" panose="020B0604020202020204" pitchFamily="34" charset="0"/>
              </a:rPr>
              <a:t>. 2021;28:3360-3365.</a:t>
            </a:r>
          </a:p>
        </p:txBody>
      </p:sp>
      <p:pic>
        <p:nvPicPr>
          <p:cNvPr id="34" name="Picture 2">
            <a:extLst>
              <a:ext uri="{FF2B5EF4-FFF2-40B4-BE49-F238E27FC236}">
                <a16:creationId xmlns:a16="http://schemas.microsoft.com/office/drawing/2014/main" id="{6B50379E-D3CF-F2F2-68D0-AE2DC1DA39F1}"/>
              </a:ext>
            </a:extLst>
          </p:cNvPr>
          <p:cNvPicPr>
            <a:picLocks noChangeAspect="1" noChangeArrowheads="1"/>
          </p:cNvPicPr>
          <p:nvPr/>
        </p:nvPicPr>
        <p:blipFill rotWithShape="1">
          <a:blip r:embed="rId3" cstate="print"/>
          <a:srcRect l="7227"/>
          <a:stretch/>
        </p:blipFill>
        <p:spPr bwMode="auto">
          <a:xfrm>
            <a:off x="488311" y="2018271"/>
            <a:ext cx="3580576" cy="2456910"/>
          </a:xfrm>
          <a:prstGeom prst="rect">
            <a:avLst/>
          </a:prstGeom>
          <a:noFill/>
          <a:ln w="9525">
            <a:noFill/>
            <a:miter lim="800000"/>
            <a:headEnd/>
            <a:tailEnd/>
          </a:ln>
        </p:spPr>
      </p:pic>
      <p:pic>
        <p:nvPicPr>
          <p:cNvPr id="35" name="Picture 34">
            <a:extLst>
              <a:ext uri="{FF2B5EF4-FFF2-40B4-BE49-F238E27FC236}">
                <a16:creationId xmlns:a16="http://schemas.microsoft.com/office/drawing/2014/main" id="{AB2333B9-F16D-AF9A-2124-606B995E0499}"/>
              </a:ext>
            </a:extLst>
          </p:cNvPr>
          <p:cNvPicPr>
            <a:picLocks noChangeAspect="1"/>
          </p:cNvPicPr>
          <p:nvPr/>
        </p:nvPicPr>
        <p:blipFill rotWithShape="1">
          <a:blip r:embed="rId4"/>
          <a:srcRect l="57494" t="14548" r="1" b="19902"/>
          <a:stretch/>
        </p:blipFill>
        <p:spPr>
          <a:xfrm>
            <a:off x="4477736" y="1992968"/>
            <a:ext cx="3411979" cy="2265767"/>
          </a:xfrm>
          <a:prstGeom prst="rect">
            <a:avLst/>
          </a:prstGeom>
        </p:spPr>
      </p:pic>
      <p:pic>
        <p:nvPicPr>
          <p:cNvPr id="36" name="Picture 35">
            <a:extLst>
              <a:ext uri="{FF2B5EF4-FFF2-40B4-BE49-F238E27FC236}">
                <a16:creationId xmlns:a16="http://schemas.microsoft.com/office/drawing/2014/main" id="{FFAA6DD8-7031-DFA3-A9A7-97778D59942E}"/>
              </a:ext>
            </a:extLst>
          </p:cNvPr>
          <p:cNvPicPr>
            <a:picLocks noChangeAspect="1"/>
          </p:cNvPicPr>
          <p:nvPr/>
        </p:nvPicPr>
        <p:blipFill>
          <a:blip r:embed="rId5"/>
          <a:stretch>
            <a:fillRect/>
          </a:stretch>
        </p:blipFill>
        <p:spPr>
          <a:xfrm>
            <a:off x="8326777" y="2148850"/>
            <a:ext cx="3443516" cy="3074568"/>
          </a:xfrm>
          <a:prstGeom prst="rect">
            <a:avLst/>
          </a:prstGeom>
        </p:spPr>
      </p:pic>
      <p:sp>
        <p:nvSpPr>
          <p:cNvPr id="51" name="Text Placeholder 12">
            <a:extLst>
              <a:ext uri="{FF2B5EF4-FFF2-40B4-BE49-F238E27FC236}">
                <a16:creationId xmlns:a16="http://schemas.microsoft.com/office/drawing/2014/main" id="{549DB4B9-1541-BBD2-8A75-D6CE48AD2BEA}"/>
              </a:ext>
            </a:extLst>
          </p:cNvPr>
          <p:cNvSpPr txBox="1">
            <a:spLocks/>
          </p:cNvSpPr>
          <p:nvPr/>
        </p:nvSpPr>
        <p:spPr>
          <a:xfrm>
            <a:off x="8517707" y="1516828"/>
            <a:ext cx="3563131"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t>Double/Triple Hit Cytogenetics</a:t>
            </a:r>
          </a:p>
        </p:txBody>
      </p:sp>
      <p:pic>
        <p:nvPicPr>
          <p:cNvPr id="52" name="Picture 51">
            <a:extLst>
              <a:ext uri="{FF2B5EF4-FFF2-40B4-BE49-F238E27FC236}">
                <a16:creationId xmlns:a16="http://schemas.microsoft.com/office/drawing/2014/main" id="{31ED6AC7-B0C1-A0D0-C5E3-D8026374A380}"/>
              </a:ext>
            </a:extLst>
          </p:cNvPr>
          <p:cNvPicPr>
            <a:picLocks noChangeAspect="1"/>
          </p:cNvPicPr>
          <p:nvPr/>
        </p:nvPicPr>
        <p:blipFill>
          <a:blip r:embed="rId6"/>
          <a:stretch>
            <a:fillRect/>
          </a:stretch>
        </p:blipFill>
        <p:spPr>
          <a:xfrm>
            <a:off x="5454587" y="4224005"/>
            <a:ext cx="1862118" cy="1998826"/>
          </a:xfrm>
          <a:prstGeom prst="rect">
            <a:avLst/>
          </a:prstGeom>
        </p:spPr>
      </p:pic>
    </p:spTree>
    <p:extLst>
      <p:ext uri="{BB962C8B-B14F-4D97-AF65-F5344CB8AC3E}">
        <p14:creationId xmlns:p14="http://schemas.microsoft.com/office/powerpoint/2010/main" val="319870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F705F-45FF-D77D-AF81-05B1986569A8}"/>
              </a:ext>
            </a:extLst>
          </p:cNvPr>
          <p:cNvSpPr>
            <a:spLocks noGrp="1"/>
          </p:cNvSpPr>
          <p:nvPr>
            <p:ph type="title"/>
          </p:nvPr>
        </p:nvSpPr>
        <p:spPr/>
        <p:txBody>
          <a:bodyPr/>
          <a:lstStyle/>
          <a:p>
            <a:pPr algn="ctr"/>
            <a:r>
              <a:rPr lang="en-US" noProof="0" dirty="0"/>
              <a:t>LBCL: Who is at highest risk for relapsed/refractory disease?</a:t>
            </a:r>
            <a:endParaRPr lang="en-US" dirty="0"/>
          </a:p>
        </p:txBody>
      </p:sp>
      <p:sp>
        <p:nvSpPr>
          <p:cNvPr id="15" name="Text Placeholder 14">
            <a:extLst>
              <a:ext uri="{FF2B5EF4-FFF2-40B4-BE49-F238E27FC236}">
                <a16:creationId xmlns:a16="http://schemas.microsoft.com/office/drawing/2014/main" id="{C9CA2749-CB66-8855-1D90-D7363EB8EB22}"/>
              </a:ext>
            </a:extLst>
          </p:cNvPr>
          <p:cNvSpPr>
            <a:spLocks noGrp="1"/>
          </p:cNvSpPr>
          <p:nvPr>
            <p:ph type="body" sz="quarter" idx="12"/>
          </p:nvPr>
        </p:nvSpPr>
        <p:spPr/>
        <p:txBody>
          <a:bodyPr/>
          <a:lstStyle/>
          <a:p>
            <a:r>
              <a:rPr lang="en-US" sz="1000" b="0" i="0" dirty="0">
                <a:effectLst/>
                <a:latin typeface="Arial" panose="020B0604020202020204" pitchFamily="34" charset="0"/>
                <a:cs typeface="Arial" panose="020B0604020202020204" pitchFamily="34" charset="0"/>
              </a:rPr>
              <a:t>LBCL, large B-cell lymphoma; RR, response rate.</a:t>
            </a:r>
            <a:br>
              <a:rPr lang="en-US" sz="1000" b="0" i="0" dirty="0">
                <a:effectLst/>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Philip et al. </a:t>
            </a:r>
            <a:r>
              <a:rPr lang="en-US" sz="1000" b="0" i="1" dirty="0">
                <a:effectLst/>
                <a:latin typeface="Arial" panose="020B0604020202020204" pitchFamily="34" charset="0"/>
                <a:cs typeface="Arial" panose="020B0604020202020204" pitchFamily="34" charset="0"/>
              </a:rPr>
              <a:t>N </a:t>
            </a:r>
            <a:r>
              <a:rPr lang="en-US" sz="1000" b="0" i="1" dirty="0" err="1">
                <a:effectLst/>
                <a:latin typeface="Arial" panose="020B0604020202020204" pitchFamily="34" charset="0"/>
                <a:cs typeface="Arial" panose="020B0604020202020204" pitchFamily="34" charset="0"/>
              </a:rPr>
              <a:t>Engl</a:t>
            </a:r>
            <a:r>
              <a:rPr lang="en-US" sz="1000" b="0" i="1" dirty="0">
                <a:effectLst/>
                <a:latin typeface="Arial" panose="020B0604020202020204" pitchFamily="34" charset="0"/>
                <a:cs typeface="Arial" panose="020B0604020202020204" pitchFamily="34" charset="0"/>
              </a:rPr>
              <a:t> J Med</a:t>
            </a:r>
            <a:r>
              <a:rPr lang="en-US" sz="1000" b="0" i="0" dirty="0">
                <a:effectLst/>
                <a:latin typeface="Arial" panose="020B0604020202020204" pitchFamily="34" charset="0"/>
                <a:cs typeface="Arial" panose="020B0604020202020204" pitchFamily="34" charset="0"/>
              </a:rPr>
              <a:t>. 1995;333:1540-1545</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Guglielmi</a:t>
            </a:r>
            <a:r>
              <a:rPr lang="en-US" sz="1000" dirty="0">
                <a:latin typeface="Arial" panose="020B0604020202020204" pitchFamily="34" charset="0"/>
                <a:cs typeface="Arial" panose="020B0604020202020204" pitchFamily="34" charset="0"/>
              </a:rPr>
              <a:t> et al. </a:t>
            </a:r>
            <a:r>
              <a:rPr lang="en-US" sz="1000" b="0" i="1" dirty="0">
                <a:effectLst/>
                <a:latin typeface="Arial" panose="020B0604020202020204" pitchFamily="34" charset="0"/>
                <a:cs typeface="Arial" panose="020B0604020202020204" pitchFamily="34" charset="0"/>
              </a:rPr>
              <a:t>J Clin Oncol</a:t>
            </a:r>
            <a:r>
              <a:rPr lang="en-US" sz="1000" b="0" i="0" dirty="0">
                <a:effectLst/>
                <a:latin typeface="Arial" panose="020B0604020202020204" pitchFamily="34" charset="0"/>
                <a:cs typeface="Arial" panose="020B0604020202020204" pitchFamily="34" charset="0"/>
              </a:rPr>
              <a:t>. 1998;16:3264-3269.</a:t>
            </a:r>
          </a:p>
        </p:txBody>
      </p:sp>
      <p:pic>
        <p:nvPicPr>
          <p:cNvPr id="16" name="Picture 15">
            <a:extLst>
              <a:ext uri="{FF2B5EF4-FFF2-40B4-BE49-F238E27FC236}">
                <a16:creationId xmlns:a16="http://schemas.microsoft.com/office/drawing/2014/main" id="{B1EE0C57-D4DC-8578-AC51-EE927667C012}"/>
              </a:ext>
            </a:extLst>
          </p:cNvPr>
          <p:cNvPicPr>
            <a:picLocks noChangeAspect="1"/>
          </p:cNvPicPr>
          <p:nvPr/>
        </p:nvPicPr>
        <p:blipFill>
          <a:blip r:embed="rId3"/>
          <a:stretch>
            <a:fillRect/>
          </a:stretch>
        </p:blipFill>
        <p:spPr>
          <a:xfrm>
            <a:off x="656447" y="2388199"/>
            <a:ext cx="5439553" cy="3038857"/>
          </a:xfrm>
          <a:prstGeom prst="rect">
            <a:avLst/>
          </a:prstGeom>
        </p:spPr>
      </p:pic>
      <p:pic>
        <p:nvPicPr>
          <p:cNvPr id="17" name="Picture 16">
            <a:extLst>
              <a:ext uri="{FF2B5EF4-FFF2-40B4-BE49-F238E27FC236}">
                <a16:creationId xmlns:a16="http://schemas.microsoft.com/office/drawing/2014/main" id="{3CF8B69B-D930-EC13-5C7A-00D9D6E7EAA5}"/>
              </a:ext>
            </a:extLst>
          </p:cNvPr>
          <p:cNvPicPr>
            <a:picLocks noChangeAspect="1"/>
          </p:cNvPicPr>
          <p:nvPr/>
        </p:nvPicPr>
        <p:blipFill>
          <a:blip r:embed="rId4"/>
          <a:stretch>
            <a:fillRect/>
          </a:stretch>
        </p:blipFill>
        <p:spPr>
          <a:xfrm>
            <a:off x="5983336" y="2388198"/>
            <a:ext cx="5359071" cy="3038857"/>
          </a:xfrm>
          <a:prstGeom prst="rect">
            <a:avLst/>
          </a:prstGeom>
        </p:spPr>
      </p:pic>
    </p:spTree>
    <p:extLst>
      <p:ext uri="{BB962C8B-B14F-4D97-AF65-F5344CB8AC3E}">
        <p14:creationId xmlns:p14="http://schemas.microsoft.com/office/powerpoint/2010/main" val="39897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DC57-70D2-4CE4-8010-F17D76A3186D}"/>
              </a:ext>
            </a:extLst>
          </p:cNvPr>
          <p:cNvSpPr>
            <a:spLocks noGrp="1"/>
          </p:cNvSpPr>
          <p:nvPr>
            <p:ph type="title"/>
          </p:nvPr>
        </p:nvSpPr>
        <p:spPr>
          <a:xfrm>
            <a:off x="311971" y="214180"/>
            <a:ext cx="11772452" cy="772076"/>
          </a:xfrm>
        </p:spPr>
        <p:txBody>
          <a:bodyPr>
            <a:normAutofit fontScale="90000"/>
          </a:bodyPr>
          <a:lstStyle/>
          <a:p>
            <a:pPr algn="ctr"/>
            <a:r>
              <a:rPr lang="en-US" sz="3500" dirty="0"/>
              <a:t>CD19 Chimeric Antigen Receptor T Cells in the Clinic: LBCL</a:t>
            </a:r>
          </a:p>
        </p:txBody>
      </p:sp>
      <p:sp>
        <p:nvSpPr>
          <p:cNvPr id="5" name="Text Placeholder 4">
            <a:extLst>
              <a:ext uri="{FF2B5EF4-FFF2-40B4-BE49-F238E27FC236}">
                <a16:creationId xmlns:a16="http://schemas.microsoft.com/office/drawing/2014/main" id="{09C4D9C3-3B5F-2D08-6D9F-2B5C6FDEA11C}"/>
              </a:ext>
            </a:extLst>
          </p:cNvPr>
          <p:cNvSpPr>
            <a:spLocks noGrp="1"/>
          </p:cNvSpPr>
          <p:nvPr>
            <p:ph type="body" sz="quarter" idx="12"/>
          </p:nvPr>
        </p:nvSpPr>
        <p:spPr>
          <a:xfrm>
            <a:off x="1523999" y="6390430"/>
            <a:ext cx="8597900" cy="447675"/>
          </a:xfrm>
        </p:spPr>
        <p:txBody>
          <a:bodyPr/>
          <a:lstStyle/>
          <a:p>
            <a:pPr lvl="0"/>
            <a:endParaRPr lang="en-US" noProof="0" dirty="0"/>
          </a:p>
          <a:p>
            <a:r>
              <a:rPr lang="en-US" noProof="0" dirty="0"/>
              <a:t>LBCL, large B-cell lymphoma.</a:t>
            </a:r>
            <a:br>
              <a:rPr lang="en-US" noProof="0" dirty="0"/>
            </a:br>
            <a:r>
              <a:rPr lang="en-US" noProof="0" dirty="0"/>
              <a:t>A</a:t>
            </a:r>
            <a:r>
              <a:rPr lang="da" noProof="0" dirty="0"/>
              <a:t>dapted from van der Stegen et al. </a:t>
            </a:r>
            <a:r>
              <a:rPr lang="da" i="1" noProof="0" dirty="0"/>
              <a:t>Nat Rev Drug Discov</a:t>
            </a:r>
            <a:r>
              <a:rPr lang="da" noProof="0" dirty="0"/>
              <a:t>. 2015;14(7):499-509.</a:t>
            </a:r>
            <a:endParaRPr lang="en-US" noProof="0" dirty="0"/>
          </a:p>
        </p:txBody>
      </p:sp>
      <p:grpSp>
        <p:nvGrpSpPr>
          <p:cNvPr id="14" name="Group 13">
            <a:extLst>
              <a:ext uri="{FF2B5EF4-FFF2-40B4-BE49-F238E27FC236}">
                <a16:creationId xmlns:a16="http://schemas.microsoft.com/office/drawing/2014/main" id="{E3C0DF9F-49AC-0D0C-59D2-F3FF0E82BDD3}"/>
              </a:ext>
            </a:extLst>
          </p:cNvPr>
          <p:cNvGrpSpPr/>
          <p:nvPr/>
        </p:nvGrpSpPr>
        <p:grpSpPr>
          <a:xfrm>
            <a:off x="8518125" y="1900487"/>
            <a:ext cx="3096821" cy="3693175"/>
            <a:chOff x="6334681" y="-3014109"/>
            <a:chExt cx="3096821" cy="3693174"/>
          </a:xfrm>
        </p:grpSpPr>
        <p:pic>
          <p:nvPicPr>
            <p:cNvPr id="15" name="Picture 14">
              <a:extLst>
                <a:ext uri="{FF2B5EF4-FFF2-40B4-BE49-F238E27FC236}">
                  <a16:creationId xmlns:a16="http://schemas.microsoft.com/office/drawing/2014/main" id="{81737288-ADB8-F716-3F80-6E8342B13A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8940" y="-3014109"/>
              <a:ext cx="2982562" cy="1810893"/>
            </a:xfrm>
            <a:prstGeom prst="rect">
              <a:avLst/>
            </a:prstGeom>
          </p:spPr>
        </p:pic>
        <p:pic>
          <p:nvPicPr>
            <p:cNvPr id="16" name="Picture 15">
              <a:extLst>
                <a:ext uri="{FF2B5EF4-FFF2-40B4-BE49-F238E27FC236}">
                  <a16:creationId xmlns:a16="http://schemas.microsoft.com/office/drawing/2014/main" id="{AFB704D5-31DF-399B-FAAF-33E8703AD0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4681" y="-1193648"/>
              <a:ext cx="3093730" cy="1872713"/>
            </a:xfrm>
            <a:prstGeom prst="rect">
              <a:avLst/>
            </a:prstGeom>
          </p:spPr>
        </p:pic>
      </p:grpSp>
      <p:pic>
        <p:nvPicPr>
          <p:cNvPr id="17" name="Picture 16">
            <a:extLst>
              <a:ext uri="{FF2B5EF4-FFF2-40B4-BE49-F238E27FC236}">
                <a16:creationId xmlns:a16="http://schemas.microsoft.com/office/drawing/2014/main" id="{2A4C3581-3B1A-1973-7AD2-E13FDA1936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40762" y="1752391"/>
            <a:ext cx="3093731" cy="3788623"/>
          </a:xfrm>
          <a:prstGeom prst="rect">
            <a:avLst/>
          </a:prstGeom>
        </p:spPr>
      </p:pic>
      <p:pic>
        <p:nvPicPr>
          <p:cNvPr id="18" name="Picture 17">
            <a:extLst>
              <a:ext uri="{FF2B5EF4-FFF2-40B4-BE49-F238E27FC236}">
                <a16:creationId xmlns:a16="http://schemas.microsoft.com/office/drawing/2014/main" id="{36231D57-1CE0-B12C-2DF1-1EE76F4D42A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08886" y="1872663"/>
            <a:ext cx="2982563" cy="3720933"/>
          </a:xfrm>
          <a:prstGeom prst="rect">
            <a:avLst/>
          </a:prstGeom>
        </p:spPr>
      </p:pic>
      <p:sp>
        <p:nvSpPr>
          <p:cNvPr id="19" name="TextBox 18">
            <a:extLst>
              <a:ext uri="{FF2B5EF4-FFF2-40B4-BE49-F238E27FC236}">
                <a16:creationId xmlns:a16="http://schemas.microsoft.com/office/drawing/2014/main" id="{FCA70CDA-27D8-6CB8-E2D6-B58E04F8569D}"/>
              </a:ext>
            </a:extLst>
          </p:cNvPr>
          <p:cNvSpPr txBox="1"/>
          <p:nvPr/>
        </p:nvSpPr>
        <p:spPr>
          <a:xfrm>
            <a:off x="3244503" y="3771845"/>
            <a:ext cx="1038387" cy="415492"/>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ＭＳ Ｐゴシック"/>
                <a:cs typeface="Arial"/>
              </a:rPr>
              <a:t>CD28</a:t>
            </a:r>
          </a:p>
        </p:txBody>
      </p:sp>
      <p:sp>
        <p:nvSpPr>
          <p:cNvPr id="20" name="TextBox 19">
            <a:extLst>
              <a:ext uri="{FF2B5EF4-FFF2-40B4-BE49-F238E27FC236}">
                <a16:creationId xmlns:a16="http://schemas.microsoft.com/office/drawing/2014/main" id="{F430118D-1612-E6D6-E158-877390BC7840}"/>
              </a:ext>
            </a:extLst>
          </p:cNvPr>
          <p:cNvSpPr txBox="1"/>
          <p:nvPr/>
        </p:nvSpPr>
        <p:spPr>
          <a:xfrm>
            <a:off x="6516158" y="3771845"/>
            <a:ext cx="1038387" cy="415492"/>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ＭＳ Ｐゴシック"/>
                <a:cs typeface="Arial"/>
              </a:rPr>
              <a:t>4-1BB</a:t>
            </a:r>
          </a:p>
        </p:txBody>
      </p:sp>
      <p:sp>
        <p:nvSpPr>
          <p:cNvPr id="21" name="TextBox 20">
            <a:extLst>
              <a:ext uri="{FF2B5EF4-FFF2-40B4-BE49-F238E27FC236}">
                <a16:creationId xmlns:a16="http://schemas.microsoft.com/office/drawing/2014/main" id="{DD5B70BC-5033-C07B-8B18-154E739E7628}"/>
              </a:ext>
            </a:extLst>
          </p:cNvPr>
          <p:cNvSpPr txBox="1"/>
          <p:nvPr/>
        </p:nvSpPr>
        <p:spPr>
          <a:xfrm>
            <a:off x="10078670" y="3771845"/>
            <a:ext cx="1038387" cy="415492"/>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ＭＳ Ｐゴシック"/>
                <a:cs typeface="Arial"/>
              </a:rPr>
              <a:t>4-1BB</a:t>
            </a:r>
          </a:p>
        </p:txBody>
      </p:sp>
      <p:sp>
        <p:nvSpPr>
          <p:cNvPr id="22" name="TextBox 21">
            <a:extLst>
              <a:ext uri="{FF2B5EF4-FFF2-40B4-BE49-F238E27FC236}">
                <a16:creationId xmlns:a16="http://schemas.microsoft.com/office/drawing/2014/main" id="{F31FEEC0-DA80-6239-DB23-552B34FF53CF}"/>
              </a:ext>
            </a:extLst>
          </p:cNvPr>
          <p:cNvSpPr txBox="1"/>
          <p:nvPr/>
        </p:nvSpPr>
        <p:spPr>
          <a:xfrm>
            <a:off x="3237163" y="4558486"/>
            <a:ext cx="1038387" cy="415492"/>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cs typeface="Arial"/>
              </a:rPr>
              <a:t>CD3</a:t>
            </a:r>
            <a:r>
              <a:rPr kumimoji="0" lang="el-GR" sz="1800" b="1" i="0" u="none" strike="noStrike" kern="1200" cap="none" spc="0" normalizeH="0" baseline="0" noProof="0" dirty="0">
                <a:ln>
                  <a:noFill/>
                </a:ln>
                <a:solidFill>
                  <a:srgbClr val="000000"/>
                </a:solidFill>
                <a:effectLst/>
                <a:uLnTx/>
                <a:uFillTx/>
                <a:latin typeface="Arial"/>
                <a:ea typeface="ＭＳ Ｐゴシック"/>
                <a:cs typeface="Arial"/>
              </a:rPr>
              <a:t>ζ</a:t>
            </a:r>
            <a:endParaRPr kumimoji="0" lang="en-US" sz="1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23" name="TextBox 22">
            <a:extLst>
              <a:ext uri="{FF2B5EF4-FFF2-40B4-BE49-F238E27FC236}">
                <a16:creationId xmlns:a16="http://schemas.microsoft.com/office/drawing/2014/main" id="{CA2BF292-A53A-566E-D0F4-9597F9649B93}"/>
              </a:ext>
            </a:extLst>
          </p:cNvPr>
          <p:cNvSpPr txBox="1"/>
          <p:nvPr/>
        </p:nvSpPr>
        <p:spPr>
          <a:xfrm>
            <a:off x="6591379" y="4558486"/>
            <a:ext cx="1038387" cy="415492"/>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cs typeface="Arial"/>
              </a:rPr>
              <a:t>CD3</a:t>
            </a:r>
            <a:r>
              <a:rPr kumimoji="0" lang="el-GR" sz="1800" b="1" i="0" u="none" strike="noStrike" kern="1200" cap="none" spc="0" normalizeH="0" baseline="0" noProof="0" dirty="0">
                <a:ln>
                  <a:noFill/>
                </a:ln>
                <a:solidFill>
                  <a:srgbClr val="000000"/>
                </a:solidFill>
                <a:effectLst/>
                <a:uLnTx/>
                <a:uFillTx/>
                <a:latin typeface="Arial"/>
                <a:ea typeface="ＭＳ Ｐゴシック"/>
                <a:cs typeface="Arial"/>
              </a:rPr>
              <a:t>ζ</a:t>
            </a:r>
            <a:endParaRPr kumimoji="0" lang="en-US" sz="1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24" name="TextBox 23">
            <a:extLst>
              <a:ext uri="{FF2B5EF4-FFF2-40B4-BE49-F238E27FC236}">
                <a16:creationId xmlns:a16="http://schemas.microsoft.com/office/drawing/2014/main" id="{6E1F51C1-D6AE-4D2A-CB43-9D4B155E7415}"/>
              </a:ext>
            </a:extLst>
          </p:cNvPr>
          <p:cNvSpPr txBox="1"/>
          <p:nvPr/>
        </p:nvSpPr>
        <p:spPr>
          <a:xfrm>
            <a:off x="10078670" y="4559077"/>
            <a:ext cx="1038387" cy="415492"/>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cs typeface="Arial"/>
              </a:rPr>
              <a:t>CD3</a:t>
            </a:r>
            <a:r>
              <a:rPr kumimoji="0" lang="el-GR" sz="1800" b="1" i="0" u="none" strike="noStrike" kern="1200" cap="none" spc="0" normalizeH="0" baseline="0" noProof="0" dirty="0">
                <a:ln>
                  <a:noFill/>
                </a:ln>
                <a:solidFill>
                  <a:srgbClr val="000000"/>
                </a:solidFill>
                <a:effectLst/>
                <a:uLnTx/>
                <a:uFillTx/>
                <a:latin typeface="Arial"/>
                <a:ea typeface="ＭＳ Ｐゴシック"/>
                <a:cs typeface="Arial"/>
              </a:rPr>
              <a:t>ζ</a:t>
            </a:r>
            <a:endParaRPr kumimoji="0" lang="en-US" sz="1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25" name="TextBox 24">
            <a:extLst>
              <a:ext uri="{FF2B5EF4-FFF2-40B4-BE49-F238E27FC236}">
                <a16:creationId xmlns:a16="http://schemas.microsoft.com/office/drawing/2014/main" id="{02446828-2540-2617-8B08-E210AF09E80E}"/>
              </a:ext>
            </a:extLst>
          </p:cNvPr>
          <p:cNvSpPr txBox="1"/>
          <p:nvPr/>
        </p:nvSpPr>
        <p:spPr>
          <a:xfrm>
            <a:off x="6095910" y="5585314"/>
            <a:ext cx="1375003" cy="369075"/>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Lentivirus</a:t>
            </a:r>
          </a:p>
        </p:txBody>
      </p:sp>
      <p:sp>
        <p:nvSpPr>
          <p:cNvPr id="26" name="TextBox 25">
            <a:extLst>
              <a:ext uri="{FF2B5EF4-FFF2-40B4-BE49-F238E27FC236}">
                <a16:creationId xmlns:a16="http://schemas.microsoft.com/office/drawing/2014/main" id="{8999FF9D-B7B2-9BEC-CE46-B127E0915B41}"/>
              </a:ext>
            </a:extLst>
          </p:cNvPr>
          <p:cNvSpPr txBox="1"/>
          <p:nvPr/>
        </p:nvSpPr>
        <p:spPr>
          <a:xfrm>
            <a:off x="9806770" y="5618922"/>
            <a:ext cx="1375003" cy="369075"/>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Lentivirus</a:t>
            </a:r>
          </a:p>
        </p:txBody>
      </p:sp>
      <p:sp>
        <p:nvSpPr>
          <p:cNvPr id="27" name="TextBox 26">
            <a:extLst>
              <a:ext uri="{FF2B5EF4-FFF2-40B4-BE49-F238E27FC236}">
                <a16:creationId xmlns:a16="http://schemas.microsoft.com/office/drawing/2014/main" id="{F5DFD5EB-0C02-98ED-9949-7D3E2B6AA664}"/>
              </a:ext>
            </a:extLst>
          </p:cNvPr>
          <p:cNvSpPr txBox="1"/>
          <p:nvPr/>
        </p:nvSpPr>
        <p:spPr>
          <a:xfrm>
            <a:off x="2729694" y="5618922"/>
            <a:ext cx="1375003" cy="369075"/>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Retrovirus</a:t>
            </a:r>
          </a:p>
        </p:txBody>
      </p:sp>
      <p:sp>
        <p:nvSpPr>
          <p:cNvPr id="28" name="TextBox 27">
            <a:extLst>
              <a:ext uri="{FF2B5EF4-FFF2-40B4-BE49-F238E27FC236}">
                <a16:creationId xmlns:a16="http://schemas.microsoft.com/office/drawing/2014/main" id="{E0126466-9D66-DEF0-DE05-13A875F90AAC}"/>
              </a:ext>
            </a:extLst>
          </p:cNvPr>
          <p:cNvSpPr txBox="1"/>
          <p:nvPr/>
        </p:nvSpPr>
        <p:spPr>
          <a:xfrm>
            <a:off x="107577" y="2131602"/>
            <a:ext cx="2216259" cy="369075"/>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CD19 Antibody </a:t>
            </a:r>
          </a:p>
        </p:txBody>
      </p:sp>
      <p:sp>
        <p:nvSpPr>
          <p:cNvPr id="29" name="TextBox 28">
            <a:extLst>
              <a:ext uri="{FF2B5EF4-FFF2-40B4-BE49-F238E27FC236}">
                <a16:creationId xmlns:a16="http://schemas.microsoft.com/office/drawing/2014/main" id="{5910F5A5-1AC8-C399-F7A1-40BEA883616C}"/>
              </a:ext>
            </a:extLst>
          </p:cNvPr>
          <p:cNvSpPr txBox="1"/>
          <p:nvPr/>
        </p:nvSpPr>
        <p:spPr>
          <a:xfrm>
            <a:off x="131234" y="2787974"/>
            <a:ext cx="2216259" cy="369075"/>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Hinge</a:t>
            </a:r>
          </a:p>
        </p:txBody>
      </p:sp>
      <p:sp>
        <p:nvSpPr>
          <p:cNvPr id="30" name="TextBox 29">
            <a:extLst>
              <a:ext uri="{FF2B5EF4-FFF2-40B4-BE49-F238E27FC236}">
                <a16:creationId xmlns:a16="http://schemas.microsoft.com/office/drawing/2014/main" id="{67351BB2-8303-7CC8-4DE5-AD2D3523833D}"/>
              </a:ext>
            </a:extLst>
          </p:cNvPr>
          <p:cNvSpPr txBox="1"/>
          <p:nvPr/>
        </p:nvSpPr>
        <p:spPr>
          <a:xfrm>
            <a:off x="107576" y="3315336"/>
            <a:ext cx="2216259" cy="369075"/>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Transmembrane</a:t>
            </a:r>
          </a:p>
        </p:txBody>
      </p:sp>
      <p:sp>
        <p:nvSpPr>
          <p:cNvPr id="31" name="TextBox 30">
            <a:extLst>
              <a:ext uri="{FF2B5EF4-FFF2-40B4-BE49-F238E27FC236}">
                <a16:creationId xmlns:a16="http://schemas.microsoft.com/office/drawing/2014/main" id="{402AF178-4DD3-ECFD-AB40-68C9C23AD6D1}"/>
              </a:ext>
            </a:extLst>
          </p:cNvPr>
          <p:cNvSpPr txBox="1"/>
          <p:nvPr/>
        </p:nvSpPr>
        <p:spPr>
          <a:xfrm>
            <a:off x="107577" y="3771845"/>
            <a:ext cx="2070847" cy="615297"/>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ＭＳ Ｐゴシック"/>
                <a:cs typeface="Arial"/>
              </a:rPr>
              <a:t>Costimulatory</a:t>
            </a:r>
            <a:r>
              <a:rPr lang="en-US" sz="1600" b="1" noProof="0" dirty="0">
                <a:solidFill>
                  <a:srgbClr val="000000"/>
                </a:solidFill>
                <a:latin typeface="Arial"/>
                <a:ea typeface="ＭＳ Ｐゴシック"/>
                <a:cs typeface="Arial"/>
              </a:rPr>
              <a:t> </a:t>
            </a:r>
          </a:p>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ＭＳ Ｐゴシック"/>
                <a:cs typeface="Arial"/>
              </a:rPr>
              <a:t>domain</a:t>
            </a:r>
          </a:p>
        </p:txBody>
      </p:sp>
      <p:sp>
        <p:nvSpPr>
          <p:cNvPr id="32" name="TextBox 31">
            <a:extLst>
              <a:ext uri="{FF2B5EF4-FFF2-40B4-BE49-F238E27FC236}">
                <a16:creationId xmlns:a16="http://schemas.microsoft.com/office/drawing/2014/main" id="{B37B8708-4FA2-5896-9D09-7D212B51551E}"/>
              </a:ext>
            </a:extLst>
          </p:cNvPr>
          <p:cNvSpPr txBox="1"/>
          <p:nvPr/>
        </p:nvSpPr>
        <p:spPr>
          <a:xfrm>
            <a:off x="118662" y="5646190"/>
            <a:ext cx="2216259" cy="369075"/>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Gene transfer</a:t>
            </a:r>
          </a:p>
        </p:txBody>
      </p:sp>
      <p:sp>
        <p:nvSpPr>
          <p:cNvPr id="33" name="TextBox 32">
            <a:extLst>
              <a:ext uri="{FF2B5EF4-FFF2-40B4-BE49-F238E27FC236}">
                <a16:creationId xmlns:a16="http://schemas.microsoft.com/office/drawing/2014/main" id="{A293E34B-4358-9BE8-0E44-C3BA7EE76FF9}"/>
              </a:ext>
            </a:extLst>
          </p:cNvPr>
          <p:cNvSpPr txBox="1"/>
          <p:nvPr/>
        </p:nvSpPr>
        <p:spPr>
          <a:xfrm>
            <a:off x="1837689" y="1158171"/>
            <a:ext cx="2982563" cy="676852"/>
          </a:xfrm>
          <a:prstGeom prst="rect">
            <a:avLst/>
          </a:prstGeom>
          <a:noFill/>
        </p:spPr>
        <p:txBody>
          <a:bodyPr wrap="square" lIns="121666" tIns="60833" rIns="121666" bIns="60833" rtlCol="0">
            <a:spAutoFit/>
          </a:bodyPr>
          <a:lstStyle/>
          <a:p>
            <a:pPr marL="0" marR="0" lvl="0" indent="0" algn="ctr" defTabSz="608083"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solidFill>
                <a:effectLst/>
                <a:uLnTx/>
                <a:uFillTx/>
                <a:latin typeface="Arial"/>
                <a:ea typeface="ＭＳ Ｐゴシック"/>
                <a:cs typeface="Arial"/>
              </a:rPr>
              <a:t>Axicabtagene </a:t>
            </a:r>
            <a:r>
              <a:rPr kumimoji="0" lang="en-US" b="1" i="0" u="none" strike="noStrike" kern="1200" cap="none" spc="0" normalizeH="0" baseline="0" noProof="0" dirty="0" err="1">
                <a:ln>
                  <a:noFill/>
                </a:ln>
                <a:solidFill>
                  <a:schemeClr val="accent1"/>
                </a:solidFill>
                <a:effectLst/>
                <a:uLnTx/>
                <a:uFillTx/>
                <a:latin typeface="Arial"/>
                <a:ea typeface="ＭＳ Ｐゴシック"/>
                <a:cs typeface="Arial"/>
              </a:rPr>
              <a:t>ciloleucel</a:t>
            </a:r>
            <a:r>
              <a:rPr kumimoji="0" lang="en-US" b="1" i="0" u="none" strike="noStrike" kern="1200" cap="none" spc="0" normalizeH="0" baseline="0" noProof="0" dirty="0">
                <a:ln>
                  <a:noFill/>
                </a:ln>
                <a:solidFill>
                  <a:schemeClr val="accent1"/>
                </a:solidFill>
                <a:effectLst/>
                <a:uLnTx/>
                <a:uFillTx/>
                <a:latin typeface="Arial"/>
                <a:ea typeface="ＭＳ Ｐゴシック"/>
                <a:cs typeface="Arial"/>
              </a:rPr>
              <a:t> </a:t>
            </a:r>
          </a:p>
          <a:p>
            <a:pPr marL="0" marR="0" lvl="0" indent="0" algn="ctr" defTabSz="608083"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solidFill>
                <a:effectLst/>
                <a:uLnTx/>
                <a:uFillTx/>
                <a:latin typeface="Arial"/>
                <a:ea typeface="ＭＳ Ｐゴシック"/>
                <a:cs typeface="Arial"/>
              </a:rPr>
              <a:t>(</a:t>
            </a:r>
            <a:r>
              <a:rPr lang="en-US" b="1" dirty="0">
                <a:solidFill>
                  <a:schemeClr val="accent1"/>
                </a:solidFill>
                <a:latin typeface="Arial"/>
                <a:ea typeface="ＭＳ Ｐゴシック"/>
                <a:cs typeface="Arial"/>
              </a:rPr>
              <a:t>a</a:t>
            </a:r>
            <a:r>
              <a:rPr kumimoji="0" lang="en-US" b="1" i="0" u="none" strike="noStrike" kern="1200" cap="none" spc="0" normalizeH="0" baseline="0" noProof="0" dirty="0">
                <a:ln>
                  <a:noFill/>
                </a:ln>
                <a:solidFill>
                  <a:schemeClr val="accent1"/>
                </a:solidFill>
                <a:effectLst/>
                <a:uLnTx/>
                <a:uFillTx/>
                <a:latin typeface="Arial"/>
                <a:ea typeface="ＭＳ Ｐゴシック"/>
                <a:cs typeface="Arial"/>
              </a:rPr>
              <a:t>xi-</a:t>
            </a:r>
            <a:r>
              <a:rPr kumimoji="0" lang="en-US" b="1" i="0" u="none" strike="noStrike" kern="1200" cap="none" spc="0" normalizeH="0" baseline="0" noProof="0" dirty="0" err="1">
                <a:ln>
                  <a:noFill/>
                </a:ln>
                <a:solidFill>
                  <a:schemeClr val="accent1"/>
                </a:solidFill>
                <a:effectLst/>
                <a:uLnTx/>
                <a:uFillTx/>
                <a:latin typeface="Arial"/>
                <a:ea typeface="ＭＳ Ｐゴシック"/>
                <a:cs typeface="Arial"/>
              </a:rPr>
              <a:t>cel</a:t>
            </a:r>
            <a:r>
              <a:rPr kumimoji="0" lang="en-US" b="1" i="0" u="none" strike="noStrike" kern="1200" cap="none" spc="0" normalizeH="0" baseline="0" noProof="0" dirty="0">
                <a:ln>
                  <a:noFill/>
                </a:ln>
                <a:solidFill>
                  <a:schemeClr val="accent1"/>
                </a:solidFill>
                <a:effectLst/>
                <a:uLnTx/>
                <a:uFillTx/>
                <a:latin typeface="Arial"/>
                <a:ea typeface="ＭＳ Ｐゴシック"/>
                <a:cs typeface="Arial"/>
              </a:rPr>
              <a:t>)</a:t>
            </a:r>
          </a:p>
        </p:txBody>
      </p:sp>
      <p:sp>
        <p:nvSpPr>
          <p:cNvPr id="34" name="TextBox 33">
            <a:extLst>
              <a:ext uri="{FF2B5EF4-FFF2-40B4-BE49-F238E27FC236}">
                <a16:creationId xmlns:a16="http://schemas.microsoft.com/office/drawing/2014/main" id="{8C474126-DDDD-4C4D-DD32-3A2DBB8BD1D5}"/>
              </a:ext>
            </a:extLst>
          </p:cNvPr>
          <p:cNvSpPr txBox="1"/>
          <p:nvPr/>
        </p:nvSpPr>
        <p:spPr>
          <a:xfrm>
            <a:off x="5040762" y="1158169"/>
            <a:ext cx="3093731" cy="676852"/>
          </a:xfrm>
          <a:prstGeom prst="rect">
            <a:avLst/>
          </a:prstGeom>
          <a:noFill/>
        </p:spPr>
        <p:txBody>
          <a:bodyPr wrap="square" lIns="121666" tIns="60833" rIns="121666" bIns="60833" rtlCol="0">
            <a:spAutoFit/>
          </a:bodyPr>
          <a:lstStyle/>
          <a:p>
            <a:pPr marL="0" marR="0" lvl="0" indent="0" algn="ctr" defTabSz="608083"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chemeClr val="accent1"/>
                </a:solidFill>
                <a:effectLst/>
                <a:uLnTx/>
                <a:uFillTx/>
                <a:latin typeface="Arial"/>
                <a:ea typeface="ＭＳ Ｐゴシック"/>
                <a:cs typeface="Arial"/>
              </a:rPr>
              <a:t>Tisagenlecleucel</a:t>
            </a:r>
            <a:r>
              <a:rPr lang="en-US" b="1" dirty="0">
                <a:solidFill>
                  <a:schemeClr val="accent1"/>
                </a:solidFill>
                <a:latin typeface="Arial"/>
                <a:ea typeface="ＭＳ Ｐゴシック"/>
                <a:cs typeface="Arial"/>
              </a:rPr>
              <a:t> </a:t>
            </a:r>
          </a:p>
          <a:p>
            <a:pPr marL="0" marR="0" lvl="0" indent="0" algn="ctr" defTabSz="608083" rtl="0" eaLnBrk="1" fontAlgn="auto" latinLnBrk="0" hangingPunct="1">
              <a:lnSpc>
                <a:spcPct val="100000"/>
              </a:lnSpc>
              <a:spcBef>
                <a:spcPts val="0"/>
              </a:spcBef>
              <a:spcAft>
                <a:spcPts val="0"/>
              </a:spcAft>
              <a:buClrTx/>
              <a:buSzTx/>
              <a:buFontTx/>
              <a:buNone/>
              <a:tabLst/>
              <a:defRPr/>
            </a:pPr>
            <a:r>
              <a:rPr lang="en-US" b="1" dirty="0">
                <a:solidFill>
                  <a:schemeClr val="accent1"/>
                </a:solidFill>
                <a:latin typeface="Arial"/>
                <a:ea typeface="ＭＳ Ｐゴシック"/>
                <a:cs typeface="Arial"/>
              </a:rPr>
              <a:t>(</a:t>
            </a:r>
            <a:r>
              <a:rPr lang="en-US" b="1" dirty="0" err="1">
                <a:solidFill>
                  <a:schemeClr val="accent1"/>
                </a:solidFill>
                <a:latin typeface="Arial"/>
                <a:ea typeface="ＭＳ Ｐゴシック"/>
                <a:cs typeface="Arial"/>
              </a:rPr>
              <a:t>tisa-cel</a:t>
            </a:r>
            <a:r>
              <a:rPr lang="en-US" b="1" dirty="0">
                <a:solidFill>
                  <a:schemeClr val="accent1"/>
                </a:solidFill>
                <a:latin typeface="Arial"/>
                <a:ea typeface="ＭＳ Ｐゴシック"/>
                <a:cs typeface="Arial"/>
              </a:rPr>
              <a:t>)</a:t>
            </a:r>
            <a:endParaRPr kumimoji="0" lang="en-US" b="1" i="0" u="none" strike="noStrike" kern="1200" cap="none" spc="0" normalizeH="0" baseline="0" noProof="0" dirty="0">
              <a:ln>
                <a:noFill/>
              </a:ln>
              <a:solidFill>
                <a:schemeClr val="accent1"/>
              </a:solidFill>
              <a:effectLst/>
              <a:uLnTx/>
              <a:uFillTx/>
              <a:latin typeface="Arial"/>
              <a:ea typeface="ＭＳ Ｐゴシック"/>
              <a:cs typeface="Arial"/>
            </a:endParaRPr>
          </a:p>
        </p:txBody>
      </p:sp>
      <p:sp>
        <p:nvSpPr>
          <p:cNvPr id="35" name="TextBox 34">
            <a:extLst>
              <a:ext uri="{FF2B5EF4-FFF2-40B4-BE49-F238E27FC236}">
                <a16:creationId xmlns:a16="http://schemas.microsoft.com/office/drawing/2014/main" id="{C5B9B5B0-83C4-D61B-6335-171D67B42B56}"/>
              </a:ext>
            </a:extLst>
          </p:cNvPr>
          <p:cNvSpPr txBox="1"/>
          <p:nvPr/>
        </p:nvSpPr>
        <p:spPr>
          <a:xfrm>
            <a:off x="8453184" y="1158169"/>
            <a:ext cx="3337431" cy="676852"/>
          </a:xfrm>
          <a:prstGeom prst="rect">
            <a:avLst/>
          </a:prstGeom>
          <a:noFill/>
        </p:spPr>
        <p:txBody>
          <a:bodyPr wrap="square" lIns="121666" tIns="60833" rIns="121666" bIns="60833" rtlCol="0">
            <a:spAutoFit/>
          </a:bodyPr>
          <a:lstStyle/>
          <a:p>
            <a:pPr marL="0" marR="0" lvl="0" indent="0" algn="ctr" defTabSz="608083"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chemeClr val="accent1"/>
                </a:solidFill>
                <a:effectLst/>
                <a:uLnTx/>
                <a:uFillTx/>
                <a:latin typeface="Arial"/>
                <a:ea typeface="ＭＳ Ｐゴシック"/>
                <a:cs typeface="Arial"/>
              </a:rPr>
              <a:t>Lisocabtagene</a:t>
            </a:r>
            <a:r>
              <a:rPr lang="en-US" b="1" dirty="0">
                <a:solidFill>
                  <a:schemeClr val="accent1"/>
                </a:solidFill>
                <a:latin typeface="Arial"/>
                <a:ea typeface="ＭＳ Ｐゴシック"/>
                <a:cs typeface="Arial"/>
              </a:rPr>
              <a:t> </a:t>
            </a:r>
            <a:r>
              <a:rPr kumimoji="0" lang="en-US" b="1" i="0" u="none" strike="noStrike" kern="1200" cap="none" spc="0" normalizeH="0" baseline="0" noProof="0" dirty="0" err="1">
                <a:ln>
                  <a:noFill/>
                </a:ln>
                <a:solidFill>
                  <a:schemeClr val="accent1"/>
                </a:solidFill>
                <a:effectLst/>
                <a:uLnTx/>
                <a:uFillTx/>
                <a:latin typeface="Arial"/>
                <a:ea typeface="ＭＳ Ｐゴシック"/>
                <a:cs typeface="Arial"/>
              </a:rPr>
              <a:t>maraleucel</a:t>
            </a:r>
            <a:r>
              <a:rPr kumimoji="0" lang="en-US" b="1" i="0" u="none" strike="noStrike" kern="1200" cap="none" spc="0" normalizeH="0" baseline="0" noProof="0" dirty="0">
                <a:ln>
                  <a:noFill/>
                </a:ln>
                <a:solidFill>
                  <a:schemeClr val="accent1"/>
                </a:solidFill>
                <a:effectLst/>
                <a:uLnTx/>
                <a:uFillTx/>
                <a:latin typeface="Arial"/>
                <a:ea typeface="ＭＳ Ｐゴシック"/>
                <a:cs typeface="Arial"/>
              </a:rPr>
              <a:t> </a:t>
            </a:r>
          </a:p>
          <a:p>
            <a:pPr marL="0" marR="0" lvl="0" indent="0" algn="ctr" defTabSz="608083"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solidFill>
                <a:effectLst/>
                <a:uLnTx/>
                <a:uFillTx/>
                <a:latin typeface="Arial"/>
                <a:ea typeface="ＭＳ Ｐゴシック"/>
                <a:cs typeface="Arial"/>
              </a:rPr>
              <a:t>(</a:t>
            </a:r>
            <a:r>
              <a:rPr kumimoji="0" lang="en-US" b="1" i="0" u="none" strike="noStrike" kern="1200" cap="none" spc="0" normalizeH="0" baseline="0" noProof="0" dirty="0" err="1">
                <a:ln>
                  <a:noFill/>
                </a:ln>
                <a:solidFill>
                  <a:schemeClr val="accent1"/>
                </a:solidFill>
                <a:effectLst/>
                <a:uLnTx/>
                <a:uFillTx/>
                <a:latin typeface="Arial"/>
                <a:ea typeface="ＭＳ Ｐゴシック"/>
                <a:cs typeface="Arial"/>
              </a:rPr>
              <a:t>liso-cel</a:t>
            </a:r>
            <a:r>
              <a:rPr kumimoji="0" lang="en-US" b="1" i="0" u="none" strike="noStrike" kern="1200" cap="none" spc="0" normalizeH="0" baseline="0" noProof="0" dirty="0">
                <a:ln>
                  <a:noFill/>
                </a:ln>
                <a:solidFill>
                  <a:schemeClr val="accent1"/>
                </a:solidFill>
                <a:effectLst/>
                <a:uLnTx/>
                <a:uFillTx/>
                <a:latin typeface="Arial"/>
                <a:ea typeface="ＭＳ Ｐゴシック"/>
                <a:cs typeface="Arial"/>
              </a:rPr>
              <a:t>)</a:t>
            </a:r>
          </a:p>
        </p:txBody>
      </p:sp>
      <p:sp>
        <p:nvSpPr>
          <p:cNvPr id="36" name="TextBox 35">
            <a:extLst>
              <a:ext uri="{FF2B5EF4-FFF2-40B4-BE49-F238E27FC236}">
                <a16:creationId xmlns:a16="http://schemas.microsoft.com/office/drawing/2014/main" id="{2C2CF66D-44DB-BE4D-2CCE-81E67469403F}"/>
              </a:ext>
            </a:extLst>
          </p:cNvPr>
          <p:cNvSpPr txBox="1"/>
          <p:nvPr/>
        </p:nvSpPr>
        <p:spPr>
          <a:xfrm>
            <a:off x="131234" y="4498053"/>
            <a:ext cx="2216259" cy="369075"/>
          </a:xfrm>
          <a:prstGeom prst="rect">
            <a:avLst/>
          </a:prstGeom>
          <a:noFill/>
        </p:spPr>
        <p:txBody>
          <a:bodyPr wrap="square" lIns="121666" tIns="60833" rIns="121666" bIns="60833" rtlCol="0">
            <a:spAutoFit/>
          </a:bodyPr>
          <a:lstStyle/>
          <a:p>
            <a:pPr marL="0" marR="0" lvl="0" indent="0" algn="l" defTabSz="6080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Primary activation</a:t>
            </a:r>
          </a:p>
        </p:txBody>
      </p:sp>
    </p:spTree>
    <p:extLst>
      <p:ext uri="{BB962C8B-B14F-4D97-AF65-F5344CB8AC3E}">
        <p14:creationId xmlns:p14="http://schemas.microsoft.com/office/powerpoint/2010/main" val="1214205907"/>
      </p:ext>
    </p:extLst>
  </p:cSld>
  <p:clrMapOvr>
    <a:masterClrMapping/>
  </p:clrMapOvr>
</p:sld>
</file>

<file path=ppt/theme/theme1.xml><?xml version="1.0" encoding="utf-8"?>
<a:theme xmlns:a="http://schemas.openxmlformats.org/drawingml/2006/main" name="1_Office Theme">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4831</Words>
  <Application>Microsoft Macintosh PowerPoint</Application>
  <PresentationFormat>Widescreen</PresentationFormat>
  <Paragraphs>492</Paragraphs>
  <Slides>26</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Arial</vt:lpstr>
      <vt:lpstr>Calibri</vt:lpstr>
      <vt:lpstr>Calibri Light</vt:lpstr>
      <vt:lpstr>Gotham-Book</vt:lpstr>
      <vt:lpstr>Merriweather</vt:lpstr>
      <vt:lpstr>Source Sans Pro</vt:lpstr>
      <vt:lpstr>Symbol</vt:lpstr>
      <vt:lpstr>System Font Regular</vt:lpstr>
      <vt:lpstr>Times New Roman</vt:lpstr>
      <vt:lpstr>Verdana</vt:lpstr>
      <vt:lpstr>Wingdings</vt:lpstr>
      <vt:lpstr>1_Office Theme</vt:lpstr>
      <vt:lpstr>PowerPoint Presentation</vt:lpstr>
      <vt:lpstr>DISCLAIMER</vt:lpstr>
      <vt:lpstr>PowerPoint Presentation</vt:lpstr>
      <vt:lpstr>Disclosure of Conflicts of Interest</vt:lpstr>
      <vt:lpstr>Learning Objectives</vt:lpstr>
      <vt:lpstr>LBCL: Treatment Paradigm 2017-2022</vt:lpstr>
      <vt:lpstr>LBCL: How can we determine who will be refractory or will relapse?</vt:lpstr>
      <vt:lpstr>LBCL: Who is at highest risk for relapsed/refractory disease?</vt:lpstr>
      <vt:lpstr>CD19 Chimeric Antigen Receptor T Cells in the Clinic: LBCL</vt:lpstr>
      <vt:lpstr>CD19 CAR T-Cells for DLBCL: Pivotal Trial Results After Two or More Lines of Systemic Therapy</vt:lpstr>
      <vt:lpstr>CD19 CAR T-Cells Yield Durable Remission in ~40%</vt:lpstr>
      <vt:lpstr>LBCL: Challenging the Treatment Paradigm</vt:lpstr>
      <vt:lpstr>Will CAR T-Cells Be More Effective When Used Earlier and Can It Replace Transplant</vt:lpstr>
      <vt:lpstr>ZUMA-7, TRANSFORM, BELINDA:  Key Similarities and Differences in Second-Line Treatment</vt:lpstr>
      <vt:lpstr>ZUMA-7, TRANSFORM, BELINDA Results:  Second-Line Treatment</vt:lpstr>
      <vt:lpstr>ZUMA-7, TRANSFORM, BELINDA: EFS</vt:lpstr>
      <vt:lpstr>ZUMA-7, TRANSFORM: OS</vt:lpstr>
      <vt:lpstr>Randomized Trials: Safety and Tolerability</vt:lpstr>
      <vt:lpstr>Randomized Trials: Subgroup Analysis</vt:lpstr>
      <vt:lpstr>Randomized Trials: Subgroup Analysis</vt:lpstr>
      <vt:lpstr>Randomized Trials:  Unanswered Questions</vt:lpstr>
      <vt:lpstr>PILOT Study: Liso-cel in Second-line Transplant Ineligible </vt:lpstr>
      <vt:lpstr>FDA Approvals: Second-Line Therapy</vt:lpstr>
      <vt:lpstr>LBCL: Continuing to Challenging the Treatment Paradigm with Increasing New Agents</vt:lpstr>
      <vt:lpstr>Take-Home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Marshall</dc:creator>
  <cp:lastModifiedBy>Jocelyn Timko</cp:lastModifiedBy>
  <cp:revision>23</cp:revision>
  <dcterms:created xsi:type="dcterms:W3CDTF">2022-06-02T16:37:55Z</dcterms:created>
  <dcterms:modified xsi:type="dcterms:W3CDTF">2023-01-25T18:58:27Z</dcterms:modified>
</cp:coreProperties>
</file>